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6" r:id="rId2"/>
    <p:sldId id="367" r:id="rId3"/>
    <p:sldId id="378" r:id="rId4"/>
    <p:sldId id="380" r:id="rId5"/>
    <p:sldId id="381" r:id="rId6"/>
    <p:sldId id="402" r:id="rId7"/>
    <p:sldId id="373" r:id="rId8"/>
    <p:sldId id="404" r:id="rId9"/>
    <p:sldId id="374" r:id="rId10"/>
    <p:sldId id="401" r:id="rId11"/>
    <p:sldId id="386" r:id="rId12"/>
    <p:sldId id="421" r:id="rId13"/>
    <p:sldId id="422" r:id="rId14"/>
    <p:sldId id="423" r:id="rId15"/>
    <p:sldId id="424" r:id="rId16"/>
    <p:sldId id="425" r:id="rId17"/>
    <p:sldId id="389" r:id="rId18"/>
    <p:sldId id="420" r:id="rId19"/>
    <p:sldId id="415" r:id="rId20"/>
    <p:sldId id="426" r:id="rId21"/>
    <p:sldId id="414" r:id="rId22"/>
    <p:sldId id="419" r:id="rId23"/>
    <p:sldId id="413" r:id="rId24"/>
    <p:sldId id="384" r:id="rId25"/>
    <p:sldId id="418" r:id="rId26"/>
    <p:sldId id="417" r:id="rId27"/>
    <p:sldId id="416" r:id="rId28"/>
    <p:sldId id="376" r:id="rId29"/>
    <p:sldId id="412" r:id="rId30"/>
  </p:sldIdLst>
  <p:sldSz cx="9144000" cy="6858000" type="screen4x3"/>
  <p:notesSz cx="6662738" cy="98329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3" autoAdjust="0"/>
  </p:normalViewPr>
  <p:slideViewPr>
    <p:cSldViewPr>
      <p:cViewPr varScale="1">
        <p:scale>
          <a:sx n="72" d="100"/>
          <a:sy n="72" d="100"/>
        </p:scale>
        <p:origin x="13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ro-RO"/>
              <a:t>Karadeniz Havzasında Sınır Ötesi İşbirliği Programı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ro-RO"/>
              <a:t>Amasya 13 Ağustos 2009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F65BF99-F64C-472B-9927-629DBD55E5B9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3204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ro-RO"/>
              <a:t>Karadeniz Havzasında Sınır Ötesi İşbirliği Programı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ro-RO"/>
              <a:t>Amasya 13 Ağustos 2009</a:t>
            </a:r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noProof="0" smtClean="0"/>
              <a:t>Click to edit Master text styles</a:t>
            </a:r>
          </a:p>
          <a:p>
            <a:pPr lvl="1"/>
            <a:r>
              <a:rPr lang="ro-RO" noProof="0" smtClean="0"/>
              <a:t>Second level</a:t>
            </a:r>
          </a:p>
          <a:p>
            <a:pPr lvl="2"/>
            <a:r>
              <a:rPr lang="ro-RO" noProof="0" smtClean="0"/>
              <a:t>Third level</a:t>
            </a:r>
          </a:p>
          <a:p>
            <a:pPr lvl="3"/>
            <a:r>
              <a:rPr lang="ro-RO" noProof="0" smtClean="0"/>
              <a:t>Fourth level</a:t>
            </a:r>
          </a:p>
          <a:p>
            <a:pPr lvl="4"/>
            <a:r>
              <a:rPr lang="ro-RO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59EE643-86EB-4B51-9AE2-A5FC9E3E328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3128105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o-RO" sz="1200" smtClean="0"/>
              <a:t>Karadeniz Havzasında Sınır Ötesi İşbirliği Programı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o-RO" sz="1200" smtClean="0"/>
              <a:t>Amasya 13 Ağustos 2009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4E60A0-835C-43F0-95D0-541DDA2DD3CE}" type="slidenum">
              <a:rPr lang="ro-RO" sz="1200" smtClean="0"/>
              <a:pPr eaLnBrk="1" hangingPunct="1"/>
              <a:t>1</a:t>
            </a:fld>
            <a:endParaRPr lang="ro-RO" sz="1200" smtClean="0"/>
          </a:p>
        </p:txBody>
      </p:sp>
      <p:sp>
        <p:nvSpPr>
          <p:cNvPr id="4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smtClean="0"/>
              <a:t>Karadeniz Havzasında Sınır Ötesi İşbirliği Programı</a:t>
            </a:r>
            <a:endParaRPr lang="ro-RO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ro-RO" smtClean="0"/>
              <a:t>Amasya 13 Ağustos 2009</a:t>
            </a:r>
            <a:endParaRPr lang="ro-RO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EE643-86EB-4B51-9AE2-A5FC9E3E328C}" type="slidenum">
              <a:rPr lang="ro-RO" smtClean="0"/>
              <a:pPr>
                <a:defRPr/>
              </a:pPr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006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07900-5422-4B1A-99B3-ED5AC92A4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2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13AF8-71F9-437B-B283-C5B3C02BF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2707-160B-4937-A36C-C787C0D92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138A2-DC4D-42DE-93AD-1878FFF74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4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A0642-9FC0-4C86-847E-69D68CA0E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E0448-6413-4A9D-AA41-466C9B55F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CC83D-F070-4C7B-9158-54F03A098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3F936-F835-495B-BF24-9EE44A26A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1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74700-FE38-4211-ADDD-E30D6651B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8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D608-6EDD-4138-9AD0-1731F241F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AD33F-791D-49C9-9B0C-F5D8E5234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8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Amasya 13 Ağustos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C4014-49EF-42FB-A410-163088B57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2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pt v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dirty="0" err="1"/>
              <a:t>Amasya</a:t>
            </a:r>
            <a:r>
              <a:rPr lang="en-US" dirty="0"/>
              <a:t> 13 </a:t>
            </a:r>
            <a:r>
              <a:rPr lang="en-US" dirty="0" err="1"/>
              <a:t>Ağustos</a:t>
            </a:r>
            <a:r>
              <a:rPr lang="en-US" dirty="0"/>
              <a:t>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52CE2E32-DD18-416B-9993-0446E8AA4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28600" y="16002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o-RO" sz="2800">
              <a:solidFill>
                <a:srgbClr val="003399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057400"/>
            <a:ext cx="7772400" cy="1524000"/>
          </a:xfrm>
        </p:spPr>
        <p:txBody>
          <a:bodyPr/>
          <a:lstStyle/>
          <a:p>
            <a:pPr eaLnBrk="1" hangingPunct="1"/>
            <a:r>
              <a:rPr lang="tr-TR" sz="3600" b="1" dirty="0" smtClean="0">
                <a:solidFill>
                  <a:srgbClr val="003399"/>
                </a:solidFill>
              </a:rPr>
              <a:t/>
            </a:r>
            <a:br>
              <a:rPr lang="tr-TR" sz="3600" b="1" dirty="0" smtClean="0">
                <a:solidFill>
                  <a:srgbClr val="003399"/>
                </a:solidFill>
              </a:rPr>
            </a:br>
            <a:r>
              <a:rPr lang="tr-TR" sz="3600" b="1" dirty="0" smtClean="0">
                <a:solidFill>
                  <a:srgbClr val="003399"/>
                </a:solidFill>
              </a:rPr>
              <a:t>LIMEN: </a:t>
            </a:r>
            <a:r>
              <a:rPr lang="tr-TR" sz="3600" b="1" dirty="0" err="1" smtClean="0">
                <a:solidFill>
                  <a:srgbClr val="003399"/>
                </a:solidFill>
              </a:rPr>
              <a:t>Cultural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Ports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from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the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Aegean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to</a:t>
            </a:r>
            <a:r>
              <a:rPr lang="tr-TR" sz="3600" b="1" dirty="0" smtClean="0">
                <a:solidFill>
                  <a:srgbClr val="003399"/>
                </a:solidFill>
              </a:rPr>
              <a:t> </a:t>
            </a:r>
            <a:r>
              <a:rPr lang="tr-TR" sz="3600" b="1" dirty="0" err="1" smtClean="0">
                <a:solidFill>
                  <a:srgbClr val="003399"/>
                </a:solidFill>
              </a:rPr>
              <a:t>the</a:t>
            </a:r>
            <a:r>
              <a:rPr lang="tr-TR" sz="3600" b="1" dirty="0" smtClean="0">
                <a:solidFill>
                  <a:srgbClr val="003399"/>
                </a:solidFill>
              </a:rPr>
              <a:t> Black </a:t>
            </a:r>
            <a:r>
              <a:rPr lang="tr-TR" sz="3600" b="1" dirty="0" err="1" smtClean="0">
                <a:solidFill>
                  <a:srgbClr val="003399"/>
                </a:solidFill>
              </a:rPr>
              <a:t>Sea</a:t>
            </a:r>
            <a:endParaRPr lang="tr-TR" sz="3600" b="1" dirty="0" smtClean="0">
              <a:solidFill>
                <a:srgbClr val="003399"/>
              </a:solidFill>
              <a:latin typeface="Trebuchet MS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endParaRPr lang="tr-TR" b="1" smtClean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r>
              <a:rPr lang="tr-TR" b="1" smtClean="0">
                <a:solidFill>
                  <a:srgbClr val="003399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tr-TR" b="1" smtClean="0">
                <a:solidFill>
                  <a:srgbClr val="003399"/>
                </a:solidFill>
              </a:rPr>
              <a:t>		   </a:t>
            </a:r>
            <a:r>
              <a:rPr lang="tr-TR" sz="280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İstanbul Üniversitesi</a:t>
            </a:r>
          </a:p>
          <a:p>
            <a:pPr marL="0" indent="0" eaLnBrk="1" hangingPunct="1">
              <a:buNone/>
            </a:pPr>
            <a:endParaRPr lang="tr-TR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Kikla\Desktop\OLKAS\kickoff\IU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6" y="927354"/>
            <a:ext cx="1036547" cy="67284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70" y="5807764"/>
            <a:ext cx="974657" cy="8597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805580"/>
            <a:ext cx="1219200" cy="86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Belgesel film prodüksiyonu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Küçükyalı </a:t>
            </a:r>
            <a:r>
              <a:rPr lang="tr-TR" sz="2400" dirty="0" err="1" smtClean="0">
                <a:latin typeface="Trebuchet MS" panose="020B0603020202020204" pitchFamily="34" charset="0"/>
              </a:rPr>
              <a:t>Arkeopark</a:t>
            </a:r>
            <a:r>
              <a:rPr lang="tr-TR" sz="2400" dirty="0" smtClean="0">
                <a:latin typeface="Trebuchet MS" panose="020B0603020202020204" pitchFamily="34" charset="0"/>
              </a:rPr>
              <a:t> projesi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Internet </a:t>
            </a:r>
            <a:r>
              <a:rPr lang="tr-TR" sz="2400" dirty="0" err="1" smtClean="0">
                <a:latin typeface="Trebuchet MS" panose="020B0603020202020204" pitchFamily="34" charset="0"/>
              </a:rPr>
              <a:t>portalı</a:t>
            </a:r>
            <a:r>
              <a:rPr lang="tr-TR" sz="2400" dirty="0" smtClean="0">
                <a:latin typeface="Trebuchet MS" panose="020B0603020202020204" pitchFamily="34" charset="0"/>
              </a:rPr>
              <a:t> tasarımı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Sempozyum organizasyonu 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62000" y="1331842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u="sng" dirty="0">
                <a:latin typeface="Trebuchet MS" panose="020B0603020202020204" pitchFamily="34" charset="0"/>
              </a:rPr>
              <a:t>Proje Faaliyetleri</a:t>
            </a:r>
          </a:p>
        </p:txBody>
      </p:sp>
    </p:spTree>
    <p:extLst>
      <p:ext uri="{BB962C8B-B14F-4D97-AF65-F5344CB8AC3E}">
        <p14:creationId xmlns:p14="http://schemas.microsoft.com/office/powerpoint/2010/main" val="8718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2133600"/>
            <a:ext cx="5293139" cy="39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219200" y="1244623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GA3-THE NETWORK OF “CULTURAL PORTS</a:t>
            </a:r>
            <a:r>
              <a:rPr lang="en-US" b="1" dirty="0" smtClean="0">
                <a:latin typeface="Trebuchet MS" panose="020B0603020202020204" pitchFamily="34" charset="0"/>
              </a:rPr>
              <a:t>”</a:t>
            </a:r>
            <a:endParaRPr lang="tr-TR" b="1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 u="sng" dirty="0" smtClean="0">
                <a:latin typeface="Trebuchet MS" panose="020B0603020202020204" pitchFamily="34" charset="0"/>
              </a:rPr>
              <a:t>Küçükyalı </a:t>
            </a:r>
            <a:r>
              <a:rPr lang="tr-TR" sz="2400" b="1" u="sng" dirty="0" err="1" smtClean="0">
                <a:latin typeface="Trebuchet MS" panose="020B0603020202020204" pitchFamily="34" charset="0"/>
              </a:rPr>
              <a:t>Arkeopark</a:t>
            </a:r>
            <a:r>
              <a:rPr lang="tr-TR" sz="2400" b="1" u="sng" dirty="0" smtClean="0">
                <a:latin typeface="Trebuchet MS" panose="020B0603020202020204" pitchFamily="34" charset="0"/>
              </a:rPr>
              <a:t> Projesi</a:t>
            </a:r>
            <a:endParaRPr lang="tr-TR" sz="2400" b="1" u="sng" dirty="0">
              <a:latin typeface="Trebuchet MS" panose="020B0603020202020204" pitchFamily="34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712622" cy="4495800"/>
          </a:xfrm>
        </p:spPr>
      </p:pic>
    </p:spTree>
    <p:extLst>
      <p:ext uri="{BB962C8B-B14F-4D97-AF65-F5344CB8AC3E}">
        <p14:creationId xmlns:p14="http://schemas.microsoft.com/office/powerpoint/2010/main" val="5432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162800" cy="5345410"/>
          </a:xfrm>
        </p:spPr>
      </p:pic>
    </p:spTree>
    <p:extLst>
      <p:ext uri="{BB962C8B-B14F-4D97-AF65-F5344CB8AC3E}">
        <p14:creationId xmlns:p14="http://schemas.microsoft.com/office/powerpoint/2010/main" val="7774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1465"/>
            <a:ext cx="7543800" cy="53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1219200"/>
            <a:ext cx="891235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6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5550" y="1600200"/>
            <a:ext cx="6769100" cy="4803304"/>
          </a:xfrm>
        </p:spPr>
      </p:pic>
      <p:sp>
        <p:nvSpPr>
          <p:cNvPr id="3" name="Başlık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1066800"/>
          </a:xfrm>
        </p:spPr>
        <p:txBody>
          <a:bodyPr/>
          <a:lstStyle/>
          <a:p>
            <a:r>
              <a:rPr lang="tr-TR" sz="2400" b="1" u="sng" dirty="0" smtClean="0">
                <a:latin typeface="Trebuchet MS" panose="020B0603020202020204" pitchFamily="34" charset="0"/>
              </a:rPr>
              <a:t>Yenikapı Batıkları </a:t>
            </a:r>
            <a:r>
              <a:rPr lang="tr-TR" sz="2400" b="1" u="sng" dirty="0" smtClean="0">
                <a:latin typeface="Trebuchet MS" panose="020B0603020202020204" pitchFamily="34" charset="0"/>
              </a:rPr>
              <a:t>Projesi</a:t>
            </a:r>
            <a:endParaRPr lang="tr-TR" sz="2400" b="1" u="sng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ikla\Desktop\FOTOhavuz\Müze taramalar\İskel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65375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K\Desktop\evren kullanılanlar\IMG_1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34527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 descr="C:\Users\UK\Desktop\34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" y="3733800"/>
            <a:ext cx="165782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C:\Users\UK\Desktop\53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733800"/>
            <a:ext cx="1746249" cy="284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UK\Desktop\5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87244"/>
            <a:ext cx="2406601" cy="276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86504"/>
            <a:ext cx="3852263" cy="25681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9" y="1016760"/>
            <a:ext cx="4361661" cy="290810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12" y="4308896"/>
            <a:ext cx="4270838" cy="23622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5" y="4114800"/>
            <a:ext cx="4125588" cy="2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tr-TR" sz="3200" b="1" dirty="0" smtClean="0">
                <a:latin typeface="Trebuchet MS" pitchFamily="34" charset="0"/>
              </a:rPr>
              <a:t>Genel Bilgiler</a:t>
            </a:r>
            <a:endParaRPr lang="tr-TR" sz="3200" b="1" dirty="0">
              <a:latin typeface="Trebuchet MS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3733800"/>
          </a:xfrm>
        </p:spPr>
        <p:txBody>
          <a:bodyPr/>
          <a:lstStyle/>
          <a:p>
            <a:pPr marL="0" indent="0">
              <a:buNone/>
            </a:pPr>
            <a:endParaRPr lang="tr-TR" sz="2400" dirty="0" smtClean="0"/>
          </a:p>
          <a:p>
            <a:r>
              <a:rPr lang="tr-TR" sz="2400" dirty="0" smtClean="0">
                <a:latin typeface="Trebuchet MS" pitchFamily="34" charset="0"/>
              </a:rPr>
              <a:t>Proje başvurusu </a:t>
            </a:r>
            <a:r>
              <a:rPr lang="tr-TR" sz="2400" dirty="0">
                <a:latin typeface="Trebuchet MS" pitchFamily="34" charset="0"/>
              </a:rPr>
              <a:t> </a:t>
            </a:r>
            <a:r>
              <a:rPr lang="en-US" sz="2400" dirty="0" smtClean="0">
                <a:latin typeface="Trebuchet MS" pitchFamily="34" charset="0"/>
              </a:rPr>
              <a:t>“</a:t>
            </a:r>
            <a:r>
              <a:rPr lang="tr-TR" sz="2400" dirty="0" smtClean="0">
                <a:latin typeface="Trebuchet MS" pitchFamily="34" charset="0"/>
              </a:rPr>
              <a:t>Karadeniz </a:t>
            </a:r>
            <a:r>
              <a:rPr lang="tr-TR" sz="2400" dirty="0">
                <a:latin typeface="Trebuchet MS" pitchFamily="34" charset="0"/>
              </a:rPr>
              <a:t>Havzasında Sınır Ötesi İşbirliği Programı 2</a:t>
            </a:r>
            <a:r>
              <a:rPr lang="tr-TR" sz="2400" dirty="0" smtClean="0">
                <a:latin typeface="Trebuchet MS" pitchFamily="34" charset="0"/>
              </a:rPr>
              <a:t>.</a:t>
            </a:r>
            <a:r>
              <a:rPr lang="en-US" sz="2400" dirty="0" smtClean="0">
                <a:latin typeface="Trebuchet MS" pitchFamily="34" charset="0"/>
              </a:rPr>
              <a:t>Te</a:t>
            </a:r>
            <a:r>
              <a:rPr lang="tr-TR" sz="2400" dirty="0" smtClean="0">
                <a:latin typeface="Trebuchet MS" pitchFamily="34" charset="0"/>
              </a:rPr>
              <a:t>klif Çağrısı kapsamında Romanya Ortak Yönetim Otoritesine sunulmuştur. </a:t>
            </a:r>
          </a:p>
          <a:p>
            <a:r>
              <a:rPr lang="tr-TR" sz="2400" dirty="0" smtClean="0">
                <a:latin typeface="Trebuchet MS" pitchFamily="34" charset="0"/>
              </a:rPr>
              <a:t>Proje faaliyetleri </a:t>
            </a:r>
            <a:r>
              <a:rPr lang="tr-TR" sz="2400" dirty="0">
                <a:latin typeface="Trebuchet MS" pitchFamily="34" charset="0"/>
              </a:rPr>
              <a:t>1</a:t>
            </a:r>
            <a:r>
              <a:rPr lang="tr-TR" sz="2400" dirty="0" smtClean="0">
                <a:latin typeface="Trebuchet MS" pitchFamily="34" charset="0"/>
              </a:rPr>
              <a:t> Temmuz 2013 tarihi itibariyle başlamış olup proje süresi 24 ay olarak planlanmıştır. </a:t>
            </a:r>
            <a:endParaRPr lang="tr-TR" sz="2400" dirty="0" smtClean="0">
              <a:latin typeface="Trebuchet MS" pitchFamily="34" charset="0"/>
            </a:endParaRPr>
          </a:p>
          <a:p>
            <a:r>
              <a:rPr lang="tr-TR" sz="2400" dirty="0" smtClean="0">
                <a:latin typeface="Trebuchet MS" pitchFamily="34" charset="0"/>
              </a:rPr>
              <a:t>Proje 30 ay sonunda 31 Aralık 2016 tarihinde tamamlanmıştır.</a:t>
            </a:r>
          </a:p>
          <a:p>
            <a:pPr marL="0" indent="0">
              <a:buNone/>
            </a:pPr>
            <a:endParaRPr lang="tr-TR" sz="2400" dirty="0" smtClean="0">
              <a:latin typeface="Trebuchet MS" pitchFamily="34" charset="0"/>
            </a:endParaRPr>
          </a:p>
          <a:p>
            <a:endParaRPr lang="tr-TR" sz="2400" dirty="0" smtClean="0">
              <a:latin typeface="Trebuchet MS" pitchFamily="34" charset="0"/>
            </a:endParaRPr>
          </a:p>
          <a:p>
            <a:pPr marL="0" indent="0">
              <a:buNone/>
            </a:pP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6650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ge-den-karadeniz-e-og360egedenkaradeniz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0"/>
            <a:ext cx="8398933" cy="4724400"/>
          </a:xfrm>
        </p:spPr>
      </p:pic>
    </p:spTree>
    <p:extLst>
      <p:ext uri="{BB962C8B-B14F-4D97-AF65-F5344CB8AC3E}">
        <p14:creationId xmlns:p14="http://schemas.microsoft.com/office/powerpoint/2010/main" val="12337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2" y="1600200"/>
            <a:ext cx="3501940" cy="4953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4724400" cy="280351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70" y="4175119"/>
            <a:ext cx="3772060" cy="2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5021531"/>
            <a:ext cx="5096097" cy="183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1069876"/>
            <a:ext cx="5698105" cy="4001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000" b="1" i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Yenikapı </a:t>
            </a:r>
            <a:r>
              <a:rPr lang="tr-TR" altLang="tr-TR" sz="2000" b="1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12: </a:t>
            </a:r>
            <a:r>
              <a:rPr lang="en-GB" altLang="tr-TR" sz="2000" b="1" i="0" dirty="0">
                <a:solidFill>
                  <a:schemeClr val="bg1"/>
                </a:solidFill>
                <a:latin typeface="+mn-lt"/>
              </a:rPr>
              <a:t>7 m. long and 2.30 m. wide</a:t>
            </a:r>
            <a:r>
              <a:rPr lang="tr-TR" altLang="tr-TR" sz="2000" dirty="0">
                <a:solidFill>
                  <a:schemeClr val="bg1"/>
                </a:solidFill>
                <a:latin typeface="+mn-lt"/>
              </a:rPr>
              <a:t> </a:t>
            </a:r>
            <a:endParaRPr lang="en-US" altLang="tr-TR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5" descr="DSC_17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9" y="1676400"/>
            <a:ext cx="4643437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1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vre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974" y="1609087"/>
            <a:ext cx="4000488" cy="21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DSC_19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4" y="3935634"/>
            <a:ext cx="3985343" cy="26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_2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71" y="3935634"/>
            <a:ext cx="4041133" cy="26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_19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17" y="1582242"/>
            <a:ext cx="3376791" cy="224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3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K\Desktop\evren kullanılanlar\IMG_13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34527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13" y="1524000"/>
            <a:ext cx="3315587" cy="497338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267199"/>
            <a:ext cx="3345271" cy="22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47461" y="5943600"/>
            <a:ext cx="5029200" cy="685800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http://www.limenproject.net/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" y="1219200"/>
            <a:ext cx="87091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8800" y="5867400"/>
            <a:ext cx="5638800" cy="609600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http://yenikapibatiklari.com/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641"/>
            <a:ext cx="9144000" cy="4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6891703" cy="4074946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1219200" y="5715000"/>
            <a:ext cx="6705600" cy="914400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http://limentr.net/</a:t>
            </a:r>
          </a:p>
        </p:txBody>
      </p:sp>
    </p:spTree>
    <p:extLst>
      <p:ext uri="{BB962C8B-B14F-4D97-AF65-F5344CB8AC3E}">
        <p14:creationId xmlns:p14="http://schemas.microsoft.com/office/powerpoint/2010/main" val="41419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066800"/>
            <a:ext cx="8020200" cy="4876800"/>
          </a:xfrm>
        </p:spPr>
        <p:txBody>
          <a:bodyPr/>
          <a:lstStyle/>
          <a:p>
            <a:r>
              <a:rPr lang="tr-TR" sz="2800" dirty="0" smtClean="0"/>
              <a:t>T.C. Avrupa Birliği Bakanlığı</a:t>
            </a:r>
          </a:p>
          <a:p>
            <a:pPr marL="0" indent="0">
              <a:buNone/>
            </a:pPr>
            <a:r>
              <a:rPr lang="tr-TR" sz="2800" dirty="0" smtClean="0"/>
              <a:t> </a:t>
            </a:r>
          </a:p>
          <a:p>
            <a:r>
              <a:rPr lang="tr-TR" sz="2800" dirty="0" smtClean="0"/>
              <a:t>T.C. Başbakanlık </a:t>
            </a:r>
            <a:r>
              <a:rPr lang="tr-TR" sz="2800" dirty="0"/>
              <a:t>H</a:t>
            </a:r>
            <a:r>
              <a:rPr lang="tr-TR" sz="2800" dirty="0" smtClean="0"/>
              <a:t>azine Müsteşarlığı, Merkezi Finans ve İhale Birimi</a:t>
            </a:r>
          </a:p>
          <a:p>
            <a:endParaRPr lang="tr-TR" sz="2800" dirty="0"/>
          </a:p>
          <a:p>
            <a:r>
              <a:rPr lang="tr-TR" sz="2800" dirty="0" smtClean="0"/>
              <a:t>İstanbul Üniversitesi Rektörlüğü, Bilimsel Araştırma Projeleri Birimi, Dış Kaynaklı Projeler  Bölümü</a:t>
            </a:r>
          </a:p>
          <a:p>
            <a:endParaRPr lang="tr-TR" sz="2800" dirty="0"/>
          </a:p>
          <a:p>
            <a:r>
              <a:rPr lang="tr-TR" sz="2800" dirty="0" smtClean="0"/>
              <a:t>İstanbul Üniversitesi, Edebiyat Fakültesi Dekanlığı</a:t>
            </a:r>
          </a:p>
          <a:p>
            <a:pPr marL="0" indent="0">
              <a:buNone/>
            </a:pPr>
            <a:r>
              <a:rPr lang="tr-TR" sz="2800" dirty="0"/>
              <a:t> </a:t>
            </a:r>
            <a:r>
              <a:rPr lang="tr-TR" sz="2800" dirty="0" smtClean="0"/>
              <a:t>               </a:t>
            </a:r>
            <a:r>
              <a:rPr lang="tr-TR" sz="2800" b="1" dirty="0" smtClean="0"/>
              <a:t>….. katkılarından dolayı teşekkür ederiz. </a:t>
            </a:r>
          </a:p>
          <a:p>
            <a:pPr marL="0" indent="0">
              <a:buNone/>
            </a:pPr>
            <a:r>
              <a:rPr lang="tr-TR" sz="2800" dirty="0" smtClean="0"/>
              <a:t>		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5138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316773" cy="4724400"/>
          </a:xfrm>
        </p:spPr>
      </p:pic>
    </p:spTree>
    <p:extLst>
      <p:ext uri="{BB962C8B-B14F-4D97-AF65-F5344CB8AC3E}">
        <p14:creationId xmlns:p14="http://schemas.microsoft.com/office/powerpoint/2010/main" val="5831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990600"/>
            <a:ext cx="8382000" cy="5638800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smtClean="0"/>
              <a:t>    </a:t>
            </a:r>
            <a:r>
              <a:rPr lang="tr-TR" sz="2000" b="1" u="sng" dirty="0" smtClean="0">
                <a:latin typeface="Trebuchet MS" pitchFamily="34" charset="0"/>
              </a:rPr>
              <a:t>Başvuru Sahibi</a:t>
            </a:r>
          </a:p>
          <a:p>
            <a:pPr marL="0" indent="0" algn="just">
              <a:buNone/>
            </a:pPr>
            <a:r>
              <a:rPr lang="tr-TR" sz="2000" b="1" dirty="0" smtClean="0">
                <a:latin typeface="Trebuchet MS" pitchFamily="34" charset="0"/>
              </a:rPr>
              <a:t>• </a:t>
            </a:r>
            <a:r>
              <a:rPr lang="tr-TR" sz="2400" b="1" dirty="0" smtClean="0">
                <a:latin typeface="Trebuchet MS" pitchFamily="34" charset="0"/>
              </a:rPr>
              <a:t> </a:t>
            </a:r>
            <a:r>
              <a:rPr lang="tr-TR" sz="2000" u="sng" dirty="0" smtClean="0">
                <a:latin typeface="Trebuchet MS" pitchFamily="34" charset="0"/>
              </a:rPr>
              <a:t>Yunanistan</a:t>
            </a:r>
            <a:r>
              <a:rPr lang="tr-TR" sz="2000" dirty="0" smtClean="0">
                <a:latin typeface="Trebuchet MS" pitchFamily="34" charset="0"/>
              </a:rPr>
              <a:t>: European Center for Byzantine </a:t>
            </a:r>
            <a:r>
              <a:rPr lang="tr-TR" sz="2000" dirty="0" err="1" smtClean="0">
                <a:latin typeface="Trebuchet MS" pitchFamily="34" charset="0"/>
              </a:rPr>
              <a:t>and</a:t>
            </a:r>
            <a:r>
              <a:rPr lang="tr-TR" sz="2000" dirty="0" smtClean="0">
                <a:latin typeface="Trebuchet MS" pitchFamily="34" charset="0"/>
              </a:rPr>
              <a:t> </a:t>
            </a:r>
            <a:r>
              <a:rPr lang="tr-TR" sz="2000" dirty="0" smtClean="0">
                <a:latin typeface="Trebuchet MS" pitchFamily="34" charset="0"/>
              </a:rPr>
              <a:t>Post-</a:t>
            </a:r>
            <a:r>
              <a:rPr lang="tr-TR" sz="2000" dirty="0" err="1" smtClean="0">
                <a:latin typeface="Trebuchet MS" pitchFamily="34" charset="0"/>
              </a:rPr>
              <a:t>Byzantine</a:t>
            </a:r>
            <a:r>
              <a:rPr lang="tr-TR" sz="2000" dirty="0" smtClean="0">
                <a:latin typeface="Trebuchet MS" pitchFamily="34" charset="0"/>
              </a:rPr>
              <a:t>   </a:t>
            </a:r>
            <a:endParaRPr lang="tr-TR" sz="2000" dirty="0" smtClean="0">
              <a:latin typeface="Trebuchet MS" pitchFamily="34" charset="0"/>
            </a:endParaRPr>
          </a:p>
          <a:p>
            <a:pPr marL="0" indent="0" algn="just">
              <a:buNone/>
            </a:pPr>
            <a:r>
              <a:rPr lang="tr-TR" sz="2000" dirty="0">
                <a:latin typeface="Trebuchet MS" pitchFamily="34" charset="0"/>
              </a:rPr>
              <a:t> </a:t>
            </a:r>
            <a:r>
              <a:rPr lang="tr-TR" sz="2000" dirty="0">
                <a:latin typeface="Trebuchet MS" pitchFamily="34" charset="0"/>
              </a:rPr>
              <a:t> </a:t>
            </a:r>
            <a:r>
              <a:rPr lang="tr-TR" sz="2000" dirty="0" smtClean="0">
                <a:latin typeface="Trebuchet MS" pitchFamily="34" charset="0"/>
              </a:rPr>
              <a:t>  </a:t>
            </a:r>
            <a:r>
              <a:rPr lang="tr-TR" sz="2000" dirty="0" err="1" smtClean="0">
                <a:latin typeface="Trebuchet MS" pitchFamily="34" charset="0"/>
              </a:rPr>
              <a:t>Monuments</a:t>
            </a:r>
            <a:r>
              <a:rPr lang="tr-TR" sz="2000" dirty="0" smtClean="0">
                <a:latin typeface="Trebuchet MS" pitchFamily="34" charset="0"/>
              </a:rPr>
              <a:t> </a:t>
            </a:r>
            <a:r>
              <a:rPr lang="tr-TR" sz="2000" dirty="0" smtClean="0">
                <a:latin typeface="Trebuchet MS" pitchFamily="34" charset="0"/>
              </a:rPr>
              <a:t>(EKBMM)</a:t>
            </a:r>
          </a:p>
          <a:p>
            <a:pPr marL="0" indent="0" algn="just">
              <a:buNone/>
            </a:pPr>
            <a:r>
              <a:rPr lang="tr-TR" sz="2000" b="1" dirty="0">
                <a:latin typeface="Trebuchet MS" pitchFamily="34" charset="0"/>
              </a:rPr>
              <a:t> </a:t>
            </a:r>
            <a:r>
              <a:rPr lang="tr-TR" sz="2000" b="1" dirty="0" smtClean="0">
                <a:latin typeface="Trebuchet MS" pitchFamily="34" charset="0"/>
              </a:rPr>
              <a:t>   </a:t>
            </a:r>
            <a:r>
              <a:rPr lang="tr-TR" sz="2000" b="1" u="sng" dirty="0" smtClean="0">
                <a:latin typeface="Trebuchet MS" pitchFamily="34" charset="0"/>
              </a:rPr>
              <a:t>IPA Partnerleri</a:t>
            </a:r>
          </a:p>
          <a:p>
            <a:pPr algn="just"/>
            <a:r>
              <a:rPr lang="tr-TR" sz="2000" u="sng" dirty="0">
                <a:latin typeface="Trebuchet MS" pitchFamily="34" charset="0"/>
              </a:rPr>
              <a:t>Türkiye</a:t>
            </a:r>
            <a:r>
              <a:rPr lang="tr-TR" sz="2000" dirty="0">
                <a:latin typeface="Trebuchet MS" pitchFamily="34" charset="0"/>
              </a:rPr>
              <a:t>: </a:t>
            </a:r>
            <a:r>
              <a:rPr lang="tr-TR" sz="2000" dirty="0" smtClean="0">
                <a:latin typeface="Trebuchet MS" pitchFamily="34" charset="0"/>
              </a:rPr>
              <a:t>İstanbul </a:t>
            </a:r>
            <a:r>
              <a:rPr lang="tr-TR" sz="2000" dirty="0">
                <a:latin typeface="Trebuchet MS" pitchFamily="34" charset="0"/>
              </a:rPr>
              <a:t>Üniversitesi, Edebiyat Fakültesi, Sualtı Kültür kalıntılarını Koruma Anabilim </a:t>
            </a:r>
            <a:r>
              <a:rPr lang="tr-TR" sz="2000" dirty="0" smtClean="0">
                <a:latin typeface="Trebuchet MS" pitchFamily="34" charset="0"/>
              </a:rPr>
              <a:t>Dalı (IPA Ana Yararlanıcı) </a:t>
            </a:r>
            <a:endParaRPr lang="tr-TR" sz="2000" dirty="0">
              <a:latin typeface="Trebuchet MS" pitchFamily="34" charset="0"/>
            </a:endParaRPr>
          </a:p>
          <a:p>
            <a:pPr algn="just"/>
            <a:r>
              <a:rPr lang="tr-TR" sz="2000" dirty="0" smtClean="0">
                <a:latin typeface="Trebuchet MS" pitchFamily="34" charset="0"/>
              </a:rPr>
              <a:t>Koç Üniversitesi (IPA Partneri)</a:t>
            </a:r>
          </a:p>
          <a:p>
            <a:pPr marL="0" indent="0">
              <a:buNone/>
            </a:pPr>
            <a:r>
              <a:rPr lang="tr-TR" sz="2800" b="1" dirty="0" smtClean="0">
                <a:latin typeface="Trebuchet MS" pitchFamily="34" charset="0"/>
              </a:rPr>
              <a:t>   </a:t>
            </a:r>
            <a:r>
              <a:rPr lang="tr-TR" sz="2000" b="1" u="sng" dirty="0" smtClean="0">
                <a:latin typeface="Trebuchet MS" pitchFamily="34" charset="0"/>
              </a:rPr>
              <a:t>ENPI Partnerleri</a:t>
            </a:r>
          </a:p>
          <a:p>
            <a:pPr algn="just"/>
            <a:r>
              <a:rPr lang="tr-TR" sz="2000" dirty="0" smtClean="0">
                <a:latin typeface="Trebuchet MS" pitchFamily="34" charset="0"/>
              </a:rPr>
              <a:t>Yunanistan: </a:t>
            </a:r>
            <a:r>
              <a:rPr lang="tr-TR" sz="2000" dirty="0" err="1" smtClean="0">
                <a:latin typeface="Trebuchet MS" pitchFamily="34" charset="0"/>
              </a:rPr>
              <a:t>Municipality</a:t>
            </a:r>
            <a:r>
              <a:rPr lang="tr-TR" sz="2000" dirty="0" smtClean="0">
                <a:latin typeface="Trebuchet MS" pitchFamily="34" charset="0"/>
              </a:rPr>
              <a:t> of Kavala Country</a:t>
            </a:r>
          </a:p>
          <a:p>
            <a:pPr algn="just"/>
            <a:r>
              <a:rPr lang="tr-TR" sz="2000" u="sng" dirty="0" smtClean="0">
                <a:latin typeface="Trebuchet MS" pitchFamily="34" charset="0"/>
              </a:rPr>
              <a:t>Bulgaristan</a:t>
            </a:r>
            <a:r>
              <a:rPr lang="tr-TR" sz="2000" dirty="0" smtClean="0">
                <a:latin typeface="Trebuchet MS" pitchFamily="34" charset="0"/>
              </a:rPr>
              <a:t>: </a:t>
            </a:r>
            <a:r>
              <a:rPr lang="tr-TR" sz="2000" dirty="0" err="1">
                <a:latin typeface="Trebuchet MS" pitchFamily="34" charset="0"/>
              </a:rPr>
              <a:t>Municipality</a:t>
            </a:r>
            <a:r>
              <a:rPr lang="tr-TR" sz="2000" dirty="0">
                <a:latin typeface="Trebuchet MS" pitchFamily="34" charset="0"/>
              </a:rPr>
              <a:t> of Varna Country</a:t>
            </a:r>
            <a:endParaRPr lang="tr-TR" sz="2000" dirty="0" smtClean="0">
              <a:latin typeface="Trebuchet MS" pitchFamily="34" charset="0"/>
            </a:endParaRPr>
          </a:p>
          <a:p>
            <a:r>
              <a:rPr lang="tr-TR" sz="2000" u="sng" dirty="0" smtClean="0">
                <a:latin typeface="Trebuchet MS" pitchFamily="34" charset="0"/>
              </a:rPr>
              <a:t>Romanya</a:t>
            </a:r>
            <a:r>
              <a:rPr lang="tr-TR" sz="2000" dirty="0" smtClean="0">
                <a:latin typeface="Trebuchet MS" pitchFamily="34" charset="0"/>
              </a:rPr>
              <a:t>: </a:t>
            </a:r>
            <a:r>
              <a:rPr lang="en-US" sz="2000" dirty="0">
                <a:latin typeface="Trebuchet MS" pitchFamily="34" charset="0"/>
              </a:rPr>
              <a:t>Museum for National History and Archaeology </a:t>
            </a:r>
            <a:r>
              <a:rPr lang="tr-TR" sz="2000" dirty="0" smtClean="0">
                <a:latin typeface="Trebuchet MS" pitchFamily="34" charset="0"/>
              </a:rPr>
              <a:t>(</a:t>
            </a:r>
            <a:r>
              <a:rPr lang="tr-TR" sz="2000" dirty="0" err="1" smtClean="0">
                <a:latin typeface="Trebuchet MS" pitchFamily="34" charset="0"/>
              </a:rPr>
              <a:t>Constanta</a:t>
            </a:r>
            <a:r>
              <a:rPr lang="tr-TR" sz="2000" dirty="0" smtClean="0">
                <a:latin typeface="Trebuchet MS" pitchFamily="34" charset="0"/>
              </a:rPr>
              <a:t>)</a:t>
            </a:r>
          </a:p>
          <a:p>
            <a:r>
              <a:rPr lang="en-US" sz="2000" u="sng" dirty="0" err="1" smtClean="0">
                <a:latin typeface="Trebuchet MS" pitchFamily="34" charset="0"/>
              </a:rPr>
              <a:t>Ukra</a:t>
            </a:r>
            <a:r>
              <a:rPr lang="tr-TR" sz="2000" u="sng" dirty="0" smtClean="0">
                <a:latin typeface="Trebuchet MS" pitchFamily="34" charset="0"/>
              </a:rPr>
              <a:t>yna</a:t>
            </a:r>
            <a:r>
              <a:rPr lang="en-US" sz="2000" dirty="0" smtClean="0">
                <a:latin typeface="Trebuchet MS" pitchFamily="34" charset="0"/>
              </a:rPr>
              <a:t>: </a:t>
            </a:r>
            <a:r>
              <a:rPr lang="en-US" sz="2000" dirty="0">
                <a:latin typeface="Trebuchet MS" pitchFamily="34" charset="0"/>
              </a:rPr>
              <a:t>Odessa City Council, Department of Culture and Tourism </a:t>
            </a:r>
            <a:r>
              <a:rPr lang="en-US" sz="2000" dirty="0" smtClean="0">
                <a:latin typeface="Trebuchet MS" pitchFamily="34" charset="0"/>
              </a:rPr>
              <a:t>Country</a:t>
            </a:r>
            <a:endParaRPr lang="tr-TR" sz="2000" dirty="0" smtClean="0">
              <a:latin typeface="Trebuchet MS" pitchFamily="34" charset="0"/>
            </a:endParaRPr>
          </a:p>
          <a:p>
            <a:r>
              <a:rPr lang="en-US" sz="2000" u="sng" dirty="0" smtClean="0">
                <a:latin typeface="Trebuchet MS" pitchFamily="34" charset="0"/>
              </a:rPr>
              <a:t>G</a:t>
            </a:r>
            <a:r>
              <a:rPr lang="tr-TR" sz="2000" u="sng" dirty="0" smtClean="0">
                <a:latin typeface="Trebuchet MS" pitchFamily="34" charset="0"/>
              </a:rPr>
              <a:t>ürcistan</a:t>
            </a:r>
            <a:r>
              <a:rPr lang="en-US" sz="2000" dirty="0" smtClean="0">
                <a:latin typeface="Trebuchet MS" pitchFamily="34" charset="0"/>
              </a:rPr>
              <a:t>: </a:t>
            </a:r>
            <a:r>
              <a:rPr lang="en-US" sz="2000" dirty="0">
                <a:latin typeface="Trebuchet MS" pitchFamily="34" charset="0"/>
              </a:rPr>
              <a:t>G. Chubinashvili National </a:t>
            </a:r>
            <a:r>
              <a:rPr lang="en-US" sz="2000" dirty="0" smtClean="0">
                <a:latin typeface="Trebuchet MS" pitchFamily="34" charset="0"/>
              </a:rPr>
              <a:t>Research</a:t>
            </a:r>
            <a:r>
              <a:rPr lang="tr-TR" sz="2000" dirty="0" smtClean="0">
                <a:latin typeface="Trebuchet MS" pitchFamily="34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Center </a:t>
            </a:r>
            <a:r>
              <a:rPr lang="en-US" sz="2000" dirty="0">
                <a:latin typeface="Trebuchet MS" pitchFamily="34" charset="0"/>
              </a:rPr>
              <a:t>for Georgian Art History and </a:t>
            </a:r>
            <a:r>
              <a:rPr lang="en-US" sz="2000" dirty="0" smtClean="0">
                <a:latin typeface="Trebuchet MS" pitchFamily="34" charset="0"/>
              </a:rPr>
              <a:t>Heritage</a:t>
            </a:r>
            <a:r>
              <a:rPr lang="tr-TR" sz="2000" dirty="0" smtClean="0">
                <a:latin typeface="Trebuchet MS" pitchFamily="34" charset="0"/>
              </a:rPr>
              <a:t> </a:t>
            </a:r>
            <a:r>
              <a:rPr lang="tr-TR" sz="2000" dirty="0" err="1" smtClean="0">
                <a:latin typeface="Trebuchet MS" pitchFamily="34" charset="0"/>
              </a:rPr>
              <a:t>Preservation</a:t>
            </a:r>
            <a:endParaRPr lang="tr-TR" sz="2000" dirty="0" smtClean="0">
              <a:latin typeface="Trebuchet MS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2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5486400"/>
          </a:xfrm>
        </p:spPr>
        <p:txBody>
          <a:bodyPr/>
          <a:lstStyle/>
          <a:p>
            <a:pPr marL="0" indent="0">
              <a:buNone/>
            </a:pPr>
            <a:r>
              <a:rPr lang="tr-TR" sz="2800" b="1" dirty="0"/>
              <a:t> </a:t>
            </a:r>
            <a:r>
              <a:rPr lang="tr-TR" sz="2800" b="1" dirty="0" smtClean="0"/>
              <a:t>  </a:t>
            </a:r>
            <a:r>
              <a:rPr lang="tr-TR" sz="2400" b="1" u="sng" dirty="0" smtClean="0">
                <a:latin typeface="Trebuchet MS" pitchFamily="34" charset="0"/>
              </a:rPr>
              <a:t>İştirakçiler (</a:t>
            </a:r>
            <a:r>
              <a:rPr lang="tr-TR" sz="2400" b="1" u="sng" dirty="0" err="1" smtClean="0">
                <a:latin typeface="Trebuchet MS" pitchFamily="34" charset="0"/>
              </a:rPr>
              <a:t>Associates</a:t>
            </a:r>
            <a:r>
              <a:rPr lang="tr-TR" sz="2400" b="1" u="sng" dirty="0" smtClean="0"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endParaRPr lang="tr-TR" sz="2400" b="1" dirty="0" smtClean="0">
              <a:latin typeface="Trebuchet MS" pitchFamily="34" charset="0"/>
            </a:endParaRPr>
          </a:p>
          <a:p>
            <a:r>
              <a:rPr lang="en-US" sz="2200" dirty="0">
                <a:latin typeface="Trebuchet MS" pitchFamily="34" charset="0"/>
              </a:rPr>
              <a:t>Organization of the Black Sea Economic Cooperation</a:t>
            </a:r>
          </a:p>
          <a:p>
            <a:pPr marL="0" indent="0">
              <a:buNone/>
            </a:pPr>
            <a:r>
              <a:rPr lang="tr-TR" sz="2200" dirty="0" smtClean="0">
                <a:latin typeface="Trebuchet MS" pitchFamily="34" charset="0"/>
              </a:rPr>
              <a:t>    </a:t>
            </a:r>
            <a:r>
              <a:rPr lang="en-US" sz="2200" dirty="0" smtClean="0">
                <a:latin typeface="Trebuchet MS" pitchFamily="34" charset="0"/>
              </a:rPr>
              <a:t>(</a:t>
            </a:r>
            <a:r>
              <a:rPr lang="en-US" sz="2200" dirty="0">
                <a:latin typeface="Trebuchet MS" pitchFamily="34" charset="0"/>
              </a:rPr>
              <a:t>BSEC</a:t>
            </a:r>
            <a:r>
              <a:rPr lang="en-US" sz="2200" dirty="0" smtClean="0">
                <a:latin typeface="Trebuchet MS" pitchFamily="34" charset="0"/>
              </a:rPr>
              <a:t>)</a:t>
            </a:r>
            <a:endParaRPr lang="tr-TR" sz="2200" dirty="0">
              <a:latin typeface="Trebuchet MS" pitchFamily="34" charset="0"/>
            </a:endParaRPr>
          </a:p>
          <a:p>
            <a:r>
              <a:rPr lang="en-US" sz="2200" dirty="0">
                <a:latin typeface="Trebuchet MS" pitchFamily="34" charset="0"/>
              </a:rPr>
              <a:t>Business Council of the Organization of the Black Sea</a:t>
            </a:r>
          </a:p>
          <a:p>
            <a:pPr marL="0" indent="0">
              <a:buNone/>
            </a:pPr>
            <a:r>
              <a:rPr lang="tr-TR" sz="2200" dirty="0" smtClean="0">
                <a:latin typeface="Trebuchet MS" pitchFamily="34" charset="0"/>
              </a:rPr>
              <a:t>    </a:t>
            </a:r>
            <a:r>
              <a:rPr lang="en-US" sz="2200" dirty="0" smtClean="0">
                <a:latin typeface="Trebuchet MS" pitchFamily="34" charset="0"/>
              </a:rPr>
              <a:t>Economic </a:t>
            </a:r>
            <a:r>
              <a:rPr lang="en-US" sz="2200" dirty="0">
                <a:latin typeface="Trebuchet MS" pitchFamily="34" charset="0"/>
              </a:rPr>
              <a:t>Cooperation</a:t>
            </a:r>
            <a:endParaRPr lang="tr-TR" sz="2200" dirty="0" smtClean="0">
              <a:latin typeface="Trebuchet MS" pitchFamily="34" charset="0"/>
            </a:endParaRPr>
          </a:p>
          <a:p>
            <a:r>
              <a:rPr lang="tr-TR" sz="2200" dirty="0">
                <a:latin typeface="Trebuchet MS" pitchFamily="34" charset="0"/>
              </a:rPr>
              <a:t>International Black </a:t>
            </a:r>
            <a:r>
              <a:rPr lang="tr-TR" sz="2200" dirty="0" err="1">
                <a:latin typeface="Trebuchet MS" pitchFamily="34" charset="0"/>
              </a:rPr>
              <a:t>Sea</a:t>
            </a:r>
            <a:r>
              <a:rPr lang="tr-TR" sz="2200" dirty="0">
                <a:latin typeface="Trebuchet MS" pitchFamily="34" charset="0"/>
              </a:rPr>
              <a:t> </a:t>
            </a:r>
            <a:r>
              <a:rPr lang="tr-TR" sz="2200" dirty="0" smtClean="0">
                <a:latin typeface="Trebuchet MS" pitchFamily="34" charset="0"/>
              </a:rPr>
              <a:t>Club</a:t>
            </a:r>
          </a:p>
          <a:p>
            <a:r>
              <a:rPr lang="en-US" sz="2200" dirty="0">
                <a:latin typeface="Trebuchet MS" pitchFamily="34" charset="0"/>
              </a:rPr>
              <a:t>International Black and Azov Seas Ports Association</a:t>
            </a:r>
          </a:p>
          <a:p>
            <a:pPr marL="0" indent="0">
              <a:buNone/>
            </a:pPr>
            <a:r>
              <a:rPr lang="tr-TR" sz="2200" dirty="0">
                <a:latin typeface="Trebuchet MS" pitchFamily="34" charset="0"/>
              </a:rPr>
              <a:t> </a:t>
            </a:r>
            <a:r>
              <a:rPr lang="tr-TR" sz="2200" dirty="0" smtClean="0">
                <a:latin typeface="Trebuchet MS" pitchFamily="34" charset="0"/>
              </a:rPr>
              <a:t>   </a:t>
            </a:r>
            <a:r>
              <a:rPr lang="en-US" sz="2200" dirty="0" smtClean="0">
                <a:latin typeface="Trebuchet MS" pitchFamily="34" charset="0"/>
              </a:rPr>
              <a:t>(</a:t>
            </a:r>
            <a:r>
              <a:rPr lang="en-US" sz="2200" dirty="0">
                <a:latin typeface="Trebuchet MS" pitchFamily="34" charset="0"/>
              </a:rPr>
              <a:t>BASPA)</a:t>
            </a:r>
            <a:endParaRPr lang="tr-TR" sz="22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772400" cy="838200"/>
          </a:xfrm>
        </p:spPr>
        <p:txBody>
          <a:bodyPr/>
          <a:lstStyle/>
          <a:p>
            <a:pPr algn="l"/>
            <a:r>
              <a:rPr lang="tr-TR" sz="2400" b="1" u="sng" dirty="0" smtClean="0">
                <a:latin typeface="Trebuchet MS" pitchFamily="34" charset="0"/>
              </a:rPr>
              <a:t>Proje  Önceliği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724400"/>
          </a:xfrm>
        </p:spPr>
        <p:txBody>
          <a:bodyPr/>
          <a:lstStyle/>
          <a:p>
            <a:endParaRPr lang="tr-TR" sz="2400" dirty="0" smtClean="0">
              <a:latin typeface="Trebuchet MS" pitchFamily="34" charset="0"/>
            </a:endParaRPr>
          </a:p>
          <a:p>
            <a:r>
              <a:rPr lang="tr-TR" sz="2400" dirty="0" smtClean="0">
                <a:latin typeface="Trebuchet MS" pitchFamily="34" charset="0"/>
              </a:rPr>
              <a:t>Karadeniz Bölgesinde, yerel kaynaklara dayalı sosyal ve ekonomik gelişme için sınır ötesi işbirliğinin </a:t>
            </a:r>
            <a:r>
              <a:rPr lang="tr-TR" sz="2400" dirty="0" smtClean="0">
                <a:latin typeface="Trebuchet MS" pitchFamily="34" charset="0"/>
              </a:rPr>
              <a:t>desteklenmesi</a:t>
            </a:r>
            <a:endParaRPr lang="tr-TR" sz="2400" b="1" u="sng" dirty="0" smtClean="0">
              <a:latin typeface="Trebuchet MS" pitchFamily="34" charset="0"/>
            </a:endParaRPr>
          </a:p>
          <a:p>
            <a:endParaRPr lang="tr-TR" sz="2400" b="1" u="sng" dirty="0">
              <a:latin typeface="Trebuchet MS" pitchFamily="34" charset="0"/>
            </a:endParaRPr>
          </a:p>
          <a:p>
            <a:r>
              <a:rPr lang="tr-TR" sz="2400" dirty="0" smtClean="0">
                <a:latin typeface="Trebuchet MS" pitchFamily="34" charset="0"/>
              </a:rPr>
              <a:t>Turizm alanındaki ortaklığın geliştirilmesi ve teşviki için uluslararası bir turizm işbirliği ağının oluşturulması</a:t>
            </a:r>
          </a:p>
        </p:txBody>
      </p:sp>
    </p:spTree>
    <p:extLst>
      <p:ext uri="{BB962C8B-B14F-4D97-AF65-F5344CB8AC3E}">
        <p14:creationId xmlns:p14="http://schemas.microsoft.com/office/powerpoint/2010/main" val="42892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pPr algn="l"/>
            <a:r>
              <a:rPr lang="tr-TR" sz="2400" b="1" u="sng" dirty="0" smtClean="0">
                <a:latin typeface="Trebuchet MS" panose="020B0603020202020204" pitchFamily="34" charset="0"/>
              </a:rPr>
              <a:t>Proje Genel Hedefleri</a:t>
            </a:r>
            <a:endParaRPr lang="tr-TR" sz="2400" b="1" u="sng" dirty="0">
              <a:latin typeface="Trebuchet MS" panose="020B0603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981200"/>
            <a:ext cx="8305800" cy="4114800"/>
          </a:xfrm>
        </p:spPr>
        <p:txBody>
          <a:bodyPr/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Yerel halkın kültürel miras konusunda bilinçlendirilmesi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Karadeniz liman kentleri arasındaki etkileşimin güçlendirilmesi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Turizm endüstrisinin gelişimine katkı yapılması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Turizm endüstrisindeki küçük ve orta ölçekli işletmelerin (hotel, restoran, </a:t>
            </a:r>
            <a:r>
              <a:rPr lang="tr-TR" sz="2400" dirty="0" err="1" smtClean="0">
                <a:latin typeface="Trebuchet MS" panose="020B0603020202020204" pitchFamily="34" charset="0"/>
              </a:rPr>
              <a:t>acenta</a:t>
            </a:r>
            <a:r>
              <a:rPr lang="tr-TR" sz="2400" dirty="0" smtClean="0">
                <a:latin typeface="Trebuchet MS" panose="020B0603020202020204" pitchFamily="34" charset="0"/>
              </a:rPr>
              <a:t> vb.) gelişimine katkı yapılması</a:t>
            </a:r>
          </a:p>
          <a:p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tr-TR" sz="3600" b="1" dirty="0"/>
              <a:t/>
            </a:r>
            <a:br>
              <a:rPr lang="tr-TR" sz="3600" b="1" dirty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 </a:t>
            </a:r>
            <a:r>
              <a:rPr lang="tr-TR" sz="2400" b="1" u="sng" dirty="0" smtClean="0">
                <a:latin typeface="Trebuchet MS" pitchFamily="34" charset="0"/>
              </a:rPr>
              <a:t>Proje  Özel Hedefleri</a:t>
            </a:r>
            <a:r>
              <a:rPr lang="tr-TR" sz="2400" u="sng" dirty="0" smtClean="0">
                <a:latin typeface="Trebuchet MS" pitchFamily="34" charset="0"/>
              </a:rPr>
              <a:t/>
            </a:r>
            <a:br>
              <a:rPr lang="tr-TR" sz="2400" u="sng" dirty="0" smtClean="0">
                <a:latin typeface="Trebuchet MS" pitchFamily="34" charset="0"/>
              </a:rPr>
            </a:br>
            <a:endParaRPr lang="tr-TR" sz="2400" u="sng" dirty="0">
              <a:latin typeface="Trebuchet MS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4887" y="1905000"/>
            <a:ext cx="8305800" cy="4724400"/>
          </a:xfrm>
        </p:spPr>
        <p:txBody>
          <a:bodyPr/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Karadeniz bölgesinde kültür turizminin yerel gelişimine katkı yapmak.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Karadeniz Bölgesindeki liman şehirlerinin ve bu şehirlere ait kültürel mirasın tanıtımı amacıyla «</a:t>
            </a:r>
            <a:r>
              <a:rPr lang="tr-TR" sz="2400" dirty="0" err="1" smtClean="0">
                <a:latin typeface="Trebuchet MS" panose="020B0603020202020204" pitchFamily="34" charset="0"/>
              </a:rPr>
              <a:t>Cultural</a:t>
            </a:r>
            <a:r>
              <a:rPr lang="tr-TR" sz="2400" dirty="0" smtClean="0">
                <a:latin typeface="Trebuchet MS" panose="020B0603020202020204" pitchFamily="34" charset="0"/>
              </a:rPr>
              <a:t> Port of </a:t>
            </a:r>
            <a:r>
              <a:rPr lang="tr-TR" sz="2400" dirty="0" err="1" smtClean="0">
                <a:latin typeface="Trebuchet MS" panose="020B0603020202020204" pitchFamily="34" charset="0"/>
              </a:rPr>
              <a:t>the</a:t>
            </a:r>
            <a:r>
              <a:rPr lang="tr-TR" sz="2400" dirty="0" smtClean="0">
                <a:latin typeface="Trebuchet MS" panose="020B0603020202020204" pitchFamily="34" charset="0"/>
              </a:rPr>
              <a:t> Black </a:t>
            </a:r>
            <a:r>
              <a:rPr lang="tr-TR" sz="2400" dirty="0" err="1" smtClean="0">
                <a:latin typeface="Trebuchet MS" panose="020B0603020202020204" pitchFamily="34" charset="0"/>
              </a:rPr>
              <a:t>Sea</a:t>
            </a:r>
            <a:r>
              <a:rPr lang="tr-TR" sz="2400" dirty="0" smtClean="0">
                <a:latin typeface="Trebuchet MS" panose="020B0603020202020204" pitchFamily="34" charset="0"/>
              </a:rPr>
              <a:t>» adlı kurumsal yapının oluşturulması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Oluşturulacak kurumsal yapının </a:t>
            </a:r>
            <a:r>
              <a:rPr lang="tr-TR" sz="2400" dirty="0">
                <a:latin typeface="Trebuchet MS" panose="020B0603020202020204" pitchFamily="34" charset="0"/>
              </a:rPr>
              <a:t>kültürel </a:t>
            </a:r>
            <a:r>
              <a:rPr lang="tr-TR" sz="2400" dirty="0" smtClean="0">
                <a:latin typeface="Trebuchet MS" panose="020B0603020202020204" pitchFamily="34" charset="0"/>
              </a:rPr>
              <a:t>anlamda Karadeniz ülkeleri arasındaki bağlantıyı ve koordinasyonu sağlaması ve kültür turizmi alanındaki faaliyetleri desteklemesi.  </a:t>
            </a:r>
          </a:p>
          <a:p>
            <a:endParaRPr lang="tr-TR" sz="2800" dirty="0"/>
          </a:p>
          <a:p>
            <a:pPr marL="0" indent="0">
              <a:buNone/>
            </a:pPr>
            <a:endParaRPr lang="tr-TR" sz="2800" dirty="0" smtClean="0"/>
          </a:p>
          <a:p>
            <a:endParaRPr lang="tr-TR" sz="2800" dirty="0" smtClean="0"/>
          </a:p>
          <a:p>
            <a:endParaRPr lang="tr-TR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0895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pPr algn="l"/>
            <a:r>
              <a:rPr lang="tr-TR" sz="2400" b="1" u="sng" dirty="0" err="1">
                <a:latin typeface="Trebuchet MS" panose="020B0603020202020204" pitchFamily="34" charset="0"/>
              </a:rPr>
              <a:t>Group</a:t>
            </a:r>
            <a:r>
              <a:rPr lang="tr-TR" sz="2400" b="1" u="sng" dirty="0">
                <a:latin typeface="Trebuchet MS" panose="020B0603020202020204" pitchFamily="34" charset="0"/>
              </a:rPr>
              <a:t> of </a:t>
            </a:r>
            <a:r>
              <a:rPr lang="tr-TR" sz="2400" b="1" u="sng" dirty="0" err="1">
                <a:latin typeface="Trebuchet MS" panose="020B0603020202020204" pitchFamily="34" charset="0"/>
              </a:rPr>
              <a:t>Activities</a:t>
            </a:r>
            <a:endParaRPr lang="tr-TR" sz="2400" b="1" u="sng" dirty="0">
              <a:latin typeface="Trebuchet MS" panose="020B0603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2286000"/>
            <a:ext cx="8153400" cy="3810000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 smtClean="0">
                <a:latin typeface="Trebuchet MS" panose="020B0603020202020204" pitchFamily="34" charset="0"/>
              </a:rPr>
              <a:t>GA3-</a:t>
            </a:r>
            <a:r>
              <a:rPr lang="en-US" sz="2400" dirty="0" smtClean="0">
                <a:latin typeface="Trebuchet MS" panose="020B0603020202020204" pitchFamily="34" charset="0"/>
              </a:rPr>
              <a:t>THE </a:t>
            </a:r>
            <a:r>
              <a:rPr lang="en-US" sz="2400" dirty="0">
                <a:latin typeface="Trebuchet MS" panose="020B0603020202020204" pitchFamily="34" charset="0"/>
              </a:rPr>
              <a:t>NETWORK OF “CULTURAL PORTS</a:t>
            </a:r>
            <a:r>
              <a:rPr lang="en-US" sz="2400" dirty="0" smtClean="0">
                <a:latin typeface="Trebuchet MS" panose="020B0603020202020204" pitchFamily="34" charset="0"/>
              </a:rPr>
              <a:t>”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• Activity 1: Pilot Implementation of the Institution: </a:t>
            </a:r>
            <a:r>
              <a:rPr lang="tr-TR" sz="2400" dirty="0" smtClean="0">
                <a:latin typeface="Trebuchet MS" panose="020B0603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tr-TR" sz="2400" dirty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  </a:t>
            </a:r>
            <a:r>
              <a:rPr lang="en-US" sz="2400" dirty="0" smtClean="0">
                <a:latin typeface="Trebuchet MS" panose="020B0603020202020204" pitchFamily="34" charset="0"/>
              </a:rPr>
              <a:t>Istanbul</a:t>
            </a:r>
            <a:r>
              <a:rPr lang="en-US" sz="2400" dirty="0">
                <a:latin typeface="Trebuchet MS" panose="020B0603020202020204" pitchFamily="34" charset="0"/>
              </a:rPr>
              <a:t>, the 1st </a:t>
            </a:r>
            <a:r>
              <a:rPr lang="en-US" sz="2400" dirty="0" smtClean="0">
                <a:latin typeface="Trebuchet MS" panose="020B0603020202020204" pitchFamily="34" charset="0"/>
              </a:rPr>
              <a:t>Cultural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Port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• Activity 2 : Local activities per port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pPr algn="l"/>
            <a:r>
              <a:rPr lang="tr-TR" sz="2400" b="1" u="sng" dirty="0">
                <a:latin typeface="Trebuchet MS" pitchFamily="34" charset="0"/>
              </a:rPr>
              <a:t>P</a:t>
            </a:r>
            <a:r>
              <a:rPr lang="tr-TR" sz="2400" b="1" u="sng" dirty="0" smtClean="0">
                <a:latin typeface="Trebuchet MS" pitchFamily="34" charset="0"/>
              </a:rPr>
              <a:t>roje Faaliyetleri</a:t>
            </a:r>
            <a:endParaRPr lang="tr-TR" sz="2400" b="1" u="sng" dirty="0">
              <a:latin typeface="Trebuchet MS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4724400"/>
          </a:xfrm>
        </p:spPr>
        <p:txBody>
          <a:bodyPr/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Sürdürülebilir kültür turizmi için kurslar ve eğitici faaliyetlerin organizasyonu</a:t>
            </a:r>
          </a:p>
          <a:p>
            <a:r>
              <a:rPr lang="tr-TR" sz="2400" dirty="0">
                <a:latin typeface="Trebuchet MS" panose="020B0603020202020204" pitchFamily="34" charset="0"/>
              </a:rPr>
              <a:t>Kavala</a:t>
            </a:r>
            <a:r>
              <a:rPr lang="tr-TR" sz="2400" dirty="0" smtClean="0">
                <a:latin typeface="Trebuchet MS" panose="020B0603020202020204" pitchFamily="34" charset="0"/>
              </a:rPr>
              <a:t>, </a:t>
            </a:r>
            <a:r>
              <a:rPr lang="tr-TR" sz="2400" dirty="0">
                <a:latin typeface="Trebuchet MS" panose="020B0603020202020204" pitchFamily="34" charset="0"/>
              </a:rPr>
              <a:t>Varna, </a:t>
            </a:r>
            <a:r>
              <a:rPr lang="tr-TR" sz="2400" dirty="0" err="1">
                <a:latin typeface="Trebuchet MS" panose="020B0603020202020204" pitchFamily="34" charset="0"/>
              </a:rPr>
              <a:t>Constanta</a:t>
            </a:r>
            <a:r>
              <a:rPr lang="tr-TR" sz="2400" dirty="0">
                <a:latin typeface="Trebuchet MS" panose="020B0603020202020204" pitchFamily="34" charset="0"/>
              </a:rPr>
              <a:t>, </a:t>
            </a:r>
            <a:r>
              <a:rPr lang="tr-TR" sz="2400" dirty="0" err="1">
                <a:latin typeface="Trebuchet MS" panose="020B0603020202020204" pitchFamily="34" charset="0"/>
              </a:rPr>
              <a:t>Odessa</a:t>
            </a:r>
            <a:r>
              <a:rPr lang="tr-TR" sz="2400" dirty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ve Batum limanlarında turizm amaçlı bilgilendirme ve yön levhalarının yapılması ve belirlenen noktalara yerleştirilmesi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Her liman için enformasyon (rehber, broşür vb.) materyalinin </a:t>
            </a:r>
            <a:r>
              <a:rPr lang="tr-TR" sz="2400" dirty="0" smtClean="0">
                <a:latin typeface="Trebuchet MS" panose="020B0603020202020204" pitchFamily="34" charset="0"/>
              </a:rPr>
              <a:t>hazırlanması 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Yenikapı kazılarında bulunan bir Bizans gemisinin aslına uygun tıpkı-yapımı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Fotoğraf Sergisi </a:t>
            </a:r>
            <a:endParaRPr lang="tr-TR" sz="24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3079</TotalTime>
  <Words>519</Words>
  <Application>Microsoft Office PowerPoint</Application>
  <PresentationFormat>Ekran Gösterisi (4:3)</PresentationFormat>
  <Paragraphs>86</Paragraphs>
  <Slides>29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Trebuchet MS</vt:lpstr>
      <vt:lpstr>Default Design</vt:lpstr>
      <vt:lpstr> LIMEN: Cultural Ports from the Aegean to the Black Sea</vt:lpstr>
      <vt:lpstr>Genel Bilgiler</vt:lpstr>
      <vt:lpstr>PowerPoint Sunusu</vt:lpstr>
      <vt:lpstr>PowerPoint Sunusu</vt:lpstr>
      <vt:lpstr>Proje  Önceliği</vt:lpstr>
      <vt:lpstr>Proje Genel Hedefleri</vt:lpstr>
      <vt:lpstr>   Proje  Özel Hedefleri </vt:lpstr>
      <vt:lpstr>Group of Activities</vt:lpstr>
      <vt:lpstr>Proje Faaliyetleri</vt:lpstr>
      <vt:lpstr>PowerPoint Sunusu</vt:lpstr>
      <vt:lpstr>PowerPoint Sunusu</vt:lpstr>
      <vt:lpstr>Küçükyalı Arkeopark Projesi</vt:lpstr>
      <vt:lpstr>PowerPoint Sunusu</vt:lpstr>
      <vt:lpstr>PowerPoint Sunusu</vt:lpstr>
      <vt:lpstr>PowerPoint Sunusu</vt:lpstr>
      <vt:lpstr>PowerPoint Sunusu</vt:lpstr>
      <vt:lpstr>Yenikapı Batıkları Projesi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MDLPL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Taner Güler</cp:lastModifiedBy>
  <cp:revision>545</cp:revision>
  <dcterms:created xsi:type="dcterms:W3CDTF">2007-10-08T07:26:07Z</dcterms:created>
  <dcterms:modified xsi:type="dcterms:W3CDTF">2016-04-21T13:05:17Z</dcterms:modified>
</cp:coreProperties>
</file>