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handoutMasterIdLst>
    <p:handoutMasterId r:id="rId26"/>
  </p:handoutMasterIdLst>
  <p:sldIdLst>
    <p:sldId id="339" r:id="rId2"/>
    <p:sldId id="402" r:id="rId3"/>
    <p:sldId id="281" r:id="rId4"/>
    <p:sldId id="293" r:id="rId5"/>
    <p:sldId id="294" r:id="rId6"/>
    <p:sldId id="295" r:id="rId7"/>
    <p:sldId id="298" r:id="rId8"/>
    <p:sldId id="301" r:id="rId9"/>
    <p:sldId id="362" r:id="rId10"/>
    <p:sldId id="361" r:id="rId11"/>
    <p:sldId id="302" r:id="rId12"/>
    <p:sldId id="305" r:id="rId13"/>
    <p:sldId id="303" r:id="rId14"/>
    <p:sldId id="304" r:id="rId15"/>
    <p:sldId id="299" r:id="rId16"/>
    <p:sldId id="300" r:id="rId17"/>
    <p:sldId id="325" r:id="rId18"/>
    <p:sldId id="324" r:id="rId19"/>
    <p:sldId id="416" r:id="rId20"/>
    <p:sldId id="433" r:id="rId21"/>
    <p:sldId id="434" r:id="rId22"/>
    <p:sldId id="435" r:id="rId23"/>
    <p:sldId id="432" r:id="rId24"/>
  </p:sldIdLst>
  <p:sldSz cx="9144000" cy="6858000" type="screen4x3"/>
  <p:notesSz cx="6834188" cy="99790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p15:clr>
            <a:srgbClr val="A4A3A4"/>
          </p15:clr>
        </p15:guide>
        <p15:guide id="2" pos="21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autoAdjust="0"/>
    <p:restoredTop sz="89667" autoAdjust="0"/>
  </p:normalViewPr>
  <p:slideViewPr>
    <p:cSldViewPr>
      <p:cViewPr varScale="1">
        <p:scale>
          <a:sx n="92" d="100"/>
          <a:sy n="92" d="100"/>
        </p:scale>
        <p:origin x="456" y="176"/>
      </p:cViewPr>
      <p:guideLst>
        <p:guide orient="horz" pos="2160"/>
        <p:guide pos="2880"/>
      </p:guideLst>
    </p:cSldViewPr>
  </p:slideViewPr>
  <p:outlineViewPr>
    <p:cViewPr>
      <p:scale>
        <a:sx n="33" d="100"/>
        <a:sy n="33" d="100"/>
      </p:scale>
      <p:origin x="0" y="1990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9" d="100"/>
          <a:sy n="59" d="100"/>
        </p:scale>
        <p:origin x="-2556" y="-90"/>
      </p:cViewPr>
      <p:guideLst>
        <p:guide orient="horz" pos="3143"/>
        <p:guide pos="215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052F4EE0-BED3-4C17-B241-690C5EFEA3B7}" type="datetimeFigureOut">
              <a:rPr lang="tr-TR" smtClean="0"/>
              <a:pPr/>
              <a:t>21.04.2016</a:t>
            </a:fld>
            <a:endParaRPr lang="tr-TR"/>
          </a:p>
        </p:txBody>
      </p:sp>
      <p:sp>
        <p:nvSpPr>
          <p:cNvPr id="4" name="Footer Placeholder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2E30077C-2268-445B-8C25-8CD395ADF5EE}" type="slidenum">
              <a:rPr lang="tr-TR" smtClean="0"/>
              <a:pPr/>
              <a:t>‹#›</a:t>
            </a:fld>
            <a:endParaRPr lang="tr-TR"/>
          </a:p>
        </p:txBody>
      </p:sp>
    </p:spTree>
    <p:extLst>
      <p:ext uri="{BB962C8B-B14F-4D97-AF65-F5344CB8AC3E}">
        <p14:creationId xmlns:p14="http://schemas.microsoft.com/office/powerpoint/2010/main" val="1080004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98572A30-51A2-4E57-992B-74453E5B16C0}" type="datetimeFigureOut">
              <a:rPr lang="tr-TR" smtClean="0"/>
              <a:pPr/>
              <a:t>21.04.2016</a:t>
            </a:fld>
            <a:endParaRPr lang="tr-TR"/>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09913B82-506A-41F1-B0FE-BC0E0BD1A719}" type="slidenum">
              <a:rPr lang="tr-TR" smtClean="0"/>
              <a:pPr/>
              <a:t>‹#›</a:t>
            </a:fld>
            <a:endParaRPr lang="tr-TR"/>
          </a:p>
        </p:txBody>
      </p:sp>
    </p:spTree>
    <p:extLst>
      <p:ext uri="{BB962C8B-B14F-4D97-AF65-F5344CB8AC3E}">
        <p14:creationId xmlns:p14="http://schemas.microsoft.com/office/powerpoint/2010/main" val="252670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a:t>
            </a:r>
            <a:r>
              <a:rPr lang="tr-TR" baseline="0" dirty="0" smtClean="0"/>
              <a:t> içi, ortaklar arası ve paydaşlar arası entegrasyon.</a:t>
            </a:r>
            <a:endParaRPr lang="tr-TR" dirty="0"/>
          </a:p>
        </p:txBody>
      </p:sp>
      <p:sp>
        <p:nvSpPr>
          <p:cNvPr id="4" name="3 Slayt Numarası Yer Tutucusu"/>
          <p:cNvSpPr>
            <a:spLocks noGrp="1"/>
          </p:cNvSpPr>
          <p:nvPr>
            <p:ph type="sldNum" sz="quarter" idx="10"/>
          </p:nvPr>
        </p:nvSpPr>
        <p:spPr/>
        <p:txBody>
          <a:bodyPr/>
          <a:lstStyle/>
          <a:p>
            <a:fld id="{09913B82-506A-41F1-B0FE-BC0E0BD1A719}" type="slidenum">
              <a:rPr lang="tr-TR" smtClean="0"/>
              <a:pPr/>
              <a:t>8</a:t>
            </a:fld>
            <a:endParaRPr lang="tr-TR"/>
          </a:p>
        </p:txBody>
      </p:sp>
    </p:spTree>
    <p:extLst>
      <p:ext uri="{BB962C8B-B14F-4D97-AF65-F5344CB8AC3E}">
        <p14:creationId xmlns:p14="http://schemas.microsoft.com/office/powerpoint/2010/main" val="48413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a:t>
            </a:r>
            <a:r>
              <a:rPr lang="tr-TR" baseline="0" dirty="0" smtClean="0"/>
              <a:t> içi, ortaklar arası ve paydaşlar arası entegrasyon.</a:t>
            </a:r>
            <a:endParaRPr lang="tr-TR" dirty="0"/>
          </a:p>
        </p:txBody>
      </p:sp>
      <p:sp>
        <p:nvSpPr>
          <p:cNvPr id="4" name="3 Slayt Numarası Yer Tutucusu"/>
          <p:cNvSpPr>
            <a:spLocks noGrp="1"/>
          </p:cNvSpPr>
          <p:nvPr>
            <p:ph type="sldNum" sz="quarter" idx="10"/>
          </p:nvPr>
        </p:nvSpPr>
        <p:spPr/>
        <p:txBody>
          <a:bodyPr/>
          <a:lstStyle/>
          <a:p>
            <a:fld id="{09913B82-506A-41F1-B0FE-BC0E0BD1A719}" type="slidenum">
              <a:rPr lang="tr-TR" smtClean="0"/>
              <a:pPr/>
              <a:t>9</a:t>
            </a:fld>
            <a:endParaRPr lang="tr-TR"/>
          </a:p>
        </p:txBody>
      </p:sp>
    </p:spTree>
    <p:extLst>
      <p:ext uri="{BB962C8B-B14F-4D97-AF65-F5344CB8AC3E}">
        <p14:creationId xmlns:p14="http://schemas.microsoft.com/office/powerpoint/2010/main" val="6525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Kurum</a:t>
            </a:r>
            <a:r>
              <a:rPr lang="tr-TR" baseline="0" dirty="0" smtClean="0"/>
              <a:t> içi, ortaklar arası ve paydaşlar arası entegrasyon.</a:t>
            </a:r>
            <a:endParaRPr lang="tr-TR" dirty="0"/>
          </a:p>
        </p:txBody>
      </p:sp>
      <p:sp>
        <p:nvSpPr>
          <p:cNvPr id="4" name="3 Slayt Numarası Yer Tutucusu"/>
          <p:cNvSpPr>
            <a:spLocks noGrp="1"/>
          </p:cNvSpPr>
          <p:nvPr>
            <p:ph type="sldNum" sz="quarter" idx="10"/>
          </p:nvPr>
        </p:nvSpPr>
        <p:spPr/>
        <p:txBody>
          <a:bodyPr/>
          <a:lstStyle/>
          <a:p>
            <a:fld id="{09913B82-506A-41F1-B0FE-BC0E0BD1A719}" type="slidenum">
              <a:rPr lang="tr-TR" smtClean="0"/>
              <a:pPr/>
              <a:t>10</a:t>
            </a:fld>
            <a:endParaRPr lang="tr-TR"/>
          </a:p>
        </p:txBody>
      </p:sp>
    </p:spTree>
    <p:extLst>
      <p:ext uri="{BB962C8B-B14F-4D97-AF65-F5344CB8AC3E}">
        <p14:creationId xmlns:p14="http://schemas.microsoft.com/office/powerpoint/2010/main" val="153504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r>
              <a:rPr lang="tr-TR" smtClean="0"/>
              <a:t>22.10.2013</a:t>
            </a:r>
            <a:endParaRPr lang="tr-TR"/>
          </a:p>
        </p:txBody>
      </p:sp>
      <p:sp>
        <p:nvSpPr>
          <p:cNvPr id="5" name="Footer Placeholder 4"/>
          <p:cNvSpPr>
            <a:spLocks noGrp="1"/>
          </p:cNvSpPr>
          <p:nvPr>
            <p:ph type="ftr" sz="quarter" idx="11"/>
          </p:nvPr>
        </p:nvSpPr>
        <p:spPr/>
        <p:txBody>
          <a:bodyPr/>
          <a:lstStyle/>
          <a:p>
            <a:r>
              <a:rPr lang="tr-TR" smtClean="0"/>
              <a:t>I.Eğitim Danışma Kurulu Toplantısı</a:t>
            </a:r>
            <a:endParaRPr lang="tr-TR"/>
          </a:p>
        </p:txBody>
      </p:sp>
      <p:sp>
        <p:nvSpPr>
          <p:cNvPr id="6" name="Slide Number Placeholder 5"/>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144275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r>
              <a:rPr lang="tr-TR" smtClean="0"/>
              <a:t>22.10.2013</a:t>
            </a:r>
            <a:endParaRPr lang="tr-TR"/>
          </a:p>
        </p:txBody>
      </p:sp>
      <p:sp>
        <p:nvSpPr>
          <p:cNvPr id="5" name="Footer Placeholder 4"/>
          <p:cNvSpPr>
            <a:spLocks noGrp="1"/>
          </p:cNvSpPr>
          <p:nvPr>
            <p:ph type="ftr" sz="quarter" idx="11"/>
          </p:nvPr>
        </p:nvSpPr>
        <p:spPr/>
        <p:txBody>
          <a:bodyPr/>
          <a:lstStyle/>
          <a:p>
            <a:r>
              <a:rPr lang="tr-TR" smtClean="0"/>
              <a:t>I.Eğitim Danışma Kurulu Toplantısı</a:t>
            </a:r>
            <a:endParaRPr lang="tr-TR"/>
          </a:p>
        </p:txBody>
      </p:sp>
      <p:sp>
        <p:nvSpPr>
          <p:cNvPr id="6" name="Slide Number Placeholder 5"/>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340074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r>
              <a:rPr lang="tr-TR" smtClean="0"/>
              <a:t>22.10.2013</a:t>
            </a:r>
            <a:endParaRPr lang="tr-TR"/>
          </a:p>
        </p:txBody>
      </p:sp>
      <p:sp>
        <p:nvSpPr>
          <p:cNvPr id="5" name="Footer Placeholder 4"/>
          <p:cNvSpPr>
            <a:spLocks noGrp="1"/>
          </p:cNvSpPr>
          <p:nvPr>
            <p:ph type="ftr" sz="quarter" idx="11"/>
          </p:nvPr>
        </p:nvSpPr>
        <p:spPr/>
        <p:txBody>
          <a:bodyPr/>
          <a:lstStyle/>
          <a:p>
            <a:r>
              <a:rPr lang="tr-TR" smtClean="0"/>
              <a:t>I.Eğitim Danışma Kurulu Toplantısı</a:t>
            </a:r>
            <a:endParaRPr lang="tr-TR"/>
          </a:p>
        </p:txBody>
      </p:sp>
      <p:sp>
        <p:nvSpPr>
          <p:cNvPr id="6" name="Slide Number Placeholder 5"/>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40163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r>
              <a:rPr lang="tr-TR" smtClean="0"/>
              <a:t>22.10.2013</a:t>
            </a:r>
            <a:endParaRPr lang="tr-TR"/>
          </a:p>
        </p:txBody>
      </p:sp>
      <p:sp>
        <p:nvSpPr>
          <p:cNvPr id="5" name="Footer Placeholder 4"/>
          <p:cNvSpPr>
            <a:spLocks noGrp="1"/>
          </p:cNvSpPr>
          <p:nvPr>
            <p:ph type="ftr" sz="quarter" idx="11"/>
          </p:nvPr>
        </p:nvSpPr>
        <p:spPr/>
        <p:txBody>
          <a:bodyPr/>
          <a:lstStyle/>
          <a:p>
            <a:r>
              <a:rPr lang="tr-TR" smtClean="0"/>
              <a:t>I.Eğitim Danışma Kurulu Toplantısı</a:t>
            </a:r>
            <a:endParaRPr lang="tr-TR"/>
          </a:p>
        </p:txBody>
      </p:sp>
      <p:sp>
        <p:nvSpPr>
          <p:cNvPr id="6" name="Slide Number Placeholder 5"/>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242929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tr-TR" smtClean="0"/>
              <a:t>22.10.2013</a:t>
            </a:r>
            <a:endParaRPr lang="tr-TR"/>
          </a:p>
        </p:txBody>
      </p:sp>
      <p:sp>
        <p:nvSpPr>
          <p:cNvPr id="5" name="Footer Placeholder 4"/>
          <p:cNvSpPr>
            <a:spLocks noGrp="1"/>
          </p:cNvSpPr>
          <p:nvPr>
            <p:ph type="ftr" sz="quarter" idx="11"/>
          </p:nvPr>
        </p:nvSpPr>
        <p:spPr/>
        <p:txBody>
          <a:bodyPr/>
          <a:lstStyle/>
          <a:p>
            <a:r>
              <a:rPr lang="tr-TR" smtClean="0"/>
              <a:t>I.Eğitim Danışma Kurulu Toplantısı</a:t>
            </a:r>
            <a:endParaRPr lang="tr-TR"/>
          </a:p>
        </p:txBody>
      </p:sp>
      <p:sp>
        <p:nvSpPr>
          <p:cNvPr id="6" name="Slide Number Placeholder 5"/>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135509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r>
              <a:rPr lang="tr-TR" smtClean="0"/>
              <a:t>22.10.2013</a:t>
            </a:r>
            <a:endParaRPr lang="tr-TR"/>
          </a:p>
        </p:txBody>
      </p:sp>
      <p:sp>
        <p:nvSpPr>
          <p:cNvPr id="6" name="Footer Placeholder 5"/>
          <p:cNvSpPr>
            <a:spLocks noGrp="1"/>
          </p:cNvSpPr>
          <p:nvPr>
            <p:ph type="ftr" sz="quarter" idx="11"/>
          </p:nvPr>
        </p:nvSpPr>
        <p:spPr/>
        <p:txBody>
          <a:bodyPr/>
          <a:lstStyle/>
          <a:p>
            <a:r>
              <a:rPr lang="tr-TR" smtClean="0"/>
              <a:t>I.Eğitim Danışma Kurulu Toplantısı</a:t>
            </a:r>
            <a:endParaRPr lang="tr-TR"/>
          </a:p>
        </p:txBody>
      </p:sp>
      <p:sp>
        <p:nvSpPr>
          <p:cNvPr id="7" name="Slide Number Placeholder 6"/>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156907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r>
              <a:rPr lang="tr-TR" smtClean="0"/>
              <a:t>22.10.2013</a:t>
            </a:r>
            <a:endParaRPr lang="tr-TR"/>
          </a:p>
        </p:txBody>
      </p:sp>
      <p:sp>
        <p:nvSpPr>
          <p:cNvPr id="8" name="Footer Placeholder 7"/>
          <p:cNvSpPr>
            <a:spLocks noGrp="1"/>
          </p:cNvSpPr>
          <p:nvPr>
            <p:ph type="ftr" sz="quarter" idx="11"/>
          </p:nvPr>
        </p:nvSpPr>
        <p:spPr/>
        <p:txBody>
          <a:bodyPr/>
          <a:lstStyle/>
          <a:p>
            <a:r>
              <a:rPr lang="tr-TR" smtClean="0"/>
              <a:t>I.Eğitim Danışma Kurulu Toplantısı</a:t>
            </a:r>
            <a:endParaRPr lang="tr-TR"/>
          </a:p>
        </p:txBody>
      </p:sp>
      <p:sp>
        <p:nvSpPr>
          <p:cNvPr id="9" name="Slide Number Placeholder 8"/>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350938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r>
              <a:rPr lang="tr-TR" smtClean="0"/>
              <a:t>22.10.2013</a:t>
            </a:r>
            <a:endParaRPr lang="tr-TR"/>
          </a:p>
        </p:txBody>
      </p:sp>
      <p:sp>
        <p:nvSpPr>
          <p:cNvPr id="4" name="Footer Placeholder 3"/>
          <p:cNvSpPr>
            <a:spLocks noGrp="1"/>
          </p:cNvSpPr>
          <p:nvPr>
            <p:ph type="ftr" sz="quarter" idx="11"/>
          </p:nvPr>
        </p:nvSpPr>
        <p:spPr/>
        <p:txBody>
          <a:bodyPr/>
          <a:lstStyle/>
          <a:p>
            <a:r>
              <a:rPr lang="tr-TR" smtClean="0"/>
              <a:t>I.Eğitim Danışma Kurulu Toplantısı</a:t>
            </a:r>
            <a:endParaRPr lang="tr-TR"/>
          </a:p>
        </p:txBody>
      </p:sp>
      <p:sp>
        <p:nvSpPr>
          <p:cNvPr id="5" name="Slide Number Placeholder 4"/>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8682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r-TR" smtClean="0"/>
              <a:t>22.10.2013</a:t>
            </a:r>
            <a:endParaRPr lang="tr-TR"/>
          </a:p>
        </p:txBody>
      </p:sp>
      <p:sp>
        <p:nvSpPr>
          <p:cNvPr id="3" name="Footer Placeholder 2"/>
          <p:cNvSpPr>
            <a:spLocks noGrp="1"/>
          </p:cNvSpPr>
          <p:nvPr>
            <p:ph type="ftr" sz="quarter" idx="11"/>
          </p:nvPr>
        </p:nvSpPr>
        <p:spPr/>
        <p:txBody>
          <a:bodyPr/>
          <a:lstStyle/>
          <a:p>
            <a:r>
              <a:rPr lang="tr-TR" smtClean="0"/>
              <a:t>I.Eğitim Danışma Kurulu Toplantısı</a:t>
            </a:r>
            <a:endParaRPr lang="tr-TR"/>
          </a:p>
        </p:txBody>
      </p:sp>
      <p:sp>
        <p:nvSpPr>
          <p:cNvPr id="4" name="Slide Number Placeholder 3"/>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374029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tr-TR" smtClean="0"/>
              <a:t>22.10.2013</a:t>
            </a:r>
            <a:endParaRPr lang="tr-TR"/>
          </a:p>
        </p:txBody>
      </p:sp>
      <p:sp>
        <p:nvSpPr>
          <p:cNvPr id="6" name="Footer Placeholder 5"/>
          <p:cNvSpPr>
            <a:spLocks noGrp="1"/>
          </p:cNvSpPr>
          <p:nvPr>
            <p:ph type="ftr" sz="quarter" idx="11"/>
          </p:nvPr>
        </p:nvSpPr>
        <p:spPr/>
        <p:txBody>
          <a:bodyPr/>
          <a:lstStyle/>
          <a:p>
            <a:r>
              <a:rPr lang="tr-TR" smtClean="0"/>
              <a:t>I.Eğitim Danışma Kurulu Toplantısı</a:t>
            </a:r>
            <a:endParaRPr lang="tr-TR"/>
          </a:p>
        </p:txBody>
      </p:sp>
      <p:sp>
        <p:nvSpPr>
          <p:cNvPr id="7" name="Slide Number Placeholder 6"/>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346322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tr-TR" smtClean="0"/>
              <a:t>22.10.2013</a:t>
            </a:r>
            <a:endParaRPr lang="tr-TR"/>
          </a:p>
        </p:txBody>
      </p:sp>
      <p:sp>
        <p:nvSpPr>
          <p:cNvPr id="6" name="Footer Placeholder 5"/>
          <p:cNvSpPr>
            <a:spLocks noGrp="1"/>
          </p:cNvSpPr>
          <p:nvPr>
            <p:ph type="ftr" sz="quarter" idx="11"/>
          </p:nvPr>
        </p:nvSpPr>
        <p:spPr/>
        <p:txBody>
          <a:bodyPr/>
          <a:lstStyle/>
          <a:p>
            <a:r>
              <a:rPr lang="tr-TR" smtClean="0"/>
              <a:t>I.Eğitim Danışma Kurulu Toplantısı</a:t>
            </a:r>
            <a:endParaRPr lang="tr-TR"/>
          </a:p>
        </p:txBody>
      </p:sp>
      <p:sp>
        <p:nvSpPr>
          <p:cNvPr id="7" name="Slide Number Placeholder 6"/>
          <p:cNvSpPr>
            <a:spLocks noGrp="1"/>
          </p:cNvSpPr>
          <p:nvPr>
            <p:ph type="sldNum" sz="quarter" idx="12"/>
          </p:nvPr>
        </p:nvSpPr>
        <p:spPr/>
        <p:txBody>
          <a:bodyPr/>
          <a:lstStyle/>
          <a:p>
            <a:fld id="{2F83FCA9-2872-4FB9-87F0-D9A33E4321C2}" type="slidenum">
              <a:rPr lang="tr-TR" smtClean="0"/>
              <a:pPr/>
              <a:t>‹#›</a:t>
            </a:fld>
            <a:endParaRPr lang="tr-TR"/>
          </a:p>
        </p:txBody>
      </p:sp>
    </p:spTree>
    <p:extLst>
      <p:ext uri="{BB962C8B-B14F-4D97-AF65-F5344CB8AC3E}">
        <p14:creationId xmlns:p14="http://schemas.microsoft.com/office/powerpoint/2010/main" val="9088226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22.10.2013</a:t>
            </a:r>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I.Eğitim Danışma Kurulu Toplantısı</a:t>
            </a: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FCA9-2872-4FB9-87F0-D9A33E4321C2}" type="slidenum">
              <a:rPr lang="tr-TR" smtClean="0"/>
              <a:pPr/>
              <a:t>‹#›</a:t>
            </a:fld>
            <a:endParaRPr lang="tr-TR"/>
          </a:p>
        </p:txBody>
      </p:sp>
    </p:spTree>
    <p:extLst>
      <p:ext uri="{BB962C8B-B14F-4D97-AF65-F5344CB8AC3E}">
        <p14:creationId xmlns:p14="http://schemas.microsoft.com/office/powerpoint/2010/main" val="79680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0" y="1124744"/>
            <a:ext cx="9144000" cy="864096"/>
          </a:xfrm>
          <a:prstGeom prst="rect">
            <a:avLst/>
          </a:prstGeom>
        </p:spPr>
        <p:txBody>
          <a:bodyPr vert="horz" lIns="91440" tIns="45720" rIns="91440" bIns="45720" rtlCol="0" anchor="ctr">
            <a:normAutofit fontScale="97500"/>
          </a:bodyPr>
          <a:lstStyle/>
          <a:p>
            <a:pPr lvl="0" algn="ctr">
              <a:spcBef>
                <a:spcPct val="0"/>
              </a:spcBef>
              <a:defRPr/>
            </a:pPr>
            <a:r>
              <a:rPr kumimoji="0" lang="en-US" sz="2200" b="1" i="1" u="none" strike="noStrike" kern="1200" cap="none" spc="0" normalizeH="0" baseline="0" dirty="0" err="1" smtClean="0">
                <a:ln>
                  <a:noFill/>
                </a:ln>
                <a:solidFill>
                  <a:schemeClr val="tx1">
                    <a:lumMod val="50000"/>
                    <a:lumOff val="50000"/>
                  </a:schemeClr>
                </a:solidFill>
                <a:effectLst/>
                <a:uLnTx/>
                <a:uFillTx/>
                <a:ea typeface="+mj-ea"/>
                <a:cs typeface="+mj-cs"/>
              </a:rPr>
              <a:t>Karadeniz</a:t>
            </a:r>
            <a:r>
              <a:rPr kumimoji="0" lang="en-US" sz="2200" b="1" i="1" u="none" strike="noStrike" kern="1200" cap="none" spc="0" normalizeH="0" baseline="0" dirty="0" smtClean="0">
                <a:ln>
                  <a:noFill/>
                </a:ln>
                <a:solidFill>
                  <a:schemeClr val="tx1">
                    <a:lumMod val="50000"/>
                    <a:lumOff val="50000"/>
                  </a:schemeClr>
                </a:solidFill>
                <a:effectLst/>
                <a:uLnTx/>
                <a:uFillTx/>
                <a:ea typeface="+mj-ea"/>
                <a:cs typeface="+mj-cs"/>
              </a:rPr>
              <a:t> </a:t>
            </a:r>
            <a:r>
              <a:rPr kumimoji="0" lang="en-US" sz="2200" b="1" i="1" u="none" strike="noStrike" kern="1200" cap="none" spc="0" normalizeH="0" baseline="0" dirty="0" err="1" smtClean="0">
                <a:ln>
                  <a:noFill/>
                </a:ln>
                <a:solidFill>
                  <a:schemeClr val="tx1">
                    <a:lumMod val="50000"/>
                    <a:lumOff val="50000"/>
                  </a:schemeClr>
                </a:solidFill>
                <a:effectLst/>
                <a:uLnTx/>
                <a:uFillTx/>
                <a:ea typeface="+mj-ea"/>
                <a:cs typeface="+mj-cs"/>
              </a:rPr>
              <a:t>Deltalarında</a:t>
            </a:r>
            <a:r>
              <a:rPr kumimoji="0" lang="en-US" sz="2200" b="1" i="1" u="none" strike="noStrike" kern="1200" cap="none" spc="0" normalizeH="0" baseline="0" dirty="0" smtClean="0">
                <a:ln>
                  <a:noFill/>
                </a:ln>
                <a:solidFill>
                  <a:schemeClr val="tx1">
                    <a:lumMod val="50000"/>
                    <a:lumOff val="50000"/>
                  </a:schemeClr>
                </a:solidFill>
                <a:effectLst/>
                <a:uLnTx/>
                <a:uFillTx/>
                <a:ea typeface="+mj-ea"/>
                <a:cs typeface="+mj-cs"/>
              </a:rPr>
              <a:t> </a:t>
            </a:r>
            <a:r>
              <a:rPr kumimoji="0" lang="en-US" sz="2200" b="1" i="1" u="none" strike="noStrike" kern="1200" cap="none" spc="0" normalizeH="0" baseline="0" dirty="0" err="1" smtClean="0">
                <a:ln>
                  <a:noFill/>
                </a:ln>
                <a:solidFill>
                  <a:schemeClr val="tx1">
                    <a:lumMod val="50000"/>
                    <a:lumOff val="50000"/>
                  </a:schemeClr>
                </a:solidFill>
                <a:effectLst/>
                <a:uLnTx/>
                <a:uFillTx/>
                <a:ea typeface="+mj-ea"/>
                <a:cs typeface="+mj-cs"/>
              </a:rPr>
              <a:t>Bütünleşik</a:t>
            </a:r>
            <a:r>
              <a:rPr kumimoji="0" lang="en-US" sz="2200" b="1" i="1" u="none" strike="noStrike" kern="1200" cap="none" spc="0" normalizeH="0" baseline="0" dirty="0" smtClean="0">
                <a:ln>
                  <a:noFill/>
                </a:ln>
                <a:solidFill>
                  <a:schemeClr val="tx1">
                    <a:lumMod val="50000"/>
                    <a:lumOff val="50000"/>
                  </a:schemeClr>
                </a:solidFill>
                <a:effectLst/>
                <a:uLnTx/>
                <a:uFillTx/>
                <a:ea typeface="+mj-ea"/>
                <a:cs typeface="+mj-cs"/>
              </a:rPr>
              <a:t> </a:t>
            </a:r>
            <a:r>
              <a:rPr kumimoji="0" lang="en-US" sz="2200" b="1" i="1" u="none" strike="noStrike" kern="1200" cap="none" spc="0" normalizeH="0" baseline="0" dirty="0" err="1" smtClean="0">
                <a:ln>
                  <a:noFill/>
                </a:ln>
                <a:solidFill>
                  <a:schemeClr val="tx1">
                    <a:lumMod val="50000"/>
                    <a:lumOff val="50000"/>
                  </a:schemeClr>
                </a:solidFill>
                <a:effectLst/>
                <a:uLnTx/>
                <a:uFillTx/>
                <a:ea typeface="+mj-ea"/>
                <a:cs typeface="+mj-cs"/>
              </a:rPr>
              <a:t>Arazi</a:t>
            </a:r>
            <a:r>
              <a:rPr kumimoji="0" lang="en-US" sz="2200" b="1" i="1" u="none" strike="noStrike" kern="1200" cap="none" spc="0" normalizeH="0" baseline="0" dirty="0" smtClean="0">
                <a:ln>
                  <a:noFill/>
                </a:ln>
                <a:solidFill>
                  <a:schemeClr val="tx1">
                    <a:lumMod val="50000"/>
                    <a:lumOff val="50000"/>
                  </a:schemeClr>
                </a:solidFill>
                <a:effectLst/>
                <a:uLnTx/>
                <a:uFillTx/>
                <a:ea typeface="+mj-ea"/>
                <a:cs typeface="+mj-cs"/>
              </a:rPr>
              <a:t> </a:t>
            </a:r>
            <a:r>
              <a:rPr kumimoji="0" lang="en-US" sz="2200" b="1" i="1" u="none" strike="noStrike" kern="1200" cap="none" spc="0" normalizeH="0" baseline="0" dirty="0" err="1" smtClean="0">
                <a:ln>
                  <a:noFill/>
                </a:ln>
                <a:solidFill>
                  <a:schemeClr val="tx1">
                    <a:lumMod val="50000"/>
                    <a:lumOff val="50000"/>
                  </a:schemeClr>
                </a:solidFill>
                <a:effectLst/>
                <a:uLnTx/>
                <a:uFillTx/>
                <a:ea typeface="+mj-ea"/>
                <a:cs typeface="+mj-cs"/>
              </a:rPr>
              <a:t>Kullanımı</a:t>
            </a:r>
            <a:r>
              <a:rPr kumimoji="0" lang="en-US" sz="2200" b="1" i="1" u="none" strike="noStrike" kern="1200" cap="none" spc="0" normalizeH="0" baseline="0" dirty="0" smtClean="0">
                <a:ln>
                  <a:noFill/>
                </a:ln>
                <a:solidFill>
                  <a:schemeClr val="tx1">
                    <a:lumMod val="50000"/>
                    <a:lumOff val="50000"/>
                  </a:schemeClr>
                </a:solidFill>
                <a:effectLst/>
                <a:uLnTx/>
                <a:uFillTx/>
                <a:ea typeface="+mj-ea"/>
                <a:cs typeface="+mj-cs"/>
              </a:rPr>
              <a:t> </a:t>
            </a:r>
            <a:r>
              <a:rPr kumimoji="0" lang="en-US" sz="2200" b="1" i="1" u="none" strike="noStrike" kern="1200" cap="none" spc="0" normalizeH="0" baseline="0" dirty="0" err="1" smtClean="0">
                <a:ln>
                  <a:noFill/>
                </a:ln>
                <a:solidFill>
                  <a:schemeClr val="tx1">
                    <a:lumMod val="50000"/>
                    <a:lumOff val="50000"/>
                  </a:schemeClr>
                </a:solidFill>
                <a:effectLst/>
                <a:uLnTx/>
                <a:uFillTx/>
                <a:ea typeface="+mj-ea"/>
                <a:cs typeface="+mj-cs"/>
              </a:rPr>
              <a:t>Yönetiminin</a:t>
            </a:r>
            <a:r>
              <a:rPr kumimoji="0" lang="en-US" sz="2200" b="1" i="1" u="none" strike="noStrike" kern="1200" cap="none" spc="0" normalizeH="0" baseline="0" dirty="0" smtClean="0">
                <a:ln>
                  <a:noFill/>
                </a:ln>
                <a:solidFill>
                  <a:schemeClr val="tx1">
                    <a:lumMod val="50000"/>
                    <a:lumOff val="50000"/>
                  </a:schemeClr>
                </a:solidFill>
                <a:effectLst/>
                <a:uLnTx/>
                <a:uFillTx/>
                <a:ea typeface="+mj-ea"/>
                <a:cs typeface="+mj-cs"/>
              </a:rPr>
              <a:t> </a:t>
            </a:r>
            <a:r>
              <a:rPr kumimoji="0" lang="en-US" sz="2200" b="1" i="1" u="none" strike="noStrike" kern="1200" cap="none" spc="0" normalizeH="0" baseline="0" dirty="0" err="1" smtClean="0">
                <a:ln>
                  <a:noFill/>
                </a:ln>
                <a:solidFill>
                  <a:schemeClr val="tx1">
                    <a:lumMod val="50000"/>
                    <a:lumOff val="50000"/>
                  </a:schemeClr>
                </a:solidFill>
                <a:effectLst/>
                <a:uLnTx/>
                <a:uFillTx/>
                <a:ea typeface="+mj-ea"/>
                <a:cs typeface="+mj-cs"/>
              </a:rPr>
              <a:t>Modellenmesi</a:t>
            </a:r>
            <a:r>
              <a:rPr kumimoji="0" lang="en-US" sz="2200" b="1" i="1" u="none" strike="noStrike" kern="1200" cap="none" spc="0" normalizeH="0" baseline="0" dirty="0" smtClean="0">
                <a:ln>
                  <a:noFill/>
                </a:ln>
                <a:solidFill>
                  <a:schemeClr val="tx1">
                    <a:lumMod val="50000"/>
                    <a:lumOff val="50000"/>
                  </a:schemeClr>
                </a:solidFill>
                <a:effectLst/>
                <a:uLnTx/>
                <a:uFillTx/>
                <a:ea typeface="+mj-ea"/>
                <a:cs typeface="+mj-cs"/>
              </a:rPr>
              <a:t> (ILMM-BSE)</a:t>
            </a:r>
            <a:endParaRPr kumimoji="0" lang="en-US" sz="2200" b="1" i="0" u="none" strike="noStrike" kern="1200" cap="none" spc="0" normalizeH="0" baseline="0" dirty="0">
              <a:ln>
                <a:noFill/>
              </a:ln>
              <a:solidFill>
                <a:schemeClr val="tx1">
                  <a:lumMod val="50000"/>
                  <a:lumOff val="50000"/>
                </a:schemeClr>
              </a:solidFill>
              <a:effectLst/>
              <a:uLnTx/>
              <a:uFillTx/>
              <a:ea typeface="+mj-ea"/>
              <a:cs typeface="+mj-cs"/>
            </a:endParaRPr>
          </a:p>
        </p:txBody>
      </p:sp>
      <p:grpSp>
        <p:nvGrpSpPr>
          <p:cNvPr id="2" name="Group 6"/>
          <p:cNvGrpSpPr>
            <a:grpSpLocks/>
          </p:cNvGrpSpPr>
          <p:nvPr/>
        </p:nvGrpSpPr>
        <p:grpSpPr bwMode="auto">
          <a:xfrm>
            <a:off x="1691680" y="332656"/>
            <a:ext cx="6192688" cy="792088"/>
            <a:chOff x="1101" y="526"/>
            <a:chExt cx="9805" cy="1698"/>
          </a:xfrm>
        </p:grpSpPr>
        <p:grpSp>
          <p:nvGrpSpPr>
            <p:cNvPr id="3" name="Group 5"/>
            <p:cNvGrpSpPr>
              <a:grpSpLocks/>
            </p:cNvGrpSpPr>
            <p:nvPr/>
          </p:nvGrpSpPr>
          <p:grpSpPr bwMode="auto">
            <a:xfrm>
              <a:off x="1101" y="598"/>
              <a:ext cx="1725" cy="1626"/>
              <a:chOff x="1101" y="598"/>
              <a:chExt cx="1725" cy="1626"/>
            </a:xfrm>
          </p:grpSpPr>
          <p:sp>
            <p:nvSpPr>
              <p:cNvPr id="27"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en-US"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2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26"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31" name="30 İçerik Yer Tutucusu"/>
          <p:cNvSpPr>
            <a:spLocks noGrp="1"/>
          </p:cNvSpPr>
          <p:nvPr>
            <p:ph idx="1"/>
          </p:nvPr>
        </p:nvSpPr>
        <p:spPr>
          <a:xfrm>
            <a:off x="0" y="4437112"/>
            <a:ext cx="9144000" cy="720080"/>
          </a:xfrm>
        </p:spPr>
        <p:txBody>
          <a:bodyPr>
            <a:normAutofit fontScale="70000" lnSpcReduction="20000"/>
          </a:bodyPr>
          <a:lstStyle/>
          <a:p>
            <a:pPr algn="ctr">
              <a:buNone/>
            </a:pPr>
            <a:r>
              <a:rPr lang="en-GB" sz="2300" b="1" dirty="0" err="1"/>
              <a:t>Karadeniz</a:t>
            </a:r>
            <a:r>
              <a:rPr lang="en-GB" sz="2300" b="1" dirty="0"/>
              <a:t> </a:t>
            </a:r>
            <a:r>
              <a:rPr lang="en-GB" sz="2300" b="1" dirty="0" err="1"/>
              <a:t>Havzasında</a:t>
            </a:r>
            <a:r>
              <a:rPr lang="en-GB" sz="2300" b="1" dirty="0"/>
              <a:t> </a:t>
            </a:r>
            <a:r>
              <a:rPr lang="en-GB" sz="2300" b="1" dirty="0" err="1"/>
              <a:t>Sınır</a:t>
            </a:r>
            <a:r>
              <a:rPr lang="en-GB" sz="2300" b="1" dirty="0"/>
              <a:t> </a:t>
            </a:r>
            <a:r>
              <a:rPr lang="en-GB" sz="2300" b="1" dirty="0" err="1"/>
              <a:t>Ötesi</a:t>
            </a:r>
            <a:r>
              <a:rPr lang="en-GB" sz="2300" b="1" dirty="0"/>
              <a:t> </a:t>
            </a:r>
            <a:r>
              <a:rPr lang="en-GB" sz="2300" b="1" dirty="0" err="1"/>
              <a:t>İşbirliği</a:t>
            </a:r>
            <a:r>
              <a:rPr lang="en-GB" sz="2300" b="1" dirty="0"/>
              <a:t> </a:t>
            </a:r>
            <a:r>
              <a:rPr lang="en-GB" sz="2300" b="1" dirty="0" err="1"/>
              <a:t>Programı</a:t>
            </a:r>
            <a:r>
              <a:rPr lang="en-GB" sz="2300" b="1" dirty="0"/>
              <a:t> </a:t>
            </a:r>
            <a:r>
              <a:rPr lang="en-GB" sz="2300" b="1" dirty="0" err="1"/>
              <a:t>Bilgilendirme</a:t>
            </a:r>
            <a:r>
              <a:rPr lang="en-GB" sz="2300" b="1" dirty="0"/>
              <a:t> </a:t>
            </a:r>
            <a:r>
              <a:rPr lang="en-GB" sz="2300" b="1" dirty="0" err="1"/>
              <a:t>Günü</a:t>
            </a:r>
            <a:r>
              <a:rPr lang="en-GB" sz="2300" b="1" dirty="0"/>
              <a:t> </a:t>
            </a:r>
            <a:r>
              <a:rPr lang="en-GB" sz="2300" b="1" dirty="0" err="1"/>
              <a:t>ve</a:t>
            </a:r>
            <a:r>
              <a:rPr lang="en-GB" sz="2300" b="1" dirty="0"/>
              <a:t> </a:t>
            </a:r>
            <a:r>
              <a:rPr lang="en-GB" sz="2300" b="1" dirty="0" err="1"/>
              <a:t>Tanıtım</a:t>
            </a:r>
            <a:r>
              <a:rPr lang="en-GB" sz="2300" b="1" dirty="0"/>
              <a:t> </a:t>
            </a:r>
            <a:r>
              <a:rPr lang="en-GB" sz="2300" b="1" dirty="0" err="1"/>
              <a:t>Konferansı</a:t>
            </a:r>
            <a:r>
              <a:rPr lang="en-GB" sz="2300" b="1" dirty="0"/>
              <a:t> </a:t>
            </a:r>
            <a:r>
              <a:rPr lang="en-GB" sz="2300" b="1" dirty="0" err="1"/>
              <a:t>Etkinlikleri</a:t>
            </a:r>
            <a:endParaRPr lang="en-US" sz="2300" b="1" dirty="0" smtClean="0">
              <a:solidFill>
                <a:schemeClr val="tx1">
                  <a:lumMod val="50000"/>
                  <a:lumOff val="50000"/>
                </a:schemeClr>
              </a:solidFill>
            </a:endParaRPr>
          </a:p>
          <a:p>
            <a:pPr algn="ctr">
              <a:buNone/>
            </a:pPr>
            <a:r>
              <a:rPr lang="tr-TR" sz="2400" b="1" dirty="0" smtClean="0"/>
              <a:t>25 Nisan 2016</a:t>
            </a:r>
            <a:endParaRPr lang="en-US" sz="2400" b="1" dirty="0"/>
          </a:p>
        </p:txBody>
      </p:sp>
      <p:pic>
        <p:nvPicPr>
          <p:cNvPr id="32" name="irc_mi" descr="http://upload.wikimedia.org/wikipedia/commons/5/52/Black_Sea_map.png"/>
          <p:cNvPicPr>
            <a:picLocks noChangeAspect="1" noChangeArrowheads="1"/>
          </p:cNvPicPr>
          <p:nvPr/>
        </p:nvPicPr>
        <p:blipFill>
          <a:blip r:embed="rId5" cstate="print"/>
          <a:srcRect/>
          <a:stretch>
            <a:fillRect/>
          </a:stretch>
        </p:blipFill>
        <p:spPr bwMode="auto">
          <a:xfrm>
            <a:off x="2915816" y="1916832"/>
            <a:ext cx="3096344" cy="2427815"/>
          </a:xfrm>
          <a:prstGeom prst="rect">
            <a:avLst/>
          </a:prstGeom>
          <a:noFill/>
          <a:ln w="9525">
            <a:noFill/>
            <a:miter lim="800000"/>
            <a:headEnd/>
            <a:tailEnd/>
          </a:ln>
        </p:spPr>
      </p:pic>
      <p:sp>
        <p:nvSpPr>
          <p:cNvPr id="33" name="1 Başlık"/>
          <p:cNvSpPr txBox="1">
            <a:spLocks/>
          </p:cNvSpPr>
          <p:nvPr/>
        </p:nvSpPr>
        <p:spPr>
          <a:xfrm>
            <a:off x="683568" y="5229200"/>
            <a:ext cx="7560840" cy="86409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lvl="0" algn="ctr">
              <a:spcBef>
                <a:spcPct val="0"/>
              </a:spcBef>
              <a:defRPr/>
            </a:pPr>
            <a:r>
              <a:rPr kumimoji="0" lang="tr-TR" sz="2000" b="1" i="1" u="none" strike="noStrike" kern="1200" cap="none" spc="0" normalizeH="0" baseline="0" noProof="0" dirty="0" smtClean="0">
                <a:ln>
                  <a:noFill/>
                </a:ln>
                <a:solidFill>
                  <a:srgbClr val="00B0F0"/>
                </a:solidFill>
                <a:effectLst/>
                <a:uLnTx/>
                <a:uFillTx/>
                <a:ea typeface="+mj-ea"/>
                <a:cs typeface="+mj-cs"/>
              </a:rPr>
              <a:t>Ali Sırrı ÖREN</a:t>
            </a:r>
            <a:r>
              <a:rPr kumimoji="0" lang="en-US" sz="2000" b="1" i="1" u="none" strike="noStrike" kern="1200" cap="none" spc="0" normalizeH="0" baseline="0" noProof="0" dirty="0" smtClean="0">
                <a:ln>
                  <a:noFill/>
                </a:ln>
                <a:solidFill>
                  <a:srgbClr val="00B0F0"/>
                </a:solidFill>
                <a:effectLst/>
                <a:uLnTx/>
                <a:uFillTx/>
                <a:ea typeface="+mj-ea"/>
                <a:cs typeface="+mj-cs"/>
              </a:rPr>
              <a:t>,</a:t>
            </a:r>
            <a:r>
              <a:rPr kumimoji="0" lang="en-US" sz="2000" b="1" i="1" u="none" strike="noStrike" kern="1200" cap="none" spc="0" normalizeH="0" noProof="0" dirty="0" smtClean="0">
                <a:ln>
                  <a:noFill/>
                </a:ln>
                <a:solidFill>
                  <a:srgbClr val="00B0F0"/>
                </a:solidFill>
                <a:effectLst/>
                <a:uLnTx/>
                <a:uFillTx/>
                <a:ea typeface="+mj-ea"/>
                <a:cs typeface="+mj-cs"/>
              </a:rPr>
              <a:t> </a:t>
            </a:r>
            <a:r>
              <a:rPr kumimoji="0" lang="tr-TR" sz="2000" b="1" i="1" u="none" strike="noStrike" kern="1200" cap="none" spc="0" normalizeH="0" noProof="0" dirty="0" smtClean="0">
                <a:ln>
                  <a:noFill/>
                </a:ln>
                <a:solidFill>
                  <a:srgbClr val="00B0F0"/>
                </a:solidFill>
                <a:effectLst/>
                <a:uLnTx/>
                <a:uFillTx/>
                <a:ea typeface="+mj-ea"/>
                <a:cs typeface="+mj-cs"/>
              </a:rPr>
              <a:t>Proje</a:t>
            </a:r>
            <a:r>
              <a:rPr kumimoji="0" lang="en-US" sz="2000" b="1" i="1" u="none" strike="noStrike" kern="1200" cap="none" spc="0" normalizeH="0" noProof="0" dirty="0" smtClean="0">
                <a:ln>
                  <a:noFill/>
                </a:ln>
                <a:solidFill>
                  <a:srgbClr val="00B0F0"/>
                </a:solidFill>
                <a:effectLst/>
                <a:uLnTx/>
                <a:uFillTx/>
                <a:ea typeface="+mj-ea"/>
                <a:cs typeface="+mj-cs"/>
              </a:rPr>
              <a:t> </a:t>
            </a:r>
            <a:r>
              <a:rPr kumimoji="0" lang="en-US" sz="2000" b="1" i="1" u="none" strike="noStrike" kern="1200" cap="none" spc="0" normalizeH="0" noProof="0" dirty="0" err="1" smtClean="0">
                <a:ln>
                  <a:noFill/>
                </a:ln>
                <a:solidFill>
                  <a:srgbClr val="00B0F0"/>
                </a:solidFill>
                <a:effectLst/>
                <a:uLnTx/>
                <a:uFillTx/>
                <a:ea typeface="+mj-ea"/>
                <a:cs typeface="+mj-cs"/>
              </a:rPr>
              <a:t>Koordinatörü</a:t>
            </a:r>
            <a:endParaRPr kumimoji="0" lang="en-US" sz="2000" b="1" i="1" u="none" strike="noStrike" kern="1200" cap="none" spc="0" normalizeH="0" noProof="0" dirty="0" smtClean="0">
              <a:ln>
                <a:noFill/>
              </a:ln>
              <a:solidFill>
                <a:srgbClr val="00B0F0"/>
              </a:solidFill>
              <a:effectLst/>
              <a:uLnTx/>
              <a:uFillTx/>
              <a:ea typeface="+mj-ea"/>
              <a:cs typeface="+mj-cs"/>
            </a:endParaRPr>
          </a:p>
        </p:txBody>
      </p:sp>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767992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852936"/>
            <a:ext cx="8784976" cy="1440160"/>
          </a:xfrm>
        </p:spPr>
        <p:txBody>
          <a:bodyPr>
            <a:noAutofit/>
          </a:bodyPr>
          <a:lstStyle/>
          <a:p>
            <a:pPr>
              <a:lnSpc>
                <a:spcPct val="150000"/>
              </a:lnSpc>
              <a:buNone/>
            </a:pPr>
            <a:r>
              <a:rPr lang="tr-TR" sz="2000" b="1" dirty="0" smtClean="0">
                <a:solidFill>
                  <a:srgbClr val="00B0F0"/>
                </a:solidFill>
              </a:rPr>
              <a:t>1.	Faaliyetlerin entegrasyonu</a:t>
            </a:r>
          </a:p>
          <a:p>
            <a:pPr marL="457200" indent="-457200">
              <a:lnSpc>
                <a:spcPct val="150000"/>
              </a:lnSpc>
              <a:buFont typeface="+mj-lt"/>
              <a:buAutoNum type="arabicPeriod" startAt="3"/>
            </a:pPr>
            <a:r>
              <a:rPr lang="tr-TR" sz="2000" dirty="0" smtClean="0"/>
              <a:t>Toplamda 296 kişilik katılımla 6 eğitim programının Türkiye’de düzenlendiği, ortak ülkelerin her birinde eş zamanlı  </a:t>
            </a:r>
            <a:r>
              <a:rPr lang="tr-TR" sz="2000" b="1" dirty="0" smtClean="0">
                <a:solidFill>
                  <a:srgbClr val="C00000"/>
                </a:solidFill>
              </a:rPr>
              <a:t>Eğitim Programlarının </a:t>
            </a:r>
            <a:r>
              <a:rPr lang="tr-TR" sz="2000" dirty="0" smtClean="0"/>
              <a:t>düzenlenmesi.</a:t>
            </a:r>
          </a:p>
          <a:p>
            <a:pPr>
              <a:lnSpc>
                <a:spcPct val="150000"/>
              </a:lnSpc>
              <a:buNone/>
            </a:pPr>
            <a:endParaRPr lang="tr-TR" sz="2000" dirty="0" smtClean="0"/>
          </a:p>
        </p:txBody>
      </p:sp>
      <p:sp>
        <p:nvSpPr>
          <p:cNvPr id="8" name="1 Başlık"/>
          <p:cNvSpPr txBox="1">
            <a:spLocks/>
          </p:cNvSpPr>
          <p:nvPr/>
        </p:nvSpPr>
        <p:spPr>
          <a:xfrm>
            <a:off x="0" y="2204864"/>
            <a:ext cx="529208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dirty="0" smtClean="0">
                <a:ln>
                  <a:noFill/>
                </a:ln>
                <a:effectLst/>
                <a:uLnTx/>
                <a:uFillTx/>
                <a:latin typeface="+mj-lt"/>
                <a:ea typeface="+mj-ea"/>
                <a:cs typeface="+mj-cs"/>
              </a:rPr>
              <a:t>Proje Faaliyetleri</a:t>
            </a:r>
            <a:endParaRPr kumimoji="0" lang="tr-TR" sz="3600" b="1" u="none" strike="noStrike" kern="1200" cap="none" spc="0" normalizeH="0" baseline="0" dirty="0">
              <a:ln>
                <a:noFill/>
              </a:ln>
              <a:effectLst/>
              <a:uLnTx/>
              <a:uFillTx/>
              <a:latin typeface="+mj-lt"/>
              <a:ea typeface="+mj-ea"/>
              <a:cs typeface="+mj-cs"/>
            </a:endParaRPr>
          </a:p>
        </p:txBody>
      </p:sp>
      <p:grpSp>
        <p:nvGrpSpPr>
          <p:cNvPr id="2" name="Group 6"/>
          <p:cNvGrpSpPr>
            <a:grpSpLocks/>
          </p:cNvGrpSpPr>
          <p:nvPr/>
        </p:nvGrpSpPr>
        <p:grpSpPr bwMode="auto">
          <a:xfrm>
            <a:off x="1691680" y="332656"/>
            <a:ext cx="6192688" cy="792088"/>
            <a:chOff x="1101" y="526"/>
            <a:chExt cx="9805" cy="1698"/>
          </a:xfrm>
        </p:grpSpPr>
        <p:grpSp>
          <p:nvGrpSpPr>
            <p:cNvPr id="4"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5" cstate="print"/>
            <a:srcRect/>
            <a:stretch>
              <a:fillRect/>
            </a:stretch>
          </p:blipFill>
          <p:spPr bwMode="auto">
            <a:xfrm>
              <a:off x="5301" y="544"/>
              <a:ext cx="1349" cy="1276"/>
            </a:xfrm>
            <a:prstGeom prst="rect">
              <a:avLst/>
            </a:prstGeom>
            <a:noFill/>
          </p:spPr>
        </p:pic>
      </p:grpSp>
      <p:pic>
        <p:nvPicPr>
          <p:cNvPr id="13" name="Picture 1"/>
          <p:cNvPicPr>
            <a:picLocks noChangeAspect="1"/>
          </p:cNvPicPr>
          <p:nvPr/>
        </p:nvPicPr>
        <p:blipFill>
          <a:blip r:embed="rId6" cstate="print"/>
          <a:srcRect/>
          <a:stretch>
            <a:fillRect/>
          </a:stretch>
        </p:blipFill>
        <p:spPr bwMode="auto">
          <a:xfrm>
            <a:off x="323528" y="6309320"/>
            <a:ext cx="8322957" cy="548680"/>
          </a:xfrm>
          <a:prstGeom prst="rect">
            <a:avLst/>
          </a:prstGeom>
          <a:noFill/>
        </p:spPr>
      </p:pic>
      <p:pic>
        <p:nvPicPr>
          <p:cNvPr id="94210" name="Picture 2" descr="C:\Users\Fatih\Desktop\Karad iş birl\Water manag\Trainings\Training 1\Foto\sks trainin foto\DSC_0148.JPG"/>
          <p:cNvPicPr>
            <a:picLocks noChangeAspect="1" noChangeArrowheads="1"/>
          </p:cNvPicPr>
          <p:nvPr/>
        </p:nvPicPr>
        <p:blipFill>
          <a:blip r:embed="rId7" cstate="print"/>
          <a:srcRect/>
          <a:stretch>
            <a:fillRect/>
          </a:stretch>
        </p:blipFill>
        <p:spPr bwMode="auto">
          <a:xfrm>
            <a:off x="0" y="4293096"/>
            <a:ext cx="5036675" cy="2564904"/>
          </a:xfrm>
          <a:prstGeom prst="rect">
            <a:avLst/>
          </a:prstGeom>
          <a:noFill/>
        </p:spPr>
      </p:pic>
      <p:pic>
        <p:nvPicPr>
          <p:cNvPr id="94211" name="Picture 3" descr="C:\Users\Fatih\Desktop\Karad iş birl\Water manag\Trainings\Training 2\ILMM-BSE-Training2_ANNEX7_Photos\DSC_0028_1204x800_31032014142050[1].jpg"/>
          <p:cNvPicPr>
            <a:picLocks noChangeAspect="1" noChangeArrowheads="1"/>
          </p:cNvPicPr>
          <p:nvPr/>
        </p:nvPicPr>
        <p:blipFill>
          <a:blip r:embed="rId8" cstate="print"/>
          <a:srcRect/>
          <a:stretch>
            <a:fillRect/>
          </a:stretch>
        </p:blipFill>
        <p:spPr bwMode="auto">
          <a:xfrm>
            <a:off x="4955967" y="4304752"/>
            <a:ext cx="4283968" cy="2208611"/>
          </a:xfrm>
          <a:prstGeom prst="rect">
            <a:avLst/>
          </a:prstGeom>
          <a:noFill/>
        </p:spPr>
      </p:pic>
      <p:pic>
        <p:nvPicPr>
          <p:cNvPr id="1026" name="Picture 2" descr="C:\Users\Fatih\Desktop\Karad iş birl\Water manag\Trainings\Training 4\TrainingIII_ANNEX4_GroupPhoto\DSC02166.JPG"/>
          <p:cNvPicPr>
            <a:picLocks noChangeAspect="1" noChangeArrowheads="1"/>
          </p:cNvPicPr>
          <p:nvPr/>
        </p:nvPicPr>
        <p:blipFill>
          <a:blip r:embed="rId9" cstate="print"/>
          <a:srcRect/>
          <a:stretch>
            <a:fillRect/>
          </a:stretch>
        </p:blipFill>
        <p:spPr bwMode="auto">
          <a:xfrm>
            <a:off x="4716016" y="-84400"/>
            <a:ext cx="4499992" cy="2365079"/>
          </a:xfrm>
          <a:prstGeom prst="rect">
            <a:avLst/>
          </a:prstGeom>
          <a:noFill/>
        </p:spPr>
      </p:pic>
      <p:pic>
        <p:nvPicPr>
          <p:cNvPr id="5" name="Picture 2" descr="C:\Users\Fatih\AppData\Local\Temp\Rar$DI09.547\DSC_7485.JPG"/>
          <p:cNvPicPr>
            <a:picLocks noChangeAspect="1" noChangeArrowheads="1"/>
          </p:cNvPicPr>
          <p:nvPr/>
        </p:nvPicPr>
        <p:blipFill>
          <a:blip r:embed="rId10" cstate="print"/>
          <a:srcRect/>
          <a:stretch>
            <a:fillRect/>
          </a:stretch>
        </p:blipFill>
        <p:spPr bwMode="auto">
          <a:xfrm>
            <a:off x="0" y="0"/>
            <a:ext cx="4716016" cy="2310929"/>
          </a:xfrm>
          <a:prstGeom prst="rect">
            <a:avLst/>
          </a:prstGeom>
          <a:noFill/>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628800"/>
            <a:ext cx="8604448" cy="4536504"/>
          </a:xfrm>
        </p:spPr>
        <p:txBody>
          <a:bodyPr>
            <a:noAutofit/>
          </a:bodyPr>
          <a:lstStyle/>
          <a:p>
            <a:pPr>
              <a:lnSpc>
                <a:spcPct val="150000"/>
              </a:lnSpc>
              <a:buNone/>
            </a:pPr>
            <a:r>
              <a:rPr lang="tr-TR" sz="2400" b="1" dirty="0" smtClean="0">
                <a:solidFill>
                  <a:srgbClr val="00B0F0"/>
                </a:solidFill>
              </a:rPr>
              <a:t>2.	Ortak araştırma programı (</a:t>
            </a:r>
            <a:r>
              <a:rPr lang="tr-TR" sz="1800" dirty="0" smtClean="0">
                <a:solidFill>
                  <a:srgbClr val="00B0F0"/>
                </a:solidFill>
              </a:rPr>
              <a:t>4 farklı iş paketi kapsamında</a:t>
            </a:r>
            <a:r>
              <a:rPr lang="tr-TR" sz="2400" b="1" dirty="0" smtClean="0">
                <a:solidFill>
                  <a:srgbClr val="00B0F0"/>
                </a:solidFill>
              </a:rPr>
              <a:t>)</a:t>
            </a:r>
          </a:p>
          <a:p>
            <a:pPr>
              <a:lnSpc>
                <a:spcPct val="150000"/>
              </a:lnSpc>
              <a:buNone/>
            </a:pPr>
            <a:r>
              <a:rPr lang="tr-TR" sz="2000" dirty="0" smtClean="0"/>
              <a:t>Deltalarda/havzalarda sürdürülebilir arazi kullanımının sağlanmasına yönelik, </a:t>
            </a:r>
          </a:p>
          <a:p>
            <a:pPr>
              <a:lnSpc>
                <a:spcPct val="150000"/>
              </a:lnSpc>
              <a:buNone/>
            </a:pPr>
            <a:r>
              <a:rPr lang="tr-TR" sz="2000" dirty="0" smtClean="0"/>
              <a:t>yönetim araçlarının oluşturulması, geliştirilmesi ve yaygınlaştırılması,</a:t>
            </a:r>
          </a:p>
          <a:p>
            <a:pPr marL="457200" indent="-457200">
              <a:lnSpc>
                <a:spcPct val="150000"/>
              </a:lnSpc>
              <a:buFont typeface="+mj-lt"/>
              <a:buAutoNum type="arabicPeriod"/>
            </a:pPr>
            <a:r>
              <a:rPr lang="tr-TR" sz="2000" dirty="0" smtClean="0"/>
              <a:t>CBS yazılımlarını da içeren web tabanlı  </a:t>
            </a:r>
            <a:r>
              <a:rPr lang="tr-TR" sz="2000" dirty="0" smtClean="0">
                <a:solidFill>
                  <a:srgbClr val="FF0000"/>
                </a:solidFill>
              </a:rPr>
              <a:t>veri yönetim </a:t>
            </a:r>
            <a:r>
              <a:rPr lang="tr-TR" sz="2000" dirty="0" err="1" smtClean="0">
                <a:solidFill>
                  <a:srgbClr val="FF0000"/>
                </a:solidFill>
              </a:rPr>
              <a:t>sistemininin</a:t>
            </a:r>
            <a:r>
              <a:rPr lang="tr-TR" sz="2000" dirty="0" smtClean="0">
                <a:solidFill>
                  <a:srgbClr val="FF0000"/>
                </a:solidFill>
              </a:rPr>
              <a:t> </a:t>
            </a:r>
            <a:r>
              <a:rPr lang="tr-TR" sz="2000" dirty="0" smtClean="0"/>
              <a:t>kurulması,</a:t>
            </a:r>
          </a:p>
          <a:p>
            <a:pPr marL="457200" indent="-457200">
              <a:lnSpc>
                <a:spcPct val="150000"/>
              </a:lnSpc>
              <a:buFont typeface="+mj-lt"/>
              <a:buAutoNum type="arabicPeriod"/>
            </a:pPr>
            <a:r>
              <a:rPr lang="tr-TR" sz="2000" dirty="0" smtClean="0"/>
              <a:t>CBS ortamında </a:t>
            </a:r>
            <a:r>
              <a:rPr lang="tr-TR" sz="2000" dirty="0" smtClean="0">
                <a:solidFill>
                  <a:srgbClr val="FF0000"/>
                </a:solidFill>
              </a:rPr>
              <a:t>model/yazılım geliştirilmesi </a:t>
            </a:r>
            <a:r>
              <a:rPr lang="tr-TR" sz="2000" dirty="0" smtClean="0"/>
              <a:t>ve entegrasyonun sağlanması,  </a:t>
            </a:r>
          </a:p>
          <a:p>
            <a:pPr marL="457200" indent="-457200">
              <a:lnSpc>
                <a:spcPct val="150000"/>
              </a:lnSpc>
              <a:buFont typeface="+mj-lt"/>
              <a:buAutoNum type="arabicPeriod"/>
            </a:pPr>
            <a:r>
              <a:rPr lang="tr-TR" sz="2000" dirty="0" smtClean="0"/>
              <a:t>Geliştirilen model ile farklı arazi kullanım senaryolarının, akım miktar ve kalitesine, ekosistem ve sürdürülebilirliğine etkisinin </a:t>
            </a:r>
            <a:r>
              <a:rPr lang="tr-TR" sz="2000" dirty="0" smtClean="0">
                <a:solidFill>
                  <a:srgbClr val="FF0000"/>
                </a:solidFill>
              </a:rPr>
              <a:t>simülasyonu</a:t>
            </a:r>
            <a:r>
              <a:rPr lang="tr-TR" sz="2000" dirty="0" smtClean="0"/>
              <a:t>,</a:t>
            </a:r>
          </a:p>
          <a:p>
            <a:pPr marL="457200" indent="-457200">
              <a:lnSpc>
                <a:spcPct val="150000"/>
              </a:lnSpc>
              <a:buFont typeface="+mj-lt"/>
              <a:buAutoNum type="arabicPeriod"/>
            </a:pPr>
            <a:r>
              <a:rPr lang="tr-TR" sz="2000" dirty="0" smtClean="0"/>
              <a:t>Sonuçların, </a:t>
            </a:r>
            <a:r>
              <a:rPr lang="tr-TR" sz="2000" dirty="0" smtClean="0">
                <a:solidFill>
                  <a:srgbClr val="FF0000"/>
                </a:solidFill>
              </a:rPr>
              <a:t>analizi entegrasyonu ve yaygınlaştırılması</a:t>
            </a:r>
            <a:r>
              <a:rPr lang="tr-TR" sz="2000" dirty="0" smtClean="0">
                <a:solidFill>
                  <a:srgbClr val="C00000"/>
                </a:solidFill>
              </a:rPr>
              <a:t>.</a:t>
            </a:r>
          </a:p>
        </p:txBody>
      </p:sp>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smtClean="0">
                <a:ln>
                  <a:noFill/>
                </a:ln>
                <a:effectLst/>
                <a:uLnTx/>
                <a:uFillTx/>
                <a:latin typeface="+mj-lt"/>
                <a:ea typeface="+mj-ea"/>
                <a:cs typeface="+mj-cs"/>
              </a:rPr>
              <a:t>Proje Faaliyetleri</a:t>
            </a:r>
            <a:endParaRPr kumimoji="0" lang="tr-TR" sz="3600" b="1" u="none" strike="noStrike" kern="1200" cap="none" spc="0" normalizeH="0" baseline="0">
              <a:ln>
                <a:noFill/>
              </a:ln>
              <a:effectLst/>
              <a:uLnTx/>
              <a:uFillTx/>
              <a:latin typeface="+mj-lt"/>
              <a:ea typeface="+mj-ea"/>
              <a:cs typeface="+mj-cs"/>
            </a:endParaRPr>
          </a:p>
        </p:txBody>
      </p:sp>
      <p:grpSp>
        <p:nvGrpSpPr>
          <p:cNvPr id="4" name="Group 6"/>
          <p:cNvGrpSpPr>
            <a:grpSpLocks/>
          </p:cNvGrpSpPr>
          <p:nvPr/>
        </p:nvGrpSpPr>
        <p:grpSpPr bwMode="auto">
          <a:xfrm>
            <a:off x="1691680" y="332656"/>
            <a:ext cx="6192688" cy="792088"/>
            <a:chOff x="1101" y="526"/>
            <a:chExt cx="9805" cy="1698"/>
          </a:xfrm>
        </p:grpSpPr>
        <p:grpSp>
          <p:nvGrpSpPr>
            <p:cNvPr id="5"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7624" y="1772816"/>
            <a:ext cx="7776864" cy="3960440"/>
          </a:xfrm>
        </p:spPr>
        <p:txBody>
          <a:bodyPr>
            <a:noAutofit/>
          </a:bodyPr>
          <a:lstStyle/>
          <a:p>
            <a:pPr>
              <a:lnSpc>
                <a:spcPct val="150000"/>
              </a:lnSpc>
              <a:buNone/>
            </a:pPr>
            <a:r>
              <a:rPr lang="tr-TR" sz="2400" b="1" dirty="0" smtClean="0">
                <a:solidFill>
                  <a:srgbClr val="00B0F0"/>
                </a:solidFill>
              </a:rPr>
              <a:t>2.	Ortak Araştırma Programı/Hedef Deltalar/Havzalar:</a:t>
            </a:r>
          </a:p>
          <a:p>
            <a:pPr>
              <a:lnSpc>
                <a:spcPct val="150000"/>
              </a:lnSpc>
            </a:pPr>
            <a:r>
              <a:rPr lang="tr-TR" sz="2000" b="1" i="1" dirty="0" smtClean="0"/>
              <a:t>Türkiye: </a:t>
            </a:r>
            <a:r>
              <a:rPr lang="tr-TR" sz="2000" i="1" dirty="0" smtClean="0"/>
              <a:t> </a:t>
            </a:r>
            <a:r>
              <a:rPr lang="tr-TR" sz="2000" dirty="0" smtClean="0"/>
              <a:t>Ergene Havzası  </a:t>
            </a:r>
          </a:p>
          <a:p>
            <a:pPr>
              <a:lnSpc>
                <a:spcPct val="150000"/>
              </a:lnSpc>
            </a:pPr>
            <a:r>
              <a:rPr lang="tr-TR" sz="2000" b="1" i="1" dirty="0" smtClean="0"/>
              <a:t>Bulgaristan: </a:t>
            </a:r>
            <a:r>
              <a:rPr lang="tr-TR" sz="2000" dirty="0" err="1" smtClean="0"/>
              <a:t>Ropotamo</a:t>
            </a:r>
            <a:r>
              <a:rPr lang="tr-TR" sz="2000" dirty="0" smtClean="0"/>
              <a:t> </a:t>
            </a:r>
            <a:r>
              <a:rPr lang="tr-TR" sz="2000" dirty="0" err="1" smtClean="0"/>
              <a:t>and</a:t>
            </a:r>
            <a:r>
              <a:rPr lang="tr-TR" sz="2000" dirty="0" smtClean="0"/>
              <a:t> </a:t>
            </a:r>
            <a:r>
              <a:rPr lang="tr-TR" sz="2000" dirty="0" err="1" smtClean="0"/>
              <a:t>Veleka</a:t>
            </a:r>
            <a:r>
              <a:rPr lang="tr-TR" sz="2000" dirty="0" smtClean="0"/>
              <a:t> Deltaları</a:t>
            </a:r>
          </a:p>
          <a:p>
            <a:pPr>
              <a:lnSpc>
                <a:spcPct val="150000"/>
              </a:lnSpc>
            </a:pPr>
            <a:r>
              <a:rPr lang="tr-TR" sz="2000" b="1" i="1" dirty="0" smtClean="0"/>
              <a:t>Ukrayna:  </a:t>
            </a:r>
            <a:r>
              <a:rPr lang="tr-TR" sz="2000" dirty="0" err="1" smtClean="0"/>
              <a:t>Danube</a:t>
            </a:r>
            <a:r>
              <a:rPr lang="tr-TR" sz="2000" dirty="0" smtClean="0"/>
              <a:t>, </a:t>
            </a:r>
            <a:r>
              <a:rPr lang="tr-TR" sz="2000" dirty="0" err="1" smtClean="0"/>
              <a:t>Dniester</a:t>
            </a:r>
            <a:r>
              <a:rPr lang="tr-TR" sz="2000" dirty="0" smtClean="0"/>
              <a:t> </a:t>
            </a:r>
            <a:r>
              <a:rPr lang="tr-TR" sz="2000" dirty="0" err="1" smtClean="0"/>
              <a:t>and</a:t>
            </a:r>
            <a:r>
              <a:rPr lang="tr-TR" sz="2000" dirty="0" smtClean="0"/>
              <a:t> </a:t>
            </a:r>
            <a:r>
              <a:rPr lang="tr-TR" sz="2000" dirty="0" err="1" smtClean="0"/>
              <a:t>Dnieper</a:t>
            </a:r>
            <a:r>
              <a:rPr lang="tr-TR" sz="2000" dirty="0" smtClean="0"/>
              <a:t> Deltaları</a:t>
            </a:r>
          </a:p>
          <a:p>
            <a:pPr>
              <a:lnSpc>
                <a:spcPct val="150000"/>
              </a:lnSpc>
            </a:pPr>
            <a:r>
              <a:rPr lang="tr-TR" sz="2000" b="1" i="1" dirty="0" smtClean="0"/>
              <a:t>Gürcistan: </a:t>
            </a:r>
            <a:r>
              <a:rPr lang="tr-TR" sz="2000" dirty="0" err="1" smtClean="0"/>
              <a:t>Guria</a:t>
            </a:r>
            <a:r>
              <a:rPr lang="tr-TR" sz="2000" dirty="0" smtClean="0"/>
              <a:t> Bölgesi </a:t>
            </a:r>
          </a:p>
        </p:txBody>
      </p:sp>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smtClean="0">
                <a:ln>
                  <a:noFill/>
                </a:ln>
                <a:effectLst/>
                <a:uLnTx/>
                <a:uFillTx/>
                <a:latin typeface="+mj-lt"/>
                <a:ea typeface="+mj-ea"/>
                <a:cs typeface="+mj-cs"/>
              </a:rPr>
              <a:t>Proje Faaliyetleri</a:t>
            </a:r>
            <a:endParaRPr kumimoji="0" lang="tr-TR" sz="3600" b="1" u="none" strike="noStrike" kern="1200" cap="none" spc="0" normalizeH="0" baseline="0">
              <a:ln>
                <a:noFill/>
              </a:ln>
              <a:effectLst/>
              <a:uLnTx/>
              <a:uFillTx/>
              <a:latin typeface="+mj-lt"/>
              <a:ea typeface="+mj-ea"/>
              <a:cs typeface="+mj-cs"/>
            </a:endParaRPr>
          </a:p>
        </p:txBody>
      </p:sp>
      <p:grpSp>
        <p:nvGrpSpPr>
          <p:cNvPr id="4" name="Group 6"/>
          <p:cNvGrpSpPr>
            <a:grpSpLocks/>
          </p:cNvGrpSpPr>
          <p:nvPr/>
        </p:nvGrpSpPr>
        <p:grpSpPr bwMode="auto">
          <a:xfrm>
            <a:off x="1691680" y="332656"/>
            <a:ext cx="6192688" cy="792088"/>
            <a:chOff x="1101" y="526"/>
            <a:chExt cx="9805" cy="1698"/>
          </a:xfrm>
        </p:grpSpPr>
        <p:grpSp>
          <p:nvGrpSpPr>
            <p:cNvPr id="5"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64696"/>
            <a:ext cx="8190054" cy="620688"/>
          </a:xfrm>
          <a:prstGeom prst="rect">
            <a:avLst/>
          </a:prstGeom>
        </p:spPr>
      </p:pic>
      <p:sp>
        <p:nvSpPr>
          <p:cNvPr id="3" name="2 İçerik Yer Tutucusu"/>
          <p:cNvSpPr>
            <a:spLocks noGrp="1"/>
          </p:cNvSpPr>
          <p:nvPr>
            <p:ph idx="1"/>
          </p:nvPr>
        </p:nvSpPr>
        <p:spPr>
          <a:xfrm>
            <a:off x="323528" y="1844823"/>
            <a:ext cx="8507288" cy="4464000"/>
          </a:xfrm>
        </p:spPr>
        <p:txBody>
          <a:bodyPr>
            <a:noAutofit/>
          </a:bodyPr>
          <a:lstStyle/>
          <a:p>
            <a:pPr>
              <a:lnSpc>
                <a:spcPct val="150000"/>
              </a:lnSpc>
              <a:buNone/>
            </a:pPr>
            <a:r>
              <a:rPr lang="tr-TR" sz="2400" b="1" dirty="0" smtClean="0">
                <a:solidFill>
                  <a:srgbClr val="00B0F0"/>
                </a:solidFill>
              </a:rPr>
              <a:t>3.	Mükemmeliyeti yayma (Görünürlük faaliyetleri)</a:t>
            </a:r>
          </a:p>
          <a:p>
            <a:r>
              <a:rPr lang="tr-TR" sz="2000" b="1" dirty="0" smtClean="0">
                <a:solidFill>
                  <a:srgbClr val="C00000"/>
                </a:solidFill>
              </a:rPr>
              <a:t>E-Bülten</a:t>
            </a:r>
            <a:r>
              <a:rPr lang="tr-TR" sz="2000" dirty="0" smtClean="0"/>
              <a:t> ve </a:t>
            </a:r>
            <a:r>
              <a:rPr lang="tr-TR" sz="2000" b="1" dirty="0" smtClean="0">
                <a:solidFill>
                  <a:srgbClr val="C00000"/>
                </a:solidFill>
              </a:rPr>
              <a:t>basın bildirileri</a:t>
            </a:r>
            <a:r>
              <a:rPr lang="tr-TR" sz="2000" dirty="0" smtClean="0"/>
              <a:t> (30 ayda, her ay 57 çevre kurumuna; 6 ulusal, 23 yerel basın ve medya </a:t>
            </a:r>
            <a:r>
              <a:rPr lang="tr-TR" sz="2000" dirty="0"/>
              <a:t>kuruluşuna e-bülten ve basın bildirisi</a:t>
            </a:r>
            <a:r>
              <a:rPr lang="tr-TR" sz="2000" dirty="0" smtClean="0"/>
              <a:t>).</a:t>
            </a:r>
          </a:p>
          <a:p>
            <a:r>
              <a:rPr lang="tr-TR" sz="2000" b="1" dirty="0" smtClean="0">
                <a:solidFill>
                  <a:srgbClr val="C00000"/>
                </a:solidFill>
              </a:rPr>
              <a:t>Broşür</a:t>
            </a:r>
            <a:r>
              <a:rPr lang="tr-TR" sz="2000" dirty="0" smtClean="0">
                <a:solidFill>
                  <a:srgbClr val="C00000"/>
                </a:solidFill>
              </a:rPr>
              <a:t> </a:t>
            </a:r>
            <a:r>
              <a:rPr lang="tr-TR" sz="2000" dirty="0" smtClean="0"/>
              <a:t>ve </a:t>
            </a:r>
            <a:r>
              <a:rPr lang="tr-TR" sz="2000" b="1" dirty="0">
                <a:solidFill>
                  <a:srgbClr val="C00000"/>
                </a:solidFill>
              </a:rPr>
              <a:t>poster</a:t>
            </a:r>
            <a:r>
              <a:rPr lang="tr-TR" sz="2000" dirty="0" smtClean="0"/>
              <a:t> (6000 broşür - 1500 ad./ülke ve </a:t>
            </a:r>
            <a:r>
              <a:rPr lang="tr-TR" sz="2000" dirty="0"/>
              <a:t>2000 </a:t>
            </a:r>
            <a:r>
              <a:rPr lang="tr-TR" sz="2000" dirty="0" smtClean="0"/>
              <a:t>poster - 500 ad.ülke)</a:t>
            </a:r>
            <a:r>
              <a:rPr lang="tr-TR" sz="2000" dirty="0"/>
              <a:t>.</a:t>
            </a:r>
            <a:endParaRPr lang="tr-TR" sz="2000" dirty="0" smtClean="0"/>
          </a:p>
          <a:p>
            <a:r>
              <a:rPr lang="tr-TR" sz="2000" b="1" dirty="0" smtClean="0">
                <a:solidFill>
                  <a:srgbClr val="C00000"/>
                </a:solidFill>
              </a:rPr>
              <a:t>Bilgilendirme</a:t>
            </a:r>
            <a:r>
              <a:rPr lang="tr-TR" sz="2000" dirty="0" smtClean="0">
                <a:solidFill>
                  <a:srgbClr val="C00000"/>
                </a:solidFill>
              </a:rPr>
              <a:t> </a:t>
            </a:r>
            <a:r>
              <a:rPr lang="tr-TR" sz="2000" dirty="0" smtClean="0"/>
              <a:t>ve </a:t>
            </a:r>
            <a:r>
              <a:rPr lang="tr-TR" sz="2000" b="1" dirty="0" smtClean="0">
                <a:solidFill>
                  <a:srgbClr val="C00000"/>
                </a:solidFill>
              </a:rPr>
              <a:t>basın toplantıları</a:t>
            </a:r>
            <a:r>
              <a:rPr lang="tr-TR" sz="2000" dirty="0" smtClean="0"/>
              <a:t> </a:t>
            </a:r>
            <a:r>
              <a:rPr lang="tr-TR" sz="2000" dirty="0"/>
              <a:t>(637 kişinin katılımı </a:t>
            </a:r>
            <a:r>
              <a:rPr lang="tr-TR" sz="2000" dirty="0" smtClean="0"/>
              <a:t>ile toplam 8 kamuoyu bilgilendirme ve basın toplantısı; bir LED sokak TV’si ile sürekli proje tanıtımı)</a:t>
            </a:r>
          </a:p>
          <a:p>
            <a:r>
              <a:rPr lang="tr-TR" sz="2000" b="1" dirty="0" smtClean="0">
                <a:solidFill>
                  <a:srgbClr val="C00000"/>
                </a:solidFill>
              </a:rPr>
              <a:t>Ekosistem Eğitim Programı </a:t>
            </a:r>
            <a:r>
              <a:rPr lang="tr-TR" sz="2000" dirty="0" smtClean="0"/>
              <a:t>(</a:t>
            </a:r>
            <a:r>
              <a:rPr lang="tr-TR" sz="2000" dirty="0"/>
              <a:t>2000 DVD üzerinde </a:t>
            </a:r>
            <a:r>
              <a:rPr lang="tr-TR" sz="2000" dirty="0" smtClean="0"/>
              <a:t>5. ve 8. sınıf arası öğrenciler ile 18-60 yaş grubu yetişkinler için 30’ar dakikalık 2 film ve interaktif oyundan oluşan </a:t>
            </a:r>
            <a:r>
              <a:rPr lang="tr-TR" sz="2000" dirty="0"/>
              <a:t>online eğitim </a:t>
            </a:r>
            <a:r>
              <a:rPr lang="tr-TR" sz="2000" dirty="0" smtClean="0"/>
              <a:t>programı ile 14000 broşür ve 1300 poster ile Tekirdağ, Edirne ve Kırklareli illerinde toplam </a:t>
            </a:r>
            <a:r>
              <a:rPr lang="en-GB" sz="2000" dirty="0"/>
              <a:t>207.800 </a:t>
            </a:r>
            <a:r>
              <a:rPr lang="tr-TR" sz="2000" dirty="0" smtClean="0"/>
              <a:t>kişiye – 600 orta okul ve liseden </a:t>
            </a:r>
            <a:r>
              <a:rPr lang="en-GB" sz="2000" dirty="0" smtClean="0"/>
              <a:t>2.000 </a:t>
            </a:r>
            <a:r>
              <a:rPr lang="tr-TR" sz="2000" dirty="0" smtClean="0"/>
              <a:t>öğretmen,</a:t>
            </a:r>
            <a:r>
              <a:rPr lang="en-GB" sz="2000" dirty="0" smtClean="0"/>
              <a:t> </a:t>
            </a:r>
            <a:r>
              <a:rPr lang="en-GB" sz="2000" dirty="0"/>
              <a:t>199.200 </a:t>
            </a:r>
            <a:r>
              <a:rPr lang="tr-TR" sz="2000" dirty="0" smtClean="0"/>
              <a:t>öğrenci;</a:t>
            </a:r>
            <a:r>
              <a:rPr lang="en-GB" sz="2000" dirty="0" smtClean="0"/>
              <a:t> 100</a:t>
            </a:r>
            <a:r>
              <a:rPr lang="tr-TR" sz="2000" dirty="0" smtClean="0"/>
              <a:t> sanayi kuruluşundan 100 kişi; </a:t>
            </a:r>
            <a:r>
              <a:rPr lang="en-GB" sz="2000" dirty="0" smtClean="0"/>
              <a:t>400 </a:t>
            </a:r>
            <a:r>
              <a:rPr lang="tr-TR" sz="2000" dirty="0" smtClean="0"/>
              <a:t>köy</a:t>
            </a:r>
            <a:r>
              <a:rPr lang="en-GB" sz="2000" dirty="0" smtClean="0"/>
              <a:t> </a:t>
            </a:r>
            <a:r>
              <a:rPr lang="en-GB" sz="2000" dirty="0" err="1" smtClean="0"/>
              <a:t>muhtarlığı</a:t>
            </a:r>
            <a:r>
              <a:rPr lang="tr-TR" sz="2000" dirty="0" smtClean="0"/>
              <a:t>; </a:t>
            </a:r>
            <a:r>
              <a:rPr lang="en-GB" sz="2000" dirty="0" smtClean="0"/>
              <a:t>1100 </a:t>
            </a:r>
            <a:r>
              <a:rPr lang="tr-TR" sz="2000" dirty="0" smtClean="0"/>
              <a:t>kurum;</a:t>
            </a:r>
            <a:r>
              <a:rPr lang="en-GB" sz="2000" dirty="0" smtClean="0"/>
              <a:t> </a:t>
            </a:r>
            <a:r>
              <a:rPr lang="en-GB" sz="2000" dirty="0"/>
              <a:t>200 </a:t>
            </a:r>
            <a:r>
              <a:rPr lang="tr-TR" sz="2000" dirty="0" smtClean="0"/>
              <a:t>basın ve </a:t>
            </a:r>
            <a:r>
              <a:rPr lang="en-GB" sz="2000" dirty="0" smtClean="0"/>
              <a:t>med</a:t>
            </a:r>
            <a:r>
              <a:rPr lang="tr-TR" sz="2000" dirty="0" smtClean="0"/>
              <a:t>y</a:t>
            </a:r>
            <a:r>
              <a:rPr lang="en-GB" sz="2000" dirty="0" smtClean="0"/>
              <a:t>a </a:t>
            </a:r>
            <a:r>
              <a:rPr lang="tr-TR" sz="2000" dirty="0" smtClean="0"/>
              <a:t>üyesi;</a:t>
            </a:r>
            <a:r>
              <a:rPr lang="en-GB" sz="2000" dirty="0" smtClean="0"/>
              <a:t> </a:t>
            </a:r>
            <a:r>
              <a:rPr lang="tr-TR" sz="2000" dirty="0" smtClean="0"/>
              <a:t>3 üniversitede 3 sosyal kulüpten </a:t>
            </a:r>
            <a:r>
              <a:rPr lang="en-GB" sz="2000" dirty="0" smtClean="0"/>
              <a:t>200 </a:t>
            </a:r>
            <a:r>
              <a:rPr lang="tr-TR" sz="2000" dirty="0" smtClean="0"/>
              <a:t>üniversite öğrencisi –</a:t>
            </a:r>
            <a:r>
              <a:rPr lang="en-GB" sz="2000" dirty="0" smtClean="0"/>
              <a:t> </a:t>
            </a:r>
            <a:r>
              <a:rPr lang="tr-TR" sz="2000" dirty="0" smtClean="0"/>
              <a:t>ulaşım)</a:t>
            </a:r>
          </a:p>
          <a:p>
            <a:pPr>
              <a:lnSpc>
                <a:spcPct val="150000"/>
              </a:lnSpc>
              <a:buNone/>
            </a:pPr>
            <a:endParaRPr lang="tr-TR" sz="2000" dirty="0" smtClean="0"/>
          </a:p>
        </p:txBody>
      </p:sp>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smtClean="0">
                <a:ln>
                  <a:noFill/>
                </a:ln>
                <a:effectLst/>
                <a:uLnTx/>
                <a:uFillTx/>
                <a:latin typeface="+mj-lt"/>
                <a:ea typeface="+mj-ea"/>
                <a:cs typeface="+mj-cs"/>
              </a:rPr>
              <a:t>Proje Faaliyetleri</a:t>
            </a:r>
            <a:endParaRPr kumimoji="0" lang="tr-TR" sz="3600" b="1" u="none" strike="noStrike" kern="1200" cap="none" spc="0" normalizeH="0" baseline="0">
              <a:ln>
                <a:noFill/>
              </a:ln>
              <a:effectLst/>
              <a:uLnTx/>
              <a:uFillTx/>
              <a:latin typeface="+mj-lt"/>
              <a:ea typeface="+mj-ea"/>
              <a:cs typeface="+mj-cs"/>
            </a:endParaRPr>
          </a:p>
        </p:txBody>
      </p:sp>
      <p:grpSp>
        <p:nvGrpSpPr>
          <p:cNvPr id="4" name="Group 6"/>
          <p:cNvGrpSpPr>
            <a:grpSpLocks/>
          </p:cNvGrpSpPr>
          <p:nvPr/>
        </p:nvGrpSpPr>
        <p:grpSpPr bwMode="auto">
          <a:xfrm>
            <a:off x="1691680" y="332656"/>
            <a:ext cx="6192688" cy="792088"/>
            <a:chOff x="1101" y="526"/>
            <a:chExt cx="9805" cy="1698"/>
          </a:xfrm>
        </p:grpSpPr>
        <p:grpSp>
          <p:nvGrpSpPr>
            <p:cNvPr id="5"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5" cstate="print"/>
            <a:srcRect/>
            <a:stretch>
              <a:fillRect/>
            </a:stretch>
          </p:blipFill>
          <p:spPr bwMode="auto">
            <a:xfrm>
              <a:off x="5301" y="544"/>
              <a:ext cx="1349" cy="1276"/>
            </a:xfrm>
            <a:prstGeom prst="rect">
              <a:avLst/>
            </a:prstGeom>
            <a:noFill/>
          </p:spPr>
        </p:pic>
      </p:grpSp>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2417" y="2996952"/>
            <a:ext cx="8280920" cy="3312368"/>
          </a:xfrm>
        </p:spPr>
        <p:txBody>
          <a:bodyPr>
            <a:noAutofit/>
          </a:bodyPr>
          <a:lstStyle/>
          <a:p>
            <a:pPr>
              <a:lnSpc>
                <a:spcPct val="150000"/>
              </a:lnSpc>
              <a:buNone/>
            </a:pPr>
            <a:r>
              <a:rPr lang="tr-TR" sz="2400" b="1" dirty="0" smtClean="0">
                <a:solidFill>
                  <a:srgbClr val="00B0F0"/>
                </a:solidFill>
              </a:rPr>
              <a:t>4.	Yönetim Faaliyetleri</a:t>
            </a:r>
          </a:p>
          <a:p>
            <a:r>
              <a:rPr lang="tr-TR" sz="2000" b="1" dirty="0" smtClean="0">
                <a:solidFill>
                  <a:srgbClr val="C00000"/>
                </a:solidFill>
              </a:rPr>
              <a:t>Yönetim Kurulu</a:t>
            </a:r>
            <a:r>
              <a:rPr lang="tr-TR" sz="2000" dirty="0" smtClean="0"/>
              <a:t> (4 Yönetim Kurulu toplantısı – 3 resmi, 1 gayrıresmi)</a:t>
            </a:r>
          </a:p>
          <a:p>
            <a:r>
              <a:rPr lang="tr-TR" sz="2000" b="1" dirty="0" smtClean="0">
                <a:solidFill>
                  <a:srgbClr val="C00000"/>
                </a:solidFill>
              </a:rPr>
              <a:t>Proje Koordinasyon Birimi </a:t>
            </a:r>
            <a:r>
              <a:rPr lang="tr-TR" sz="2000" dirty="0" smtClean="0"/>
              <a:t>(8 Proje Koordinasyon Birimi </a:t>
            </a:r>
            <a:r>
              <a:rPr lang="tr-TR" sz="2000" dirty="0"/>
              <a:t>toplantısı – </a:t>
            </a:r>
            <a:r>
              <a:rPr lang="tr-TR" sz="2000" dirty="0" smtClean="0"/>
              <a:t>7 </a:t>
            </a:r>
            <a:r>
              <a:rPr lang="tr-TR" sz="2000" dirty="0"/>
              <a:t>resmi, 1 gayrıresmi)</a:t>
            </a:r>
            <a:endParaRPr lang="tr-TR" sz="2000" dirty="0" smtClean="0"/>
          </a:p>
          <a:p>
            <a:r>
              <a:rPr lang="tr-TR" sz="2000" b="1" dirty="0" smtClean="0">
                <a:solidFill>
                  <a:srgbClr val="C00000"/>
                </a:solidFill>
              </a:rPr>
              <a:t>Finansal Koordinasyon Birimi </a:t>
            </a:r>
            <a:r>
              <a:rPr lang="tr-TR" sz="2000" dirty="0"/>
              <a:t>(8 </a:t>
            </a:r>
            <a:r>
              <a:rPr lang="tr-TR" sz="2000" dirty="0" smtClean="0"/>
              <a:t>Finansal </a:t>
            </a:r>
            <a:r>
              <a:rPr lang="tr-TR" sz="2000" dirty="0"/>
              <a:t>Koordinasyon Birimi toplantısı – 7 resmi, 1 gayrıresmi)</a:t>
            </a:r>
            <a:endParaRPr lang="tr-TR" sz="2000" dirty="0" smtClean="0"/>
          </a:p>
          <a:p>
            <a:r>
              <a:rPr lang="tr-TR" sz="2000" b="1" dirty="0" smtClean="0">
                <a:solidFill>
                  <a:srgbClr val="C00000"/>
                </a:solidFill>
              </a:rPr>
              <a:t>Ortak Araştırma Birimi </a:t>
            </a:r>
            <a:r>
              <a:rPr lang="tr-TR" sz="2000" dirty="0"/>
              <a:t>(8 </a:t>
            </a:r>
            <a:r>
              <a:rPr lang="tr-TR" sz="2000" dirty="0" smtClean="0"/>
              <a:t>Ortak Araştırma </a:t>
            </a:r>
            <a:r>
              <a:rPr lang="tr-TR" sz="2000" dirty="0"/>
              <a:t>Birimi toplantısı – 7 resmi, 1 gayrıresmi)</a:t>
            </a:r>
            <a:endParaRPr lang="tr-TR" sz="2000" dirty="0" smtClean="0"/>
          </a:p>
          <a:p>
            <a:pPr>
              <a:lnSpc>
                <a:spcPct val="150000"/>
              </a:lnSpc>
              <a:buNone/>
            </a:pPr>
            <a:endParaRPr lang="tr-TR" sz="2000" dirty="0" smtClean="0"/>
          </a:p>
        </p:txBody>
      </p:sp>
      <p:sp>
        <p:nvSpPr>
          <p:cNvPr id="8" name="1 Başlık"/>
          <p:cNvSpPr txBox="1">
            <a:spLocks/>
          </p:cNvSpPr>
          <p:nvPr/>
        </p:nvSpPr>
        <p:spPr>
          <a:xfrm>
            <a:off x="105572" y="2309118"/>
            <a:ext cx="3563888" cy="576063"/>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noProof="0" dirty="0" smtClean="0">
                <a:ln>
                  <a:noFill/>
                </a:ln>
                <a:effectLst/>
                <a:uLnTx/>
                <a:uFillTx/>
                <a:latin typeface="+mj-lt"/>
                <a:ea typeface="+mj-ea"/>
                <a:cs typeface="+mj-cs"/>
              </a:rPr>
              <a:t>Proje Faaliyetleri</a:t>
            </a:r>
            <a:endParaRPr kumimoji="0" lang="tr-TR" sz="3600" b="1" u="none" strike="noStrike" kern="1200" cap="none" spc="0" normalizeH="0" baseline="0" noProof="0" dirty="0">
              <a:ln>
                <a:noFill/>
              </a:ln>
              <a:effectLst/>
              <a:uLnTx/>
              <a:uFillTx/>
              <a:latin typeface="+mj-lt"/>
              <a:ea typeface="+mj-ea"/>
              <a:cs typeface="+mj-cs"/>
            </a:endParaRPr>
          </a:p>
        </p:txBody>
      </p:sp>
      <p:pic>
        <p:nvPicPr>
          <p:cNvPr id="11" name="Picture 2"/>
          <p:cNvPicPr>
            <a:picLocks noChangeAspect="1" noChangeArrowheads="1"/>
          </p:cNvPicPr>
          <p:nvPr/>
        </p:nvPicPr>
        <p:blipFill>
          <a:blip r:embed="rId2" cstate="print"/>
          <a:srcRect/>
          <a:stretch>
            <a:fillRect/>
          </a:stretch>
        </p:blipFill>
        <p:spPr bwMode="auto">
          <a:xfrm>
            <a:off x="3635146" y="260648"/>
            <a:ext cx="5293580" cy="3312368"/>
          </a:xfrm>
          <a:prstGeom prst="rect">
            <a:avLst/>
          </a:prstGeom>
          <a:noFill/>
          <a:ln w="9525">
            <a:noFill/>
            <a:miter lim="800000"/>
            <a:headEnd/>
            <a:tailEnd/>
          </a:ln>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smtClean="0">
                <a:ln>
                  <a:noFill/>
                </a:ln>
                <a:effectLst/>
                <a:uLnTx/>
                <a:uFillTx/>
                <a:latin typeface="+mj-lt"/>
                <a:ea typeface="+mj-ea"/>
                <a:cs typeface="+mj-cs"/>
              </a:rPr>
              <a:t>Proje Bütçesi</a:t>
            </a:r>
            <a:endParaRPr kumimoji="0" lang="tr-TR" sz="3600" b="1" u="none" strike="noStrike" kern="1200" cap="none" spc="0" normalizeH="0" baseline="0">
              <a:ln>
                <a:noFill/>
              </a:ln>
              <a:effectLst/>
              <a:uLnTx/>
              <a:uFillTx/>
              <a:latin typeface="+mj-lt"/>
              <a:ea typeface="+mj-ea"/>
              <a:cs typeface="+mj-cs"/>
            </a:endParaRPr>
          </a:p>
        </p:txBody>
      </p:sp>
      <p:grpSp>
        <p:nvGrpSpPr>
          <p:cNvPr id="4" name="Group 6"/>
          <p:cNvGrpSpPr>
            <a:grpSpLocks/>
          </p:cNvGrpSpPr>
          <p:nvPr/>
        </p:nvGrpSpPr>
        <p:grpSpPr bwMode="auto">
          <a:xfrm>
            <a:off x="1691680" y="332656"/>
            <a:ext cx="6192688" cy="792088"/>
            <a:chOff x="1101" y="526"/>
            <a:chExt cx="9805" cy="1698"/>
          </a:xfrm>
        </p:grpSpPr>
        <p:grpSp>
          <p:nvGrpSpPr>
            <p:cNvPr id="5"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16" name="2 İçerik Yer Tutucusu"/>
          <p:cNvSpPr txBox="1">
            <a:spLocks/>
          </p:cNvSpPr>
          <p:nvPr/>
        </p:nvSpPr>
        <p:spPr>
          <a:xfrm>
            <a:off x="611560" y="2204864"/>
            <a:ext cx="8229600" cy="377728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sz="2400" b="1" i="0" u="none" strike="noStrike" kern="1200" cap="none" spc="0" normalizeH="0" baseline="0" dirty="0" smtClean="0">
                <a:ln>
                  <a:noFill/>
                </a:ln>
                <a:effectLst/>
                <a:uLnTx/>
                <a:uFillTx/>
                <a:latin typeface="+mn-lt"/>
                <a:ea typeface="+mn-ea"/>
                <a:cs typeface="+mn-cs"/>
              </a:rPr>
              <a:t>Projenin toplam bütçesi: € 1 307 711,42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tr-TR" sz="2400" b="0" i="0" u="none" strike="noStrike" kern="1200" cap="none" spc="0" normalizeH="0" baseline="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sz="2400" b="1" i="0" u="none" strike="noStrike" kern="1200" cap="none" spc="0" normalizeH="0" baseline="0" dirty="0" smtClean="0">
                <a:ln>
                  <a:noFill/>
                </a:ln>
                <a:effectLst/>
                <a:uLnTx/>
                <a:uFillTx/>
                <a:latin typeface="+mn-lt"/>
                <a:ea typeface="+mn-ea"/>
                <a:cs typeface="+mn-cs"/>
              </a:rPr>
              <a:t>ENPI ortaklarının projedeki toplam bütçesi: € 696 679,14</a:t>
            </a:r>
            <a:r>
              <a:rPr kumimoji="0" lang="tr-TR" sz="2400" b="0" i="0" u="none" strike="noStrike" kern="1200" cap="none" spc="0" normalizeH="0" baseline="0" dirty="0" smtClean="0">
                <a:ln>
                  <a:noFill/>
                </a:ln>
                <a:effectLst/>
                <a:uLnTx/>
                <a:uFillTx/>
                <a:latin typeface="+mn-lt"/>
                <a:ea typeface="+mn-ea"/>
                <a:cs typeface="+mn-cs"/>
              </a:rPr>
              <a:t> bunun içinde  AB katkısı </a:t>
            </a:r>
            <a:r>
              <a:rPr kumimoji="0" lang="tr-TR" sz="2400" b="1" i="0" u="none" strike="noStrike" kern="1200" cap="none" spc="0" normalizeH="0" baseline="0" dirty="0" smtClean="0">
                <a:ln>
                  <a:noFill/>
                </a:ln>
                <a:effectLst/>
                <a:uLnTx/>
                <a:uFillTx/>
                <a:latin typeface="+mn-lt"/>
                <a:ea typeface="+mn-ea"/>
                <a:cs typeface="+mn-cs"/>
              </a:rPr>
              <a:t>€ 627 011,23</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tr-TR" sz="2400" b="0" i="0" u="none" strike="noStrike" kern="1200" cap="none" spc="0" normalizeH="0" baseline="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sz="2400" b="1" i="0" u="none" strike="noStrike" kern="1200" cap="none" spc="0" normalizeH="0" baseline="0" dirty="0" smtClean="0">
                <a:ln>
                  <a:noFill/>
                </a:ln>
                <a:effectLst/>
                <a:uLnTx/>
                <a:uFillTx/>
                <a:latin typeface="+mn-lt"/>
                <a:ea typeface="+mn-ea"/>
                <a:cs typeface="+mn-cs"/>
              </a:rPr>
              <a:t>IPA ortaklarının projedeki toplam bütçesi:</a:t>
            </a:r>
            <a:r>
              <a:rPr kumimoji="0" lang="tr-TR" sz="2400" b="0" i="0" u="none" strike="noStrike" kern="1200" cap="none" spc="0" normalizeH="0" baseline="0" dirty="0" smtClean="0">
                <a:ln>
                  <a:noFill/>
                </a:ln>
                <a:effectLst/>
                <a:uLnTx/>
                <a:uFillTx/>
                <a:latin typeface="+mn-lt"/>
                <a:ea typeface="+mn-ea"/>
                <a:cs typeface="+mn-cs"/>
              </a:rPr>
              <a:t> </a:t>
            </a:r>
            <a:r>
              <a:rPr kumimoji="0" lang="tr-TR" sz="2400" b="1" i="0" u="none" strike="noStrike" kern="1200" cap="none" spc="0" normalizeH="0" baseline="0" dirty="0" smtClean="0">
                <a:ln>
                  <a:noFill/>
                </a:ln>
                <a:effectLst/>
                <a:uLnTx/>
                <a:uFillTx/>
                <a:latin typeface="+mn-lt"/>
                <a:ea typeface="+mn-ea"/>
                <a:cs typeface="+mn-cs"/>
              </a:rPr>
              <a:t>€ 610 </a:t>
            </a:r>
            <a:r>
              <a:rPr lang="tr-TR" sz="2400" b="1" dirty="0" smtClean="0"/>
              <a:t>439,</a:t>
            </a:r>
            <a:r>
              <a:rPr kumimoji="0" lang="tr-TR" sz="2400" b="1" i="0" u="none" strike="noStrike" kern="1200" cap="none" spc="0" normalizeH="0" baseline="0" dirty="0" smtClean="0">
                <a:ln>
                  <a:noFill/>
                </a:ln>
                <a:effectLst/>
                <a:uLnTx/>
                <a:uFillTx/>
                <a:latin typeface="+mn-lt"/>
                <a:ea typeface="+mn-ea"/>
                <a:cs typeface="+mn-cs"/>
              </a:rPr>
              <a:t>28</a:t>
            </a:r>
            <a:r>
              <a:rPr kumimoji="0" lang="tr-TR" sz="2400" b="0" i="0" u="none" strike="noStrike" kern="1200" cap="none" spc="0" normalizeH="0" baseline="0" dirty="0" smtClean="0">
                <a:ln>
                  <a:noFill/>
                </a:ln>
                <a:effectLst/>
                <a:uLnTx/>
                <a:uFillTx/>
                <a:latin typeface="+mn-lt"/>
                <a:ea typeface="+mn-ea"/>
                <a:cs typeface="+mn-cs"/>
              </a:rPr>
              <a:t>, bunun içinde AB katkısı </a:t>
            </a:r>
            <a:r>
              <a:rPr kumimoji="0" lang="tr-TR" sz="2400" b="1" i="0" u="none" strike="noStrike" kern="1200" cap="none" spc="0" normalizeH="0" baseline="0" dirty="0" smtClean="0">
                <a:ln>
                  <a:noFill/>
                </a:ln>
                <a:effectLst/>
                <a:uLnTx/>
                <a:uFillTx/>
                <a:latin typeface="+mn-lt"/>
                <a:ea typeface="+mn-ea"/>
                <a:cs typeface="+mn-cs"/>
              </a:rPr>
              <a:t>€ 549 </a:t>
            </a:r>
            <a:r>
              <a:rPr lang="tr-TR" sz="2400" b="1" dirty="0" smtClean="0"/>
              <a:t>395,</a:t>
            </a:r>
            <a:r>
              <a:rPr kumimoji="0" lang="tr-TR" sz="2400" b="1" i="0" u="none" strike="noStrike" kern="1200" cap="none" spc="0" normalizeH="0" baseline="0" dirty="0" smtClean="0">
                <a:ln>
                  <a:noFill/>
                </a:ln>
                <a:effectLst/>
                <a:uLnTx/>
                <a:uFillTx/>
                <a:latin typeface="+mn-lt"/>
                <a:ea typeface="+mn-ea"/>
                <a:cs typeface="+mn-cs"/>
              </a:rPr>
              <a:t>95</a:t>
            </a:r>
            <a:endParaRPr kumimoji="0" lang="tr-TR" sz="2400" b="0" i="0" u="none" strike="noStrike" kern="1200" cap="none" spc="0" normalizeH="0" baseline="0" dirty="0" smtClean="0">
              <a:ln>
                <a:noFill/>
              </a:ln>
              <a:effectLst/>
              <a:uLnTx/>
              <a:uFillTx/>
              <a:latin typeface="+mn-lt"/>
              <a:ea typeface="+mn-ea"/>
              <a:cs typeface="+mn-cs"/>
            </a:endParaRP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noProof="0" dirty="0" smtClean="0">
                <a:ln>
                  <a:noFill/>
                </a:ln>
                <a:effectLst/>
                <a:uLnTx/>
                <a:uFillTx/>
                <a:latin typeface="+mj-lt"/>
                <a:ea typeface="+mj-ea"/>
                <a:cs typeface="+mj-cs"/>
              </a:rPr>
              <a:t>Proje Bütçesi</a:t>
            </a:r>
            <a:endParaRPr kumimoji="0" lang="tr-TR" sz="3600" b="1" u="none" strike="noStrike" kern="1200" cap="none" spc="0" normalizeH="0" baseline="0" noProof="0" dirty="0">
              <a:ln>
                <a:noFill/>
              </a:ln>
              <a:effectLst/>
              <a:uLnTx/>
              <a:uFillTx/>
              <a:latin typeface="+mj-lt"/>
              <a:ea typeface="+mj-ea"/>
              <a:cs typeface="+mj-cs"/>
            </a:endParaRPr>
          </a:p>
        </p:txBody>
      </p:sp>
      <p:grpSp>
        <p:nvGrpSpPr>
          <p:cNvPr id="3" name="Group 6"/>
          <p:cNvGrpSpPr>
            <a:grpSpLocks/>
          </p:cNvGrpSpPr>
          <p:nvPr/>
        </p:nvGrpSpPr>
        <p:grpSpPr bwMode="auto">
          <a:xfrm>
            <a:off x="1691680" y="332656"/>
            <a:ext cx="6192688" cy="792088"/>
            <a:chOff x="1101" y="526"/>
            <a:chExt cx="9805" cy="1698"/>
          </a:xfrm>
        </p:grpSpPr>
        <p:grpSp>
          <p:nvGrpSpPr>
            <p:cNvPr id="4"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12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16" name="2 İçerik Yer Tutucusu"/>
          <p:cNvSpPr txBox="1">
            <a:spLocks/>
          </p:cNvSpPr>
          <p:nvPr/>
        </p:nvSpPr>
        <p:spPr>
          <a:xfrm>
            <a:off x="539552" y="1844824"/>
            <a:ext cx="8229600" cy="377728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effectLst/>
                <a:uLnTx/>
                <a:uFillTx/>
                <a:latin typeface="+mn-lt"/>
                <a:ea typeface="+mn-ea"/>
                <a:cs typeface="+mn-cs"/>
              </a:rPr>
              <a:t>IPA ortaklarının projedeki toplam bütçesi:</a:t>
            </a:r>
            <a:r>
              <a:rPr kumimoji="0" lang="tr-TR" sz="2400" b="0" i="0" u="none" strike="noStrike" kern="1200" cap="none" spc="0" normalizeH="0" baseline="0" noProof="0" dirty="0" smtClean="0">
                <a:ln>
                  <a:noFill/>
                </a:ln>
                <a:effectLst/>
                <a:uLnTx/>
                <a:uFillTx/>
                <a:latin typeface="+mn-lt"/>
                <a:ea typeface="+mn-ea"/>
                <a:cs typeface="+mn-cs"/>
              </a:rPr>
              <a:t> </a:t>
            </a:r>
            <a:r>
              <a:rPr kumimoji="0" lang="tr-TR" sz="2400" b="1" i="0" u="none" strike="noStrike" kern="1200" cap="none" spc="0" normalizeH="0" baseline="0" noProof="0" dirty="0" smtClean="0">
                <a:ln>
                  <a:noFill/>
                </a:ln>
                <a:effectLst/>
                <a:uLnTx/>
                <a:uFillTx/>
                <a:latin typeface="+mn-lt"/>
                <a:ea typeface="+mn-ea"/>
                <a:cs typeface="+mn-cs"/>
              </a:rPr>
              <a:t>€610.</a:t>
            </a:r>
            <a:r>
              <a:rPr lang="tr-TR" sz="2400" b="1" dirty="0" smtClean="0"/>
              <a:t>439,</a:t>
            </a:r>
            <a:r>
              <a:rPr kumimoji="0" lang="tr-TR" sz="2400" b="1" i="0" u="none" strike="noStrike" kern="1200" cap="none" spc="0" normalizeH="0" baseline="0" noProof="0" dirty="0" smtClean="0">
                <a:ln>
                  <a:noFill/>
                </a:ln>
                <a:effectLst/>
                <a:uLnTx/>
                <a:uFillTx/>
                <a:latin typeface="+mn-lt"/>
                <a:ea typeface="+mn-ea"/>
                <a:cs typeface="+mn-cs"/>
              </a:rPr>
              <a:t>28</a:t>
            </a:r>
            <a:r>
              <a:rPr kumimoji="0" lang="tr-TR" sz="2400" b="0" i="0" u="none" strike="noStrike" kern="1200" cap="none" spc="0" normalizeH="0" baseline="0" noProof="0" dirty="0" smtClean="0">
                <a:ln>
                  <a:noFill/>
                </a:ln>
                <a:effectLst/>
                <a:uLnTx/>
                <a:uFillTx/>
                <a:latin typeface="+mn-lt"/>
                <a:ea typeface="+mn-ea"/>
                <a:cs typeface="+mn-cs"/>
              </a:rPr>
              <a:t>, bunun içinde AB katkısı </a:t>
            </a:r>
            <a:r>
              <a:rPr kumimoji="0" lang="tr-TR" sz="2400" b="1" i="0" u="none" strike="noStrike" kern="1200" cap="none" spc="0" normalizeH="0" baseline="0" noProof="0" dirty="0" smtClean="0">
                <a:ln>
                  <a:noFill/>
                </a:ln>
                <a:effectLst/>
                <a:uLnTx/>
                <a:uFillTx/>
                <a:latin typeface="+mn-lt"/>
                <a:ea typeface="+mn-ea"/>
                <a:cs typeface="+mn-cs"/>
              </a:rPr>
              <a:t>€549.</a:t>
            </a:r>
            <a:r>
              <a:rPr lang="tr-TR" sz="2400" b="1" dirty="0" smtClean="0"/>
              <a:t>395,</a:t>
            </a:r>
            <a:r>
              <a:rPr kumimoji="0" lang="tr-TR" sz="2400" b="1" i="0" u="none" strike="noStrike" kern="1200" cap="none" spc="0" normalizeH="0" baseline="0" noProof="0" dirty="0" smtClean="0">
                <a:ln>
                  <a:noFill/>
                </a:ln>
                <a:effectLst/>
                <a:uLnTx/>
                <a:uFillTx/>
                <a:latin typeface="+mn-lt"/>
                <a:ea typeface="+mn-ea"/>
                <a:cs typeface="+mn-cs"/>
              </a:rPr>
              <a:t>35</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tr-TR" sz="2400" b="1" dirty="0" smtClean="0"/>
          </a:p>
          <a:p>
            <a:pPr marL="342900" lvl="0" indent="-342900">
              <a:spcBef>
                <a:spcPct val="20000"/>
              </a:spcBef>
              <a:buFont typeface="Arial" panose="020B0604020202020204" pitchFamily="34" charset="0"/>
              <a:buChar char="•"/>
              <a:defRPr/>
            </a:pPr>
            <a:r>
              <a:rPr kumimoji="0" lang="tr-TR" sz="2400" b="1" i="0" u="none" strike="noStrike" kern="1200" cap="none" spc="0" normalizeH="0" baseline="0" noProof="0" dirty="0" smtClean="0">
                <a:ln>
                  <a:noFill/>
                </a:ln>
                <a:effectLst/>
                <a:uLnTx/>
                <a:uFillTx/>
                <a:latin typeface="+mn-lt"/>
                <a:ea typeface="+mn-ea"/>
                <a:cs typeface="+mn-cs"/>
              </a:rPr>
              <a:t>Hayrabolu Belediyesi: </a:t>
            </a:r>
            <a:r>
              <a:rPr lang="tr-TR" sz="2400" b="1" dirty="0" smtClean="0"/>
              <a:t>€445.</a:t>
            </a:r>
            <a:r>
              <a:rPr kumimoji="0" lang="tr-TR" sz="2400" b="1" i="0" u="none" strike="noStrike" kern="1200" cap="none" spc="0" normalizeH="0" baseline="0" noProof="0" dirty="0" smtClean="0">
                <a:ln>
                  <a:noFill/>
                </a:ln>
                <a:effectLst/>
                <a:uLnTx/>
                <a:uFillTx/>
                <a:latin typeface="+mn-lt"/>
                <a:ea typeface="+mn-ea"/>
                <a:cs typeface="+mn-cs"/>
              </a:rPr>
              <a:t>143,</a:t>
            </a:r>
            <a:r>
              <a:rPr kumimoji="0" lang="tr-TR" sz="2400" b="1" i="0" u="none" strike="noStrike" kern="1200" cap="none" spc="0" normalizeH="0" noProof="0" dirty="0" smtClean="0">
                <a:ln>
                  <a:noFill/>
                </a:ln>
                <a:effectLst/>
                <a:uLnTx/>
                <a:uFillTx/>
                <a:latin typeface="+mn-lt"/>
                <a:ea typeface="+mn-ea"/>
                <a:cs typeface="+mn-cs"/>
              </a:rPr>
              <a:t>54</a:t>
            </a:r>
            <a:endParaRPr kumimoji="0" lang="tr-TR"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tr-TR" sz="2400" b="1" dirty="0" smtClean="0"/>
          </a:p>
          <a:p>
            <a:pPr marL="342900" lvl="0" indent="-342900">
              <a:spcBef>
                <a:spcPct val="20000"/>
              </a:spcBef>
              <a:buFont typeface="Arial" panose="020B0604020202020204" pitchFamily="34" charset="0"/>
              <a:buChar char="•"/>
              <a:defRPr/>
            </a:pPr>
            <a:r>
              <a:rPr kumimoji="0" lang="tr-TR" sz="2400" b="1" i="0" u="none" strike="noStrike" kern="1200" cap="none" spc="0" normalizeH="0" baseline="0" noProof="0" dirty="0" smtClean="0">
                <a:ln>
                  <a:noFill/>
                </a:ln>
                <a:effectLst/>
                <a:uLnTx/>
                <a:uFillTx/>
                <a:latin typeface="+mn-lt"/>
                <a:ea typeface="+mn-ea"/>
                <a:cs typeface="+mn-cs"/>
              </a:rPr>
              <a:t>TURMEPA: </a:t>
            </a:r>
            <a:r>
              <a:rPr lang="tr-TR" sz="2400" b="1" dirty="0" smtClean="0"/>
              <a:t>€</a:t>
            </a:r>
            <a:r>
              <a:rPr lang="tr-TR" sz="2400" b="1" noProof="0" dirty="0" smtClean="0"/>
              <a:t>21.315,47</a:t>
            </a:r>
            <a:endParaRPr kumimoji="0" lang="tr-TR" sz="2400" b="1"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tr-TR" sz="2400" b="1" dirty="0" smtClean="0"/>
          </a:p>
          <a:p>
            <a:pPr marL="342900" lvl="0" indent="-342900">
              <a:spcBef>
                <a:spcPct val="20000"/>
              </a:spcBef>
              <a:buFont typeface="Arial" panose="020B0604020202020204" pitchFamily="34" charset="0"/>
              <a:buChar char="•"/>
              <a:defRPr/>
            </a:pPr>
            <a:r>
              <a:rPr kumimoji="0" lang="tr-TR" sz="2400" b="1" i="0" u="none" strike="noStrike" kern="1200" cap="none" spc="0" normalizeH="0" baseline="0" noProof="0" dirty="0" smtClean="0">
                <a:ln>
                  <a:noFill/>
                </a:ln>
                <a:effectLst/>
                <a:uLnTx/>
                <a:uFillTx/>
                <a:latin typeface="+mn-lt"/>
                <a:ea typeface="+mn-ea"/>
                <a:cs typeface="+mn-cs"/>
              </a:rPr>
              <a:t>Namık Kemal Üniversitesi: </a:t>
            </a:r>
            <a:r>
              <a:rPr lang="tr-TR" sz="2400" b="1" dirty="0" smtClean="0"/>
              <a:t>€</a:t>
            </a:r>
            <a:r>
              <a:rPr lang="tr-TR" sz="2400" b="1" noProof="0" dirty="0" smtClean="0"/>
              <a:t>143.980,27</a:t>
            </a:r>
            <a:endParaRPr kumimoji="0" lang="tr-TR" sz="2400" b="0" i="0" u="none" strike="noStrike" kern="1200" cap="none" spc="0" normalizeH="0" baseline="0" noProof="0" dirty="0" smtClean="0">
              <a:ln>
                <a:noFill/>
              </a:ln>
              <a:effectLst/>
              <a:uLnTx/>
              <a:uFillTx/>
            </a:endParaRP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691680" y="332656"/>
            <a:ext cx="6192688" cy="792088"/>
            <a:chOff x="1101" y="526"/>
            <a:chExt cx="9805" cy="1698"/>
          </a:xfrm>
        </p:grpSpPr>
        <p:grpSp>
          <p:nvGrpSpPr>
            <p:cNvPr id="4"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12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11" name="10 Dikdörtgen"/>
          <p:cNvSpPr/>
          <p:nvPr/>
        </p:nvSpPr>
        <p:spPr>
          <a:xfrm>
            <a:off x="395536" y="2348880"/>
            <a:ext cx="8352928" cy="286232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50000"/>
              </a:lnSpc>
            </a:pPr>
            <a:r>
              <a:rPr lang="tr-TR" sz="2400" dirty="0" smtClean="0"/>
              <a:t>ILMM-BSE projesinin desteklendiği 2007-2013dönemde yaklaşık bütçe 38 milyon Avro olup, bunun 7 milyon Avrosu Türkiye (IPA) tarafından kullanılmıştır.  Desteklenen 60 proje içerisinde </a:t>
            </a:r>
            <a:r>
              <a:rPr lang="tr-TR" sz="2400" b="1" dirty="0" smtClean="0"/>
              <a:t>ILMM-BSE projesi, yaklaşık 1,3 Milyon Avro ile en yüksek bütçeye sahiptir</a:t>
            </a:r>
            <a:r>
              <a:rPr lang="tr-TR" sz="2400" dirty="0" smtClean="0"/>
              <a:t>. </a:t>
            </a:r>
            <a:endParaRPr lang="tr-TR" sz="2400" dirty="0"/>
          </a:p>
        </p:txBody>
      </p:sp>
      <p:sp>
        <p:nvSpPr>
          <p:cNvPr id="12" name="1 Başlık"/>
          <p:cNvSpPr txBox="1">
            <a:spLocks/>
          </p:cNvSpPr>
          <p:nvPr/>
        </p:nvSpPr>
        <p:spPr>
          <a:xfrm>
            <a:off x="0" y="1196752"/>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noProof="0" dirty="0" smtClean="0">
                <a:ln>
                  <a:noFill/>
                </a:ln>
                <a:effectLst/>
                <a:uLnTx/>
                <a:uFillTx/>
                <a:latin typeface="+mj-lt"/>
                <a:ea typeface="+mj-ea"/>
                <a:cs typeface="+mj-cs"/>
              </a:rPr>
              <a:t>Proje Bütçesi</a:t>
            </a:r>
            <a:endParaRPr kumimoji="0" lang="tr-TR" sz="3600" b="1" u="none" strike="noStrike" kern="1200" cap="none" spc="0" normalizeH="0" baseline="0" noProof="0" dirty="0">
              <a:ln>
                <a:noFill/>
              </a:ln>
              <a:effectLst/>
              <a:uLnTx/>
              <a:uFillTx/>
              <a:latin typeface="+mj-lt"/>
              <a:ea typeface="+mj-ea"/>
              <a:cs typeface="+mj-cs"/>
            </a:endParaRPr>
          </a:p>
        </p:txBody>
      </p:sp>
      <p:pic>
        <p:nvPicPr>
          <p:cNvPr id="14" name="Resi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600" b="1" u="none" strike="noStrike" kern="1200" cap="none" spc="0" normalizeH="0" baseline="0" noProof="0" dirty="0">
              <a:ln>
                <a:noFill/>
              </a:ln>
              <a:effectLst/>
              <a:uLnTx/>
              <a:uFillTx/>
              <a:latin typeface="+mj-lt"/>
              <a:ea typeface="+mj-ea"/>
              <a:cs typeface="+mj-cs"/>
            </a:endParaRPr>
          </a:p>
        </p:txBody>
      </p:sp>
      <p:grpSp>
        <p:nvGrpSpPr>
          <p:cNvPr id="3" name="Group 6"/>
          <p:cNvGrpSpPr>
            <a:grpSpLocks/>
          </p:cNvGrpSpPr>
          <p:nvPr/>
        </p:nvGrpSpPr>
        <p:grpSpPr bwMode="auto">
          <a:xfrm>
            <a:off x="1691680" y="332656"/>
            <a:ext cx="6192688" cy="792088"/>
            <a:chOff x="1101" y="526"/>
            <a:chExt cx="9805" cy="1698"/>
          </a:xfrm>
        </p:grpSpPr>
        <p:grpSp>
          <p:nvGrpSpPr>
            <p:cNvPr id="4"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12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16" name="2 İçerik Yer Tutucusu"/>
          <p:cNvSpPr txBox="1">
            <a:spLocks/>
          </p:cNvSpPr>
          <p:nvPr/>
        </p:nvSpPr>
        <p:spPr>
          <a:xfrm>
            <a:off x="539552" y="1988840"/>
            <a:ext cx="8229600" cy="3777283"/>
          </a:xfrm>
          <a:prstGeom prst="rect">
            <a:avLst/>
          </a:prstGeom>
        </p:spPr>
        <p:txBody>
          <a:bodyPr vert="horz" lIns="91440" tIns="45720" rIns="91440" bIns="45720" rtlCol="0">
            <a:normAutofit fontScale="77500" lnSpcReduction="20000"/>
          </a:bodyPr>
          <a:lstStyle/>
          <a:p>
            <a:pPr marL="342900" lvl="0" indent="-342900">
              <a:spcBef>
                <a:spcPct val="20000"/>
              </a:spcBef>
              <a:buFont typeface="Arial" panose="020B0604020202020204" pitchFamily="34" charset="0"/>
              <a:buChar char="•"/>
              <a:defRPr/>
            </a:pPr>
            <a:r>
              <a:rPr lang="tr-TR" sz="2400" b="1" dirty="0" smtClean="0"/>
              <a:t>10.000 Avro üzerinde gerçekleşen satın alma toplamı:</a:t>
            </a:r>
            <a:r>
              <a:rPr lang="tr-TR" sz="2400" dirty="0" smtClean="0"/>
              <a:t> </a:t>
            </a:r>
            <a:r>
              <a:rPr lang="tr-TR" sz="2400" b="1" dirty="0" smtClean="0"/>
              <a:t>€354.071,94</a:t>
            </a:r>
            <a:r>
              <a:rPr lang="tr-TR" sz="2400" dirty="0" smtClean="0"/>
              <a:t> </a:t>
            </a:r>
          </a:p>
          <a:p>
            <a:pPr marL="800100" lvl="1" indent="-342900">
              <a:spcBef>
                <a:spcPct val="20000"/>
              </a:spcBef>
              <a:buFont typeface="Arial" panose="020B0604020202020204" pitchFamily="34" charset="0"/>
              <a:buChar char="•"/>
              <a:defRPr/>
            </a:pPr>
            <a:r>
              <a:rPr lang="tr-TR" sz="2400" b="1" dirty="0" smtClean="0"/>
              <a:t>Mal alımı: €127.391,85</a:t>
            </a:r>
          </a:p>
          <a:p>
            <a:pPr marL="1257300" lvl="2" indent="-342900">
              <a:spcBef>
                <a:spcPct val="20000"/>
              </a:spcBef>
              <a:buFont typeface="Arial" panose="020B0604020202020204" pitchFamily="34" charset="0"/>
              <a:buChar char="•"/>
              <a:defRPr/>
            </a:pPr>
            <a:r>
              <a:rPr lang="tr-TR" sz="2400" b="1" dirty="0" smtClean="0"/>
              <a:t>Minivan alımı: €21.722,85</a:t>
            </a:r>
          </a:p>
          <a:p>
            <a:pPr marL="1257300" lvl="2" indent="-342900">
              <a:spcBef>
                <a:spcPct val="20000"/>
              </a:spcBef>
              <a:buFont typeface="Arial" panose="020B0604020202020204" pitchFamily="34" charset="0"/>
              <a:buChar char="•"/>
              <a:defRPr/>
            </a:pPr>
            <a:r>
              <a:rPr lang="tr-TR" sz="2400" b="1" dirty="0" smtClean="0"/>
              <a:t>Bilgisayar ve yazılım alımı: €90.694,00</a:t>
            </a:r>
            <a:endParaRPr lang="tr-TR" sz="2400" b="1" dirty="0"/>
          </a:p>
          <a:p>
            <a:pPr marL="1257300" lvl="2" indent="-342900">
              <a:spcBef>
                <a:spcPct val="20000"/>
              </a:spcBef>
              <a:buFont typeface="Arial" panose="020B0604020202020204" pitchFamily="34" charset="0"/>
              <a:buChar char="•"/>
              <a:defRPr/>
            </a:pPr>
            <a:r>
              <a:rPr lang="tr-TR" sz="2400" b="1" dirty="0" smtClean="0"/>
              <a:t>LED sokak televizyonu alımı: €14.975,00</a:t>
            </a:r>
          </a:p>
          <a:p>
            <a:pPr marL="800100" lvl="1" indent="-342900">
              <a:spcBef>
                <a:spcPct val="20000"/>
              </a:spcBef>
              <a:buFont typeface="Arial" panose="020B0604020202020204" pitchFamily="34" charset="0"/>
              <a:buChar char="•"/>
              <a:defRPr/>
            </a:pPr>
            <a:r>
              <a:rPr lang="tr-TR" sz="2400" b="1" dirty="0" smtClean="0"/>
              <a:t>Hizmet Alımı: €226.680,09</a:t>
            </a:r>
          </a:p>
          <a:p>
            <a:pPr marL="1257300" lvl="2" indent="-342900">
              <a:spcBef>
                <a:spcPct val="20000"/>
              </a:spcBef>
              <a:buFont typeface="Arial" panose="020B0604020202020204" pitchFamily="34" charset="0"/>
              <a:buChar char="•"/>
              <a:defRPr/>
            </a:pPr>
            <a:r>
              <a:rPr lang="tr-TR" sz="2400" b="1" dirty="0" smtClean="0"/>
              <a:t>Uygulama yazılım geliştirme hizmet alımı: €132.420,00</a:t>
            </a:r>
          </a:p>
          <a:p>
            <a:pPr marL="1257300" lvl="2" indent="-342900">
              <a:spcBef>
                <a:spcPct val="20000"/>
              </a:spcBef>
              <a:buFont typeface="Arial" panose="020B0604020202020204" pitchFamily="34" charset="0"/>
              <a:buChar char="•"/>
              <a:defRPr/>
            </a:pPr>
            <a:r>
              <a:rPr lang="tr-TR" sz="2400" b="1" dirty="0" smtClean="0"/>
              <a:t>Kitap yayım hizmetleri alımı: €9.200,00</a:t>
            </a:r>
          </a:p>
          <a:p>
            <a:pPr marL="1257300" lvl="2" indent="-342900">
              <a:spcBef>
                <a:spcPct val="20000"/>
              </a:spcBef>
              <a:buFont typeface="Arial" panose="020B0604020202020204" pitchFamily="34" charset="0"/>
              <a:buChar char="•"/>
              <a:defRPr/>
            </a:pPr>
            <a:r>
              <a:rPr lang="tr-TR" sz="2400" b="1" dirty="0" smtClean="0"/>
              <a:t>Eğitim toplantıları organizasyonu hizmet alımı: €14.685,09</a:t>
            </a:r>
            <a:endParaRPr lang="tr-TR" sz="2400" b="1" dirty="0"/>
          </a:p>
          <a:p>
            <a:pPr marL="1257300" lvl="2" indent="-342900">
              <a:spcBef>
                <a:spcPct val="20000"/>
              </a:spcBef>
              <a:buFont typeface="Arial" panose="020B0604020202020204" pitchFamily="34" charset="0"/>
              <a:buChar char="•"/>
              <a:defRPr/>
            </a:pPr>
            <a:r>
              <a:rPr lang="tr-TR" sz="2400" b="1" dirty="0" smtClean="0"/>
              <a:t>Kamuoyu bilgilendirme ve basın toplantıları organizasyon hizmet alımı: €20.350,00</a:t>
            </a:r>
          </a:p>
          <a:p>
            <a:pPr marL="1257300" lvl="2" indent="-342900">
              <a:spcBef>
                <a:spcPct val="20000"/>
              </a:spcBef>
              <a:buFont typeface="Arial" panose="020B0604020202020204" pitchFamily="34" charset="0"/>
              <a:buChar char="•"/>
              <a:defRPr/>
            </a:pPr>
            <a:r>
              <a:rPr lang="tr-TR" sz="2400" b="1" dirty="0" smtClean="0"/>
              <a:t>Ekosistem Eğitim Programı hizmet alımı: €40.040,00</a:t>
            </a:r>
            <a:endParaRPr lang="tr-TR" sz="2400" b="1" dirty="0"/>
          </a:p>
          <a:p>
            <a:pPr marL="1257300" lvl="2" indent="-342900">
              <a:spcBef>
                <a:spcPct val="20000"/>
              </a:spcBef>
              <a:buFont typeface="Arial" panose="020B0604020202020204" pitchFamily="34" charset="0"/>
              <a:buChar char="•"/>
              <a:defRPr/>
            </a:pPr>
            <a:r>
              <a:rPr lang="tr-TR" sz="2400" b="1" dirty="0" smtClean="0"/>
              <a:t>Sonuç konferansı organizasyon hizmet alımı: €9.985,00</a:t>
            </a:r>
            <a:endParaRPr lang="tr-TR" sz="2400" b="1" dirty="0"/>
          </a:p>
        </p:txBody>
      </p:sp>
      <p:sp>
        <p:nvSpPr>
          <p:cNvPr id="11" name="1 Başlık"/>
          <p:cNvSpPr txBox="1">
            <a:spLocks/>
          </p:cNvSpPr>
          <p:nvPr/>
        </p:nvSpPr>
        <p:spPr>
          <a:xfrm>
            <a:off x="152400" y="11331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noProof="0" dirty="0" smtClean="0">
                <a:ln>
                  <a:noFill/>
                </a:ln>
                <a:effectLst/>
                <a:uLnTx/>
                <a:uFillTx/>
                <a:latin typeface="+mj-lt"/>
                <a:ea typeface="+mj-ea"/>
                <a:cs typeface="+mj-cs"/>
              </a:rPr>
              <a:t>Proje Bütçesi</a:t>
            </a:r>
            <a:endParaRPr kumimoji="0" lang="tr-TR" sz="3600" b="1" u="none" strike="noStrike" kern="1200" cap="none" spc="0" normalizeH="0" baseline="0" noProof="0" dirty="0">
              <a:ln>
                <a:noFill/>
              </a:ln>
              <a:effectLst/>
              <a:uLnTx/>
              <a:uFillTx/>
              <a:latin typeface="+mj-lt"/>
              <a:ea typeface="+mj-ea"/>
              <a:cs typeface="+mj-cs"/>
            </a:endParaRPr>
          </a:p>
        </p:txBody>
      </p:sp>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0" y="134076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noProof="0" dirty="0" smtClean="0">
                <a:ln>
                  <a:noFill/>
                </a:ln>
                <a:effectLst/>
                <a:uLnTx/>
                <a:uFillTx/>
                <a:latin typeface="+mj-lt"/>
                <a:ea typeface="+mj-ea"/>
                <a:cs typeface="+mj-cs"/>
              </a:rPr>
              <a:t>Proje </a:t>
            </a:r>
            <a:r>
              <a:rPr lang="tr-TR" sz="3600" b="1" dirty="0" smtClean="0">
                <a:latin typeface="+mj-lt"/>
                <a:ea typeface="+mj-ea"/>
                <a:cs typeface="+mj-cs"/>
              </a:rPr>
              <a:t>Süresi</a:t>
            </a:r>
            <a:endParaRPr kumimoji="0" lang="tr-TR" sz="3600" b="1" u="none" strike="noStrike" kern="1200" cap="none" spc="0" normalizeH="0" baseline="0" noProof="0" dirty="0">
              <a:ln>
                <a:noFill/>
              </a:ln>
              <a:effectLst/>
              <a:uLnTx/>
              <a:uFillTx/>
              <a:latin typeface="+mj-lt"/>
              <a:ea typeface="+mj-ea"/>
              <a:cs typeface="+mj-cs"/>
            </a:endParaRPr>
          </a:p>
        </p:txBody>
      </p:sp>
      <p:grpSp>
        <p:nvGrpSpPr>
          <p:cNvPr id="2" name="Group 6"/>
          <p:cNvGrpSpPr>
            <a:grpSpLocks/>
          </p:cNvGrpSpPr>
          <p:nvPr/>
        </p:nvGrpSpPr>
        <p:grpSpPr bwMode="auto">
          <a:xfrm>
            <a:off x="1691680" y="332656"/>
            <a:ext cx="6192688" cy="792088"/>
            <a:chOff x="1101" y="526"/>
            <a:chExt cx="9805" cy="1698"/>
          </a:xfrm>
        </p:grpSpPr>
        <p:grpSp>
          <p:nvGrpSpPr>
            <p:cNvPr id="3"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12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16" name="2 İçerik Yer Tutucusu"/>
          <p:cNvSpPr txBox="1">
            <a:spLocks/>
          </p:cNvSpPr>
          <p:nvPr/>
        </p:nvSpPr>
        <p:spPr>
          <a:xfrm>
            <a:off x="467544" y="2348880"/>
            <a:ext cx="8229600" cy="3777283"/>
          </a:xfrm>
          <a:prstGeom prst="rect">
            <a:avLst/>
          </a:prstGeom>
        </p:spPr>
        <p:txBody>
          <a:bodyPr vert="horz" lIns="91440" tIns="45720" rIns="91440" bIns="45720" rtlCol="0">
            <a:normAutofit fontScale="92500" lnSpcReduction="10000"/>
          </a:bodyPr>
          <a:lstStyle/>
          <a:p>
            <a:pPr marL="342900" indent="-342900">
              <a:spcBef>
                <a:spcPct val="20000"/>
              </a:spcBef>
              <a:buFont typeface="Arial" panose="020B0604020202020204" pitchFamily="34" charset="0"/>
              <a:buChar char="•"/>
              <a:defRPr/>
            </a:pPr>
            <a:r>
              <a:rPr lang="tr-TR" sz="2400" b="1" dirty="0" smtClean="0"/>
              <a:t>Gerçekleştirilen küçük değişiklik sayısı:  8</a:t>
            </a:r>
          </a:p>
          <a:p>
            <a:pPr marL="342900" indent="-342900">
              <a:spcBef>
                <a:spcPct val="20000"/>
              </a:spcBef>
              <a:buFont typeface="Arial" panose="020B0604020202020204" pitchFamily="34" charset="0"/>
              <a:buChar char="•"/>
              <a:defRPr/>
            </a:pPr>
            <a:r>
              <a:rPr lang="tr-TR" sz="2400" b="1" dirty="0" smtClean="0"/>
              <a:t>Gerçekleştirilen zeyilname sayısı:  2</a:t>
            </a:r>
          </a:p>
          <a:p>
            <a:pPr>
              <a:spcBef>
                <a:spcPct val="20000"/>
              </a:spcBef>
              <a:defRPr/>
            </a:pPr>
            <a:r>
              <a:rPr lang="tr-TR" sz="2400" b="1" dirty="0" smtClean="0"/>
              <a:t>Bunların sonucunda; </a:t>
            </a:r>
          </a:p>
          <a:p>
            <a:pPr marL="342900" indent="-342900">
              <a:spcBef>
                <a:spcPct val="20000"/>
              </a:spcBef>
              <a:buFont typeface="Arial" panose="020B0604020202020204" pitchFamily="34" charset="0"/>
              <a:buChar char="•"/>
              <a:defRPr/>
            </a:pPr>
            <a:r>
              <a:rPr lang="tr-TR" sz="2400" b="1" dirty="0" smtClean="0"/>
              <a:t>Proje süresi 24 aydan takribi 30 aya uzadı,</a:t>
            </a:r>
          </a:p>
          <a:p>
            <a:pPr marL="342900" indent="-342900">
              <a:spcBef>
                <a:spcPct val="20000"/>
              </a:spcBef>
              <a:buFont typeface="Arial" panose="020B0604020202020204" pitchFamily="34" charset="0"/>
              <a:buChar char="•"/>
              <a:defRPr/>
            </a:pPr>
            <a:r>
              <a:rPr lang="tr-TR" sz="2400" b="1" dirty="0" smtClean="0"/>
              <a:t>Ortakların proje bütçesi ve içerisindeki ortak payları aşağıdaki gibi gerçekleşti:</a:t>
            </a:r>
          </a:p>
          <a:p>
            <a:pPr marL="800100" lvl="1" indent="-342900">
              <a:spcBef>
                <a:spcPct val="20000"/>
              </a:spcBef>
              <a:buFont typeface="Arial" panose="020B0604020202020204" pitchFamily="34" charset="0"/>
              <a:buChar char="•"/>
              <a:defRPr/>
            </a:pPr>
            <a:r>
              <a:rPr lang="tr-TR" sz="2400" b="1" dirty="0" smtClean="0"/>
              <a:t>Gerçekleşen </a:t>
            </a:r>
            <a:r>
              <a:rPr lang="tr-TR" sz="2400" b="1" dirty="0"/>
              <a:t>harcama: </a:t>
            </a:r>
            <a:r>
              <a:rPr lang="tr-TR" sz="2400" b="1" dirty="0" smtClean="0"/>
              <a:t>€548.926,70 </a:t>
            </a:r>
          </a:p>
          <a:p>
            <a:pPr marL="800100" lvl="1" indent="-342900">
              <a:spcBef>
                <a:spcPct val="20000"/>
              </a:spcBef>
              <a:buFont typeface="Arial" panose="020B0604020202020204" pitchFamily="34" charset="0"/>
              <a:buChar char="•"/>
              <a:defRPr/>
            </a:pPr>
            <a:r>
              <a:rPr lang="tr-TR" sz="2400" b="1" dirty="0" smtClean="0"/>
              <a:t>Hayrabolu Belediyesi: €375.865,88</a:t>
            </a:r>
          </a:p>
          <a:p>
            <a:pPr marL="800100" lvl="1" indent="-342900">
              <a:spcBef>
                <a:spcPct val="20000"/>
              </a:spcBef>
              <a:buFont typeface="Arial" panose="020B0604020202020204" pitchFamily="34" charset="0"/>
              <a:buChar char="•"/>
              <a:defRPr/>
            </a:pPr>
            <a:r>
              <a:rPr lang="tr-TR" sz="2400" b="1" dirty="0" smtClean="0"/>
              <a:t>Namık Kemal Üniversitesi: €113.941,55</a:t>
            </a:r>
          </a:p>
          <a:p>
            <a:pPr marL="800100" lvl="1" indent="-342900">
              <a:spcBef>
                <a:spcPct val="20000"/>
              </a:spcBef>
              <a:buFont typeface="Arial" panose="020B0604020202020204" pitchFamily="34" charset="0"/>
              <a:buChar char="•"/>
              <a:defRPr/>
            </a:pPr>
            <a:r>
              <a:rPr lang="tr-TR" sz="2400" b="1" dirty="0" smtClean="0"/>
              <a:t>TURMEPA: €59.119,27</a:t>
            </a:r>
          </a:p>
          <a:p>
            <a:pPr marL="342900" indent="-342900">
              <a:spcBef>
                <a:spcPct val="20000"/>
              </a:spcBef>
              <a:buFont typeface="Arial" panose="020B0604020202020204" pitchFamily="34" charset="0"/>
              <a:buChar char="•"/>
              <a:defRPr/>
            </a:pPr>
            <a:endParaRPr lang="tr-TR" sz="2400" b="1" dirty="0" smtClean="0">
              <a:solidFill>
                <a:srgbClr val="00B050"/>
              </a:solidFill>
            </a:endParaRP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691680" y="332656"/>
            <a:ext cx="6192688" cy="792088"/>
            <a:chOff x="1101" y="526"/>
            <a:chExt cx="9805" cy="1698"/>
          </a:xfrm>
        </p:grpSpPr>
        <p:grpSp>
          <p:nvGrpSpPr>
            <p:cNvPr id="5"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12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22" name="2 İçerik Yer Tutucusu"/>
          <p:cNvSpPr>
            <a:spLocks noGrp="1"/>
          </p:cNvSpPr>
          <p:nvPr>
            <p:ph idx="1"/>
          </p:nvPr>
        </p:nvSpPr>
        <p:spPr/>
        <p:txBody>
          <a:bodyPr>
            <a:normAutofit/>
          </a:bodyPr>
          <a:lstStyle/>
          <a:p>
            <a:pPr algn="just">
              <a:buNone/>
            </a:pPr>
            <a:r>
              <a:rPr lang="tr-TR" sz="2400" b="1" dirty="0" smtClean="0">
                <a:solidFill>
                  <a:srgbClr val="C00000"/>
                </a:solidFill>
              </a:rPr>
              <a:t>Karadeniz Havzası Sınır Ötesi İşbirliği Ortak </a:t>
            </a:r>
            <a:r>
              <a:rPr lang="tr-TR" sz="2400" b="1" dirty="0" err="1" smtClean="0">
                <a:solidFill>
                  <a:srgbClr val="C00000"/>
                </a:solidFill>
              </a:rPr>
              <a:t>Operasyonel</a:t>
            </a:r>
            <a:r>
              <a:rPr lang="tr-TR" sz="2400" b="1" dirty="0" smtClean="0">
                <a:solidFill>
                  <a:srgbClr val="C00000"/>
                </a:solidFill>
              </a:rPr>
              <a:t> </a:t>
            </a:r>
          </a:p>
          <a:p>
            <a:pPr algn="just">
              <a:buNone/>
            </a:pPr>
            <a:r>
              <a:rPr lang="tr-TR" sz="2400" b="1" dirty="0" smtClean="0">
                <a:solidFill>
                  <a:srgbClr val="C00000"/>
                </a:solidFill>
              </a:rPr>
              <a:t>Programı (</a:t>
            </a:r>
            <a:r>
              <a:rPr lang="tr-TR" sz="2400" b="1" dirty="0" err="1" smtClean="0">
                <a:solidFill>
                  <a:srgbClr val="C00000"/>
                </a:solidFill>
              </a:rPr>
              <a:t>JoP</a:t>
            </a:r>
            <a:r>
              <a:rPr lang="tr-TR" sz="2400" b="1" dirty="0" smtClean="0">
                <a:solidFill>
                  <a:srgbClr val="C00000"/>
                </a:solidFill>
              </a:rPr>
              <a:t> -2007-2013) </a:t>
            </a:r>
            <a:endParaRPr lang="tr-TR" sz="2400" dirty="0" smtClean="0">
              <a:solidFill>
                <a:srgbClr val="535548"/>
              </a:solidFill>
              <a:ea typeface="Times New Roman" pitchFamily="18" charset="0"/>
              <a:cs typeface="Tahoma" pitchFamily="34" charset="0"/>
            </a:endParaRPr>
          </a:p>
          <a:p>
            <a:pPr>
              <a:buNone/>
            </a:pPr>
            <a:endParaRPr lang="tr-TR" sz="2400" b="1" i="1" dirty="0" smtClean="0">
              <a:solidFill>
                <a:srgbClr val="00B0F0"/>
              </a:solidFill>
            </a:endParaRPr>
          </a:p>
          <a:p>
            <a:pPr>
              <a:buNone/>
            </a:pPr>
            <a:r>
              <a:rPr lang="tr-TR" sz="2400" b="1" i="1" dirty="0" smtClean="0">
                <a:solidFill>
                  <a:srgbClr val="00B0F0"/>
                </a:solidFill>
              </a:rPr>
              <a:t>Öncelik </a:t>
            </a:r>
            <a:r>
              <a:rPr lang="tr-TR" sz="2400" b="1" i="1" dirty="0">
                <a:solidFill>
                  <a:srgbClr val="00B0F0"/>
                </a:solidFill>
              </a:rPr>
              <a:t>2: Çevrenin korunması ve muhafazası için </a:t>
            </a:r>
            <a:r>
              <a:rPr lang="tr-TR" sz="2400" b="1" i="1" dirty="0" smtClean="0">
                <a:solidFill>
                  <a:srgbClr val="00B0F0"/>
                </a:solidFill>
              </a:rPr>
              <a:t>kaynakların ve deneyimlerin paylaşılması </a:t>
            </a:r>
            <a:endParaRPr lang="tr-TR" sz="2400" b="1" i="1" dirty="0">
              <a:solidFill>
                <a:srgbClr val="00B0F0"/>
              </a:solidFill>
            </a:endParaRPr>
          </a:p>
          <a:p>
            <a:pPr>
              <a:buNone/>
            </a:pPr>
            <a:endParaRPr lang="tr-TR" sz="2400" dirty="0"/>
          </a:p>
          <a:p>
            <a:pPr lvl="0">
              <a:buNone/>
            </a:pPr>
            <a:r>
              <a:rPr lang="tr-TR" sz="2400" b="1" dirty="0">
                <a:solidFill>
                  <a:srgbClr val="FF0000"/>
                </a:solidFill>
              </a:rPr>
              <a:t>Önlem 2.1</a:t>
            </a:r>
            <a:r>
              <a:rPr lang="tr-TR" sz="2400" dirty="0">
                <a:solidFill>
                  <a:srgbClr val="FF0000"/>
                </a:solidFill>
              </a:rPr>
              <a:t>: Akarsu ve deniz sistemlerinin çevresel açıdan korunmasında yaşanan ortak güçlüklerle mücadele etmek için ortak bilgi ve veri tabanlarının güçlendirilmesi.</a:t>
            </a:r>
          </a:p>
          <a:p>
            <a:pPr lvl="0" algn="just">
              <a:buNone/>
            </a:pPr>
            <a:endParaRPr lang="tr-TR" sz="1600" dirty="0" smtClean="0">
              <a:cs typeface="Arial" pitchFamily="34" charset="0"/>
            </a:endParaRPr>
          </a:p>
        </p:txBody>
      </p:sp>
      <p:pic>
        <p:nvPicPr>
          <p:cNvPr id="14" name="Resi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3536740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0" y="134076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noProof="0" dirty="0" smtClean="0">
                <a:ln>
                  <a:noFill/>
                </a:ln>
                <a:effectLst/>
                <a:uLnTx/>
                <a:uFillTx/>
                <a:latin typeface="+mj-lt"/>
                <a:ea typeface="+mj-ea"/>
                <a:cs typeface="+mj-cs"/>
              </a:rPr>
              <a:t>Proje </a:t>
            </a:r>
            <a:r>
              <a:rPr lang="tr-TR" sz="3600" b="1" dirty="0" smtClean="0">
                <a:latin typeface="+mj-lt"/>
                <a:ea typeface="+mj-ea"/>
                <a:cs typeface="+mj-cs"/>
              </a:rPr>
              <a:t>Hazırlık Aşaması - I</a:t>
            </a:r>
            <a:endParaRPr kumimoji="0" lang="tr-TR" sz="3600" b="1" u="none" strike="noStrike" kern="1200" cap="none" spc="0" normalizeH="0" baseline="0" noProof="0" dirty="0">
              <a:ln>
                <a:noFill/>
              </a:ln>
              <a:effectLst/>
              <a:uLnTx/>
              <a:uFillTx/>
              <a:latin typeface="+mj-lt"/>
              <a:ea typeface="+mj-ea"/>
              <a:cs typeface="+mj-cs"/>
            </a:endParaRPr>
          </a:p>
        </p:txBody>
      </p:sp>
      <p:grpSp>
        <p:nvGrpSpPr>
          <p:cNvPr id="2" name="Group 6"/>
          <p:cNvGrpSpPr>
            <a:grpSpLocks/>
          </p:cNvGrpSpPr>
          <p:nvPr/>
        </p:nvGrpSpPr>
        <p:grpSpPr bwMode="auto">
          <a:xfrm>
            <a:off x="1691680" y="332656"/>
            <a:ext cx="6192688" cy="792088"/>
            <a:chOff x="1101" y="526"/>
            <a:chExt cx="9805" cy="1698"/>
          </a:xfrm>
        </p:grpSpPr>
        <p:grpSp>
          <p:nvGrpSpPr>
            <p:cNvPr id="3"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12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16" name="2 İçerik Yer Tutucusu"/>
          <p:cNvSpPr txBox="1">
            <a:spLocks/>
          </p:cNvSpPr>
          <p:nvPr/>
        </p:nvSpPr>
        <p:spPr>
          <a:xfrm>
            <a:off x="467544" y="2348880"/>
            <a:ext cx="8229600" cy="3816423"/>
          </a:xfrm>
          <a:prstGeom prst="rect">
            <a:avLst/>
          </a:prstGeom>
        </p:spPr>
        <p:txBody>
          <a:bodyPr vert="horz" lIns="91440" tIns="45720" rIns="91440" bIns="45720" rtlCol="0">
            <a:normAutofit fontScale="70000" lnSpcReduction="20000"/>
          </a:bodyPr>
          <a:lstStyle/>
          <a:p>
            <a:pPr>
              <a:spcBef>
                <a:spcPct val="20000"/>
              </a:spcBef>
              <a:defRPr/>
            </a:pPr>
            <a:r>
              <a:rPr lang="tr-TR" sz="2400" b="1" dirty="0" smtClean="0"/>
              <a:t>Söz konusu proje fikri;</a:t>
            </a:r>
          </a:p>
          <a:p>
            <a:pPr marL="342900" indent="-342900">
              <a:spcBef>
                <a:spcPct val="20000"/>
              </a:spcBef>
              <a:buFont typeface="Arial" panose="020B0604020202020204" pitchFamily="34" charset="0"/>
              <a:buChar char="•"/>
              <a:defRPr/>
            </a:pPr>
            <a:r>
              <a:rPr lang="tr-TR" sz="2400" b="1" dirty="0" smtClean="0"/>
              <a:t>TURMEPA’nın 2011 senesinde, Samsun’da yapılan Karadeniz konferansı sonucunda proje bir proje talebinin ortaya çıkması, ve</a:t>
            </a:r>
          </a:p>
          <a:p>
            <a:pPr marL="342900" indent="-342900">
              <a:spcBef>
                <a:spcPct val="20000"/>
              </a:spcBef>
              <a:buFont typeface="Arial" panose="020B0604020202020204" pitchFamily="34" charset="0"/>
              <a:buChar char="•"/>
              <a:defRPr/>
            </a:pPr>
            <a:r>
              <a:rPr lang="tr-TR" sz="2400" b="1" dirty="0" smtClean="0"/>
              <a:t>Karadeniz programının açılması ile birlikte Hayrabolu Belediyesinden bir proje talebinin gelmesi</a:t>
            </a:r>
          </a:p>
          <a:p>
            <a:pPr>
              <a:spcBef>
                <a:spcPct val="20000"/>
              </a:spcBef>
              <a:defRPr/>
            </a:pPr>
            <a:r>
              <a:rPr lang="tr-TR" sz="2400" b="1" dirty="0" smtClean="0"/>
              <a:t>sonucunda; </a:t>
            </a:r>
          </a:p>
          <a:p>
            <a:pPr marL="342900" indent="-342900">
              <a:spcBef>
                <a:spcPct val="20000"/>
              </a:spcBef>
              <a:buFont typeface="Arial" panose="020B0604020202020204" pitchFamily="34" charset="0"/>
              <a:buChar char="•"/>
              <a:defRPr/>
            </a:pPr>
            <a:r>
              <a:rPr lang="tr-TR" sz="2400" b="1" dirty="0" smtClean="0"/>
              <a:t>Türkiye’de nehir havzalarında bütünleşik arazi kullanımı modellemesi konusundaki mevcut eksiklik ve ihtiyaç,</a:t>
            </a:r>
          </a:p>
          <a:p>
            <a:pPr marL="342900" indent="-342900">
              <a:spcBef>
                <a:spcPct val="20000"/>
              </a:spcBef>
              <a:buFont typeface="Arial" panose="020B0604020202020204" pitchFamily="34" charset="0"/>
              <a:buChar char="•"/>
              <a:defRPr/>
            </a:pPr>
            <a:r>
              <a:rPr lang="tr-TR" sz="2400" b="1" dirty="0" smtClean="0"/>
              <a:t>özellikle Eregene havzasında yaşanan ve kronik boyutlara ulaşmış olan çevresel kirlilik</a:t>
            </a:r>
            <a:endParaRPr lang="tr-TR" sz="2400" b="1" dirty="0"/>
          </a:p>
          <a:p>
            <a:pPr>
              <a:spcBef>
                <a:spcPct val="20000"/>
              </a:spcBef>
              <a:defRPr/>
            </a:pPr>
            <a:r>
              <a:rPr lang="tr-TR" sz="2400" b="1" dirty="0" smtClean="0"/>
              <a:t>nedeniyle arazi kullanımı konusunda yetki ve sorumluluk sahibi olan belediyelere yönelik, mevcut arazi kullanım kararlarının gelecekteki muhtemel sonuçlarını şimdiden tahmin ederek arazi kullanım kararlarına baz teşkil edebilecek bir enstrümanın yaratılması ve hizmete sunulması amacıyla geliştirilmiştir. </a:t>
            </a: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746995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0" y="134076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noProof="0" dirty="0" smtClean="0">
                <a:ln>
                  <a:noFill/>
                </a:ln>
                <a:effectLst/>
                <a:uLnTx/>
                <a:uFillTx/>
                <a:latin typeface="+mj-lt"/>
                <a:ea typeface="+mj-ea"/>
                <a:cs typeface="+mj-cs"/>
              </a:rPr>
              <a:t>Proje </a:t>
            </a:r>
            <a:r>
              <a:rPr lang="tr-TR" sz="3600" b="1" dirty="0" smtClean="0">
                <a:latin typeface="+mj-lt"/>
                <a:ea typeface="+mj-ea"/>
                <a:cs typeface="+mj-cs"/>
              </a:rPr>
              <a:t>Hazırlık Aşaması - II</a:t>
            </a:r>
            <a:endParaRPr kumimoji="0" lang="tr-TR" sz="3600" b="1" u="none" strike="noStrike" kern="1200" cap="none" spc="0" normalizeH="0" baseline="0" noProof="0" dirty="0">
              <a:ln>
                <a:noFill/>
              </a:ln>
              <a:effectLst/>
              <a:uLnTx/>
              <a:uFillTx/>
              <a:latin typeface="+mj-lt"/>
              <a:ea typeface="+mj-ea"/>
              <a:cs typeface="+mj-cs"/>
            </a:endParaRPr>
          </a:p>
        </p:txBody>
      </p:sp>
      <p:grpSp>
        <p:nvGrpSpPr>
          <p:cNvPr id="2" name="Group 6"/>
          <p:cNvGrpSpPr>
            <a:grpSpLocks/>
          </p:cNvGrpSpPr>
          <p:nvPr/>
        </p:nvGrpSpPr>
        <p:grpSpPr bwMode="auto">
          <a:xfrm>
            <a:off x="1691680" y="332656"/>
            <a:ext cx="6192688" cy="792088"/>
            <a:chOff x="1101" y="526"/>
            <a:chExt cx="9805" cy="1698"/>
          </a:xfrm>
        </p:grpSpPr>
        <p:grpSp>
          <p:nvGrpSpPr>
            <p:cNvPr id="3"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12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16" name="2 İçerik Yer Tutucusu"/>
          <p:cNvSpPr txBox="1">
            <a:spLocks/>
          </p:cNvSpPr>
          <p:nvPr/>
        </p:nvSpPr>
        <p:spPr>
          <a:xfrm>
            <a:off x="467544" y="2348880"/>
            <a:ext cx="8229600" cy="3816423"/>
          </a:xfrm>
          <a:prstGeom prst="rect">
            <a:avLst/>
          </a:prstGeom>
        </p:spPr>
        <p:txBody>
          <a:bodyPr vert="horz" lIns="91440" tIns="45720" rIns="91440" bIns="45720" rtlCol="0">
            <a:normAutofit fontScale="70000" lnSpcReduction="20000"/>
          </a:bodyPr>
          <a:lstStyle/>
          <a:p>
            <a:pPr>
              <a:spcBef>
                <a:spcPct val="20000"/>
              </a:spcBef>
              <a:defRPr/>
            </a:pPr>
            <a:r>
              <a:rPr lang="tr-TR" sz="2400" b="1" dirty="0" smtClean="0"/>
              <a:t>Söz konusu projenin ortaklığı;</a:t>
            </a:r>
          </a:p>
          <a:p>
            <a:pPr marL="342900" indent="-342900">
              <a:spcBef>
                <a:spcPct val="20000"/>
              </a:spcBef>
              <a:buFont typeface="Arial" panose="020B0604020202020204" pitchFamily="34" charset="0"/>
              <a:buChar char="•"/>
              <a:defRPr/>
            </a:pPr>
            <a:r>
              <a:rPr lang="tr-TR" sz="2400" b="1" dirty="0" smtClean="0"/>
              <a:t>TURMEPA’nın 2011 senesinde, Samsun’da yapılan Karadeniz konferansı sonucunda Ukrayna ve Gürcistan’dan katılan UKRMEPA ve Georgica CIVITAS derneklerinin bu vesile ile projeye katılımayı kabul etmeleri,</a:t>
            </a:r>
          </a:p>
          <a:p>
            <a:pPr marL="342900" indent="-342900">
              <a:spcBef>
                <a:spcPct val="20000"/>
              </a:spcBef>
              <a:buFont typeface="Arial" panose="020B0604020202020204" pitchFamily="34" charset="0"/>
              <a:buChar char="•"/>
              <a:defRPr/>
            </a:pPr>
            <a:r>
              <a:rPr lang="tr-TR" sz="2400" b="1" dirty="0" smtClean="0"/>
              <a:t>Karadeniz programı kapsamında proje talebinde bulunan Hayrabolu Belediyesinin Namık Kemal Üniversitesini projeye angaje etmesi,</a:t>
            </a:r>
          </a:p>
          <a:p>
            <a:pPr marL="342900" indent="-342900">
              <a:spcBef>
                <a:spcPct val="20000"/>
              </a:spcBef>
              <a:buFont typeface="Arial" panose="020B0604020202020204" pitchFamily="34" charset="0"/>
              <a:buChar char="•"/>
              <a:defRPr/>
            </a:pPr>
            <a:r>
              <a:rPr lang="tr-TR" sz="2400" b="1" dirty="0" smtClean="0"/>
              <a:t>Bulgaristan tarafında ise benim kişisel temasımın bulunduğu BRTA derneğinin, bu derneğin girişimleri ile de Bourgas Üniversitesinin projeye katılması</a:t>
            </a:r>
          </a:p>
          <a:p>
            <a:pPr>
              <a:spcBef>
                <a:spcPct val="20000"/>
              </a:spcBef>
              <a:defRPr/>
            </a:pPr>
            <a:r>
              <a:rPr lang="tr-TR" sz="2400" b="1" dirty="0" smtClean="0"/>
              <a:t>sonucunda oluşturulmuş olup bu noktada yaşanılan temel problemler şu şekildedir: </a:t>
            </a:r>
          </a:p>
          <a:p>
            <a:pPr marL="342900" indent="-342900">
              <a:spcBef>
                <a:spcPct val="20000"/>
              </a:spcBef>
              <a:buFont typeface="Arial" panose="020B0604020202020204" pitchFamily="34" charset="0"/>
              <a:buChar char="•"/>
              <a:defRPr/>
            </a:pPr>
            <a:r>
              <a:rPr lang="tr-TR" sz="2400" b="1" dirty="0" smtClean="0"/>
              <a:t>Avrupa Birliği başvuru sürecinde değişik ülkelerin ilgili prosedür ve uygulamalar hakkındaki bilgi eksiklikleri ve her ülkedeki mevzuat farklılıkları,</a:t>
            </a:r>
          </a:p>
          <a:p>
            <a:pPr marL="342900" indent="-342900">
              <a:spcBef>
                <a:spcPct val="20000"/>
              </a:spcBef>
              <a:buFont typeface="Arial" panose="020B0604020202020204" pitchFamily="34" charset="0"/>
              <a:buChar char="•"/>
              <a:defRPr/>
            </a:pPr>
            <a:r>
              <a:rPr lang="tr-TR" sz="2400" b="1" dirty="0" smtClean="0"/>
              <a:t>genelde ana iletişim dili olan İngilizce seviyesinin her ortak kurumda yeterli düzeyde olmaması nedeniyle yaşanan iletişim sorunları, ile</a:t>
            </a:r>
          </a:p>
          <a:p>
            <a:pPr marL="342900" indent="-342900">
              <a:spcBef>
                <a:spcPct val="20000"/>
              </a:spcBef>
              <a:buFont typeface="Arial" panose="020B0604020202020204" pitchFamily="34" charset="0"/>
              <a:buChar char="•"/>
              <a:defRPr/>
            </a:pPr>
            <a:r>
              <a:rPr lang="tr-TR" sz="2400" b="1" dirty="0" smtClean="0"/>
              <a:t>projenin daha çok başında olunmasından kaynaklanan nedenlerle ortak kurumların proje yazımına katkılarının alınmasında yaşanan motivasyonel sorunlar. </a:t>
            </a: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294985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0" y="134076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noProof="0" dirty="0" smtClean="0">
                <a:ln>
                  <a:noFill/>
                </a:ln>
                <a:effectLst/>
                <a:uLnTx/>
                <a:uFillTx/>
                <a:latin typeface="+mj-lt"/>
                <a:ea typeface="+mj-ea"/>
                <a:cs typeface="+mj-cs"/>
              </a:rPr>
              <a:t>Proje </a:t>
            </a:r>
            <a:r>
              <a:rPr lang="tr-TR" sz="3600" b="1" dirty="0" smtClean="0">
                <a:latin typeface="+mj-lt"/>
                <a:ea typeface="+mj-ea"/>
                <a:cs typeface="+mj-cs"/>
              </a:rPr>
              <a:t>Aşaması</a:t>
            </a:r>
            <a:endParaRPr kumimoji="0" lang="tr-TR" sz="3600" b="1" u="none" strike="noStrike" kern="1200" cap="none" spc="0" normalizeH="0" baseline="0" noProof="0" dirty="0">
              <a:ln>
                <a:noFill/>
              </a:ln>
              <a:effectLst/>
              <a:uLnTx/>
              <a:uFillTx/>
              <a:latin typeface="+mj-lt"/>
              <a:ea typeface="+mj-ea"/>
              <a:cs typeface="+mj-cs"/>
            </a:endParaRPr>
          </a:p>
        </p:txBody>
      </p:sp>
      <p:grpSp>
        <p:nvGrpSpPr>
          <p:cNvPr id="2" name="Group 6"/>
          <p:cNvGrpSpPr>
            <a:grpSpLocks/>
          </p:cNvGrpSpPr>
          <p:nvPr/>
        </p:nvGrpSpPr>
        <p:grpSpPr bwMode="auto">
          <a:xfrm>
            <a:off x="1691680" y="332656"/>
            <a:ext cx="6192688" cy="792088"/>
            <a:chOff x="1101" y="526"/>
            <a:chExt cx="9805" cy="1698"/>
          </a:xfrm>
        </p:grpSpPr>
        <p:grpSp>
          <p:nvGrpSpPr>
            <p:cNvPr id="3"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7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7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12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sp>
        <p:nvSpPr>
          <p:cNvPr id="16" name="2 İçerik Yer Tutucusu"/>
          <p:cNvSpPr txBox="1">
            <a:spLocks/>
          </p:cNvSpPr>
          <p:nvPr/>
        </p:nvSpPr>
        <p:spPr>
          <a:xfrm>
            <a:off x="467544" y="2348880"/>
            <a:ext cx="8229600" cy="3816423"/>
          </a:xfrm>
          <a:prstGeom prst="rect">
            <a:avLst/>
          </a:prstGeom>
        </p:spPr>
        <p:txBody>
          <a:bodyPr vert="horz" lIns="91440" tIns="45720" rIns="91440" bIns="45720" rtlCol="0">
            <a:normAutofit fontScale="70000" lnSpcReduction="20000"/>
          </a:bodyPr>
          <a:lstStyle/>
          <a:p>
            <a:pPr>
              <a:spcBef>
                <a:spcPct val="20000"/>
              </a:spcBef>
              <a:defRPr/>
            </a:pPr>
            <a:r>
              <a:rPr lang="tr-TR" sz="2400" b="1" dirty="0" smtClean="0"/>
              <a:t>Proje müddetince, özellikle, Türkiye tarafında ciddi herhangi bir sorun yaşanmamış olup ENPI tarafında ise;</a:t>
            </a:r>
          </a:p>
          <a:p>
            <a:pPr marL="342900" indent="-342900">
              <a:spcBef>
                <a:spcPct val="20000"/>
              </a:spcBef>
              <a:buFont typeface="Arial" panose="020B0604020202020204" pitchFamily="34" charset="0"/>
              <a:buChar char="•"/>
              <a:defRPr/>
            </a:pPr>
            <a:r>
              <a:rPr lang="tr-TR" sz="2400" b="1" dirty="0" smtClean="0"/>
              <a:t>değişik ülkelerdeki faaliyetlerin AB prosedürlerine koordinasyon ve takibi ile faaliyet sonuçlarının raporlanmasında yaşanan konsolidasyon sorunları, ile</a:t>
            </a:r>
          </a:p>
          <a:p>
            <a:pPr marL="342900" indent="-342900">
              <a:spcBef>
                <a:spcPct val="20000"/>
              </a:spcBef>
              <a:buFont typeface="Arial" panose="020B0604020202020204" pitchFamily="34" charset="0"/>
              <a:buChar char="•"/>
              <a:defRPr/>
            </a:pPr>
            <a:r>
              <a:rPr lang="tr-TR" sz="2400" b="1" dirty="0"/>
              <a:t>Avrupa Birliği proje uygulama sürecinde değişik ülkelerin ilgili prosedür ve uygulamalar hakkındaki bilgi eksiklikleri </a:t>
            </a:r>
            <a:r>
              <a:rPr lang="tr-TR" sz="2400" b="1" dirty="0" smtClean="0"/>
              <a:t>ile </a:t>
            </a:r>
            <a:r>
              <a:rPr lang="tr-TR" sz="2400" b="1" dirty="0"/>
              <a:t>her ülkedeki kültür ve mevzuat farklılıkları,</a:t>
            </a:r>
            <a:endParaRPr lang="tr-TR" sz="2400" b="1" dirty="0" smtClean="0"/>
          </a:p>
          <a:p>
            <a:pPr>
              <a:spcBef>
                <a:spcPct val="20000"/>
              </a:spcBef>
              <a:defRPr/>
            </a:pPr>
            <a:r>
              <a:rPr lang="tr-TR" sz="2400" b="1" dirty="0" smtClean="0"/>
              <a:t>ana sorunlar olarak ortaya çıkmış olup bu noktada, bu süreç hakkında yapılacak tavsiyeler ana hatlarıyla şöyledir: </a:t>
            </a:r>
          </a:p>
          <a:p>
            <a:pPr marL="342900" indent="-342900">
              <a:spcBef>
                <a:spcPct val="20000"/>
              </a:spcBef>
              <a:buFont typeface="Arial" panose="020B0604020202020204" pitchFamily="34" charset="0"/>
              <a:buChar char="•"/>
              <a:defRPr/>
            </a:pPr>
            <a:r>
              <a:rPr lang="tr-TR" sz="2400" b="1" dirty="0" smtClean="0"/>
              <a:t>her faaliyetin ve çıktıların, tüm detaylarıyla eksiksiz belgelendirilmesi,</a:t>
            </a:r>
          </a:p>
          <a:p>
            <a:pPr marL="342900" indent="-342900">
              <a:spcBef>
                <a:spcPct val="20000"/>
              </a:spcBef>
              <a:buFont typeface="Arial" panose="020B0604020202020204" pitchFamily="34" charset="0"/>
              <a:buChar char="•"/>
              <a:defRPr/>
            </a:pPr>
            <a:r>
              <a:rPr lang="tr-TR" sz="2400" b="1" dirty="0" smtClean="0"/>
              <a:t>raporlama zamanlarına dikkat edilmesi, özellikle ilerleme raporlarına önem verilmesi,</a:t>
            </a:r>
          </a:p>
          <a:p>
            <a:pPr marL="342900" indent="-342900">
              <a:spcBef>
                <a:spcPct val="20000"/>
              </a:spcBef>
              <a:buFont typeface="Arial" panose="020B0604020202020204" pitchFamily="34" charset="0"/>
              <a:buChar char="•"/>
              <a:defRPr/>
            </a:pPr>
            <a:r>
              <a:rPr lang="tr-TR" sz="2400" b="1" dirty="0" smtClean="0"/>
              <a:t>özellikle alım ihalelerinde ilgili idarenin sürece dahil edilmesi ve bilgilendirilmesi, </a:t>
            </a:r>
          </a:p>
          <a:p>
            <a:pPr marL="342900" indent="-342900">
              <a:spcBef>
                <a:spcPct val="20000"/>
              </a:spcBef>
              <a:buFont typeface="Arial" panose="020B0604020202020204" pitchFamily="34" charset="0"/>
              <a:buChar char="•"/>
              <a:defRPr/>
            </a:pPr>
            <a:r>
              <a:rPr lang="tr-TR" sz="2400" b="1" dirty="0" smtClean="0"/>
              <a:t>ilgili idare yetkilileri ile, bıktırma pahasına, sürekli iletişimde bulunulması, ve</a:t>
            </a:r>
          </a:p>
          <a:p>
            <a:pPr algn="ctr">
              <a:spcBef>
                <a:spcPct val="20000"/>
              </a:spcBef>
              <a:defRPr/>
            </a:pPr>
            <a:r>
              <a:rPr lang="tr-TR" sz="5700" b="1" dirty="0" smtClean="0"/>
              <a:t>KARŞILIKLI GÜVENİN TESİS EDİLMESİ!</a:t>
            </a:r>
            <a:endParaRPr lang="tr-TR" sz="2400" b="1" dirty="0" smtClean="0"/>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4197767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899592" y="2852936"/>
            <a:ext cx="6912768" cy="936103"/>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b="1" i="1" dirty="0" smtClean="0">
                <a:solidFill>
                  <a:srgbClr val="00B0F0"/>
                </a:solidFill>
                <a:effectLst>
                  <a:outerShdw blurRad="38100" dist="38100" dir="2700000" algn="tl">
                    <a:srgbClr val="000000">
                      <a:alpha val="43137"/>
                    </a:srgbClr>
                  </a:outerShdw>
                </a:effectLst>
                <a:latin typeface="+mj-lt"/>
                <a:ea typeface="+mj-ea"/>
                <a:cs typeface="+mj-cs"/>
              </a:rPr>
              <a:t>T e ş e k k ü r l e r</a:t>
            </a:r>
            <a:endParaRPr kumimoji="0" lang="tr-TR" sz="4400" b="1" i="1"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grpSp>
        <p:nvGrpSpPr>
          <p:cNvPr id="3" name="Group 6"/>
          <p:cNvGrpSpPr>
            <a:grpSpLocks/>
          </p:cNvGrpSpPr>
          <p:nvPr/>
        </p:nvGrpSpPr>
        <p:grpSpPr bwMode="auto">
          <a:xfrm>
            <a:off x="1115616" y="332656"/>
            <a:ext cx="7056784" cy="1874413"/>
            <a:chOff x="1101" y="526"/>
            <a:chExt cx="9805" cy="1700"/>
          </a:xfrm>
        </p:grpSpPr>
        <p:grpSp>
          <p:nvGrpSpPr>
            <p:cNvPr id="4" name="Group 5"/>
            <p:cNvGrpSpPr>
              <a:grpSpLocks/>
            </p:cNvGrpSpPr>
            <p:nvPr/>
          </p:nvGrpSpPr>
          <p:grpSpPr bwMode="auto">
            <a:xfrm>
              <a:off x="1101" y="598"/>
              <a:ext cx="2101" cy="1628"/>
              <a:chOff x="1101" y="598"/>
              <a:chExt cx="2101" cy="1628"/>
            </a:xfrm>
          </p:grpSpPr>
          <p:sp>
            <p:nvSpPr>
              <p:cNvPr id="20" name="Text Box 1"/>
              <p:cNvSpPr txBox="1">
                <a:spLocks noChangeArrowheads="1"/>
              </p:cNvSpPr>
              <p:nvPr/>
            </p:nvSpPr>
            <p:spPr bwMode="auto">
              <a:xfrm>
                <a:off x="1101" y="1506"/>
                <a:ext cx="2101"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0070C0"/>
                    </a:solidFill>
                    <a:effectLst/>
                    <a:latin typeface="Trebuchet MS" pitchFamily="34" charset="0"/>
                    <a:cs typeface="Arial" pitchFamily="34" charset="0"/>
                  </a:rPr>
                  <a:t>Project </a:t>
                </a:r>
                <a:r>
                  <a:rPr kumimoji="0" lang="tr-TR" sz="900" b="0" i="0" u="none" strike="noStrike" cap="none" normalizeH="0" baseline="0" dirty="0" err="1" smtClean="0">
                    <a:ln>
                      <a:noFill/>
                    </a:ln>
                    <a:solidFill>
                      <a:srgbClr val="0070C0"/>
                    </a:solidFill>
                    <a:effectLst/>
                    <a:latin typeface="Trebuchet MS" pitchFamily="34" charset="0"/>
                    <a:cs typeface="Arial" pitchFamily="34" charset="0"/>
                  </a:rPr>
                  <a:t>funded</a:t>
                </a:r>
                <a:r>
                  <a:rPr kumimoji="0" lang="tr-TR" sz="9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900" b="0" i="0" u="none" strike="noStrike" cap="none" normalizeH="0" baseline="0" dirty="0" err="1" smtClean="0">
                    <a:ln>
                      <a:noFill/>
                    </a:ln>
                    <a:solidFill>
                      <a:srgbClr val="0070C0"/>
                    </a:solidFill>
                    <a:effectLst/>
                    <a:latin typeface="Trebuchet MS" pitchFamily="34" charset="0"/>
                    <a:cs typeface="Arial" pitchFamily="34" charset="0"/>
                  </a:rPr>
                  <a:t>by</a:t>
                </a:r>
                <a:r>
                  <a:rPr kumimoji="0" lang="tr-TR" sz="900" b="0" i="0" u="none" strike="noStrike" cap="none" normalizeH="0" baseline="0" dirty="0" smtClean="0">
                    <a:ln>
                      <a:noFill/>
                    </a:ln>
                    <a:solidFill>
                      <a:srgbClr val="0070C0"/>
                    </a:solidFill>
                    <a:effectLst/>
                    <a:latin typeface="Trebuchet MS" pitchFamily="34" charset="0"/>
                    <a:cs typeface="Arial" pitchFamily="34" charset="0"/>
                  </a:rPr>
                  <a:t> </a:t>
                </a:r>
                <a:r>
                  <a:rPr kumimoji="0" lang="tr-TR" sz="900" b="0" i="0" u="none" strike="noStrike" cap="none" normalizeH="0" baseline="0" dirty="0" err="1" smtClean="0">
                    <a:ln>
                      <a:noFill/>
                    </a:ln>
                    <a:solidFill>
                      <a:srgbClr val="0070C0"/>
                    </a:solidFill>
                    <a:effectLst/>
                    <a:latin typeface="Trebuchet MS" pitchFamily="34" charset="0"/>
                    <a:cs typeface="Arial" pitchFamily="34" charset="0"/>
                  </a:rPr>
                  <a:t>the</a:t>
                </a:r>
                <a:endParaRPr lang="tr-TR" sz="900" dirty="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0070C0"/>
                    </a:solidFill>
                    <a:effectLst/>
                    <a:latin typeface="Trebuchet MS" pitchFamily="34" charset="0"/>
                    <a:cs typeface="Arial" pitchFamily="34" charset="0"/>
                  </a:rPr>
                  <a:t>EUROPEAN UNION</a:t>
                </a:r>
                <a:endParaRPr kumimoji="0" lang="tr-TR"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904"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060848"/>
            <a:ext cx="8507288" cy="4032448"/>
          </a:xfrm>
        </p:spPr>
        <p:txBody>
          <a:bodyPr>
            <a:noAutofit/>
          </a:bodyPr>
          <a:lstStyle/>
          <a:p>
            <a:r>
              <a:rPr lang="tr-TR" sz="2000" b="1" dirty="0" smtClean="0">
                <a:solidFill>
                  <a:srgbClr val="C00000"/>
                </a:solidFill>
              </a:rPr>
              <a:t>BAŞVURU SAHİBİ: </a:t>
            </a:r>
            <a:r>
              <a:rPr lang="tr-TR" sz="2000" dirty="0" smtClean="0"/>
              <a:t>Burgaz Bölgesi Turizm Derneği (BRTA), Bulgaristan</a:t>
            </a:r>
          </a:p>
          <a:p>
            <a:r>
              <a:rPr lang="tr-TR" sz="2000" b="1" dirty="0" smtClean="0">
                <a:solidFill>
                  <a:srgbClr val="C00000"/>
                </a:solidFill>
              </a:rPr>
              <a:t>ENPI ORTAKLARI:</a:t>
            </a:r>
            <a:endParaRPr lang="tr-TR" sz="2000" dirty="0" smtClean="0">
              <a:solidFill>
                <a:srgbClr val="C00000"/>
              </a:solidFill>
            </a:endParaRPr>
          </a:p>
          <a:p>
            <a:pPr lvl="1">
              <a:buClr>
                <a:srgbClr val="C00000"/>
              </a:buClr>
            </a:pPr>
            <a:r>
              <a:rPr lang="tr-TR" sz="2000" dirty="0" smtClean="0"/>
              <a:t>Burgaz Prof. </a:t>
            </a:r>
            <a:r>
              <a:rPr lang="tr-TR" sz="2000" dirty="0" err="1" smtClean="0"/>
              <a:t>Assen</a:t>
            </a:r>
            <a:r>
              <a:rPr lang="tr-TR" sz="2000" dirty="0" smtClean="0"/>
              <a:t> </a:t>
            </a:r>
            <a:r>
              <a:rPr lang="tr-TR" sz="2000" dirty="0" err="1" smtClean="0"/>
              <a:t>Zlatarov</a:t>
            </a:r>
            <a:r>
              <a:rPr lang="tr-TR" sz="2000" dirty="0" smtClean="0"/>
              <a:t> Üniversitesi, Bulgaristan</a:t>
            </a:r>
          </a:p>
          <a:p>
            <a:pPr lvl="1">
              <a:buClr>
                <a:srgbClr val="C00000"/>
              </a:buClr>
            </a:pPr>
            <a:r>
              <a:rPr lang="tr-TR" sz="2000" dirty="0" smtClean="0"/>
              <a:t>Ukrayna Deniz Çevre Koruma Derneği/UKRMEPA, Ukrayna</a:t>
            </a:r>
          </a:p>
          <a:p>
            <a:pPr lvl="1">
              <a:buClr>
                <a:srgbClr val="C00000"/>
              </a:buClr>
            </a:pPr>
            <a:r>
              <a:rPr lang="tr-TR" sz="2000" dirty="0" err="1" smtClean="0"/>
              <a:t>Civitas</a:t>
            </a:r>
            <a:r>
              <a:rPr lang="tr-TR" sz="2000" dirty="0" smtClean="0"/>
              <a:t> </a:t>
            </a:r>
            <a:r>
              <a:rPr lang="tr-TR" sz="2000" dirty="0" err="1" smtClean="0"/>
              <a:t>Georgica</a:t>
            </a:r>
            <a:r>
              <a:rPr lang="tr-TR" sz="2000" dirty="0" smtClean="0"/>
              <a:t>, Gürcistan</a:t>
            </a:r>
          </a:p>
          <a:p>
            <a:pPr lvl="1"/>
            <a:endParaRPr lang="tr-TR" sz="2000" dirty="0" smtClean="0"/>
          </a:p>
          <a:p>
            <a:r>
              <a:rPr lang="tr-TR" sz="2000" b="1" dirty="0" smtClean="0">
                <a:solidFill>
                  <a:srgbClr val="00B0F0"/>
                </a:solidFill>
              </a:rPr>
              <a:t>KATILIM ÖNCESİ YARDIM (IPA) NİHAİ FAYDALANICI:</a:t>
            </a:r>
            <a:r>
              <a:rPr lang="tr-TR" sz="2000" b="1" dirty="0" smtClean="0"/>
              <a:t> </a:t>
            </a:r>
            <a:endParaRPr lang="tr-TR" sz="2000" dirty="0" smtClean="0"/>
          </a:p>
          <a:p>
            <a:pPr lvl="1">
              <a:buClr>
                <a:srgbClr val="00B050"/>
              </a:buClr>
            </a:pPr>
            <a:r>
              <a:rPr lang="tr-TR" sz="2000" dirty="0" smtClean="0"/>
              <a:t>Hayrabolu Belediyesi (HB), Türkiye</a:t>
            </a:r>
          </a:p>
          <a:p>
            <a:r>
              <a:rPr lang="tr-TR" sz="2000" b="1" dirty="0" smtClean="0">
                <a:solidFill>
                  <a:srgbClr val="00B0F0"/>
                </a:solidFill>
              </a:rPr>
              <a:t>IPA ORTAKLARI:</a:t>
            </a:r>
            <a:endParaRPr lang="tr-TR" sz="2000" dirty="0" smtClean="0">
              <a:solidFill>
                <a:srgbClr val="00B0F0"/>
              </a:solidFill>
            </a:endParaRPr>
          </a:p>
          <a:p>
            <a:pPr lvl="1">
              <a:buClr>
                <a:srgbClr val="00B050"/>
              </a:buClr>
            </a:pPr>
            <a:r>
              <a:rPr lang="tr-TR" sz="2000" dirty="0" smtClean="0"/>
              <a:t>Türkiye Deniz Temiz Derneği/TURMEPA, Türkiye</a:t>
            </a:r>
          </a:p>
          <a:p>
            <a:pPr lvl="1">
              <a:buClr>
                <a:srgbClr val="00B050"/>
              </a:buClr>
            </a:pPr>
            <a:r>
              <a:rPr lang="tr-TR" sz="2000" dirty="0" smtClean="0"/>
              <a:t>Namık Kemal Üniversitesi, Türkiye</a:t>
            </a:r>
          </a:p>
          <a:p>
            <a:pPr lvl="0">
              <a:buNone/>
            </a:pPr>
            <a:endParaRPr lang="tr-TR" sz="2000" dirty="0" smtClean="0"/>
          </a:p>
        </p:txBody>
      </p:sp>
      <p:sp>
        <p:nvSpPr>
          <p:cNvPr id="8" name="1 Başlık"/>
          <p:cNvSpPr txBox="1">
            <a:spLocks/>
          </p:cNvSpPr>
          <p:nvPr/>
        </p:nvSpPr>
        <p:spPr>
          <a:xfrm>
            <a:off x="0" y="1124744"/>
            <a:ext cx="9144000" cy="978423"/>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smtClean="0">
                <a:ln>
                  <a:noFill/>
                </a:ln>
                <a:effectLst/>
                <a:uLnTx/>
                <a:uFillTx/>
                <a:latin typeface="+mj-lt"/>
                <a:ea typeface="+mj-ea"/>
                <a:cs typeface="+mj-cs"/>
              </a:rPr>
              <a:t>Proje Ortakları</a:t>
            </a:r>
            <a:endParaRPr kumimoji="0" lang="tr-TR" sz="3600" b="1" u="none" strike="noStrike" kern="1200" cap="none" spc="0" normalizeH="0" baseline="0">
              <a:ln>
                <a:noFill/>
              </a:ln>
              <a:effectLst/>
              <a:uLnTx/>
              <a:uFillTx/>
              <a:latin typeface="+mj-lt"/>
              <a:ea typeface="+mj-ea"/>
              <a:cs typeface="+mj-cs"/>
            </a:endParaRPr>
          </a:p>
        </p:txBody>
      </p:sp>
      <p:grpSp>
        <p:nvGrpSpPr>
          <p:cNvPr id="23" name="Group 6"/>
          <p:cNvGrpSpPr>
            <a:grpSpLocks/>
          </p:cNvGrpSpPr>
          <p:nvPr/>
        </p:nvGrpSpPr>
        <p:grpSpPr bwMode="auto">
          <a:xfrm>
            <a:off x="1691680" y="332656"/>
            <a:ext cx="6192688" cy="792088"/>
            <a:chOff x="1101" y="526"/>
            <a:chExt cx="9805" cy="1698"/>
          </a:xfrm>
        </p:grpSpPr>
        <p:grpSp>
          <p:nvGrpSpPr>
            <p:cNvPr id="24" name="Group 5"/>
            <p:cNvGrpSpPr>
              <a:grpSpLocks/>
            </p:cNvGrpSpPr>
            <p:nvPr/>
          </p:nvGrpSpPr>
          <p:grpSpPr bwMode="auto">
            <a:xfrm>
              <a:off x="1101" y="598"/>
              <a:ext cx="1725" cy="1626"/>
              <a:chOff x="1101" y="598"/>
              <a:chExt cx="1725" cy="1626"/>
            </a:xfrm>
          </p:grpSpPr>
          <p:sp>
            <p:nvSpPr>
              <p:cNvPr id="27"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en-US"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2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26"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060849"/>
            <a:ext cx="8579296" cy="2160240"/>
          </a:xfrm>
        </p:spPr>
        <p:txBody>
          <a:bodyPr>
            <a:noAutofit/>
          </a:bodyPr>
          <a:lstStyle/>
          <a:p>
            <a:pPr>
              <a:lnSpc>
                <a:spcPct val="150000"/>
              </a:lnSpc>
              <a:buNone/>
            </a:pPr>
            <a:r>
              <a:rPr lang="tr-TR" sz="2000" b="1" dirty="0" smtClean="0">
                <a:solidFill>
                  <a:srgbClr val="00B0F0"/>
                </a:solidFill>
              </a:rPr>
              <a:t>Genel Amaç:</a:t>
            </a:r>
          </a:p>
          <a:p>
            <a:pPr>
              <a:lnSpc>
                <a:spcPct val="150000"/>
              </a:lnSpc>
            </a:pPr>
            <a:r>
              <a:rPr lang="tr-TR" sz="2000" dirty="0" smtClean="0"/>
              <a:t> Karadeniz deltalarında/havzalarında sürdürülebilir arazi kullanımının sağlanmasına yönelik, yönetim araçlarının oluşturulması, geliştirilmesi ve yaygınlaştırılması. </a:t>
            </a:r>
          </a:p>
        </p:txBody>
      </p:sp>
      <p:sp>
        <p:nvSpPr>
          <p:cNvPr id="8" name="1 Başlık"/>
          <p:cNvSpPr txBox="1">
            <a:spLocks/>
          </p:cNvSpPr>
          <p:nvPr/>
        </p:nvSpPr>
        <p:spPr>
          <a:xfrm>
            <a:off x="0" y="1124744"/>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dirty="0" smtClean="0">
                <a:ln>
                  <a:noFill/>
                </a:ln>
                <a:effectLst/>
                <a:uLnTx/>
                <a:uFillTx/>
                <a:latin typeface="+mj-lt"/>
                <a:ea typeface="+mj-ea"/>
                <a:cs typeface="+mj-cs"/>
              </a:rPr>
              <a:t>Proje Amaçları</a:t>
            </a:r>
            <a:endParaRPr kumimoji="0" lang="tr-TR" sz="3600" b="1" u="none" strike="noStrike" kern="1200" cap="none" spc="0" normalizeH="0" baseline="0" dirty="0">
              <a:ln>
                <a:noFill/>
              </a:ln>
              <a:effectLst/>
              <a:uLnTx/>
              <a:uFillTx/>
              <a:latin typeface="+mj-lt"/>
              <a:ea typeface="+mj-ea"/>
              <a:cs typeface="+mj-cs"/>
            </a:endParaRPr>
          </a:p>
        </p:txBody>
      </p:sp>
      <p:grpSp>
        <p:nvGrpSpPr>
          <p:cNvPr id="16" name="Group 6"/>
          <p:cNvGrpSpPr>
            <a:grpSpLocks/>
          </p:cNvGrpSpPr>
          <p:nvPr/>
        </p:nvGrpSpPr>
        <p:grpSpPr bwMode="auto">
          <a:xfrm>
            <a:off x="1691680" y="332656"/>
            <a:ext cx="6192688" cy="792088"/>
            <a:chOff x="1101" y="526"/>
            <a:chExt cx="9805" cy="1698"/>
          </a:xfrm>
        </p:grpSpPr>
        <p:grpSp>
          <p:nvGrpSpPr>
            <p:cNvPr id="17" name="Group 5"/>
            <p:cNvGrpSpPr>
              <a:grpSpLocks/>
            </p:cNvGrpSpPr>
            <p:nvPr/>
          </p:nvGrpSpPr>
          <p:grpSpPr bwMode="auto">
            <a:xfrm>
              <a:off x="1101" y="598"/>
              <a:ext cx="1725" cy="1626"/>
              <a:chOff x="1101" y="598"/>
              <a:chExt cx="1725" cy="1626"/>
            </a:xfrm>
          </p:grpSpPr>
          <p:sp>
            <p:nvSpPr>
              <p:cNvPr id="24"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en-US"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2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23"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844824"/>
            <a:ext cx="8676456" cy="3528392"/>
          </a:xfrm>
        </p:spPr>
        <p:txBody>
          <a:bodyPr>
            <a:noAutofit/>
          </a:bodyPr>
          <a:lstStyle/>
          <a:p>
            <a:pPr marL="457200" indent="-457200">
              <a:lnSpc>
                <a:spcPct val="150000"/>
              </a:lnSpc>
              <a:buNone/>
            </a:pPr>
            <a:r>
              <a:rPr lang="tr-TR" sz="2000" b="1" dirty="0" smtClean="0">
                <a:solidFill>
                  <a:srgbClr val="00B0F0"/>
                </a:solidFill>
              </a:rPr>
              <a:t>Hedefler/1</a:t>
            </a:r>
          </a:p>
          <a:p>
            <a:pPr marL="457200" indent="-457200">
              <a:lnSpc>
                <a:spcPct val="150000"/>
              </a:lnSpc>
            </a:pPr>
            <a:r>
              <a:rPr lang="tr-TR" sz="2000" dirty="0" smtClean="0"/>
              <a:t> Avrupa’da  yapılmış mevcut araştırma ve uygulamaları içeren entegre bir veri tabanı sistemi kurmak,</a:t>
            </a:r>
          </a:p>
          <a:p>
            <a:pPr marL="457200" indent="-457200">
              <a:lnSpc>
                <a:spcPct val="150000"/>
              </a:lnSpc>
            </a:pPr>
            <a:r>
              <a:rPr lang="tr-TR" sz="2000" dirty="0" smtClean="0"/>
              <a:t>Hedef deltalarda arazi yönetimiyle ilgili iletişim ve işbirliği fırsatları yaratmak,</a:t>
            </a:r>
          </a:p>
          <a:p>
            <a:pPr marL="457200" indent="-457200">
              <a:lnSpc>
                <a:spcPct val="150000"/>
              </a:lnSpc>
            </a:pPr>
            <a:r>
              <a:rPr lang="tr-TR" sz="2000" dirty="0" smtClean="0"/>
              <a:t>Hedef deltalarda arazi kullanım modelleri oluşturmak,</a:t>
            </a:r>
          </a:p>
          <a:p>
            <a:pPr marL="457200" indent="-457200">
              <a:lnSpc>
                <a:spcPct val="150000"/>
              </a:lnSpc>
            </a:pPr>
            <a:r>
              <a:rPr lang="tr-TR" sz="2000" dirty="0" smtClean="0"/>
              <a:t>İşbirliğine açık kurumsal bir yapı tesis etmek,</a:t>
            </a:r>
          </a:p>
        </p:txBody>
      </p:sp>
      <p:sp>
        <p:nvSpPr>
          <p:cNvPr id="8" name="1 Başlık"/>
          <p:cNvSpPr txBox="1">
            <a:spLocks/>
          </p:cNvSpPr>
          <p:nvPr/>
        </p:nvSpPr>
        <p:spPr>
          <a:xfrm>
            <a:off x="0" y="1052736"/>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dirty="0" smtClean="0">
                <a:ln>
                  <a:noFill/>
                </a:ln>
                <a:effectLst/>
                <a:uLnTx/>
                <a:uFillTx/>
                <a:latin typeface="+mj-lt"/>
                <a:ea typeface="+mj-ea"/>
                <a:cs typeface="+mj-cs"/>
              </a:rPr>
              <a:t>Proje Amaçları</a:t>
            </a:r>
            <a:endParaRPr kumimoji="0" lang="tr-TR" sz="3600" b="1" u="none" strike="noStrike" kern="1200" cap="none" spc="0" normalizeH="0" baseline="0" dirty="0">
              <a:ln>
                <a:noFill/>
              </a:ln>
              <a:effectLst/>
              <a:uLnTx/>
              <a:uFillTx/>
              <a:latin typeface="+mj-lt"/>
              <a:ea typeface="+mj-ea"/>
              <a:cs typeface="+mj-cs"/>
            </a:endParaRPr>
          </a:p>
        </p:txBody>
      </p:sp>
      <p:grpSp>
        <p:nvGrpSpPr>
          <p:cNvPr id="16" name="Group 6"/>
          <p:cNvGrpSpPr>
            <a:grpSpLocks/>
          </p:cNvGrpSpPr>
          <p:nvPr/>
        </p:nvGrpSpPr>
        <p:grpSpPr bwMode="auto">
          <a:xfrm>
            <a:off x="1691680" y="332656"/>
            <a:ext cx="6192688" cy="792088"/>
            <a:chOff x="1101" y="526"/>
            <a:chExt cx="9805" cy="1698"/>
          </a:xfrm>
        </p:grpSpPr>
        <p:grpSp>
          <p:nvGrpSpPr>
            <p:cNvPr id="17" name="Group 5"/>
            <p:cNvGrpSpPr>
              <a:grpSpLocks/>
            </p:cNvGrpSpPr>
            <p:nvPr/>
          </p:nvGrpSpPr>
          <p:grpSpPr bwMode="auto">
            <a:xfrm>
              <a:off x="1101" y="598"/>
              <a:ext cx="1725" cy="1626"/>
              <a:chOff x="1101" y="598"/>
              <a:chExt cx="1725" cy="1626"/>
            </a:xfrm>
          </p:grpSpPr>
          <p:sp>
            <p:nvSpPr>
              <p:cNvPr id="24"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en-US"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en-US"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2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23"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36712" y="1772816"/>
            <a:ext cx="8507288" cy="3561259"/>
          </a:xfrm>
        </p:spPr>
        <p:txBody>
          <a:bodyPr>
            <a:noAutofit/>
          </a:bodyPr>
          <a:lstStyle/>
          <a:p>
            <a:pPr marL="457200" indent="-457200">
              <a:lnSpc>
                <a:spcPct val="150000"/>
              </a:lnSpc>
              <a:buNone/>
            </a:pPr>
            <a:r>
              <a:rPr lang="tr-TR" sz="2000" b="1" dirty="0" smtClean="0">
                <a:solidFill>
                  <a:srgbClr val="00B0F0"/>
                </a:solidFill>
              </a:rPr>
              <a:t>Hedefler/2</a:t>
            </a:r>
          </a:p>
          <a:p>
            <a:pPr marL="457200" indent="-457200">
              <a:lnSpc>
                <a:spcPct val="150000"/>
              </a:lnSpc>
            </a:pPr>
            <a:r>
              <a:rPr lang="tr-TR" sz="2000" dirty="0" smtClean="0"/>
              <a:t>Karadeniz havzasında bilim insanları, arazi  kullananlar ve karar verici merciler arasında işbirliği imkanları ve ağları kurmak,</a:t>
            </a:r>
          </a:p>
          <a:p>
            <a:pPr marL="457200" indent="-457200">
              <a:lnSpc>
                <a:spcPct val="150000"/>
              </a:lnSpc>
            </a:pPr>
            <a:r>
              <a:rPr lang="tr-TR" sz="2000" dirty="0" smtClean="0"/>
              <a:t>Bir çevre eğitimi programı geliştirmektir.</a:t>
            </a:r>
          </a:p>
        </p:txBody>
      </p:sp>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smtClean="0">
                <a:ln>
                  <a:noFill/>
                </a:ln>
                <a:effectLst/>
                <a:uLnTx/>
                <a:uFillTx/>
                <a:latin typeface="+mj-lt"/>
                <a:ea typeface="+mj-ea"/>
                <a:cs typeface="+mj-cs"/>
              </a:rPr>
              <a:t>Proje Amaçları</a:t>
            </a:r>
            <a:endParaRPr kumimoji="0" lang="tr-TR" sz="3600" b="1" u="none" strike="noStrike" kern="1200" cap="none" spc="0" normalizeH="0" baseline="0">
              <a:ln>
                <a:noFill/>
              </a:ln>
              <a:effectLst/>
              <a:uLnTx/>
              <a:uFillTx/>
              <a:latin typeface="+mj-lt"/>
              <a:ea typeface="+mj-ea"/>
              <a:cs typeface="+mj-cs"/>
            </a:endParaRPr>
          </a:p>
        </p:txBody>
      </p:sp>
      <p:grpSp>
        <p:nvGrpSpPr>
          <p:cNvPr id="4" name="Group 6"/>
          <p:cNvGrpSpPr>
            <a:grpSpLocks/>
          </p:cNvGrpSpPr>
          <p:nvPr/>
        </p:nvGrpSpPr>
        <p:grpSpPr bwMode="auto">
          <a:xfrm>
            <a:off x="1691680" y="332656"/>
            <a:ext cx="6192688" cy="792088"/>
            <a:chOff x="1101" y="526"/>
            <a:chExt cx="9805" cy="1698"/>
          </a:xfrm>
        </p:grpSpPr>
        <p:grpSp>
          <p:nvGrpSpPr>
            <p:cNvPr id="5"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36712" y="1772816"/>
            <a:ext cx="8507288" cy="3561259"/>
          </a:xfrm>
        </p:spPr>
        <p:txBody>
          <a:bodyPr>
            <a:noAutofit/>
          </a:bodyPr>
          <a:lstStyle/>
          <a:p>
            <a:pPr>
              <a:lnSpc>
                <a:spcPct val="150000"/>
              </a:lnSpc>
              <a:buNone/>
            </a:pPr>
            <a:r>
              <a:rPr lang="tr-TR" sz="2000" b="1" dirty="0" smtClean="0">
                <a:solidFill>
                  <a:srgbClr val="00B0F0"/>
                </a:solidFill>
              </a:rPr>
              <a:t>Başlıca faaliyetler</a:t>
            </a:r>
            <a:endParaRPr lang="tr-TR" sz="2000" dirty="0" smtClean="0">
              <a:solidFill>
                <a:srgbClr val="00B0F0"/>
              </a:solidFill>
            </a:endParaRPr>
          </a:p>
          <a:p>
            <a:pPr>
              <a:lnSpc>
                <a:spcPct val="150000"/>
              </a:lnSpc>
            </a:pPr>
            <a:r>
              <a:rPr lang="tr-TR" sz="2000" dirty="0" smtClean="0"/>
              <a:t>Faaliyetlerin entegrasyonu,</a:t>
            </a:r>
          </a:p>
          <a:p>
            <a:pPr>
              <a:lnSpc>
                <a:spcPct val="150000"/>
              </a:lnSpc>
            </a:pPr>
            <a:r>
              <a:rPr lang="tr-TR" sz="2000" dirty="0" smtClean="0"/>
              <a:t>Ortak araştırma programı,</a:t>
            </a:r>
          </a:p>
          <a:p>
            <a:pPr>
              <a:lnSpc>
                <a:spcPct val="150000"/>
              </a:lnSpc>
            </a:pPr>
            <a:r>
              <a:rPr lang="tr-TR" sz="2000" dirty="0" smtClean="0"/>
              <a:t>Mükemmeliyeti yayma, ve</a:t>
            </a:r>
          </a:p>
          <a:p>
            <a:pPr>
              <a:lnSpc>
                <a:spcPct val="150000"/>
              </a:lnSpc>
            </a:pPr>
            <a:r>
              <a:rPr lang="tr-TR" sz="2000" dirty="0" smtClean="0"/>
              <a:t>Yönetim faaliyetleridir.</a:t>
            </a:r>
          </a:p>
        </p:txBody>
      </p:sp>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smtClean="0">
                <a:ln>
                  <a:noFill/>
                </a:ln>
                <a:effectLst/>
                <a:uLnTx/>
                <a:uFillTx/>
                <a:latin typeface="+mj-lt"/>
                <a:ea typeface="+mj-ea"/>
                <a:cs typeface="+mj-cs"/>
              </a:rPr>
              <a:t>Proje Faaliyetleri</a:t>
            </a:r>
            <a:endParaRPr kumimoji="0" lang="tr-TR" sz="3600" b="1" u="none" strike="noStrike" kern="1200" cap="none" spc="0" normalizeH="0" baseline="0">
              <a:ln>
                <a:noFill/>
              </a:ln>
              <a:effectLst/>
              <a:uLnTx/>
              <a:uFillTx/>
              <a:latin typeface="+mj-lt"/>
              <a:ea typeface="+mj-ea"/>
              <a:cs typeface="+mj-cs"/>
            </a:endParaRPr>
          </a:p>
        </p:txBody>
      </p:sp>
      <p:grpSp>
        <p:nvGrpSpPr>
          <p:cNvPr id="4" name="Group 6"/>
          <p:cNvGrpSpPr>
            <a:grpSpLocks/>
          </p:cNvGrpSpPr>
          <p:nvPr/>
        </p:nvGrpSpPr>
        <p:grpSpPr bwMode="auto">
          <a:xfrm>
            <a:off x="1691680" y="332656"/>
            <a:ext cx="6192688" cy="792088"/>
            <a:chOff x="1101" y="526"/>
            <a:chExt cx="9805" cy="1698"/>
          </a:xfrm>
        </p:grpSpPr>
        <p:grpSp>
          <p:nvGrpSpPr>
            <p:cNvPr id="5"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4" cstate="print"/>
            <a:srcRect/>
            <a:stretch>
              <a:fillRect/>
            </a:stretch>
          </p:blipFill>
          <p:spPr bwMode="auto">
            <a:xfrm>
              <a:off x="5301" y="544"/>
              <a:ext cx="1349" cy="1276"/>
            </a:xfrm>
            <a:prstGeom prst="rect">
              <a:avLst/>
            </a:prstGeom>
            <a:noFill/>
          </p:spPr>
        </p:pic>
      </p:gr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36712" y="1772816"/>
            <a:ext cx="8507288" cy="3960440"/>
          </a:xfrm>
        </p:spPr>
        <p:txBody>
          <a:bodyPr>
            <a:noAutofit/>
          </a:bodyPr>
          <a:lstStyle/>
          <a:p>
            <a:pPr>
              <a:lnSpc>
                <a:spcPct val="150000"/>
              </a:lnSpc>
              <a:buNone/>
            </a:pPr>
            <a:r>
              <a:rPr lang="tr-TR" sz="2000" b="1" dirty="0" smtClean="0">
                <a:solidFill>
                  <a:srgbClr val="00B0F0"/>
                </a:solidFill>
              </a:rPr>
              <a:t>1.	Faaliyetlerin entegrasyonu</a:t>
            </a:r>
          </a:p>
          <a:p>
            <a:pPr marL="457200" indent="-457200">
              <a:lnSpc>
                <a:spcPct val="150000"/>
              </a:lnSpc>
              <a:buFont typeface="+mj-lt"/>
              <a:buAutoNum type="arabicPeriod"/>
            </a:pPr>
            <a:r>
              <a:rPr lang="tr-TR" sz="2000" dirty="0" smtClean="0"/>
              <a:t>“</a:t>
            </a:r>
            <a:r>
              <a:rPr lang="tr-TR" sz="2000" b="1" dirty="0" smtClean="0">
                <a:solidFill>
                  <a:srgbClr val="C00000"/>
                </a:solidFill>
              </a:rPr>
              <a:t>Entegre Veritabanı Sisteminin</a:t>
            </a:r>
            <a:r>
              <a:rPr lang="tr-TR" sz="2000" dirty="0" smtClean="0"/>
              <a:t>” oluşturulması ve verilerin bu veritabanında ortak kullanıma açılması ile birlikte;</a:t>
            </a:r>
          </a:p>
          <a:p>
            <a:pPr lvl="1">
              <a:lnSpc>
                <a:spcPct val="150000"/>
              </a:lnSpc>
            </a:pPr>
            <a:r>
              <a:rPr lang="tr-TR" sz="1800" dirty="0" smtClean="0"/>
              <a:t> NKÜ’ de server  kurulumu ve faaliyete geçirilmesi,</a:t>
            </a:r>
          </a:p>
          <a:p>
            <a:pPr lvl="1">
              <a:lnSpc>
                <a:spcPct val="150000"/>
              </a:lnSpc>
            </a:pPr>
            <a:r>
              <a:rPr lang="tr-TR" sz="1800" dirty="0" smtClean="0"/>
              <a:t>İçerisinde interaktif bir tartışma paltformunun bulunduğu bir proje web sayfasının oluşturulması.</a:t>
            </a:r>
          </a:p>
        </p:txBody>
      </p:sp>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dirty="0" smtClean="0">
                <a:ln>
                  <a:noFill/>
                </a:ln>
                <a:effectLst/>
                <a:uLnTx/>
                <a:uFillTx/>
                <a:latin typeface="+mj-lt"/>
                <a:ea typeface="+mj-ea"/>
                <a:cs typeface="+mj-cs"/>
              </a:rPr>
              <a:t>Proje Faaliyetleri</a:t>
            </a:r>
            <a:endParaRPr kumimoji="0" lang="tr-TR" sz="3600" b="1" u="none" strike="noStrike" kern="1200" cap="none" spc="0" normalizeH="0" baseline="0" dirty="0">
              <a:ln>
                <a:noFill/>
              </a:ln>
              <a:effectLst/>
              <a:uLnTx/>
              <a:uFillTx/>
              <a:latin typeface="+mj-lt"/>
              <a:ea typeface="+mj-ea"/>
              <a:cs typeface="+mj-cs"/>
            </a:endParaRPr>
          </a:p>
        </p:txBody>
      </p:sp>
      <p:grpSp>
        <p:nvGrpSpPr>
          <p:cNvPr id="4" name="Group 6"/>
          <p:cNvGrpSpPr>
            <a:grpSpLocks/>
          </p:cNvGrpSpPr>
          <p:nvPr/>
        </p:nvGrpSpPr>
        <p:grpSpPr bwMode="auto">
          <a:xfrm>
            <a:off x="1691680" y="332656"/>
            <a:ext cx="6192688" cy="792088"/>
            <a:chOff x="1101" y="526"/>
            <a:chExt cx="9805" cy="1698"/>
          </a:xfrm>
        </p:grpSpPr>
        <p:grpSp>
          <p:nvGrpSpPr>
            <p:cNvPr id="5"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5" cstate="print"/>
            <a:srcRect/>
            <a:stretch>
              <a:fillRect/>
            </a:stretch>
          </p:blipFill>
          <p:spPr bwMode="auto">
            <a:xfrm>
              <a:off x="5301" y="544"/>
              <a:ext cx="1349" cy="1276"/>
            </a:xfrm>
            <a:prstGeom prst="rect">
              <a:avLst/>
            </a:prstGeom>
            <a:noFill/>
          </p:spPr>
        </p:pic>
      </p:grpSp>
      <p:pic>
        <p:nvPicPr>
          <p:cNvPr id="11" name="Resim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36712" y="1772816"/>
            <a:ext cx="8507288" cy="3960440"/>
          </a:xfrm>
        </p:spPr>
        <p:txBody>
          <a:bodyPr>
            <a:noAutofit/>
          </a:bodyPr>
          <a:lstStyle/>
          <a:p>
            <a:pPr>
              <a:lnSpc>
                <a:spcPct val="150000"/>
              </a:lnSpc>
              <a:buNone/>
            </a:pPr>
            <a:r>
              <a:rPr lang="tr-TR" sz="2000" b="1" dirty="0" smtClean="0">
                <a:solidFill>
                  <a:srgbClr val="00B0F0"/>
                </a:solidFill>
              </a:rPr>
              <a:t>1.	Faaliyetlerin entegrasyonu</a:t>
            </a:r>
          </a:p>
          <a:p>
            <a:pPr marL="457200" indent="-457200">
              <a:lnSpc>
                <a:spcPct val="150000"/>
              </a:lnSpc>
              <a:buFont typeface="+mj-lt"/>
              <a:buAutoNum type="arabicPeriod" startAt="2"/>
            </a:pPr>
            <a:r>
              <a:rPr lang="tr-TR" sz="2000" dirty="0" smtClean="0"/>
              <a:t>Bulgaristan, Ukrayna, ve Türkiye’de birer </a:t>
            </a:r>
            <a:r>
              <a:rPr lang="tr-TR" sz="2000" b="1" dirty="0" smtClean="0">
                <a:solidFill>
                  <a:srgbClr val="C00000"/>
                </a:solidFill>
              </a:rPr>
              <a:t>kongre</a:t>
            </a:r>
            <a:r>
              <a:rPr lang="tr-TR" sz="2000" dirty="0" smtClean="0"/>
              <a:t>; Bulgaristan, Ukrayna, Gürcistan ve Türkiye’de birer </a:t>
            </a:r>
            <a:r>
              <a:rPr lang="tr-TR" sz="2000" b="1" dirty="0" smtClean="0">
                <a:solidFill>
                  <a:srgbClr val="C00000"/>
                </a:solidFill>
              </a:rPr>
              <a:t>çalıştay</a:t>
            </a:r>
            <a:r>
              <a:rPr lang="tr-TR" sz="2000" dirty="0" smtClean="0"/>
              <a:t> organizasyonu ve katılımı.</a:t>
            </a:r>
          </a:p>
          <a:p>
            <a:pPr>
              <a:lnSpc>
                <a:spcPct val="150000"/>
              </a:lnSpc>
              <a:buNone/>
            </a:pPr>
            <a:endParaRPr lang="tr-TR" sz="2000" dirty="0" smtClean="0"/>
          </a:p>
        </p:txBody>
      </p:sp>
      <p:sp>
        <p:nvSpPr>
          <p:cNvPr id="8" name="1 Başlık"/>
          <p:cNvSpPr txBox="1">
            <a:spLocks/>
          </p:cNvSpPr>
          <p:nvPr/>
        </p:nvSpPr>
        <p:spPr>
          <a:xfrm>
            <a:off x="0" y="980728"/>
            <a:ext cx="9144000"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u="none" strike="noStrike" kern="1200" cap="none" spc="0" normalizeH="0" baseline="0" dirty="0" smtClean="0">
                <a:ln>
                  <a:noFill/>
                </a:ln>
                <a:effectLst/>
                <a:uLnTx/>
                <a:uFillTx/>
                <a:latin typeface="+mj-lt"/>
                <a:ea typeface="+mj-ea"/>
                <a:cs typeface="+mj-cs"/>
              </a:rPr>
              <a:t>Proje Faaliyetleri</a:t>
            </a:r>
            <a:endParaRPr kumimoji="0" lang="tr-TR" sz="3600" b="1" u="none" strike="noStrike" kern="1200" cap="none" spc="0" normalizeH="0" baseline="0" dirty="0">
              <a:ln>
                <a:noFill/>
              </a:ln>
              <a:effectLst/>
              <a:uLnTx/>
              <a:uFillTx/>
              <a:latin typeface="+mj-lt"/>
              <a:ea typeface="+mj-ea"/>
              <a:cs typeface="+mj-cs"/>
            </a:endParaRPr>
          </a:p>
        </p:txBody>
      </p:sp>
      <p:grpSp>
        <p:nvGrpSpPr>
          <p:cNvPr id="2" name="Group 6"/>
          <p:cNvGrpSpPr>
            <a:grpSpLocks/>
          </p:cNvGrpSpPr>
          <p:nvPr/>
        </p:nvGrpSpPr>
        <p:grpSpPr bwMode="auto">
          <a:xfrm>
            <a:off x="1691680" y="332656"/>
            <a:ext cx="6192688" cy="792088"/>
            <a:chOff x="1101" y="526"/>
            <a:chExt cx="9805" cy="1698"/>
          </a:xfrm>
        </p:grpSpPr>
        <p:grpSp>
          <p:nvGrpSpPr>
            <p:cNvPr id="4" name="Group 5"/>
            <p:cNvGrpSpPr>
              <a:grpSpLocks/>
            </p:cNvGrpSpPr>
            <p:nvPr/>
          </p:nvGrpSpPr>
          <p:grpSpPr bwMode="auto">
            <a:xfrm>
              <a:off x="1101" y="598"/>
              <a:ext cx="1725" cy="1626"/>
              <a:chOff x="1101" y="598"/>
              <a:chExt cx="1725" cy="1626"/>
            </a:xfrm>
          </p:grpSpPr>
          <p:sp>
            <p:nvSpPr>
              <p:cNvPr id="20" name="Text Box 1"/>
              <p:cNvSpPr txBox="1">
                <a:spLocks noChangeArrowheads="1"/>
              </p:cNvSpPr>
              <p:nvPr/>
            </p:nvSpPr>
            <p:spPr bwMode="auto">
              <a:xfrm>
                <a:off x="1101" y="1504"/>
                <a:ext cx="1725" cy="72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Project funded by the</a:t>
                </a:r>
                <a:endParaRPr lang="tr-TR" sz="1200" smtClean="0">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0" i="0" u="none" strike="noStrike" cap="none" normalizeH="0" baseline="0" smtClean="0">
                    <a:ln>
                      <a:noFill/>
                    </a:ln>
                    <a:solidFill>
                      <a:srgbClr val="0070C0"/>
                    </a:solidFill>
                    <a:effectLst/>
                    <a:latin typeface="Trebuchet MS" pitchFamily="34" charset="0"/>
                    <a:cs typeface="Arial" pitchFamily="34" charset="0"/>
                  </a:rPr>
                  <a:t>EUROPEAN UNION</a:t>
                </a:r>
                <a:endParaRPr kumimoji="0" lang="tr-T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98" y="598"/>
                <a:ext cx="1445" cy="974"/>
              </a:xfrm>
              <a:prstGeom prst="rect">
                <a:avLst/>
              </a:prstGeom>
              <a:noFill/>
            </p:spPr>
          </p:pic>
        </p:grpSp>
        <p:pic>
          <p:nvPicPr>
            <p:cNvPr id="1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06" y="526"/>
              <a:ext cx="2100" cy="1390"/>
            </a:xfrm>
            <a:prstGeom prst="rect">
              <a:avLst/>
            </a:prstGeom>
            <a:noFill/>
          </p:spPr>
        </p:pic>
        <p:pic>
          <p:nvPicPr>
            <p:cNvPr id="19" name="Picture 4"/>
            <p:cNvPicPr>
              <a:picLocks noChangeAspect="1" noChangeArrowheads="1"/>
            </p:cNvPicPr>
            <p:nvPr/>
          </p:nvPicPr>
          <p:blipFill>
            <a:blip r:embed="rId5" cstate="print"/>
            <a:srcRect/>
            <a:stretch>
              <a:fillRect/>
            </a:stretch>
          </p:blipFill>
          <p:spPr bwMode="auto">
            <a:xfrm>
              <a:off x="5301" y="544"/>
              <a:ext cx="1349" cy="1276"/>
            </a:xfrm>
            <a:prstGeom prst="rect">
              <a:avLst/>
            </a:prstGeom>
            <a:noFill/>
          </p:spPr>
        </p:pic>
      </p:grpSp>
      <p:pic>
        <p:nvPicPr>
          <p:cNvPr id="11" name="10 Resim" descr="C:\Users\Fatih\Desktop\Karad iş birl\Water manag\Görevlendirmeler\Bulgaristan Görevlendirme-1 Kasım 2013\Burgas Foto\DSC00569.JPG"/>
          <p:cNvPicPr/>
          <p:nvPr/>
        </p:nvPicPr>
        <p:blipFill>
          <a:blip r:embed="rId6" cstate="print"/>
          <a:srcRect/>
          <a:stretch>
            <a:fillRect/>
          </a:stretch>
        </p:blipFill>
        <p:spPr bwMode="auto">
          <a:xfrm>
            <a:off x="971600" y="3356992"/>
            <a:ext cx="3451229" cy="2803272"/>
          </a:xfrm>
          <a:prstGeom prst="rect">
            <a:avLst/>
          </a:prstGeom>
          <a:noFill/>
          <a:ln w="9525">
            <a:noFill/>
            <a:miter lim="800000"/>
            <a:headEnd/>
            <a:tailEnd/>
          </a:ln>
        </p:spPr>
      </p:pic>
      <p:pic>
        <p:nvPicPr>
          <p:cNvPr id="12" name="Picture 2" descr="C:\Users\Fatih KONUKCU\Desktop\Karad iş bir\Water manag\Meetings\Burgas Project coordination\Foto\DSC00845.JPG"/>
          <p:cNvPicPr>
            <a:picLocks noChangeAspect="1" noChangeArrowheads="1"/>
          </p:cNvPicPr>
          <p:nvPr/>
        </p:nvPicPr>
        <p:blipFill>
          <a:blip r:embed="rId7" cstate="print"/>
          <a:srcRect/>
          <a:stretch>
            <a:fillRect/>
          </a:stretch>
        </p:blipFill>
        <p:spPr bwMode="auto">
          <a:xfrm>
            <a:off x="4427984" y="3356993"/>
            <a:ext cx="3899928" cy="2808312"/>
          </a:xfrm>
          <a:prstGeom prst="rect">
            <a:avLst/>
          </a:prstGeom>
          <a:noFill/>
        </p:spPr>
      </p:pic>
      <p:pic>
        <p:nvPicPr>
          <p:cNvPr id="14" name="Resim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6190131"/>
            <a:ext cx="8190054" cy="620688"/>
          </a:xfrm>
          <a:prstGeom prst="rect">
            <a:avLst/>
          </a:prstGeom>
        </p:spPr>
      </p:pic>
    </p:spTree>
    <p:extLst>
      <p:ext uri="{BB962C8B-B14F-4D97-AF65-F5344CB8AC3E}">
        <p14:creationId xmlns:p14="http://schemas.microsoft.com/office/powerpoint/2010/main" val="1082220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2993</TotalTime>
  <Words>1049</Words>
  <Application>Microsoft Macintosh PowerPoint</Application>
  <PresentationFormat>Ekran Gösterisi (4:3)</PresentationFormat>
  <Paragraphs>195</Paragraphs>
  <Slides>23</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Tahoma</vt:lpstr>
      <vt:lpstr>Times New Roman</vt:lpstr>
      <vt:lpstr>Trebuchet MS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Koç Holding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Ekim 2013  EDK I. Toplantısı</dc:title>
  <dc:creator>Mine Göknar</dc:creator>
  <cp:lastModifiedBy>Microsoft Office Kullanıcısı</cp:lastModifiedBy>
  <cp:revision>216</cp:revision>
  <dcterms:created xsi:type="dcterms:W3CDTF">2013-10-09T12:43:29Z</dcterms:created>
  <dcterms:modified xsi:type="dcterms:W3CDTF">2016-04-21T08:58:49Z</dcterms:modified>
</cp:coreProperties>
</file>