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387" r:id="rId3"/>
    <p:sldId id="389" r:id="rId4"/>
    <p:sldId id="388" r:id="rId5"/>
    <p:sldId id="384" r:id="rId6"/>
    <p:sldId id="385" r:id="rId7"/>
    <p:sldId id="381" r:id="rId8"/>
    <p:sldId id="347" r:id="rId9"/>
    <p:sldId id="302" r:id="rId10"/>
    <p:sldId id="386" r:id="rId11"/>
    <p:sldId id="340" r:id="rId12"/>
    <p:sldId id="341" r:id="rId13"/>
    <p:sldId id="346" r:id="rId14"/>
    <p:sldId id="396" r:id="rId15"/>
    <p:sldId id="344" r:id="rId16"/>
    <p:sldId id="374" r:id="rId17"/>
    <p:sldId id="368" r:id="rId18"/>
    <p:sldId id="376" r:id="rId19"/>
    <p:sldId id="394" r:id="rId20"/>
    <p:sldId id="390" r:id="rId21"/>
    <p:sldId id="392" r:id="rId22"/>
    <p:sldId id="278" r:id="rId23"/>
  </p:sldIdLst>
  <p:sldSz cx="9144000" cy="6858000" type="screen4x3"/>
  <p:notesSz cx="6797675" cy="9926638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ss Kornél" initials="V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99"/>
    <a:srgbClr val="98C222"/>
    <a:srgbClr val="843D8D"/>
    <a:srgbClr val="FFFFFF"/>
    <a:srgbClr val="92D050"/>
    <a:srgbClr val="000000"/>
    <a:srgbClr val="EAF1DD"/>
    <a:srgbClr val="C2CDE1"/>
    <a:srgbClr val="FFCC00"/>
    <a:srgbClr val="BF6D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6672" autoAdjust="0"/>
    <p:restoredTop sz="94982" autoAdjust="0"/>
  </p:normalViewPr>
  <p:slideViewPr>
    <p:cSldViewPr>
      <p:cViewPr varScale="1">
        <p:scale>
          <a:sx n="73" d="100"/>
          <a:sy n="73" d="100"/>
        </p:scale>
        <p:origin x="-16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65939-7E85-406A-8933-FE2BA5720DA9}" type="datetimeFigureOut">
              <a:rPr lang="bg-BG" smtClean="0"/>
              <a:pPr/>
              <a:t>11.2.2018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DDE6-9CB9-47C8-83BC-D0BBB6AD34C8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315433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6DAF9F-9F54-486A-808D-D649C42855F5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B3663C-14CF-4D71-AE23-2109568032C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82350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5364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F6307C-E95B-496A-B5A7-E33B6575710F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2875965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0"/>
              </a:spcBef>
              <a:spcAft>
                <a:spcPts val="300"/>
              </a:spcAft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0"/>
              </a:spcBef>
              <a:spcAft>
                <a:spcPts val="300"/>
              </a:spcAft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endParaRPr lang="en-US" sz="12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E78672-2241-4B3E-BA9F-F13872ABFD39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583284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783AFD9-E636-4CC2-A754-0EEAD1C9DD91}" type="slidenum">
              <a:rPr lang="hu-HU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hu-HU"/>
          </a:p>
        </p:txBody>
      </p:sp>
    </p:spTree>
    <p:extLst>
      <p:ext uri="{BB962C8B-B14F-4D97-AF65-F5344CB8AC3E}">
        <p14:creationId xmlns="" xmlns:p14="http://schemas.microsoft.com/office/powerpoint/2010/main" val="3679304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0CE93-B669-466E-97D9-5586B27B364B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97E6-F63A-420B-A5B0-020FB1FAC75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E9F5-51AF-492A-8824-5C3A838A03E1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024E-147D-4045-9DAD-21AF12B4AB3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AA197-6970-48B6-A3FB-810FD4BF9205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3280E-00BB-400B-9C9F-947E1C4D2FE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03B2-91B5-4ECA-A2B3-2F9028CA9F63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2D96E-9455-42D9-84CC-73985AD981D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731E-4A3B-49FE-A6D7-CE71F9F6BF43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39283-BB6B-4F31-993C-91CC9CEDBA1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A2C06-BD9A-4379-B602-55E0AD36598B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7A546-20EC-4033-8AE8-BD2B7FFEE11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801F-3549-4362-A2D9-E461ABBB383C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2047-826B-4480-86DF-10E3A112432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86912-64D0-44FD-B6A0-EC23926F6DC4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0E5D-EA24-4FB5-B325-E00683E2359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E15F-97D3-47FA-BB81-EA309E948FF8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8296-9193-445F-B714-62C84B76813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2CEA-3C4D-4332-BF4B-A4A8BEDF2AF5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3AD1F-3B30-4D00-9F1C-16D24C11CAE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46C8-9B5C-4D31-9DD3-CDA154339562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FC3B4-50F0-4DE2-AF60-4426CBA9607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749A6-BA16-4EBE-9FD1-69C8862F8548}" type="datetimeFigureOut">
              <a:rPr lang="hu-HU"/>
              <a:pPr>
                <a:defRPr/>
              </a:pPr>
              <a:t>2018.02.11.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217791-932A-409C-A541-0FB4ABF1EC0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0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0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1.jpeg"/><Relationship Id="rId9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emf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http://www.google.bg/url?sa=i&amp;rct=j&amp;q=&amp;esrc=s&amp;source=images&amp;cd=&amp;cad=rja&amp;uact=8&amp;ved=0ahUKEwjesoCClu7YAhWBFxQKHb6yAOcQjRwIBw&amp;url=http://clipground.com/workshop-clipart.html&amp;psig=AOvVaw3tZTM9NeZZrjxhtm0vABae&amp;ust=1516799879339853" TargetMode="External"/><Relationship Id="rId7" Type="http://schemas.openxmlformats.org/officeDocument/2006/relationships/hyperlink" Target="http://www.google.bg/url?sa=i&amp;rct=j&amp;q=&amp;esrc=s&amp;source=images&amp;cd=&amp;cad=rja&amp;uact=8&amp;ved=0ahUKEwj238elmu7YAhUCwBQKHS_5COAQjRwIBw&amp;url=http://www.iconarchive.com/show/ecommerce-business-icons-by-designcontest/research-icon.html&amp;psig=AOvVaw3UhdyOodyXGgLnnAiF_Qs9&amp;ust=151680092469920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ím 1"/>
          <p:cNvSpPr>
            <a:spLocks noGrp="1"/>
          </p:cNvSpPr>
          <p:nvPr>
            <p:ph type="ctrTitle"/>
          </p:nvPr>
        </p:nvSpPr>
        <p:spPr>
          <a:xfrm>
            <a:off x="3347864" y="2111972"/>
            <a:ext cx="5616624" cy="2469156"/>
          </a:xfrm>
        </p:spPr>
        <p:txBody>
          <a:bodyPr/>
          <a:lstStyle/>
          <a:p>
            <a:pPr eaLnBrk="1" hangingPunct="1">
              <a:lnSpc>
                <a:spcPts val="3600"/>
              </a:lnSpc>
              <a:spcAft>
                <a:spcPts val="600"/>
              </a:spcAft>
            </a:pPr>
            <a:r>
              <a:rPr lang="tr-TR" sz="2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faaliyetlerinin ve bütçesinin planlanması</a:t>
            </a:r>
            <a:endParaRPr lang="hu-HU" sz="2400" b="1" cap="all" dirty="0">
              <a:solidFill>
                <a:srgbClr val="003399"/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340461" y="5949280"/>
            <a:ext cx="5167643" cy="864096"/>
          </a:xfrm>
          <a:noFill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CBC Programme Bulgaria–Turkey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1125538"/>
            <a:ext cx="9144000" cy="574675"/>
          </a:xfrm>
          <a:prstGeom prst="rect">
            <a:avLst/>
          </a:prstGeom>
          <a:solidFill>
            <a:srgbClr val="98C22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-36512" y="908050"/>
            <a:ext cx="8675688" cy="360363"/>
          </a:xfrm>
          <a:prstGeom prst="rect">
            <a:avLst/>
          </a:prstGeom>
          <a:solidFill>
            <a:srgbClr val="843D8D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pic>
        <p:nvPicPr>
          <p:cNvPr id="1434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5910" y="5981535"/>
            <a:ext cx="800358" cy="54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Kép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7024" y="260350"/>
            <a:ext cx="1799432" cy="5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HristovaV\Desktop\PIM 2017\EC illustrations - free to use\reaching_for_E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36032"/>
            <a:ext cx="1131903" cy="1684969"/>
          </a:xfrm>
          <a:prstGeom prst="rect">
            <a:avLst/>
          </a:prstGeom>
          <a:solidFill>
            <a:schemeClr val="bg1">
              <a:alpha val="0"/>
            </a:schemeClr>
          </a:solidFill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65" t="5310" r="6333" b="5990"/>
          <a:stretch/>
        </p:blipFill>
        <p:spPr bwMode="auto">
          <a:xfrm>
            <a:off x="395536" y="1175099"/>
            <a:ext cx="1512168" cy="100811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7" name="Picture 5" descr="C:\Users\HristovaV\Desktop\AIR\DSC_2443 - Copy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67735"/>
            <a:ext cx="1387030" cy="1385401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492910"/>
            <a:ext cx="1387029" cy="72006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6" name="Picture 4" descr="C:\Users\HristovaV\Desktop\PIM 2017\EC illustrations - free to use\EU_wind_power_small_siz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548680"/>
            <a:ext cx="1387029" cy="94255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11260"/>
            <a:ext cx="1387030" cy="91339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2339752" y="528846"/>
            <a:ext cx="5487415" cy="82686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B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ütçe kalemi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1</a:t>
            </a:r>
            <a:b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personel giderleri</a:t>
            </a:r>
            <a:r>
              <a:rPr lang="ru-RU" sz="2000" b="1" cap="all" dirty="0">
                <a:solidFill>
                  <a:srgbClr val="003399"/>
                </a:solidFill>
                <a:latin typeface="Verdana" pitchFamily="34" charset="0"/>
              </a:rPr>
              <a:t/>
            </a:r>
            <a:br>
              <a:rPr lang="ru-RU" sz="2000" b="1" cap="all" dirty="0">
                <a:solidFill>
                  <a:srgbClr val="003399"/>
                </a:solidFill>
                <a:latin typeface="Verdana" pitchFamily="34" charset="0"/>
              </a:rPr>
            </a:br>
            <a:endParaRPr lang="en-US" sz="2000" b="1" cap="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4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User\AppData\Local\Microsoft\Windows\Temporary Internet Files\Content.IE5\KNT69IW6\estadisticas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247044"/>
            <a:ext cx="1944216" cy="1974044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User\AppData\Local\Microsoft\Windows\Temporary Internet Files\Content.IE5\LC1W64BA\project-planning-2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61" y="2060848"/>
            <a:ext cx="1467983" cy="1152128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380158" y="1412777"/>
            <a:ext cx="8368306" cy="64807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 defTabSz="800100">
              <a:lnSpc>
                <a:spcPts val="2200"/>
              </a:lnSpc>
              <a:spcAft>
                <a:spcPts val="600"/>
              </a:spcAft>
            </a:pPr>
            <a:r>
              <a:rPr lang="tr-TR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Personel Giderleri, </a:t>
            </a:r>
            <a:r>
              <a:rPr lang="tr-TR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Yönetim Makamı tarafından yararlanıcılara</a:t>
            </a:r>
            <a:r>
              <a:rPr lang="en-GB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tr-TR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ctr" defTabSz="800100">
              <a:lnSpc>
                <a:spcPts val="2200"/>
              </a:lnSpc>
              <a:spcAft>
                <a:spcPts val="600"/>
              </a:spcAft>
            </a:pPr>
            <a:r>
              <a:rPr lang="tr-TR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sabit oran </a:t>
            </a:r>
            <a:r>
              <a:rPr lang="tr-TR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olarak geri ödenir</a:t>
            </a:r>
            <a:r>
              <a:rPr lang="tr-TR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en-GB" dirty="0"/>
          </a:p>
        </p:txBody>
      </p:sp>
      <p:pic>
        <p:nvPicPr>
          <p:cNvPr id="1027" name="Picture 3" descr="C:\Users\Dara\Desktop\Presentation\200002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390" y="5531313"/>
            <a:ext cx="687611" cy="687611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2771800" y="3429000"/>
            <a:ext cx="3600400" cy="9361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lvl="0" indent="-285750" algn="just" defTabSz="711200">
              <a:lnSpc>
                <a:spcPts val="2200"/>
              </a:lnSpc>
              <a:spcAft>
                <a:spcPts val="600"/>
              </a:spcAft>
              <a:buClr>
                <a:srgbClr val="98C222"/>
              </a:buClr>
              <a:buFont typeface="Arial" pitchFamily="34" charset="0"/>
              <a:buChar char="•"/>
            </a:pPr>
            <a:r>
              <a:rPr lang="en-GB" sz="16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</a:t>
            </a:r>
            <a:r>
              <a:rPr lang="tr-TR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yatırım</a:t>
            </a:r>
            <a:r>
              <a:rPr lang="en-GB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projelerinde </a:t>
            </a:r>
            <a:r>
              <a:rPr lang="tr-TR" sz="16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doğrudan giderlerin en fazla </a:t>
            </a:r>
            <a:r>
              <a:rPr lang="en-GB" sz="1600" b="1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% 1</a:t>
            </a:r>
            <a:r>
              <a:rPr lang="tr-TR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r>
              <a:rPr lang="en-GB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‘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u.</a:t>
            </a:r>
            <a:endParaRPr lang="en-US" sz="1600" dirty="0"/>
          </a:p>
        </p:txBody>
      </p:sp>
      <p:sp>
        <p:nvSpPr>
          <p:cNvPr id="30" name="Rectangle 29"/>
          <p:cNvSpPr/>
          <p:nvPr/>
        </p:nvSpPr>
        <p:spPr>
          <a:xfrm>
            <a:off x="2699792" y="2204864"/>
            <a:ext cx="3672408" cy="8640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lvl="0" indent="-285750" defTabSz="711200">
              <a:lnSpc>
                <a:spcPts val="2200"/>
              </a:lnSpc>
              <a:spcAft>
                <a:spcPts val="600"/>
              </a:spcAft>
              <a:buClr>
                <a:srgbClr val="98C222"/>
              </a:buClr>
              <a:buFont typeface="Arial" pitchFamily="34" charset="0"/>
              <a:buChar char="•"/>
            </a:pPr>
            <a:r>
              <a:rPr lang="en-GB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</a:t>
            </a:r>
            <a:r>
              <a:rPr lang="tr-TR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yatırım içermeyen</a:t>
            </a:r>
            <a:r>
              <a:rPr lang="en-GB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 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projelerde doğrudan giderlerin en fazla </a:t>
            </a:r>
            <a:r>
              <a:rPr lang="en-GB" sz="1600" b="1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% </a:t>
            </a:r>
            <a:r>
              <a:rPr lang="en-GB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15 </a:t>
            </a:r>
            <a:r>
              <a:rPr lang="tr-TR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‘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GB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</a:p>
          <a:p>
            <a:pPr lvl="0" algn="just" defTabSz="711200">
              <a:lnSpc>
                <a:spcPts val="2200"/>
              </a:lnSpc>
              <a:spcAft>
                <a:spcPts val="600"/>
              </a:spcAft>
              <a:buClr>
                <a:srgbClr val="98C222"/>
              </a:buClr>
            </a:pPr>
            <a:r>
              <a:rPr lang="bg-BG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	</a:t>
            </a:r>
            <a:endParaRPr lang="bg-BG" sz="1600" i="1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Flowchart: Alternate Process 30"/>
          <p:cNvSpPr/>
          <p:nvPr/>
        </p:nvSpPr>
        <p:spPr>
          <a:xfrm>
            <a:off x="827584" y="5229200"/>
            <a:ext cx="7920880" cy="1291838"/>
          </a:xfrm>
          <a:prstGeom prst="flowChartAlternateProcess">
            <a:avLst/>
          </a:prstGeom>
          <a:solidFill>
            <a:srgbClr val="98C222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r>
              <a:rPr lang="tr-TR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Sabit oranın yüzdesi </a:t>
            </a:r>
            <a:r>
              <a:rPr lang="en-GB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% 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 ortakları tarafından bütçede gösterilmelidir. ve Projenin uygulama süresi boyunca değişmemelidir!</a:t>
            </a:r>
          </a:p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r>
              <a:rPr lang="en-GB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pic>
        <p:nvPicPr>
          <p:cNvPr id="17" name="Picture 3" descr="C:\Users\ToshevaD\AppData\Local\Microsoft\Windows\Temporary Internet Files\Content.IE5\0GT8ZWWS\construction-cone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51" y="3356993"/>
            <a:ext cx="1479493" cy="1224135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7352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08912" cy="72008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B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ütçe kalemi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2 </a:t>
            </a:r>
            <a:b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ofis giderleri ve idari giderler</a:t>
            </a:r>
            <a:r>
              <a:rPr lang="ru-RU" sz="2000" b="1" cap="all" dirty="0">
                <a:solidFill>
                  <a:srgbClr val="003399"/>
                </a:solidFill>
                <a:latin typeface="Verdana" pitchFamily="34" charset="0"/>
              </a:rPr>
              <a:t/>
            </a:r>
            <a:br>
              <a:rPr lang="ru-RU" sz="2000" b="1" cap="all" dirty="0">
                <a:solidFill>
                  <a:srgbClr val="003399"/>
                </a:solidFill>
                <a:latin typeface="Verdana" pitchFamily="34" charset="0"/>
              </a:rPr>
            </a:br>
            <a:endParaRPr lang="en-US" sz="2000" b="1" cap="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323528" y="1412776"/>
            <a:ext cx="8424936" cy="86409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  <a:spcAft>
                <a:spcPts val="600"/>
              </a:spcAft>
            </a:pPr>
            <a:r>
              <a:rPr lang="tr-TR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Ofis </a:t>
            </a:r>
            <a:r>
              <a:rPr lang="tr-TR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tr-TR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iderleri ve İdari giderler,</a:t>
            </a:r>
            <a:r>
              <a:rPr lang="en-GB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Yönetim Makamı tarafından </a:t>
            </a:r>
            <a:r>
              <a:rPr lang="tr-TR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tr-TR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Personel giderlerinin</a:t>
            </a:r>
            <a:r>
              <a:rPr lang="en-GB" b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BL1</a:t>
            </a:r>
            <a:r>
              <a:rPr lang="tr-TR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en fazla </a:t>
            </a:r>
            <a:r>
              <a:rPr lang="en-GB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%</a:t>
            </a:r>
            <a:r>
              <a:rPr lang="en-GB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15</a:t>
            </a:r>
            <a:r>
              <a:rPr lang="tr-TR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’i olacak şekilde sabit bir oranla </a:t>
            </a:r>
            <a:r>
              <a:rPr lang="tr-TR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yararlanıcılara ödenir</a:t>
            </a:r>
            <a:r>
              <a:rPr lang="tr-TR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n-GB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GB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„</a:t>
            </a:r>
            <a:r>
              <a:rPr lang="tr-TR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yatırım</a:t>
            </a:r>
            <a:r>
              <a:rPr lang="en-GB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 </a:t>
            </a:r>
            <a:r>
              <a:rPr lang="tr-TR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</a:t>
            </a:r>
            <a:r>
              <a:rPr lang="en-GB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„ </a:t>
            </a:r>
            <a:r>
              <a:rPr lang="tr-TR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yatırım içermeyen</a:t>
            </a:r>
            <a:r>
              <a:rPr lang="en-GB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“ </a:t>
            </a:r>
            <a:r>
              <a:rPr lang="tr-TR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projeler için</a:t>
            </a:r>
            <a:r>
              <a:rPr lang="en-GB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en-GB" i="1" dirty="0"/>
          </a:p>
        </p:txBody>
      </p:sp>
      <p:sp>
        <p:nvSpPr>
          <p:cNvPr id="20" name="Rectangle 19"/>
          <p:cNvSpPr/>
          <p:nvPr/>
        </p:nvSpPr>
        <p:spPr>
          <a:xfrm>
            <a:off x="5796136" y="2564904"/>
            <a:ext cx="3030710" cy="20882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just" defTabSz="577850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bg-BG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Ofis kirası</a:t>
            </a:r>
            <a:endParaRPr lang="en-GB" sz="1600" i="1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just" defTabSz="577850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en-GB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Genel giderler</a:t>
            </a:r>
            <a:endParaRPr lang="en-GB" sz="1600" i="1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defTabSz="577850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en-GB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Sarf malzemesi</a:t>
            </a:r>
            <a:endParaRPr lang="en-GB" sz="1600" i="1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just" defTabSz="577850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en-GB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Ban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ka ücretleri</a:t>
            </a:r>
            <a:endParaRPr lang="en-GB" sz="1600" i="1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 defTabSz="577850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en-GB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Bakım masrafları</a:t>
            </a:r>
            <a:endParaRPr lang="en-GB" sz="1600" i="1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just" defTabSz="577850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</a:pPr>
            <a:endParaRPr lang="en-US" sz="16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1" name="Picture 3" descr="C:\Users\Dara\Desktop\Presentation\200002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5589240"/>
            <a:ext cx="576064" cy="576064"/>
          </a:xfrm>
          <a:prstGeom prst="rect">
            <a:avLst/>
          </a:prstGeom>
          <a:noFill/>
        </p:spPr>
      </p:pic>
      <p:sp>
        <p:nvSpPr>
          <p:cNvPr id="22" name="Flowchart: Alternate Process 21"/>
          <p:cNvSpPr/>
          <p:nvPr/>
        </p:nvSpPr>
        <p:spPr>
          <a:xfrm>
            <a:off x="827584" y="5445224"/>
            <a:ext cx="7920880" cy="884698"/>
          </a:xfrm>
          <a:prstGeom prst="flowChartAlternateProcess">
            <a:avLst/>
          </a:prstGeom>
          <a:solidFill>
            <a:srgbClr val="843D8D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r>
              <a:rPr lang="tr-TR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 Sabit oran </a:t>
            </a:r>
            <a:r>
              <a:rPr lang="en-GB" sz="16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% </a:t>
            </a:r>
            <a:r>
              <a:rPr lang="tr-TR" sz="16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 ortakları tarafından bütçede belirtilmelidir</a:t>
            </a:r>
            <a:r>
              <a:rPr lang="en-GB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 Proje uygulama süresi boyunca aynı kalmalıdır.</a:t>
            </a:r>
            <a:endParaRPr lang="en-GB" sz="16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 descr="C:\Users\Dara\Desktop\Presentation\1059214-royalty-free-vector-clip-art-illustration-of-a-group-of-office-supply-character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2564904"/>
            <a:ext cx="3946697" cy="2087364"/>
          </a:xfrm>
          <a:prstGeom prst="rect">
            <a:avLst/>
          </a:prstGeom>
          <a:ln>
            <a:solidFill>
              <a:srgbClr val="843D8D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1200000"/>
            </a:lightRig>
          </a:scene3d>
          <a:sp3d>
            <a:bevelT w="63500" h="25400" prst="hardEdge"/>
          </a:sp3d>
        </p:spPr>
      </p:pic>
    </p:spTree>
    <p:extLst>
      <p:ext uri="{BB962C8B-B14F-4D97-AF65-F5344CB8AC3E}">
        <p14:creationId xmlns="" xmlns:p14="http://schemas.microsoft.com/office/powerpoint/2010/main" val="123284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2328714" y="346208"/>
            <a:ext cx="5487416" cy="83339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B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ütçe kalemi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3</a:t>
            </a:r>
            <a:b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seyahat ve konaklama giderleri</a:t>
            </a:r>
            <a:endParaRPr lang="en-US" sz="2000" b="1" cap="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80158" y="1844824"/>
            <a:ext cx="8368306" cy="45365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  <a:endParaRPr lang="en-US" sz="2000" dirty="0">
              <a:solidFill>
                <a:srgbClr val="843D8D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900" dirty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en-US" sz="16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3599" y="1358591"/>
            <a:ext cx="8339782" cy="833779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endParaRPr lang="bg-BG" sz="16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1900"/>
              </a:lnSpc>
              <a:spcBef>
                <a:spcPts val="0"/>
              </a:spcBef>
              <a:spcAft>
                <a:spcPts val="300"/>
              </a:spcAft>
            </a:pPr>
            <a:endParaRPr lang="bg-BG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itchFamily="34" charset="0"/>
            </a:endParaRPr>
          </a:p>
          <a:p>
            <a:pPr marL="285750" indent="-285750" algn="just">
              <a:lnSpc>
                <a:spcPts val="19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itchFamily="34" charset="0"/>
            </a:endParaRPr>
          </a:p>
          <a:p>
            <a:pPr algn="just">
              <a:lnSpc>
                <a:spcPts val="1900"/>
              </a:lnSpc>
              <a:spcBef>
                <a:spcPts val="0"/>
              </a:spcBef>
              <a:spcAft>
                <a:spcPts val="300"/>
              </a:spcAft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itchFamily="34" charset="0"/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endParaRPr lang="bg-BG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3723" y="5570065"/>
            <a:ext cx="7920880" cy="79208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endParaRPr lang="bg-BG" sz="16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33598" y="1412777"/>
            <a:ext cx="8314865" cy="72008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r>
              <a:rPr lang="tr-TR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 bütçe kalemi, proje ortağı iki ülkede yapılan etkinliklerle ilgili proje personelinin harcamalarını kapsar</a:t>
            </a:r>
            <a:r>
              <a:rPr lang="en-GB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33599" y="2281979"/>
            <a:ext cx="5794586" cy="314407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algn="just" defTabSz="8445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Clr>
                <a:srgbClr val="98C222"/>
              </a:buClr>
              <a:buFont typeface="Arial" pitchFamily="34" charset="0"/>
              <a:buChar char="•"/>
            </a:pPr>
            <a:r>
              <a:rPr lang="bg-BG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Seyahat giderleri</a:t>
            </a: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Şahsi araç yada kurum aracı kullanımında en fazla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0,21/km </a:t>
            </a:r>
            <a:r>
              <a:rPr lang="en-GB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yakıt gideri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araç kiralanması için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1,50/km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kilometre başına hesaplanır.</a:t>
            </a:r>
            <a:endParaRPr lang="en-GB" sz="1500" i="1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1" algn="just" defTabSz="8445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Clr>
                <a:srgbClr val="98C222"/>
              </a:buClr>
              <a:buFont typeface="Arial" pitchFamily="34" charset="0"/>
              <a:buChar char="•"/>
            </a:pP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Harcırahlar</a:t>
            </a: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İki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ülkenin uygun sınır bölgesinde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 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projenin uygun alanı dışında ise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35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</a:t>
            </a:r>
          </a:p>
          <a:p>
            <a:pPr marL="0" lvl="1" algn="just" defTabSz="8445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Clr>
                <a:srgbClr val="98C222"/>
              </a:buClr>
              <a:buFont typeface="Arial" pitchFamily="34" charset="0"/>
              <a:buChar char="•"/>
            </a:pP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Konaklama </a:t>
            </a: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İki</a:t>
            </a:r>
            <a:r>
              <a:rPr lang="tr-TR" sz="1500" b="1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ülkenin uygun sınır bölgesinde</a:t>
            </a:r>
            <a:r>
              <a:rPr lang="tr-TR" sz="1500" b="1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60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r>
              <a:rPr lang="tr-TR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projenin uygun alanı dışında ise</a:t>
            </a:r>
            <a:r>
              <a:rPr lang="en-GB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130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GB" sz="1500" i="1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1" algn="just" defTabSz="8445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  <a:buClr>
                <a:srgbClr val="98C222"/>
              </a:buClr>
              <a:buFont typeface="Arial" pitchFamily="34" charset="0"/>
              <a:buChar char="•"/>
            </a:pP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ize masrafı-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Bütçeye yansıtılan seyahatlerin sayısına göre hesaplanır.</a:t>
            </a:r>
            <a:endParaRPr lang="en-GB" sz="1500" i="1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1" algn="just" defTabSz="8445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endParaRPr lang="en-US" sz="1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1" algn="just" defTabSz="8445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endParaRPr lang="bg-BG" sz="15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1" algn="just" defTabSz="844550">
              <a:lnSpc>
                <a:spcPts val="2200"/>
              </a:lnSpc>
              <a:spcBef>
                <a:spcPts val="600"/>
              </a:spcBef>
              <a:spcAft>
                <a:spcPts val="600"/>
              </a:spcAft>
            </a:pPr>
            <a:endParaRPr lang="bg-BG" sz="1500" dirty="0">
              <a:solidFill>
                <a:srgbClr val="003399"/>
              </a:solidFill>
            </a:endParaRPr>
          </a:p>
        </p:txBody>
      </p:sp>
      <p:pic>
        <p:nvPicPr>
          <p:cNvPr id="3074" name="Picture 2" descr="C:\Users\Dara\Desktop\Presentation\images5R0OSI5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2492896"/>
            <a:ext cx="2016224" cy="2016224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/>
          </a:scene3d>
          <a:sp3d>
            <a:bevelT w="114300" prst="hardEdge"/>
          </a:sp3d>
        </p:spPr>
      </p:pic>
      <p:pic>
        <p:nvPicPr>
          <p:cNvPr id="24" name="Picture 3" descr="C:\Users\Dara\Desktop\Presentation\200002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5714080"/>
            <a:ext cx="504056" cy="504056"/>
          </a:xfrm>
          <a:prstGeom prst="rect">
            <a:avLst/>
          </a:prstGeom>
          <a:noFill/>
        </p:spPr>
      </p:pic>
      <p:sp>
        <p:nvSpPr>
          <p:cNvPr id="25" name="Flowchart: Alternate Process 24"/>
          <p:cNvSpPr/>
          <p:nvPr/>
        </p:nvSpPr>
        <p:spPr>
          <a:xfrm>
            <a:off x="683568" y="5328592"/>
            <a:ext cx="8089813" cy="1196752"/>
          </a:xfrm>
          <a:prstGeom prst="flowChartAlternateProcess">
            <a:avLst/>
          </a:prstGeom>
          <a:solidFill>
            <a:srgbClr val="98C222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endParaRPr lang="bg-BG" sz="1600" b="1" strike="sngStrike" cap="all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r>
              <a:rPr lang="tr-TR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Konaklamalı organizasyonlar ile ziyaret organizasyonlarının bütçelerindeki harcamaların çakışması önlenmelidir</a:t>
            </a:r>
            <a:r>
              <a:rPr lang="en-GB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 </a:t>
            </a:r>
            <a:endParaRPr lang="tr-TR" sz="16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r>
              <a:rPr lang="tr-TR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Azami eşikler</a:t>
            </a:r>
            <a:r>
              <a:rPr lang="en-GB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</a:t>
            </a:r>
            <a:r>
              <a:rPr lang="en-GB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önerilen birimlere</a:t>
            </a:r>
            <a:r>
              <a:rPr lang="en-GB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uyulmalıdır.</a:t>
            </a:r>
            <a:r>
              <a:rPr lang="en-GB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</a:p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endParaRPr lang="en-US" sz="16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496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5559425" cy="86409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B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ütçe kalemi 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4</a:t>
            </a:r>
            <a:b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dış uzmanlık ve hizmet alımı giderleri</a:t>
            </a:r>
            <a:endParaRPr lang="en-US" sz="2000" b="1" cap="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80158" y="1916832"/>
            <a:ext cx="8368306" cy="38164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  <a:endParaRPr lang="en-US" sz="2000" dirty="0">
              <a:solidFill>
                <a:srgbClr val="843D8D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900" dirty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en-US" sz="16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341214"/>
            <a:ext cx="8568952" cy="8165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tr-TR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 bütçe kalemi</a:t>
            </a:r>
            <a:r>
              <a:rPr lang="en-GB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tr-TR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eminerler</a:t>
            </a:r>
            <a:r>
              <a:rPr lang="en-GB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tr-TR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toplantılar</a:t>
            </a:r>
            <a:r>
              <a:rPr lang="en-GB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tr-TR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basın toplantıları</a:t>
            </a:r>
            <a:r>
              <a:rPr lang="en-GB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tr-TR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farkındalık kampanyaları</a:t>
            </a:r>
            <a:r>
              <a:rPr lang="en-GB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tr-TR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eğitimler</a:t>
            </a:r>
            <a:r>
              <a:rPr lang="en-GB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tr-TR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danışmanlıklar</a:t>
            </a:r>
            <a:r>
              <a:rPr lang="en-GB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GB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çalışmalar</a:t>
            </a:r>
            <a:r>
              <a:rPr lang="en-GB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tr-TR" sz="17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tasarımlar</a:t>
            </a:r>
            <a:r>
              <a:rPr lang="en-GB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tr-TR" sz="17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vs. kapsar.</a:t>
            </a:r>
            <a:endParaRPr lang="en-GB" sz="17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11960" y="2060848"/>
            <a:ext cx="4932040" cy="3465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Char char="••"/>
            </a:pPr>
            <a:r>
              <a:rPr lang="bg-BG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alon kirası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Char char="••"/>
            </a:pP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Kahve molaları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ikramlar vs.</a:t>
            </a:r>
            <a:endParaRPr lang="en-GB" sz="1400" dirty="0" smtClean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Char char="••"/>
            </a:pP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Materyal hazırlıkları</a:t>
            </a:r>
            <a:endParaRPr lang="en-GB" sz="1400" i="1" dirty="0" smtClean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Char char="••"/>
            </a:pP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Katılımcıların konaklaması ve taşınması</a:t>
            </a:r>
            <a:endParaRPr lang="en-GB" sz="1400" dirty="0" smtClean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Char char="••"/>
            </a:pP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Hazırlık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tasarım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çeviri</a:t>
            </a:r>
            <a:endParaRPr lang="en-GB" sz="1400" dirty="0" smtClean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FontTx/>
              <a:buChar char="••"/>
            </a:pP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Tanıtım malzemelerinin satın alınması</a:t>
            </a:r>
            <a:endParaRPr lang="en-GB" sz="1400" dirty="0" smtClean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Char char="••"/>
            </a:pP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Danışmanlık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çalışmalar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tasarımlar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internet sitesi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geliştirme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vs.</a:t>
            </a:r>
            <a:endParaRPr lang="en-GB" sz="1400" i="1" dirty="0" smtClean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Char char="••"/>
            </a:pP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İzinler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sertifikalar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vs.</a:t>
            </a:r>
            <a:endParaRPr lang="en-GB" sz="1400" dirty="0" smtClean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FontTx/>
              <a:buChar char="••"/>
            </a:pP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Tercümanlar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konuşmacılar</a:t>
            </a: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eğitimciler</a:t>
            </a:r>
            <a:endParaRPr lang="en-GB" sz="1400" i="1" dirty="0" smtClean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1950" lvl="1" defTabSz="666750">
              <a:lnSpc>
                <a:spcPts val="1900"/>
              </a:lnSpc>
              <a:spcAft>
                <a:spcPts val="600"/>
              </a:spcAft>
              <a:buClr>
                <a:srgbClr val="843D8D"/>
              </a:buClr>
              <a:buChar char="••"/>
            </a:pPr>
            <a:r>
              <a:rPr lang="en-GB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</a:t>
            </a:r>
            <a:r>
              <a:rPr lang="tr-TR" sz="14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iğerleri</a:t>
            </a:r>
            <a:endParaRPr lang="en-GB" sz="1400" dirty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5805264"/>
            <a:ext cx="7903047" cy="10527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ts val="2100"/>
              </a:lnSpc>
              <a:spcAft>
                <a:spcPts val="600"/>
              </a:spcAft>
            </a:pPr>
            <a:endParaRPr lang="bg-BG" sz="15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" name="Picture 3" descr="C:\Users\Dara\Desktop\Presentation\200002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949280"/>
            <a:ext cx="504056" cy="504056"/>
          </a:xfrm>
          <a:prstGeom prst="rect">
            <a:avLst/>
          </a:prstGeom>
          <a:noFill/>
        </p:spPr>
      </p:pic>
      <p:sp>
        <p:nvSpPr>
          <p:cNvPr id="18" name="Flowchart: Alternate Process 17"/>
          <p:cNvSpPr/>
          <p:nvPr/>
        </p:nvSpPr>
        <p:spPr>
          <a:xfrm>
            <a:off x="827584" y="5733256"/>
            <a:ext cx="7992888" cy="956706"/>
          </a:xfrm>
          <a:prstGeom prst="flowChartAlternateProcess">
            <a:avLst/>
          </a:prstGeom>
          <a:solidFill>
            <a:srgbClr val="843D8D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>
              <a:lnSpc>
                <a:spcPts val="2100"/>
              </a:lnSpc>
              <a:spcAft>
                <a:spcPts val="600"/>
              </a:spcAft>
              <a:buClr>
                <a:srgbClr val="843D8D"/>
              </a:buClr>
            </a:pPr>
            <a:r>
              <a:rPr lang="tr-TR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Tüm alt bütçe kalemlerindeki harcamalar, proje faaliyetlerinin açıklamalarına uygun olarak, etkinlik ve katılımcı başına bütçelendirilir.</a:t>
            </a:r>
            <a:r>
              <a:rPr lang="en-GB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pic>
        <p:nvPicPr>
          <p:cNvPr id="4099" name="Picture 3" descr="C:\Users\Dara\Desktop\Presentation\untitled1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3" y="4005065"/>
            <a:ext cx="1728193" cy="1296144"/>
          </a:xfrm>
          <a:prstGeom prst="rect">
            <a:avLst/>
          </a:prstGeom>
          <a:solidFill>
            <a:srgbClr val="843D8D"/>
          </a:solidFill>
          <a:ln>
            <a:solidFill>
              <a:srgbClr val="843D8D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>
              <a:rot lat="0" lon="0" rev="1200000"/>
            </a:lightRig>
          </a:scene3d>
          <a:sp3d>
            <a:bevelT w="63500" h="25400" prst="hardEdge"/>
          </a:sp3d>
        </p:spPr>
      </p:pic>
      <p:pic>
        <p:nvPicPr>
          <p:cNvPr id="1026" name="Picture 2" descr="C:\Users\Dara\Desktop\Presentation\untitled1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2348880"/>
            <a:ext cx="1497880" cy="1465026"/>
          </a:xfrm>
          <a:prstGeom prst="rect">
            <a:avLst/>
          </a:prstGeom>
          <a:ln/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1029" name="Picture 5" descr="C:\Users\Dara\Desktop\Presentation\untitled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7744" y="2348880"/>
            <a:ext cx="1728191" cy="1453902"/>
          </a:xfrm>
          <a:prstGeom prst="rect">
            <a:avLst/>
          </a:prstGeom>
          <a:solidFill>
            <a:srgbClr val="843D8D"/>
          </a:solidFill>
          <a:ln>
            <a:solidFill>
              <a:srgbClr val="843D8D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>
              <a:rot lat="0" lon="0" rev="1200000"/>
            </a:lightRig>
          </a:scene3d>
          <a:sp3d>
            <a:bevelT w="63500" h="25400" prst="hardEdge"/>
          </a:sp3d>
        </p:spPr>
      </p:pic>
      <p:pic>
        <p:nvPicPr>
          <p:cNvPr id="1031" name="Picture 7" descr="C:\Users\Dara\Desktop\Presentation\imagesPG8V2MEU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7973" y="4005064"/>
            <a:ext cx="1481739" cy="1294543"/>
          </a:xfrm>
          <a:prstGeom prst="rect">
            <a:avLst/>
          </a:prstGeom>
          <a:solidFill>
            <a:srgbClr val="843D8D"/>
          </a:solidFill>
          <a:ln>
            <a:solidFill>
              <a:srgbClr val="843D8D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1200000"/>
            </a:lightRig>
          </a:scene3d>
          <a:sp3d>
            <a:bevelT w="63500" h="25400" prst="hardEdge"/>
          </a:sp3d>
        </p:spPr>
      </p:pic>
    </p:spTree>
    <p:extLst>
      <p:ext uri="{BB962C8B-B14F-4D97-AF65-F5344CB8AC3E}">
        <p14:creationId xmlns="" xmlns:p14="http://schemas.microsoft.com/office/powerpoint/2010/main" val="76653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2051719" y="332656"/>
            <a:ext cx="5775449" cy="789829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B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ÜTÇE KALEMİ</a:t>
            </a:r>
            <a:r>
              <a:rPr lang="ru-RU" sz="2000" b="1" cap="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ru-RU" sz="2000" b="1" cap="all" dirty="0">
                <a:solidFill>
                  <a:srgbClr val="003399"/>
                </a:solidFill>
                <a:latin typeface="Verdana" pitchFamily="34" charset="0"/>
              </a:rPr>
              <a:t>5 </a:t>
            </a:r>
            <a:r>
              <a:rPr lang="ru-RU" sz="2000" b="1" cap="all" dirty="0" smtClean="0">
                <a:solidFill>
                  <a:srgbClr val="003399"/>
                </a:solidFill>
                <a:latin typeface="Verdana" pitchFamily="34" charset="0"/>
              </a:rPr>
              <a:t/>
            </a:r>
            <a:br>
              <a:rPr lang="ru-RU" sz="2000" b="1" cap="all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Ekipman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 ve inşaat işleri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ru-RU" sz="2000" b="1" cap="all" dirty="0">
                <a:solidFill>
                  <a:srgbClr val="003399"/>
                </a:solidFill>
                <a:latin typeface="Verdana" pitchFamily="34" charset="0"/>
              </a:rPr>
              <a:t/>
            </a:r>
            <a:br>
              <a:rPr lang="ru-RU" sz="2000" b="1" cap="all" dirty="0">
                <a:solidFill>
                  <a:srgbClr val="003399"/>
                </a:solidFill>
                <a:latin typeface="Verdana" pitchFamily="34" charset="0"/>
              </a:rPr>
            </a:br>
            <a:endParaRPr lang="en-US" sz="2000" b="1" cap="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80158" y="1844824"/>
            <a:ext cx="8368306" cy="45365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  <a:endParaRPr lang="en-US" sz="2000" dirty="0">
              <a:solidFill>
                <a:srgbClr val="843D8D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900" dirty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en-US" sz="16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1278" y="1340768"/>
            <a:ext cx="8368306" cy="78982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r>
              <a:rPr lang="tr-TR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 bütçe kalemi </a:t>
            </a:r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Küçük</a:t>
            </a:r>
            <a:r>
              <a:rPr lang="tr-TR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çaplı inşaat</a:t>
            </a:r>
            <a:r>
              <a:rPr lang="en-GB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GB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tedarik</a:t>
            </a:r>
            <a:r>
              <a:rPr lang="tr-TR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harcamalarını kapsar ve projenin yatırım kısmını temsil eder.</a:t>
            </a:r>
            <a:endParaRPr lang="en-GB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endParaRPr lang="en-GB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bg-BG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00050" lvl="1" indent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bg-BG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5536" y="3861048"/>
            <a:ext cx="3600400" cy="122413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ts val="2200"/>
              </a:lnSpc>
              <a:spcAft>
                <a:spcPts val="600"/>
              </a:spcAft>
            </a:pP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b="1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ygun harcamalar</a:t>
            </a: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BL5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için </a:t>
            </a:r>
          </a:p>
          <a:p>
            <a:pPr algn="just">
              <a:lnSpc>
                <a:spcPts val="2200"/>
              </a:lnSpc>
              <a:spcAft>
                <a:spcPts val="600"/>
              </a:spcAft>
            </a:pP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„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yatırım</a:t>
            </a: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</a:t>
            </a:r>
            <a:r>
              <a:rPr lang="tr-TR" sz="1500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projelerinde </a:t>
            </a:r>
            <a:r>
              <a:rPr lang="en-GB" sz="1500" i="1" cap="all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 maliyetleri toplamının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n-GB" sz="1500" i="1" cap="all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tr-TR" sz="1500" i="1" cap="all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asgari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%</a:t>
            </a: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’si</a:t>
            </a:r>
            <a:endParaRPr lang="en-US" sz="1500" cap="al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004048" y="3861048"/>
            <a:ext cx="3672408" cy="11521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ts val="2200"/>
              </a:lnSpc>
              <a:spcAft>
                <a:spcPts val="600"/>
              </a:spcAft>
            </a:pPr>
            <a:r>
              <a:rPr lang="tr-TR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harcamalar</a:t>
            </a:r>
            <a:r>
              <a:rPr lang="tr-TR" sz="1500" b="1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BL5 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„</a:t>
            </a:r>
            <a:r>
              <a:rPr lang="tr-TR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 içermeyen</a:t>
            </a:r>
            <a:r>
              <a:rPr lang="en-GB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 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lerde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en-GB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 maliyetleri toplamının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Azami. </a:t>
            </a:r>
            <a:r>
              <a:rPr lang="tr-TR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</a:t>
            </a:r>
            <a:r>
              <a:rPr lang="en-GB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50 </a:t>
            </a:r>
            <a:r>
              <a:rPr lang="tr-TR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‘si</a:t>
            </a:r>
            <a:endParaRPr lang="en-GB" sz="1500" i="1" dirty="0" smtClean="0"/>
          </a:p>
          <a:p>
            <a:pPr lvl="0"/>
            <a:endParaRPr lang="en-US" sz="1500" i="1" cap="all" dirty="0"/>
          </a:p>
        </p:txBody>
      </p:sp>
      <p:pic>
        <p:nvPicPr>
          <p:cNvPr id="18" name="Picture 3" descr="C:\Users\Dara\Desktop\Presentation\200002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683" y="5689427"/>
            <a:ext cx="547885" cy="547885"/>
          </a:xfrm>
          <a:prstGeom prst="rect">
            <a:avLst/>
          </a:prstGeom>
          <a:noFill/>
        </p:spPr>
      </p:pic>
      <p:sp>
        <p:nvSpPr>
          <p:cNvPr id="19" name="Flowchart: Alternate Process 18"/>
          <p:cNvSpPr/>
          <p:nvPr/>
        </p:nvSpPr>
        <p:spPr>
          <a:xfrm>
            <a:off x="799405" y="5445224"/>
            <a:ext cx="8021067" cy="1124744"/>
          </a:xfrm>
          <a:prstGeom prst="flowChartAlternateProcess">
            <a:avLst/>
          </a:prstGeom>
          <a:solidFill>
            <a:srgbClr val="98C222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endParaRPr lang="bg-BG" sz="1600" b="1" strike="sngStrike" cap="all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endParaRPr lang="bg-BG" sz="16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r>
              <a:rPr lang="tr-TR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 eşik değerler projeler için zorunludur</a:t>
            </a:r>
            <a:r>
              <a:rPr lang="en-GB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r>
              <a:rPr lang="tr-TR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Detaylı bir teknik özellik, birim fiyat,sayı</a:t>
            </a:r>
            <a:r>
              <a:rPr lang="tr-TR" sz="1600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tr-TR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miktar ve Euro cinsinden toplam maliyet miktarlarını içeren şartname ekleyiniz </a:t>
            </a:r>
            <a:r>
              <a:rPr lang="en-GB" sz="16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pPr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Wingdings" pitchFamily="2" charset="2"/>
              <a:buChar char="ü"/>
            </a:pPr>
            <a:endParaRPr lang="bg-BG" sz="16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endParaRPr lang="en-US" sz="16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Picture 4" descr="C:\Users\Dara\Desktop\Presentation\untitl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2279355"/>
            <a:ext cx="1944216" cy="1437677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/>
          </a:scene3d>
          <a:sp3d>
            <a:bevelT w="114300" prst="hardEdge"/>
          </a:sp3d>
        </p:spPr>
      </p:pic>
      <p:pic>
        <p:nvPicPr>
          <p:cNvPr id="2052" name="Picture 4" descr="C:\Users\Dara\Desktop\Presentation\untitled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2279355"/>
            <a:ext cx="1911846" cy="1437677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/>
          </a:scene3d>
          <a:sp3d>
            <a:bevelT w="114300" prst="hardEdge"/>
          </a:sp3d>
        </p:spPr>
      </p:pic>
    </p:spTree>
    <p:extLst>
      <p:ext uri="{BB962C8B-B14F-4D97-AF65-F5344CB8AC3E}">
        <p14:creationId xmlns="" xmlns:p14="http://schemas.microsoft.com/office/powerpoint/2010/main" val="23769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13290"/>
            <a:ext cx="1614438" cy="859926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2267743" y="438644"/>
            <a:ext cx="5559425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B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ütçe kalemi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ru-RU" sz="2000" b="1" cap="all" dirty="0" smtClean="0">
                <a:solidFill>
                  <a:srgbClr val="003399"/>
                </a:solidFill>
                <a:latin typeface="Verdana" pitchFamily="34" charset="0"/>
              </a:rPr>
              <a:t>6 </a:t>
            </a:r>
            <a:br>
              <a:rPr lang="ru-RU" sz="2000" b="1" cap="all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proje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 hazırlama</a:t>
            </a:r>
            <a:endParaRPr lang="en-US" sz="2000" b="1" cap="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80158" y="1844824"/>
            <a:ext cx="8368306" cy="45365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  <a:endParaRPr lang="en-US" sz="2000" dirty="0">
              <a:solidFill>
                <a:srgbClr val="843D8D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900" dirty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en-US" sz="16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9" y="1268760"/>
            <a:ext cx="8424935" cy="86409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 bütçe kalemi proje hazırlık harcamalarını (ortaklar arası toplantılar,danışmanlık,çalışmalar, fizibilite çalışmaları, teknik etütler, inşaat işleri için proje tasarımı,sertifikalar,ruhsatlar,belgelerin tercümesi, vergiler…gibi)kapsar.</a:t>
            </a:r>
            <a:endParaRPr lang="en-GB" sz="15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endParaRPr lang="bg-BG" sz="14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39952" y="2348879"/>
            <a:ext cx="4608512" cy="2164411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indent="-285750"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endParaRPr lang="tr-TR" sz="1500" i="1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Bütçe hazırlama aşamasındaki proje hazırlama bedeli projenin doğrudan giderlerinin en fazla %3 ‘ ü kadar olmalıdır.</a:t>
            </a:r>
          </a:p>
          <a:p>
            <a:pPr marL="285750" indent="-285750" algn="just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Başvuru 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aketinin hazırlanması</a:t>
            </a:r>
            <a:r>
              <a:rPr lang="en-GB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‘ için de en fazla </a:t>
            </a:r>
            <a:r>
              <a:rPr lang="en-GB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3000</a:t>
            </a:r>
            <a:r>
              <a:rPr lang="tr-TR" sz="1500" b="1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500" b="1" i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endParaRPr lang="en-GB" sz="1500" i="1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" name="Picture 3" descr="C:\Users\Dara\Desktop\Presentation\200002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5733256"/>
            <a:ext cx="648072" cy="648072"/>
          </a:xfrm>
          <a:prstGeom prst="rect">
            <a:avLst/>
          </a:prstGeom>
          <a:noFill/>
        </p:spPr>
      </p:pic>
      <p:sp>
        <p:nvSpPr>
          <p:cNvPr id="18" name="Flowchart: Alternate Process 17"/>
          <p:cNvSpPr/>
          <p:nvPr/>
        </p:nvSpPr>
        <p:spPr>
          <a:xfrm>
            <a:off x="899592" y="5517232"/>
            <a:ext cx="7951142" cy="1196752"/>
          </a:xfrm>
          <a:prstGeom prst="flowChartAlternateProcess">
            <a:avLst/>
          </a:prstGeom>
          <a:solidFill>
            <a:srgbClr val="843D8D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</a:pPr>
            <a:r>
              <a:rPr lang="tr-TR" sz="15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 hazırlık harcamalarının, en geç proje tekliflerinin teslim tarihinden önce veya bu tarihte yapılması önerilir</a:t>
            </a:r>
            <a:r>
              <a:rPr lang="en-GB" sz="15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tr-TR" sz="15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</a:pPr>
            <a:r>
              <a:rPr lang="tr-TR" sz="15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 hazırlama bedeli sadece hibe sözleşmesi verilen başvuru sahiplerine geri ödenecektir.</a:t>
            </a:r>
            <a:endParaRPr lang="en-GB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C:\Users\Dara\Desktop\Presentation\images00BN5OHX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2132856"/>
            <a:ext cx="2160240" cy="1800199"/>
          </a:xfrm>
          <a:prstGeom prst="rect">
            <a:avLst/>
          </a:prstGeom>
          <a:ln>
            <a:solidFill>
              <a:srgbClr val="843D8D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1200000"/>
            </a:lightRig>
          </a:scene3d>
          <a:sp3d>
            <a:bevelT w="63500" h="25400" prst="hardEdge"/>
          </a:sp3d>
        </p:spPr>
      </p:pic>
      <p:pic>
        <p:nvPicPr>
          <p:cNvPr id="3077" name="Picture 5" descr="C:\Users\Dara\Desktop\Presentation\untitled2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1680" y="3717033"/>
            <a:ext cx="2088232" cy="1584176"/>
          </a:xfrm>
          <a:prstGeom prst="rect">
            <a:avLst/>
          </a:prstGeom>
          <a:ln>
            <a:solidFill>
              <a:srgbClr val="843D8D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>
              <a:rot lat="0" lon="0" rev="1200000"/>
            </a:lightRig>
          </a:scene3d>
          <a:sp3d>
            <a:bevelT w="63500" h="25400" prst="hardEdge"/>
          </a:sp3d>
        </p:spPr>
      </p:pic>
    </p:spTree>
    <p:extLst>
      <p:ext uri="{BB962C8B-B14F-4D97-AF65-F5344CB8AC3E}">
        <p14:creationId xmlns="" xmlns:p14="http://schemas.microsoft.com/office/powerpoint/2010/main" val="4841828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1259632" y="528845"/>
            <a:ext cx="6552728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KDV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ve 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eş 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finan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smanı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0158" y="2452936"/>
            <a:ext cx="3888432" cy="3351883"/>
          </a:xfrm>
        </p:spPr>
        <p:txBody>
          <a:bodyPr/>
          <a:lstStyle/>
          <a:p>
            <a:pPr marL="0" indent="0" algn="just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tr-TR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 yararlanıcılar için </a:t>
            </a:r>
            <a:r>
              <a:rPr lang="en-GB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tr-TR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KDV açısından uygun harcamalarla ilgili rehber, Bulgaristan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Maliye Bakanlığı’nın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№ NF-3/ 23.12.2016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no’lu yazısında mevcuttur.</a:t>
            </a:r>
            <a:r>
              <a:rPr lang="en-GB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indent="0" algn="just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tr-TR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formunu doldurmadan önce </a:t>
            </a:r>
            <a:r>
              <a:rPr lang="en-GB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 proje ortakları, her bir faaliyette </a:t>
            </a:r>
            <a:r>
              <a:rPr lang="en-GB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KDV durumunun ne olacağını netleştirmeli ve KDV’nin diğer kaynaklardan geri alınabilir mi yoksa geri alınamaz mı olduğunu belirlemelidir. olup olmadığını saptamalıdır.</a:t>
            </a:r>
            <a:endParaRPr lang="en-GB" altLang="bg-BG" sz="15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altLang="bg-BG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500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500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644008" y="1412776"/>
            <a:ext cx="4104456" cy="2913748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eaLnBrk="0" hangingPunct="0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tr-TR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.Başvuru </a:t>
            </a:r>
            <a:r>
              <a:rPr lang="tr-TR" altLang="bg-BG" sz="15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sahipleri, tablo 5’te ilgili sütuna (PP1/LP, PP2, PP3 gibi) kendi eş finansmanı satırına eklenmek üzere </a:t>
            </a:r>
            <a:r>
              <a:rPr lang="tr-TR" altLang="bg-BG" sz="15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kendi eş finansmanını  </a:t>
            </a:r>
            <a:r>
              <a:rPr lang="tr-TR" altLang="bg-BG" sz="15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sağlayabilirler</a:t>
            </a:r>
            <a:r>
              <a:rPr lang="tr-TR" altLang="bg-BG" sz="15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(zorunlu değildir) </a:t>
            </a:r>
            <a:r>
              <a:rPr lang="tr-TR" altLang="bg-BG" sz="15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Böyle bir durumda, kendi eş finansmanı ile ilgili harcamalar ilgili proje ortağının tablo 2 bütçesinde belirtilmelidir.</a:t>
            </a:r>
          </a:p>
          <a:p>
            <a:pPr algn="just" eaLnBrk="0" hangingPunct="0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tr-TR" altLang="bg-BG" sz="15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Eş finansman, diğer proje kapsamındaki harcamalar ile birlikte doğrulama konusu </a:t>
            </a:r>
            <a:r>
              <a:rPr lang="tr-TR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olacaktır</a:t>
            </a:r>
            <a:r>
              <a:rPr lang="tr-TR" altLang="bg-BG" sz="15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altLang="bg-BG" sz="15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0" hangingPunct="0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endParaRPr lang="en-GB" altLang="bg-BG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60032" y="5553236"/>
            <a:ext cx="3892244" cy="84351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endParaRPr lang="ru-RU" altLang="bg-BG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Flowchart: Alternate Process 18"/>
          <p:cNvSpPr/>
          <p:nvPr/>
        </p:nvSpPr>
        <p:spPr>
          <a:xfrm rot="10800000" flipV="1">
            <a:off x="380158" y="5877272"/>
            <a:ext cx="3759794" cy="936104"/>
          </a:xfrm>
          <a:prstGeom prst="flowChartAlternateProcess">
            <a:avLst/>
          </a:prstGeom>
          <a:solidFill>
            <a:srgbClr val="98C222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endParaRPr lang="bg-BG" sz="1500" b="1" strike="sngStrike" cap="all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spcAft>
                <a:spcPts val="600"/>
              </a:spcAft>
              <a:buClr>
                <a:srgbClr val="98C222"/>
              </a:buClr>
            </a:pPr>
            <a:r>
              <a:rPr lang="tr-TR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KDV meblağı(diğer kaynaklardan geri alınabilir olmayan KDV) bütçenin birim oranlarına dahil edilmelidir</a:t>
            </a:r>
            <a:r>
              <a:rPr lang="en-GB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5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ctr">
              <a:lnSpc>
                <a:spcPts val="2200"/>
              </a:lnSpc>
              <a:spcBef>
                <a:spcPts val="0"/>
              </a:spcBef>
              <a:spcAft>
                <a:spcPts val="600"/>
              </a:spcAft>
            </a:pPr>
            <a:endParaRPr lang="en-US" sz="15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Flowchart: Alternate Process 20"/>
          <p:cNvSpPr/>
          <p:nvPr/>
        </p:nvSpPr>
        <p:spPr>
          <a:xfrm>
            <a:off x="4644008" y="5733257"/>
            <a:ext cx="4108268" cy="1080119"/>
          </a:xfrm>
          <a:prstGeom prst="flowChartAlternateProcess">
            <a:avLst/>
          </a:prstGeom>
          <a:solidFill>
            <a:srgbClr val="843D8D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>
              <a:spcAft>
                <a:spcPts val="600"/>
              </a:spcAft>
              <a:buClr>
                <a:srgbClr val="843D8D"/>
              </a:buClr>
            </a:pPr>
            <a:r>
              <a:rPr lang="tr-TR" altLang="bg-BG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Ayni Katkı uygun harcama değildir!</a:t>
            </a:r>
            <a:endParaRPr lang="en-GB" altLang="bg-BG" sz="15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098" name="Picture 2" descr="C:\Users\Dara\Desktop\Presentation\imagesYKHKRTK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268983"/>
            <a:ext cx="2020825" cy="1183953"/>
          </a:xfrm>
          <a:prstGeom prst="rect">
            <a:avLst/>
          </a:prstGeom>
          <a:ln>
            <a:solidFill>
              <a:srgbClr val="843D8D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1200000"/>
            </a:lightRig>
          </a:scene3d>
          <a:sp3d>
            <a:bevelT w="63500" h="25400" prst="hardEdge"/>
          </a:sp3d>
        </p:spPr>
      </p:pic>
      <p:pic>
        <p:nvPicPr>
          <p:cNvPr id="4099" name="Picture 3" descr="C:\Users\Dara\Desktop\Presentation\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4326524"/>
            <a:ext cx="1944216" cy="1620180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/>
          </a:scene3d>
          <a:sp3d>
            <a:bevelT w="114300" prst="hardEdge"/>
          </a:sp3d>
        </p:spPr>
      </p:pic>
    </p:spTree>
    <p:extLst>
      <p:ext uri="{BB962C8B-B14F-4D97-AF65-F5344CB8AC3E}">
        <p14:creationId xmlns="" xmlns:p14="http://schemas.microsoft.com/office/powerpoint/2010/main" val="15301173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2339751" y="438644"/>
            <a:ext cx="5400601" cy="75810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altLang="en-US" sz="2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GELİR GETİREN PROJELER</a:t>
            </a:r>
            <a:endParaRPr lang="ru-RU" altLang="en-US" sz="2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80158" y="1844824"/>
            <a:ext cx="8368306" cy="45365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smtClean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smtClean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smtClean="0">
                <a:solidFill>
                  <a:srgbClr val="003399"/>
                </a:solidFill>
              </a:rPr>
              <a:t> </a:t>
            </a:r>
            <a:endParaRPr lang="en-US" sz="2000" smtClean="0">
              <a:solidFill>
                <a:srgbClr val="843D8D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smtClean="0">
                <a:solidFill>
                  <a:srgbClr val="003399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900" smtClean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en-US" sz="1600" smtClean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11560" y="1484784"/>
            <a:ext cx="8064896" cy="1656184"/>
          </a:xfrm>
          <a:prstGeom prst="rect">
            <a:avLst/>
          </a:prstGeom>
        </p:spPr>
        <p:txBody>
          <a:bodyPr>
            <a:noAutofit/>
          </a:bodyPr>
          <a:lstStyle/>
          <a:p>
            <a:pPr lvl="6" algn="just">
              <a:lnSpc>
                <a:spcPts val="2100"/>
              </a:lnSpc>
              <a:spcAft>
                <a:spcPts val="600"/>
              </a:spcAft>
            </a:pP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gelir getirmesi halinde,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1303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sayılı tüzüğünün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65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(8)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bendine uygun harcamalarından ,projenin uygulanması sırasında doğrudan üretilen gelir çıkarılır.</a:t>
            </a:r>
            <a:endParaRPr lang="en-GB" sz="15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100"/>
              </a:lnSpc>
              <a:spcBef>
                <a:spcPts val="0"/>
              </a:spcBef>
              <a:spcAft>
                <a:spcPts val="600"/>
              </a:spcAft>
            </a:pPr>
            <a:endParaRPr lang="bg-BG" sz="15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indent="457200" algn="just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bg-BG" sz="15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0158" y="3501008"/>
            <a:ext cx="5487986" cy="1872208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ts val="2100"/>
              </a:lnSpc>
              <a:spcBef>
                <a:spcPts val="0"/>
              </a:spcBef>
              <a:spcAft>
                <a:spcPts val="600"/>
              </a:spcAft>
            </a:pP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net gelirinden kasıt, projenin sağladığı mal ve hizmetler için kullanıcılar tarafından doğrudan ödenen nakit akışıdır.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5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Örnek: 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eğer proje spor tesisinin yenilenmesiyle ilgiliyse ,projenin uygulandığı süre boyunca bu spor tesislerini kullananların aldığı biletlerden elde edilen gelir toplam uygun harcamalardan çıkarılmalıdır.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en-GB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123" name="Picture 3" descr="C:\Users\Dara\Desktop\Presentation\imagesO1ODEC3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1750" y="3453358"/>
            <a:ext cx="2274706" cy="1703834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/>
          </a:scene3d>
          <a:sp3d>
            <a:bevelT w="114300" prst="hardEdge"/>
          </a:sp3d>
        </p:spPr>
      </p:pic>
      <p:pic>
        <p:nvPicPr>
          <p:cNvPr id="5125" name="Picture 5" descr="C:\Users\Dara\Desktop\Presentation\imagesQL3DTO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3900" y="1556792"/>
            <a:ext cx="2284849" cy="1584176"/>
          </a:xfrm>
          <a:prstGeom prst="rect">
            <a:avLst/>
          </a:prstGeom>
          <a:ln>
            <a:solidFill>
              <a:srgbClr val="843D8D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1200000"/>
            </a:lightRig>
          </a:scene3d>
          <a:sp3d>
            <a:bevelT w="63500" h="25400" prst="hardEdge"/>
          </a:sp3d>
        </p:spPr>
      </p:pic>
      <p:pic>
        <p:nvPicPr>
          <p:cNvPr id="19" name="Picture 3" descr="C:\Users\Dara\Desktop\Presentation\200002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7971" y="5863580"/>
            <a:ext cx="504056" cy="504056"/>
          </a:xfrm>
          <a:prstGeom prst="rect">
            <a:avLst/>
          </a:prstGeom>
          <a:noFill/>
        </p:spPr>
      </p:pic>
      <p:sp>
        <p:nvSpPr>
          <p:cNvPr id="20" name="Flowchart: Alternate Process 19"/>
          <p:cNvSpPr/>
          <p:nvPr/>
        </p:nvSpPr>
        <p:spPr>
          <a:xfrm>
            <a:off x="827584" y="5733256"/>
            <a:ext cx="7920880" cy="764704"/>
          </a:xfrm>
          <a:prstGeom prst="flowChartAlternateProcess">
            <a:avLst/>
          </a:prstGeom>
          <a:solidFill>
            <a:srgbClr val="843D8D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</a:pPr>
            <a:r>
              <a:rPr lang="tr-TR" sz="15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Projenin uygulama aşamasında ,proje kapsamındaki gelir elde eden her yararlanıcı, bu gelirlerle ilgili ayrıntılı,zamanında,yeterli ve izlenebilir bilgi kaydı tutmalıdır</a:t>
            </a:r>
            <a:r>
              <a:rPr lang="en-GB" sz="15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en-GB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435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2123728" y="438644"/>
            <a:ext cx="5703441" cy="75810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altLang="en-US" sz="2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 PLANLARKEN YAPILAN HATALAR</a:t>
            </a:r>
            <a:endParaRPr lang="ru-RU" altLang="en-US" sz="20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80158" y="1844824"/>
            <a:ext cx="8368306" cy="453650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  <a:endParaRPr lang="en-US" sz="2000" dirty="0">
              <a:solidFill>
                <a:srgbClr val="843D8D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003399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900" dirty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en-US" sz="1600" dirty="0">
              <a:solidFill>
                <a:srgbClr val="003399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99593" y="1628800"/>
            <a:ext cx="7704856" cy="511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1200150" lvl="2" indent="-285750" algn="just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öncelik eksenine göre hibe miktarları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özel amacı ve türü açısından gözlemlenememektedir.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1200150" lvl="2" indent="-285750" algn="just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Bütçede belirtilen harcamalar ile planlanan faaliyetler örtüşmemektedir.(tam tersi de geçerli)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1200150" lvl="2" indent="-285750" algn="just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formunda belirtilen tüm faaliyetler için harcamaların öngörülmemesi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285750" indent="-285750" algn="just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 bütçeleri oluşturulurken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katılımcı sayıları, km, bilgi ve tanıtım materyallerinin… gibi)gerçekçi bilgiler vermemesi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285750" indent="-285750" algn="just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Harcamaların doğru bütçe kaleminde yazılmaması ve örtüştürülmesi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285750" indent="-285750" algn="just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eşik değerlerin gözetilmemesi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285750" indent="-285750" algn="just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Bütçenin, gerçek piyasa fiyatları temel alınarak hazırlanmaması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285750" indent="-285750" algn="just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olmayan harcamaların dahil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edilmesi.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146" name="Picture 2" descr="C:\Users\Dara\Desktop\Presentation\imagesPNO3GBU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628800"/>
            <a:ext cx="1600002" cy="1741398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>
            <a:bevelT w="114300" prst="hardEdge"/>
          </a:sp3d>
        </p:spPr>
      </p:pic>
    </p:spTree>
    <p:extLst>
      <p:ext uri="{BB962C8B-B14F-4D97-AF65-F5344CB8AC3E}">
        <p14:creationId xmlns="" xmlns:p14="http://schemas.microsoft.com/office/powerpoint/2010/main" val="87165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2339752" y="477563"/>
            <a:ext cx="5487416" cy="66701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 ve tanıtım faaliyetlerinin planlanması</a:t>
            </a:r>
            <a:endParaRPr lang="bg-BG" sz="2000" b="1" cap="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9"/>
          <p:cNvSpPr/>
          <p:nvPr/>
        </p:nvSpPr>
        <p:spPr>
          <a:xfrm>
            <a:off x="1691679" y="1268760"/>
            <a:ext cx="7056785" cy="863650"/>
          </a:xfrm>
          <a:prstGeom prst="rect">
            <a:avLst/>
          </a:prstGeom>
        </p:spPr>
        <p:txBody>
          <a:bodyPr/>
          <a:lstStyle/>
          <a:p>
            <a:pPr marL="0" lvl="1" algn="ctr" eaLnBrk="0" hangingPunc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843D8D"/>
              </a:buClr>
            </a:pPr>
            <a:r>
              <a:rPr lang="tr-TR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</a:t>
            </a:r>
            <a:r>
              <a:rPr lang="tr-TR" sz="13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 ve sonuçları, iletişim ve görünürlük araçları yoluyla amaç grupları ve nihai yararlanıcılara ulaşmaktadır. Başarılı bir proje için bu araçların iyi planlanması </a:t>
            </a:r>
            <a:r>
              <a:rPr lang="tr-TR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gerekmektedir.</a:t>
            </a:r>
            <a:endParaRPr lang="en-GB" sz="13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0158" y="2420888"/>
            <a:ext cx="3975818" cy="43204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algn="ctr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</a:pPr>
            <a:endParaRPr lang="en-GB" sz="13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ctr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</a:pP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3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ADIMLAR</a:t>
            </a:r>
            <a:endParaRPr lang="en-GB" sz="13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Projeyi tanıtacağınız temel iletişim faaliyetlerini belirleyiniz, örneğin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basın konferansı, medya basımları, internet sitesi, broşürler, reklam panoları, tanıtım materyalleri, sosyal medya faaliyetleri…gibi;</a:t>
            </a:r>
            <a:endParaRPr lang="en-GB" sz="13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İlgili faaliyetleri başvuru formunun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2.5 «</a:t>
            </a:r>
            <a:r>
              <a:rPr lang="tr-TR" sz="13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İletişim ve Görünürlük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başlığı altında tanımlayın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(2.5.1 «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İletişim Stratejisi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2.5.2 «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İletişim Araçları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").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Sorumlu proje ortağı, hedef grupları ve ulaşılacak kişi sayısını belirleyiniz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endParaRPr lang="ru-RU" sz="13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64312" y="2348880"/>
            <a:ext cx="4184153" cy="42484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algn="ctr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</a:pPr>
            <a:r>
              <a:rPr lang="tr-TR" sz="13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iPUÇLARI</a:t>
            </a:r>
            <a:endParaRPr lang="en-GB" sz="13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Bilgilendirme faaliyetlerinin ve araçlarının isimleri, Başvuru Formunun ve proje bütçesinin tüm bölümleriyle aynı olmalıdır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Formunun 2.3. kısmında bilgilendirme ve tanıtım faaliyetlerini ayrı bir faaliyet olarak planlamak mümkündür, fakat zorunlu değildir. Tanıtım faaliyetleri, temel proje faaliyetleri çerçevesinde de açıklanabilir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Formunun 2.3 ve 2.5 kısmında tanımlanan bilgilendirme ve tanıtım verilerin içerik, tür ve sayı bakımından tamamen aynı olduğundan emin olunuz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Tanıtım araçlarının ulaşılacak kişi sayısının gerçekçi ve uygulanabilir olmasına dikkat ediniz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3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endParaRPr lang="en-GB" sz="13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 descr="C:\Users\ToshevaD\Desktop\imagesFXM2VFI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9" y="980728"/>
            <a:ext cx="1968871" cy="1570716"/>
          </a:xfrm>
          <a:prstGeom prst="rect">
            <a:avLst/>
          </a:prstGeom>
          <a:ln/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ContrastingRightFacing"/>
            <a:lightRig rig="threePt" dir="t">
              <a:rot lat="0" lon="0" rev="1200000"/>
            </a:lightRig>
          </a:scene3d>
          <a:sp3d>
            <a:bevelT w="63500" h="254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69996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C:\Users\ToshevaD\AppData\Local\Microsoft\Windows\Temporary Internet Files\Content.IE5\LURNHVJ9\tips-for-non-conformance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53771"/>
            <a:ext cx="921297" cy="799165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ím 1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5919464" cy="6679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Proje faaliyetlerinin planlanması</a:t>
            </a:r>
            <a:endParaRPr lang="bg-BG" sz="2000" b="1" cap="all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3688" y="1340768"/>
            <a:ext cx="6524128" cy="102475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/>
            <a:endParaRPr lang="en-US" dirty="0" smtClean="0">
              <a:solidFill>
                <a:srgbClr val="98C22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bg-BG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bg-BG" dirty="0">
              <a:solidFill>
                <a:srgbClr val="04388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83768" y="1340768"/>
            <a:ext cx="6264696" cy="56898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ts val="2200"/>
              </a:lnSpc>
              <a:spcAft>
                <a:spcPts val="600"/>
              </a:spcAft>
            </a:pP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b="1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GB" sz="16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proje bütçesinden yararlanarak planlı sonuçların elde edilmesi için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atılan</a:t>
            </a:r>
            <a:r>
              <a:rPr lang="tr-TR" sz="16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somut 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adımlardır</a:t>
            </a:r>
            <a:r>
              <a:rPr lang="en-GB" sz="16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80158" y="2413810"/>
            <a:ext cx="4047826" cy="3751493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ts val="2000"/>
              </a:lnSpc>
              <a:spcAft>
                <a:spcPts val="600"/>
              </a:spcAft>
              <a:buClr>
                <a:srgbClr val="843D8D"/>
              </a:buClr>
            </a:pPr>
            <a:r>
              <a:rPr lang="tr-TR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Adımlar</a:t>
            </a:r>
            <a:endParaRPr lang="en-GB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faaliyetleri,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 faaliyetleri ve  onların bileşenlerini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ayrıntılı olarak belirleyin;</a:t>
            </a: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Bu faaliyetlerin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yürütme sırasını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tanımlayın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Faaliyetlerin uygulamasını ,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zaman çizelgesine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yansıtın 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 uygulanmasından kimin 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sorumlu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olduğunu belirtin;</a:t>
            </a: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Onlara ulaşmak için 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 yöntem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kaynakları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formüle edin; </a:t>
            </a: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843D8D"/>
              </a:buClr>
              <a:buFont typeface="Arial" pitchFamily="34" charset="0"/>
              <a:buChar char="•"/>
            </a:pP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Beklenen </a:t>
            </a:r>
            <a:r>
              <a:rPr lang="en-GB" sz="14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çıktıları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açıklayın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lnSpc>
                <a:spcPts val="2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16015" y="2636912"/>
            <a:ext cx="4032449" cy="32403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r>
              <a:rPr lang="tr-TR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ipuçları</a:t>
            </a:r>
            <a:endParaRPr lang="en-GB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Rehberinden belirtilen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 uygunluğunu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kontrol edin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Planlanan sonuçlara ulaşmak için gerekli tüm faaliyetlerin dahil edilmesini sağlayın;</a:t>
            </a: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 yüklenici veya daha 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uzun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süre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hazırlık gerektiren faaliyetler için zaman 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ması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nı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planlayın;</a:t>
            </a: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iktar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zamanlama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yer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Bu, bütçenizi hazırlamanıza yardımcı olacaktır.</a:t>
            </a: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endParaRPr lang="ru-RU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endParaRPr lang="ru-RU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2" name="Picture 4" descr="C:\Users\ToshevaD\Desktop\Info Days Presentation\Clipart\images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29323"/>
            <a:ext cx="1791626" cy="1060378"/>
          </a:xfrm>
          <a:prstGeom prst="rect">
            <a:avLst/>
          </a:prstGeom>
          <a:ln w="19050">
            <a:solidFill>
              <a:srgbClr val="843D8D">
                <a:alpha val="89804"/>
              </a:srgb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1200000"/>
            </a:lightRig>
          </a:scene3d>
          <a:sp3d>
            <a:bevelT w="63500" h="254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0158" y="7173416"/>
            <a:ext cx="8368306" cy="63094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>
              <a:lnSpc>
                <a:spcPts val="2100"/>
              </a:lnSpc>
              <a:spcAft>
                <a:spcPts val="300"/>
              </a:spcAft>
            </a:pP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Flowchart: Alternate Process 19"/>
          <p:cNvSpPr/>
          <p:nvPr/>
        </p:nvSpPr>
        <p:spPr>
          <a:xfrm>
            <a:off x="380157" y="6165304"/>
            <a:ext cx="8368307" cy="579238"/>
          </a:xfrm>
          <a:prstGeom prst="flowChartAlternateProcess">
            <a:avLst/>
          </a:prstGeom>
          <a:solidFill>
            <a:srgbClr val="98C222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>
              <a:lnSpc>
                <a:spcPts val="2100"/>
              </a:lnSpc>
              <a:spcBef>
                <a:spcPts val="0"/>
              </a:spcBef>
              <a:spcAft>
                <a:spcPts val="300"/>
              </a:spcAft>
            </a:pPr>
            <a:endParaRPr lang="bg-BG" sz="1400" b="1" strike="sngStrike" cap="all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8C222"/>
              </a:buClr>
            </a:pP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 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gerçekçi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uygulanabilir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açıkça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bütçeyle bağlantılı 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olmalıdır. </a:t>
            </a:r>
          </a:p>
          <a:p>
            <a:pPr lvl="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</a:pPr>
            <a:endParaRPr lang="en-US" sz="14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87298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2440074" y="332656"/>
            <a:ext cx="5387094" cy="81192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800" b="1" cap="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Bilgilendirme faaliyetleri ve bütçe arasındaki </a:t>
            </a:r>
            <a:r>
              <a:rPr lang="tr-TR" sz="18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bağlantı</a:t>
            </a:r>
            <a:r>
              <a:rPr lang="en-US" sz="18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Link</a:t>
            </a:r>
            <a:endParaRPr lang="bg-BG" sz="1800" b="1" cap="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9"/>
          <p:cNvSpPr/>
          <p:nvPr/>
        </p:nvSpPr>
        <p:spPr>
          <a:xfrm>
            <a:off x="380158" y="1341214"/>
            <a:ext cx="8512321" cy="935658"/>
          </a:xfrm>
          <a:prstGeom prst="rect">
            <a:avLst/>
          </a:prstGeom>
        </p:spPr>
        <p:txBody>
          <a:bodyPr/>
          <a:lstStyle/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</a:pPr>
            <a:endParaRPr lang="ru-RU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0158" y="2132856"/>
            <a:ext cx="4119834" cy="46805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algn="ctr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</a:pPr>
            <a:r>
              <a:rPr lang="tr-TR" sz="13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ADIMLAR</a:t>
            </a:r>
            <a:endParaRPr lang="en-GB" sz="13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tr-TR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Planlanan bilgilendirme ve tanıtım faaliyetlerinin gerçekleştirilebilmesi için gereken insan kaynağı ve materyalleri belirleyiniz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Harcamaları, her proje ortağı bütçesindeki ilgili bütçe kalemi ve alt kalemlere dağıtınız</a:t>
            </a:r>
            <a:r>
              <a:rPr lang="en-GB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tr-TR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tr-TR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Bilgilendirme materyalleri ve araçların teknik özelliklerini bütçede tanımlayınız: kâğıt türü,boyutu,renk özellikleri, sayfa sayısı, dili, görünürlüğü, basımı, dizaynı, basım türü, haber metni sayısı, faaliyetlerdeki katılımcılar, süre… vs.</a:t>
            </a: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tr-TR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Eğer bu mümkün değilse, ayrı bir şartname ekleyiniz.</a:t>
            </a:r>
            <a:endParaRPr lang="en-GB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</a:pPr>
            <a:endParaRPr lang="bg-BG" sz="12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88024" y="1844824"/>
            <a:ext cx="3955995" cy="496855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algn="ctr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</a:pP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İPUÇLARI</a:t>
            </a:r>
            <a:endParaRPr lang="en-GB" sz="13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Zorunlu bilgilendirme ve tanıtım gerekliliklerine 1303/2013 Sayılı Tüzük, Ek XII,2.2. Madde zemin oluşturmaktadır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faaliyet bölümünde ve bütçesinde belirlenen bilgilendirme ve tanıtım faaliyetleri türlerinin, miktarlarının ve sayılarının birebir uyumlu olduğundan emin olunuz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logosu tasarım harcamaları, Program kapsamında uygun olmayan bir harcamadır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Detaylı bir teknik özellik, birim fiyat, sayı/miktar ve Euro cinsinden toplam bir maliyet miktarı içeren şartname ekleyiniz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endParaRPr lang="en-GB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endParaRPr lang="ru-RU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endParaRPr lang="ru-RU" sz="13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97840" y="1268760"/>
            <a:ext cx="6894639" cy="540283"/>
          </a:xfrm>
          <a:prstGeom prst="rect">
            <a:avLst/>
          </a:prstGeom>
        </p:spPr>
        <p:txBody>
          <a:bodyPr/>
          <a:lstStyle/>
          <a:p>
            <a:pPr marL="0" lvl="1" algn="ctr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İletişim ve görünürlük faaliyetleri ve araçlarının bütçedeki harcama planlaması</a:t>
            </a:r>
            <a:endParaRPr lang="en-GB" sz="1400" i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ctr" eaLnBrk="0" hangingPunc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rgbClr val="843D8D"/>
              </a:buClr>
            </a:pPr>
            <a:endParaRPr lang="en-GB" sz="14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88024" y="5877272"/>
            <a:ext cx="4107701" cy="647626"/>
          </a:xfrm>
          <a:prstGeom prst="rect">
            <a:avLst/>
          </a:prstGeom>
        </p:spPr>
        <p:txBody>
          <a:bodyPr/>
          <a:lstStyle/>
          <a:p>
            <a:pPr marL="0" lvl="1" algn="just" ea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843D8D"/>
              </a:buClr>
            </a:pPr>
            <a:endParaRPr lang="bg-BG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 ea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843D8D"/>
              </a:buClr>
            </a:pPr>
            <a:endParaRPr lang="bg-BG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C:\Users\ToshevaD\Desktop\imagesRE1VX8G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608" y="1218478"/>
            <a:ext cx="2097328" cy="1274418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624257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ím 1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Projenin belirlenmesi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Content Placeholder 4"/>
          <p:cNvSpPr txBox="1">
            <a:spLocks/>
          </p:cNvSpPr>
          <p:nvPr/>
        </p:nvSpPr>
        <p:spPr bwMode="auto">
          <a:xfrm>
            <a:off x="380158" y="2516334"/>
            <a:ext cx="4119834" cy="422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None/>
            </a:pPr>
            <a:endParaRPr lang="en-US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algn="ctr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None/>
            </a:pP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ADIMLAR</a:t>
            </a:r>
            <a:endParaRPr lang="en-GB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algn="just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Arial" panose="020B0604020202020204" pitchFamily="34" charset="0"/>
              <a:buChar char="•"/>
            </a:pP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için 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iletişim stratejisi belirleyin ve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uygulanmasında tüm ortakları dahil edin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indent="0" algn="just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proje fikri belirleyin ve ilgili öncelik eksenine uygun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kısa proje adı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veya kısaltması oluşturun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inden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Projenin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Bulgarca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Türkçe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İngilizce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olarak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anlaşılır</a:t>
            </a:r>
            <a:r>
              <a:rPr lang="en-GB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özetini</a:t>
            </a:r>
            <a:r>
              <a:rPr lang="en-GB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hazırlayın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bu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halka cazip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gelecektir.</a:t>
            </a:r>
            <a:endParaRPr lang="tr-TR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Arial" panose="020B0604020202020204" pitchFamily="34" charset="0"/>
              <a:buChar char="•"/>
            </a:pP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Hikayenizi anlatın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projenin neyi amaçladığını, faaliyetlerinin ne olduğunu, sınır ötesi bölgedeki insanlar için nelerin sağlanacağını ve nelerin değişeceğini anlatın.</a:t>
            </a:r>
          </a:p>
          <a:p>
            <a:pPr marL="0" lvl="1" indent="0" algn="just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Arial" panose="020B0604020202020204" pitchFamily="34" charset="0"/>
              <a:buChar char="•"/>
            </a:pP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lvl="1" algn="just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algn="just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None/>
            </a:pP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1" indent="-342900" algn="just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1" indent="-342900" algn="just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1" indent="-342900" algn="just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en-US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Content Placeholder 4"/>
          <p:cNvSpPr txBox="1">
            <a:spLocks/>
          </p:cNvSpPr>
          <p:nvPr/>
        </p:nvSpPr>
        <p:spPr bwMode="auto">
          <a:xfrm>
            <a:off x="4860032" y="2710398"/>
            <a:ext cx="3888432" cy="367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None/>
            </a:pP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İPUÇLARI</a:t>
            </a:r>
            <a:endParaRPr lang="en-GB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özetlerinin iyi örneklerine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Programın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internet sitesinden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“Funded Projects “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bölümünden ulaşabilirsiniz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indent="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Programın ortak dili İngilizcedir. Ancak daha geniş kitleye ulaşmanız  için bilgi ve tanıtım materyallerini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üç dilde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hazırlamanız önerilmektedir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1" indent="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 alanı dışında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üçüncü</a:t>
            </a:r>
            <a:r>
              <a:rPr lang="en-GB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ülkede</a:t>
            </a:r>
            <a:r>
              <a:rPr lang="en-GB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etkinliğine 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katılmayı planlıyorsanız</a:t>
            </a:r>
            <a:r>
              <a:rPr lang="en-GB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örneğin,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Avrupa'daki</a:t>
            </a:r>
            <a:r>
              <a:rPr lang="tr-TR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turizm fuarı), malzemeleri yerel dilde hazırlayabilirsiniz.</a:t>
            </a: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endParaRPr lang="en-GB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None/>
            </a:pPr>
            <a:endParaRPr 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lvl="1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None/>
            </a:pP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1" indent="-34290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1" indent="-34290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bg-BG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1" indent="-342900"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Font typeface="Wingdings" panose="05000000000000000000" pitchFamily="2" charset="2"/>
              <a:buChar char="q"/>
            </a:pPr>
            <a:endParaRPr lang="en-US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703">
            <a:off x="-108520" y="1434897"/>
            <a:ext cx="2292575" cy="1151682"/>
          </a:xfrm>
          <a:prstGeom prst="rect">
            <a:avLst/>
          </a:prstGeom>
          <a:ln/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ContrastingRightFacing"/>
            <a:lightRig rig="threePt" dir="t">
              <a:rot lat="0" lon="0" rev="1200000"/>
            </a:lightRig>
          </a:scene3d>
          <a:sp3d>
            <a:bevelT w="63500" h="25400" prst="hardEdge"/>
          </a:sp3d>
        </p:spPr>
      </p:pic>
      <p:sp>
        <p:nvSpPr>
          <p:cNvPr id="2" name="Rectangle 1"/>
          <p:cNvSpPr/>
          <p:nvPr/>
        </p:nvSpPr>
        <p:spPr>
          <a:xfrm>
            <a:off x="1835696" y="1364207"/>
            <a:ext cx="6912768" cy="10569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 algn="ctr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2D050"/>
              </a:buClr>
              <a:buNone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Interreg-IPA Bulgaristan-Türkiye Sınır Ötesi İşbirliği Programı proje ortaklarına/hedef gruplara/proje alanına/program alanına/ doğrudan sınır ötesi etkisi ve faydası olan projeleri destekler.Proje,ilgili konuda sınır ötesi yaklaşımın önemini açık bir şekilde ortaya koymalıdır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400" i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53570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3687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87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13" name="Tartalom helye 1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 smtClean="0">
              <a:latin typeface="Verdana" pitchFamily="34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>
              <a:latin typeface="Verdana" pitchFamily="34" charset="0"/>
            </a:endParaRPr>
          </a:p>
        </p:txBody>
      </p:sp>
      <p:sp>
        <p:nvSpPr>
          <p:cNvPr id="7" name="Cím 1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en-US" sz="2400" b="1" cap="small" dirty="0" smtClean="0">
              <a:latin typeface="Verdana" pitchFamily="34" charset="0"/>
            </a:endParaRPr>
          </a:p>
        </p:txBody>
      </p:sp>
      <p:pic>
        <p:nvPicPr>
          <p:cNvPr id="9" name="Kép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419872" y="188640"/>
            <a:ext cx="524456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CBC Programme Bulgaria–Turkey</a:t>
            </a:r>
          </a:p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2709824"/>
            <a:ext cx="8291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tr-TR" altLang="bg-BG" sz="4000" b="1" dirty="0">
                <a:solidFill>
                  <a:srgbClr val="003399"/>
                </a:solidFill>
                <a:latin typeface="Calibri" pitchFamily="34" charset="0"/>
              </a:rPr>
              <a:t>Katılımınız için teşekkür ederiz </a:t>
            </a:r>
            <a:r>
              <a:rPr lang="tr-TR" altLang="bg-BG" sz="4000" b="1" dirty="0">
                <a:solidFill>
                  <a:srgbClr val="003399"/>
                </a:solidFill>
                <a:latin typeface="Calibri" pitchFamily="34" charset="0"/>
                <a:sym typeface="Wingdings" panose="05000000000000000000" pitchFamily="2" charset="2"/>
              </a:rPr>
              <a:t></a:t>
            </a:r>
            <a:endParaRPr lang="en-GB" altLang="bg-BG" sz="4000" b="1" dirty="0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18" name="Round Diagonal Corner Rectangle 17"/>
          <p:cNvSpPr/>
          <p:nvPr/>
        </p:nvSpPr>
        <p:spPr>
          <a:xfrm>
            <a:off x="5714450" y="5836625"/>
            <a:ext cx="2949984" cy="724640"/>
          </a:xfrm>
          <a:prstGeom prst="round2DiagRect">
            <a:avLst/>
          </a:prstGeom>
          <a:solidFill>
            <a:sysClr val="window" lastClr="FFFFFF"/>
          </a:solidFill>
          <a:ln w="25400" cap="flat" cmpd="sng" algn="ctr">
            <a:solidFill>
              <a:srgbClr val="003399"/>
            </a:solidFill>
            <a:prstDash val="solid"/>
          </a:ln>
          <a:effectLst/>
        </p:spPr>
        <p:txBody>
          <a:bodyPr rtlCol="0" anchor="ctr"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sz="1000" b="1" kern="0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rgbClr val="003399"/>
                </a:solidFill>
                <a:latin typeface="+mj-lt"/>
                <a:cs typeface="Arial" pitchFamily="34" charset="0"/>
              </a:rPr>
              <a:t>	</a:t>
            </a:r>
            <a:endParaRPr lang="en-US" sz="1000" b="1" kern="0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rgbClr val="003399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32" y="5919447"/>
            <a:ext cx="819108" cy="557114"/>
          </a:xfrm>
          <a:prstGeom prst="rect">
            <a:avLst/>
          </a:prstGeom>
        </p:spPr>
      </p:pic>
      <p:sp>
        <p:nvSpPr>
          <p:cNvPr id="20" name="TextBox 3"/>
          <p:cNvSpPr txBox="1"/>
          <p:nvPr/>
        </p:nvSpPr>
        <p:spPr>
          <a:xfrm>
            <a:off x="6740203" y="5990255"/>
            <a:ext cx="2008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Programme </a:t>
            </a:r>
            <a:r>
              <a:rPr lang="en-US" sz="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co-financed by </a:t>
            </a:r>
            <a:r>
              <a:rPr lang="en-US" sz="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Union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11960" y="4149081"/>
            <a:ext cx="4452474" cy="1152128"/>
          </a:xfrm>
          <a:prstGeom prst="rect">
            <a:avLst/>
          </a:prstGeom>
          <a:effectLst/>
        </p:spPr>
        <p:txBody>
          <a:bodyPr wrap="square">
            <a:noAutofit/>
          </a:bodyPr>
          <a:lstStyle/>
          <a:p>
            <a:pPr marL="361950" lvl="1" algn="r" defTabSz="666750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</a:pPr>
            <a:r>
              <a:rPr lang="tr-TR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Funda Sevda Uyar </a:t>
            </a:r>
            <a:r>
              <a:rPr lang="en-GB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361950" lvl="1" algn="r" defTabSz="666750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</a:pPr>
            <a:r>
              <a:rPr lang="en-GB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tr-TR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 işler ve İzleme Uzmanı</a:t>
            </a:r>
            <a:r>
              <a:rPr lang="en-GB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361950" lvl="1" algn="r" defTabSz="666750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</a:pPr>
            <a:r>
              <a:rPr lang="tr-TR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 </a:t>
            </a:r>
            <a:r>
              <a:rPr lang="en-GB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</a:t>
            </a:r>
            <a:r>
              <a:rPr lang="tr-TR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kretarya</a:t>
            </a:r>
            <a:r>
              <a:rPr lang="en-GB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i="1" dirty="0" smtClean="0">
                <a:solidFill>
                  <a:srgbClr val="003399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Edirne</a:t>
            </a:r>
            <a:endParaRPr lang="en-GB" sz="1600" dirty="0">
              <a:solidFill>
                <a:srgbClr val="003399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004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ím 11"/>
          <p:cNvSpPr>
            <a:spLocks noGrp="1"/>
          </p:cNvSpPr>
          <p:nvPr>
            <p:ph type="title"/>
          </p:nvPr>
        </p:nvSpPr>
        <p:spPr>
          <a:xfrm>
            <a:off x="1187624" y="449288"/>
            <a:ext cx="6639544" cy="81947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Başvuru formunda faaliyetlerin yapılanması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/>
            </a:r>
            <a:b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</a:br>
            <a:endParaRPr lang="bg-BG" sz="2000" b="1" cap="all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3688" y="1340768"/>
            <a:ext cx="6524128" cy="102475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/>
            <a:endParaRPr lang="en-US" dirty="0" smtClean="0">
              <a:solidFill>
                <a:srgbClr val="98C22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bg-BG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bg-BG" dirty="0">
              <a:solidFill>
                <a:srgbClr val="04388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1" y="1268760"/>
            <a:ext cx="6912768" cy="58438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ts val="2200"/>
              </a:lnSpc>
              <a:spcAft>
                <a:spcPts val="300"/>
              </a:spcAft>
            </a:pPr>
            <a:r>
              <a:rPr lang="en-GB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Faaliyetler</a:t>
            </a:r>
            <a:r>
              <a:rPr lang="en-GB" sz="13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tek bileşenli (bir hedefe ulaşmak için tek eylem) veya çok bileşenli </a:t>
            </a:r>
            <a:r>
              <a:rPr lang="en-GB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olabilir</a:t>
            </a:r>
            <a:r>
              <a:rPr lang="tr-TR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3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1916832"/>
            <a:ext cx="6784130" cy="40324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82550" indent="-82550" algn="just">
              <a:lnSpc>
                <a:spcPts val="18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 №, 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lanlanan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faaliyetlerin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sırasına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bağlı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olmalıdır.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82550" indent="-82550" algn="just">
              <a:lnSpc>
                <a:spcPts val="18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formunun her bölümünde ve bütçede her etkinlik için aynı başlık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kullanılmalıdır.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(varsa, alt faaliyetler dahil);</a:t>
            </a:r>
            <a:endParaRPr lang="en-GB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82550" indent="-82550" algn="just">
              <a:lnSpc>
                <a:spcPts val="18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alan/Bölge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(NUTS3), faaliyetlerin uygun bölgede olup olmadığına ve hangi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ortaklarınlar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ın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bütçesin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öngörülmekte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duğu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belirtilmelidir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82550" indent="-82550" algn="just">
              <a:lnSpc>
                <a:spcPts val="18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kısa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açıklaması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amacı, planlanan hedeflere ulaşmak için alınacak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eylemler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hakkında bilgi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elidir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Katılımcı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sayıları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tam yerini (şehir / köy), süre (günler / haftalar), amacı, diğer faaliyetlerle bağlantısını vb.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tanımlanmalıdır.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GB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18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Sorumlu</a:t>
            </a:r>
            <a:r>
              <a:rPr lang="tr-TR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ortağı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tanımlamak, faaliyet türüne ve sorumluluk dağılımına bağlıdır;</a:t>
            </a:r>
            <a:endParaRPr lang="en-GB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18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Yöntemin ve kaynaklar, faaliyetin somut araçlarına (uzmanlar,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tedarik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malzemeler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hizmetler,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teryaller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vb.)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öneliktir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.;</a:t>
            </a:r>
            <a:endParaRPr lang="en-GB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18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Çıktılar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faaliyetin uygulanmasından sonra ne elde edileceğine dair bir fikir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melidir.;</a:t>
            </a:r>
            <a:endParaRPr lang="en-GB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18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13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18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13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Flowchart: Alternate Process 19"/>
          <p:cNvSpPr/>
          <p:nvPr/>
        </p:nvSpPr>
        <p:spPr>
          <a:xfrm>
            <a:off x="251521" y="6092850"/>
            <a:ext cx="8496944" cy="648518"/>
          </a:xfrm>
          <a:prstGeom prst="flowChartAlternateProcess">
            <a:avLst/>
          </a:prstGeom>
          <a:solidFill>
            <a:srgbClr val="843D8D">
              <a:alpha val="40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ctr">
              <a:lnSpc>
                <a:spcPts val="1900"/>
              </a:lnSpc>
              <a:spcAft>
                <a:spcPts val="300"/>
              </a:spcAft>
              <a:buClr>
                <a:srgbClr val="843D8D"/>
              </a:buClr>
            </a:pPr>
            <a:r>
              <a:rPr lang="en-GB" sz="13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yönetimi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3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taşeronluk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3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muhasebe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3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vb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ayrı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 planlanmamalıdırlar.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Bunlar ana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faaliyetlerin ayrılmaz bir parçasıdırlar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026" name="Picture 2" descr="C:\Users\ToshevaD\Desktop\Untitle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485230"/>
            <a:ext cx="2575967" cy="4032002"/>
          </a:xfrm>
          <a:prstGeom prst="rect">
            <a:avLst/>
          </a:prstGeom>
          <a:ln/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ContrastingLeftFacing"/>
            <a:lightRig rig="threePt" dir="t">
              <a:rot lat="0" lon="0" rev="1200000"/>
            </a:lightRig>
          </a:scene3d>
          <a:sp3d>
            <a:bevelT w="63500" h="254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203135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ím 1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423520" cy="66790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Süre ve eylem planının doldurulması</a:t>
            </a:r>
            <a:endParaRPr lang="bg-BG" sz="2000" b="1" cap="all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3688" y="1340768"/>
            <a:ext cx="6524128" cy="102475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/>
            <a:endParaRPr lang="en-US" dirty="0" smtClean="0">
              <a:solidFill>
                <a:srgbClr val="98C22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bg-BG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bg-BG" dirty="0">
              <a:solidFill>
                <a:srgbClr val="043882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0157" y="1340768"/>
            <a:ext cx="8368307" cy="51237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ts val="2000"/>
              </a:lnSpc>
              <a:spcAft>
                <a:spcPts val="300"/>
              </a:spcAft>
            </a:pPr>
            <a:r>
              <a:rPr lang="en-GB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</a:t>
            </a:r>
            <a:r>
              <a:rPr lang="tr-TR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</a:t>
            </a:r>
            <a:r>
              <a:rPr lang="en-GB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ormunun </a:t>
            </a:r>
            <a:r>
              <a:rPr lang="en-GB" sz="13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(AF) bölüm 2.6'daki zaman çizelgesi, planlanan faaliyetlerin uygulanma zamanlamasını </a:t>
            </a:r>
            <a:r>
              <a:rPr lang="en-GB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özetlemektedir</a:t>
            </a:r>
            <a:r>
              <a:rPr lang="tr-TR" sz="13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300" i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16017" y="1916832"/>
            <a:ext cx="4032448" cy="403244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ts val="2000"/>
              </a:lnSpc>
              <a:spcBef>
                <a:spcPts val="0"/>
              </a:spcBef>
              <a:spcAft>
                <a:spcPts val="400"/>
              </a:spcAft>
              <a:buClr>
                <a:srgbClr val="98C222"/>
              </a:buClr>
            </a:pPr>
            <a:r>
              <a:rPr lang="tr-TR" sz="13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ipuçları</a:t>
            </a:r>
            <a:endParaRPr lang="en-GB" sz="13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Bef>
                <a:spcPts val="0"/>
              </a:spcBef>
              <a:spcAft>
                <a:spcPts val="4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Zaman programının gerçekçi ve uygulanabilir olduğundan emin olun;</a:t>
            </a:r>
            <a:endParaRPr lang="en-GB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Bef>
                <a:spcPts val="0"/>
              </a:spcBef>
              <a:spcAft>
                <a:spcPts val="4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 için bir zaman planı oluşturun.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 Yüklenici talepleri, uzun süre gerektiren hazırlık işleri veya projenin başından sonuna kadar uygulanacak faaliyetler… gibi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spcAft>
                <a:spcPts val="4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İnşaat ve onarım işlerinde, mevsimlik iş nedeniyle 1-2 </a:t>
            </a:r>
            <a:r>
              <a:rPr lang="en-GB" sz="13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çeyrek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dönem</a:t>
            </a:r>
            <a:r>
              <a:rPr lang="en-GB" sz="13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lik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yedek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süre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bırakın.;</a:t>
            </a:r>
            <a:endParaRPr lang="en-GB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Bef>
                <a:spcPts val="0"/>
              </a:spcBef>
              <a:spcAft>
                <a:spcPts val="4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dönem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için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çok fazla faaliyet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planlamak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yararlanıcılar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tarafından önemli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fonlar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harcanmasına neden olur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000"/>
              </a:lnSpc>
              <a:spcBef>
                <a:spcPts val="0"/>
              </a:spcBef>
              <a:spcAft>
                <a:spcPts val="4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endParaRPr lang="en-GB" sz="13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Bef>
                <a:spcPts val="0"/>
              </a:spcBef>
              <a:spcAft>
                <a:spcPts val="4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endParaRPr lang="ru-RU" sz="13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Bef>
                <a:spcPts val="0"/>
              </a:spcBef>
              <a:spcAft>
                <a:spcPts val="4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endParaRPr lang="ru-RU" sz="13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0157" y="1916832"/>
            <a:ext cx="4047827" cy="403244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ts val="2000"/>
              </a:lnSpc>
              <a:spcAft>
                <a:spcPts val="400"/>
              </a:spcAft>
              <a:buClr>
                <a:srgbClr val="843D8D"/>
              </a:buClr>
            </a:pPr>
            <a:r>
              <a:rPr lang="tr-TR" sz="13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adımlar</a:t>
            </a:r>
            <a:endParaRPr lang="en-GB" sz="13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2" algn="just">
              <a:lnSpc>
                <a:spcPts val="2000"/>
              </a:lnSpc>
              <a:spcAft>
                <a:spcPts val="4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Başvuru Formunun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bölüm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2.3'te 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anlatılan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uygulanma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sıraları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otomatik olarak tabloya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aktarılır;</a:t>
            </a:r>
          </a:p>
          <a:p>
            <a:pPr lvl="2" algn="just">
              <a:lnSpc>
                <a:spcPts val="2000"/>
              </a:lnSpc>
              <a:spcAft>
                <a:spcPts val="4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etkinlik için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uygun ve yeterli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süre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planlanmalı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eylem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tablosundaki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zaman aralıklarına uygun olarak doldurulmalıdır.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lvl="2" algn="just">
              <a:lnSpc>
                <a:spcPts val="2000"/>
              </a:lnSpc>
              <a:spcAft>
                <a:spcPts val="4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Farklı 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arasındaki sırayı ve bağlantıyı göz önünde bulundurun. Örneğin,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"y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atırım içermeyen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"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kısmı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için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işlerin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tamamlanmasından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 </a:t>
            </a:r>
            <a:r>
              <a:rPr lang="en-GB" sz="13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veya sarf malzemelerinin tesliminden sonra </a:t>
            </a:r>
            <a:r>
              <a:rPr lang="en-GB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planlanmalıdır</a:t>
            </a:r>
            <a:r>
              <a:rPr lang="tr-TR" sz="13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sz="13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 descr="C:\Users\ToshevaD\Desktop\Untitled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3605">
            <a:off x="-129096" y="1736388"/>
            <a:ext cx="1604752" cy="1760395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80158" y="7173416"/>
            <a:ext cx="8368306" cy="63094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>
              <a:lnSpc>
                <a:spcPts val="2100"/>
              </a:lnSpc>
              <a:spcAft>
                <a:spcPts val="300"/>
              </a:spcAft>
            </a:pP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Flowchart: Alternate Process 19"/>
          <p:cNvSpPr/>
          <p:nvPr/>
        </p:nvSpPr>
        <p:spPr>
          <a:xfrm>
            <a:off x="380157" y="6012968"/>
            <a:ext cx="8368308" cy="773024"/>
          </a:xfrm>
          <a:prstGeom prst="flowChartAlternateProcess">
            <a:avLst/>
          </a:prstGeom>
          <a:solidFill>
            <a:srgbClr val="98C222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lvl="0" algn="ctr">
              <a:lnSpc>
                <a:spcPts val="1900"/>
              </a:lnSpc>
              <a:spcBef>
                <a:spcPts val="0"/>
              </a:spcBef>
              <a:spcAft>
                <a:spcPts val="300"/>
              </a:spcAft>
            </a:pPr>
            <a:endParaRPr lang="bg-BG" sz="1300" b="1" strike="sngStrike" cap="all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ctr">
              <a:lnSpc>
                <a:spcPts val="1900"/>
              </a:lnSpc>
              <a:spcBef>
                <a:spcPts val="0"/>
              </a:spcBef>
              <a:spcAft>
                <a:spcPts val="300"/>
              </a:spcAft>
              <a:buClr>
                <a:srgbClr val="98C222"/>
              </a:buClr>
            </a:pPr>
            <a:endParaRPr lang="bg-BG" sz="13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1900"/>
              </a:lnSpc>
              <a:spcBef>
                <a:spcPts val="0"/>
              </a:spcBef>
              <a:spcAft>
                <a:spcPts val="300"/>
              </a:spcAft>
              <a:buClr>
                <a:srgbClr val="98C222"/>
              </a:buClr>
            </a:pPr>
            <a:r>
              <a:rPr lang="en-GB" sz="13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Süre </a:t>
            </a:r>
            <a:r>
              <a:rPr lang="en-GB" sz="1300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 </a:t>
            </a:r>
            <a:r>
              <a:rPr lang="tr-TR" sz="13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eylem</a:t>
            </a:r>
            <a:r>
              <a:rPr lang="en-GB" sz="13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1300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planının değiştirilmesi, sözleşme değişikliğinin en yaygın </a:t>
            </a:r>
            <a:r>
              <a:rPr lang="en-GB" sz="13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türüdür</a:t>
            </a:r>
            <a:r>
              <a:rPr lang="tr-TR" sz="13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en-GB" sz="13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1900"/>
              </a:lnSpc>
              <a:spcBef>
                <a:spcPts val="0"/>
              </a:spcBef>
              <a:spcAft>
                <a:spcPts val="300"/>
              </a:spcAft>
              <a:buClr>
                <a:srgbClr val="98C222"/>
              </a:buClr>
            </a:pPr>
            <a:r>
              <a:rPr lang="en-GB" sz="1300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Bölüm 2.3'teki faaliyetlerin uygulanması için planlanan sürenin bölüm 2.6'daki süreleri karşılamasını sağlayın.</a:t>
            </a:r>
            <a:endParaRPr lang="en-GB" sz="13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ctr">
              <a:lnSpc>
                <a:spcPts val="1900"/>
              </a:lnSpc>
              <a:spcBef>
                <a:spcPts val="0"/>
              </a:spcBef>
              <a:spcAft>
                <a:spcPts val="300"/>
              </a:spcAft>
              <a:buClr>
                <a:srgbClr val="98C222"/>
              </a:buClr>
            </a:pPr>
            <a:r>
              <a:rPr lang="bg-BG" sz="13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pPr lvl="0" algn="just">
              <a:lnSpc>
                <a:spcPts val="1900"/>
              </a:lnSpc>
              <a:spcBef>
                <a:spcPts val="0"/>
              </a:spcBef>
              <a:spcAft>
                <a:spcPts val="300"/>
              </a:spcAft>
            </a:pPr>
            <a:endParaRPr lang="en-US" sz="13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3347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24521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4098" name="Picture 2" descr="Image result for workshop clipar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972" y="3645024"/>
            <a:ext cx="1250665" cy="1080120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1835696" y="438645"/>
            <a:ext cx="5991472" cy="72199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Yatırım içermeyen faaliyetlerin tanımı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- 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örnekler</a:t>
            </a:r>
            <a:endParaRPr lang="en-US" sz="2000" b="1" cap="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23528" y="1378303"/>
            <a:ext cx="3717132" cy="543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85750" indent="-28575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endParaRPr lang="en-GB" sz="15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0" hangingPunct="0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9BBB59"/>
              </a:buClr>
              <a:buSzPct val="95000"/>
            </a:pPr>
            <a:r>
              <a:rPr lang="tr-TR" sz="15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Olayların organizasyonu</a:t>
            </a:r>
            <a:r>
              <a:rPr lang="en-GB" sz="15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seminerler</a:t>
            </a:r>
            <a:r>
              <a:rPr lang="en-GB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</a:t>
            </a:r>
            <a:r>
              <a:rPr lang="tr-TR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eğitimler</a:t>
            </a:r>
            <a:r>
              <a:rPr lang="en-GB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</a:t>
            </a:r>
            <a:r>
              <a:rPr lang="tr-TR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basın konferansları</a:t>
            </a:r>
            <a:r>
              <a:rPr lang="en-GB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vb.</a:t>
            </a:r>
            <a:r>
              <a:rPr lang="en-GB" sz="1500" b="1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):</a:t>
            </a: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Etkinliğin başlığı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Etkinliğin amacı ve diğer proje faaliyetleriyle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bağlantı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Süre ve Yeri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177800" indent="-177800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Katılımcıların tahmini sayısı, geçmişi ve uyruğu;</a:t>
            </a:r>
            <a:endParaRPr lang="en-GB" sz="14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ekipman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lar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lojistik,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teryaller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vb.;</a:t>
            </a:r>
          </a:p>
          <a:p>
            <a:pPr marL="177800" indent="-177800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Katılımcılar için sağlanan ikramlar ve konaklama hizmetleri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Dış Uzmanların dahil edilmesi durumu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konuşmacılar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eğitimciler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tercümanlar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,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danışmanlıklar vb.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</a:t>
            </a: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Materyaller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sarf malzemeleri;</a:t>
            </a:r>
            <a:endParaRPr lang="en-GB" sz="14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Genel organizasyon için sorumlu ortak.</a:t>
            </a:r>
            <a:endParaRPr lang="en-GB" sz="15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endParaRPr lang="en-GB" sz="15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endParaRPr lang="en-GB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644009" y="1196752"/>
            <a:ext cx="410445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>
                <a:srgbClr val="9BBB59"/>
              </a:buClr>
              <a:buSzPct val="95000"/>
            </a:pPr>
            <a:r>
              <a:rPr lang="tr-TR" sz="15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</a:t>
            </a:r>
            <a:r>
              <a:rPr lang="tr-TR" sz="15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ikirsel</a:t>
            </a:r>
            <a:r>
              <a:rPr lang="en-GB" sz="15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ürünlerin detaylandırılması (</a:t>
            </a:r>
            <a:r>
              <a:rPr lang="en-GB" sz="15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analiz</a:t>
            </a:r>
            <a:r>
              <a:rPr lang="tr-TR" sz="15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ler</a:t>
            </a:r>
            <a:r>
              <a:rPr lang="en-GB" sz="15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</a:t>
            </a:r>
            <a:r>
              <a:rPr lang="en-GB" sz="15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araştırmalar, stratejiler, vb.):</a:t>
            </a:r>
            <a:endParaRPr lang="en-GB" sz="15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en-GB" sz="1400" i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Etkinliğin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amacı ve diğer proje faaliyetleriyle bağlantı</a:t>
            </a:r>
            <a:r>
              <a:rPr lang="tr-TR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İçerik ve gerekçenin gereklilikleri;</a:t>
            </a:r>
            <a:endParaRPr lang="en-GB" sz="14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</a:t>
            </a:r>
            <a:r>
              <a:rPr lang="tr-TR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kaynaklar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(örneğin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ilgili uzmanların sayısı ve türü ve katılımlarının süresi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</a:t>
            </a:r>
            <a:endParaRPr lang="tr-TR" sz="14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Sağlanacak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ürünün tanımı (basılı kopya, elektronik sürüm, sayfa sayısı, vb.), Diller;</a:t>
            </a:r>
          </a:p>
        </p:txBody>
      </p:sp>
      <p:pic>
        <p:nvPicPr>
          <p:cNvPr id="4102" name="Picture 6" descr="Image result for research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486607"/>
            <a:ext cx="1447564" cy="1110745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644008" y="5229200"/>
            <a:ext cx="2952328" cy="136017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177800" lvl="0" indent="-177800" algn="just" eaLnBrk="0" hangingPunct="0">
              <a:lnSpc>
                <a:spcPts val="21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 özellikler için ayrıntılı fiyat dökümü ve özelliklerin detayı;</a:t>
            </a:r>
            <a:endParaRPr lang="en-GB" sz="1400" i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5643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5991472" cy="66790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Yatırım faaliyetlerinin tanımı</a:t>
            </a:r>
            <a:r>
              <a:rPr lang="en-US" sz="2000" b="1" cap="all" dirty="0" smtClean="0">
                <a:solidFill>
                  <a:srgbClr val="003399"/>
                </a:solidFill>
                <a:latin typeface="Verdana" pitchFamily="34" charset="0"/>
              </a:rPr>
              <a:t> - </a:t>
            </a: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örnekler</a:t>
            </a:r>
            <a:endParaRPr lang="en-US" sz="2000" b="1" cap="small" dirty="0" smtClean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51521" y="1412776"/>
            <a:ext cx="4608511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İnşaat işleri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bakım onarım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İşlerin adı ve açıklaması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 tasarımlara dair tahmini birim fiyatları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Alanın mevcut durumunun açıklanması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İnşaatın /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tadilat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ı yapılan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bina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tesis /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nesnenin yenilenmesinden sonra ne amaçla kullanılacağı belirtilmelidir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tr-TR" sz="14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Yatırım içermeyen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veya tedarik edilen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malzemelerin kullanım şekilleri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aşamasındaki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onaylar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izinler, tasarım şartları, </a:t>
            </a:r>
            <a:r>
              <a:rPr lang="tr-TR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ygulama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sırasında yasal olarak tamamlanması ve devreye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sokulması gerekli şartlar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Aynı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şey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denetim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geçerlidir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.)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Ulusal mevzuata göre Çevresel Etki Değerlendirmesi yapılması gereken tüm proje tekliflerinde uygun görüşler alınmalıdır.</a:t>
            </a:r>
            <a:endParaRPr lang="en-GB" sz="1400" i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148064" y="1268760"/>
            <a:ext cx="3613475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</a:pPr>
            <a:endParaRPr lang="bg-BG" sz="15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Tedarik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ekipmanlar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mobilya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ma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teryaller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vb.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):</a:t>
            </a: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Açıklamalar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Tam miktarlar; </a:t>
            </a:r>
            <a:endParaRPr lang="en-GB" sz="14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Tedarik edilen ürünün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amacı (diğer proje faaliyetleriyle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bağlantıları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</a:t>
            </a:r>
            <a:endParaRPr lang="tr-TR" sz="14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7800" indent="-177800"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843D8D"/>
              </a:buClr>
              <a:buSzPct val="95000"/>
              <a:buFont typeface="Arial" panose="020B0604020202020204" pitchFamily="34" charset="0"/>
              <a:buChar char="•"/>
            </a:pP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Tedarik edilecek ürüne neden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ihtiya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ç duyulduğunun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gerekçelendirilmesi</a:t>
            </a:r>
            <a:r>
              <a:rPr lang="tr-TR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bileşenlerin fiyat dökümü ile birlikte 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 </a:t>
            </a:r>
            <a:r>
              <a:rPr lang="en-GB" sz="1400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şartnamede belirtilmesi</a:t>
            </a:r>
            <a:r>
              <a:rPr lang="en-GB" sz="14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 eaLnBrk="0" hangingPunct="0">
              <a:lnSpc>
                <a:spcPts val="2000"/>
              </a:lnSpc>
              <a:spcBef>
                <a:spcPts val="0"/>
              </a:spcBef>
              <a:spcAft>
                <a:spcPts val="300"/>
              </a:spcAft>
              <a:buClr>
                <a:srgbClr val="9BBB59"/>
              </a:buClr>
              <a:buSzPct val="95000"/>
              <a:buFont typeface="Arial" panose="020B0604020202020204" pitchFamily="34" charset="0"/>
              <a:buChar char="•"/>
            </a:pPr>
            <a:endParaRPr lang="bg-BG" sz="15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 descr="Image result for construc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972" y="5107255"/>
            <a:ext cx="2683650" cy="1634113"/>
          </a:xfrm>
          <a:prstGeom prst="rect">
            <a:avLst/>
          </a:prstGeom>
          <a:ln/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1200000"/>
            </a:lightRig>
          </a:scene3d>
          <a:sp3d>
            <a:bevelT w="63500" h="254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ToshevaD\Desktop\Info Days Presentation\Clipart\images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10" y="4437112"/>
            <a:ext cx="2027422" cy="1205305"/>
          </a:xfrm>
          <a:prstGeom prst="rect">
            <a:avLst/>
          </a:prstGeom>
          <a:ln/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>
              <a:rot lat="0" lon="0" rev="1200000"/>
            </a:lightRig>
          </a:scene3d>
          <a:sp3d>
            <a:bevelT w="63500" h="254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69411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399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3399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C:\Users\ToshevaD\AppData\Local\Microsoft\Windows\Temporary Internet Files\Content.IE5\LURNHVJ9\tips-for-non-conformance1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253759"/>
            <a:ext cx="798590" cy="671185"/>
          </a:xfrm>
          <a:prstGeom prst="rect">
            <a:avLst/>
          </a:prstGeom>
          <a:noFill/>
          <a:ln>
            <a:solidFill>
              <a:srgbClr val="98C222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BottomRight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09722" y="1412776"/>
            <a:ext cx="6114721" cy="95274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ts val="2200"/>
              </a:lnSpc>
              <a:spcAft>
                <a:spcPts val="600"/>
              </a:spcAft>
            </a:pPr>
            <a:r>
              <a:rPr lang="tr-TR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Başvuru formunda ayrıntılarıyla açıklanan faaliyetlerin uygulanması için gerekli finansal kaynaklar</a:t>
            </a:r>
            <a:r>
              <a:rPr lang="en-US" sz="1500" i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bg-BG" sz="15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ts val="2200"/>
              </a:lnSpc>
              <a:spcAft>
                <a:spcPts val="600"/>
              </a:spcAft>
            </a:pPr>
            <a:endParaRPr lang="bg-BG" sz="15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lnSpc>
                <a:spcPts val="2200"/>
              </a:lnSpc>
              <a:spcAft>
                <a:spcPts val="600"/>
              </a:spcAft>
            </a:pPr>
            <a:endParaRPr lang="bg-BG" sz="15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158" y="2636913"/>
            <a:ext cx="3831489" cy="302433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</a:pPr>
            <a:r>
              <a:rPr lang="tr-TR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adımlar</a:t>
            </a:r>
            <a:endParaRPr lang="ru-RU" sz="1400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 </a:t>
            </a: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gerçekleştirmek için gerekli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finansal kaynakları 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belirle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yin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Faaliyetleri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ütçe kalemlerine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onların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 bütçe</a:t>
            </a:r>
            <a:r>
              <a:rPr lang="tr-TR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kalemlerine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dağıtın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Birimlerin türünü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belirtin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İhtiyacınız olan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miktarı</a:t>
            </a: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belirleyin;</a:t>
            </a:r>
            <a:endParaRPr lang="en-US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Birim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fiyatı</a:t>
            </a:r>
            <a:r>
              <a:rPr lang="tr-TR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maliyetlerini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tanımlayın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Toplam masrafı </a:t>
            </a: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hesapla.</a:t>
            </a:r>
            <a:endParaRPr lang="en-US" sz="1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2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ru-RU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200"/>
              </a:lnSpc>
              <a:spcAft>
                <a:spcPts val="600"/>
              </a:spcAft>
            </a:pPr>
            <a:endParaRPr lang="ru-RU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Cím 11"/>
          <p:cNvSpPr txBox="1">
            <a:spLocks/>
          </p:cNvSpPr>
          <p:nvPr/>
        </p:nvSpPr>
        <p:spPr bwMode="auto">
          <a:xfrm>
            <a:off x="1997840" y="476672"/>
            <a:ext cx="5829328" cy="66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Proje bütçesinin planlanması</a:t>
            </a:r>
            <a:endParaRPr lang="bg-BG" sz="2000" b="1" cap="all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16016" y="2612509"/>
            <a:ext cx="4038951" cy="3696811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buClr>
                <a:srgbClr val="843D8D"/>
              </a:buClr>
            </a:pPr>
            <a:r>
              <a:rPr lang="tr-TR" sz="14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ipuçları</a:t>
            </a:r>
            <a:endParaRPr lang="ru-RU" sz="1400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Harcamaların tüm faaliyetler için öngörülmesini sağlayın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 fiyatları Euro olarak hesaplayın ve gerçekçi olduğundan emin olun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Rehberdeki uygun ve uygun olmayan ,doğrudan ve dolaylı maliyetlerini inceleyin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Teslimat ve İnşaat işleri için makul bir artış oranı öngörün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>
              <a:lnSpc>
                <a:spcPts val="2000"/>
              </a:lnSpc>
              <a:spcAft>
                <a:spcPts val="600"/>
              </a:spcAft>
              <a:buClr>
                <a:srgbClr val="98C222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 toplam tutarlar için ayrıntılı döküm ve gerekçe ekleyin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spcAft>
                <a:spcPts val="600"/>
              </a:spcAft>
            </a:pPr>
            <a:endParaRPr lang="ru-RU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2" descr="C:\Users\ToshevaD\Desktop\Info Days Presentation\Clipart\untitled.png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1979643" cy="1063806"/>
          </a:xfrm>
          <a:prstGeom prst="rect">
            <a:avLst/>
          </a:prstGeom>
          <a:ln/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1200000"/>
            </a:lightRig>
          </a:scene3d>
          <a:sp3d>
            <a:bevelT w="63500" h="25400" prst="hardEdge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lowchart: Alternate Process 18"/>
          <p:cNvSpPr/>
          <p:nvPr/>
        </p:nvSpPr>
        <p:spPr>
          <a:xfrm>
            <a:off x="380158" y="6237312"/>
            <a:ext cx="8374809" cy="538748"/>
          </a:xfrm>
          <a:prstGeom prst="flowChartAlternateProcess">
            <a:avLst/>
          </a:prstGeom>
          <a:solidFill>
            <a:srgbClr val="843D8D">
              <a:alpha val="50196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>
              <a:lnSpc>
                <a:spcPts val="2200"/>
              </a:lnSpc>
              <a:spcAft>
                <a:spcPts val="600"/>
              </a:spcAft>
              <a:buClr>
                <a:srgbClr val="843D8D"/>
              </a:buClr>
            </a:pPr>
            <a:r>
              <a:rPr lang="tr-TR" sz="14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Bütçedeki harcamalar, proje faaliyetlerine dayanmalı ve açıkça projeyle bağlantılı olmalıdır.</a:t>
            </a:r>
            <a:r>
              <a:rPr lang="en-US" sz="14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bg-BG" sz="14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62839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323528" y="528844"/>
            <a:ext cx="8424936" cy="66790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smtClean="0">
                <a:solidFill>
                  <a:srgbClr val="003399"/>
                </a:solidFill>
                <a:latin typeface="Verdana" pitchFamily="34" charset="0"/>
              </a:rPr>
              <a:t>B</a:t>
            </a:r>
            <a:r>
              <a:rPr lang="tr-TR" sz="2000" b="1" cap="small" dirty="0" smtClean="0">
                <a:solidFill>
                  <a:srgbClr val="003399"/>
                </a:solidFill>
                <a:latin typeface="Verdana" pitchFamily="34" charset="0"/>
              </a:rPr>
              <a:t>ütçe kalemleri ve eşik değerleri</a:t>
            </a:r>
            <a:endParaRPr lang="bg-BG" sz="20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6517" y="1045558"/>
            <a:ext cx="8170863" cy="151193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 rot="10800000" flipV="1">
            <a:off x="323528" y="5733256"/>
            <a:ext cx="8568952" cy="10140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ts val="2200"/>
              </a:lnSpc>
              <a:spcAft>
                <a:spcPts val="600"/>
              </a:spcAft>
            </a:pPr>
            <a:endParaRPr lang="en-US" sz="15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323528" y="5877272"/>
            <a:ext cx="8496944" cy="870035"/>
          </a:xfrm>
          <a:prstGeom prst="flowChartAlternateProcess">
            <a:avLst/>
          </a:prstGeom>
          <a:solidFill>
            <a:srgbClr val="FFFFFF">
              <a:alpha val="69804"/>
            </a:srgbClr>
          </a:solidFill>
          <a:ln>
            <a:solidFill>
              <a:srgbClr val="843D8D">
                <a:alpha val="50196"/>
              </a:srgb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>
              <a:lnSpc>
                <a:spcPts val="2000"/>
              </a:lnSpc>
              <a:spcAft>
                <a:spcPts val="300"/>
              </a:spcAft>
              <a:buClr>
                <a:srgbClr val="843D8D"/>
              </a:buClr>
            </a:pPr>
            <a:r>
              <a:rPr lang="tr-TR" sz="14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BL1,BL2 ve BL6 için azami BL5 için asgari ve azami eşiklere uyulması zorunludur</a:t>
            </a:r>
            <a:r>
              <a:rPr lang="en-GB" sz="14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tr-TR" sz="14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Aksi bir durum </a:t>
            </a:r>
            <a:r>
              <a:rPr lang="tr-TR" sz="1400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tr-TR" sz="14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roje teklifinin reddedilmesine gerekçe teşkil edecektir.</a:t>
            </a:r>
            <a:endParaRPr lang="en-GB" sz="14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02859813"/>
              </p:ext>
            </p:extLst>
          </p:nvPr>
        </p:nvGraphicFramePr>
        <p:xfrm>
          <a:off x="279835" y="1196753"/>
          <a:ext cx="8512322" cy="485394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7312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5960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214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01458">
                <a:tc gridSpan="3">
                  <a:txBody>
                    <a:bodyPr/>
                    <a:lstStyle/>
                    <a:p>
                      <a:pPr algn="ctr"/>
                      <a:r>
                        <a:rPr lang="en-GB" sz="1400" cap="all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r>
                        <a:rPr lang="tr-TR" sz="1400" cap="all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ütçe kalemleri</a:t>
                      </a:r>
                      <a:endParaRPr lang="en-GB" sz="1400" cap="all" baseline="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1246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en-US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</a:t>
                      </a:r>
                      <a:r>
                        <a:rPr lang="bg-BG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bg-BG" sz="1400" b="1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3D8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tr-TR" sz="1400" b="1" i="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Personel</a:t>
                      </a:r>
                      <a:r>
                        <a:rPr lang="tr-TR" sz="1400" b="1" i="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Giderleri</a:t>
                      </a:r>
                      <a:endParaRPr lang="bg-BG" sz="1400" b="1" i="0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3D8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843D8D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“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Yatırım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İçermeyen 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” 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projeler için sabit oran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:Doğrudan maliyetlerin en fazla % 15 ‘i.</a:t>
                      </a:r>
                      <a:endParaRPr lang="en-GB" sz="1400" kern="1200" noProof="0" dirty="0" smtClean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843D8D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“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Yatırım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”</a:t>
                      </a:r>
                      <a:r>
                        <a:rPr lang="en-GB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projeleri için sabit oran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: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Doğrudan maliyetlerin en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fazla %10’u olmalıdır.</a:t>
                      </a:r>
                      <a:endParaRPr lang="en-GB" sz="1400" b="1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3D8D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48685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en-US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</a:t>
                      </a:r>
                      <a:r>
                        <a:rPr lang="bg-BG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bg-BG" sz="1400" b="1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C22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tr-TR" sz="1400" b="1" i="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Ofis</a:t>
                      </a:r>
                      <a:r>
                        <a:rPr lang="tr-TR" sz="1400" b="1" i="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Giderleri ve İdari Giderler</a:t>
                      </a:r>
                      <a:endParaRPr lang="bg-BG" sz="1400" b="1" i="0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C22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843D8D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BL1 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Personel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Giderleri kaleminin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“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yatırım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içermeyen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”</a:t>
                      </a:r>
                      <a:r>
                        <a:rPr lang="en-GB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ve 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“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yatırım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”</a:t>
                      </a:r>
                      <a:r>
                        <a:rPr lang="en-GB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projeleri için en fazla % 15’dir.</a:t>
                      </a:r>
                      <a:endParaRPr lang="en-GB" sz="1400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C22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6497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en-US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</a:t>
                      </a:r>
                      <a:r>
                        <a:rPr lang="bg-BG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bg-BG" sz="1400" b="1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3D8D">
                        <a:alpha val="3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300"/>
                        </a:spcAft>
                        <a:buClr>
                          <a:srgbClr val="98C222"/>
                        </a:buClr>
                        <a:buFont typeface="Arial" pitchFamily="34" charset="0"/>
                        <a:buNone/>
                      </a:pPr>
                      <a:r>
                        <a:rPr lang="tr-TR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Seyahat</a:t>
                      </a:r>
                      <a:r>
                        <a:rPr lang="tr-TR" sz="1400" b="1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ve Konaklama Giderleri</a:t>
                      </a:r>
                      <a:endParaRPr lang="en-GB" sz="1400" b="1" kern="1200" noProof="0" dirty="0" smtClean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3D8D">
                        <a:alpha val="3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6497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en-US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</a:t>
                      </a:r>
                      <a:r>
                        <a:rPr lang="bg-BG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bg-BG" sz="1400" b="1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C222">
                        <a:alpha val="3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300"/>
                        </a:spcAft>
                        <a:buClr>
                          <a:srgbClr val="98C222"/>
                        </a:buClr>
                        <a:buFont typeface="Arial" pitchFamily="34" charset="0"/>
                        <a:buNone/>
                      </a:pPr>
                      <a:r>
                        <a:rPr lang="tr-TR" sz="1400" b="1" i="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Dış</a:t>
                      </a:r>
                      <a:r>
                        <a:rPr lang="tr-TR" sz="1400" b="1" i="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Uzmanlık ve Hizmet Alımı Giderleri</a:t>
                      </a:r>
                      <a:endParaRPr lang="en-GB" sz="1400" b="1" i="0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C222">
                        <a:alpha val="3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1246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en-US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</a:t>
                      </a:r>
                      <a:r>
                        <a:rPr lang="bg-BG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bg-BG" sz="1400" b="1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3D8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en-US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</a:t>
                      </a:r>
                      <a:r>
                        <a:rPr lang="tr-TR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kipman</a:t>
                      </a:r>
                      <a:r>
                        <a:rPr lang="tr-TR" sz="1400" b="1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ve İnşaat İşleri</a:t>
                      </a:r>
                      <a:endParaRPr lang="bg-BG" sz="1400" b="1" i="0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3D8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843D8D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“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Yatırım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”</a:t>
                      </a:r>
                      <a:r>
                        <a:rPr lang="en-GB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projeleri için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: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Toplam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u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ygun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proje maliyetlerinin en az % 50 ‘si</a:t>
                      </a:r>
                      <a:endParaRPr lang="en-GB" sz="1400" kern="1200" noProof="0" dirty="0" smtClean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indent="0" algn="just">
                        <a:lnSpc>
                          <a:spcPts val="1800"/>
                        </a:lnSpc>
                        <a:spcAft>
                          <a:spcPts val="300"/>
                        </a:spcAft>
                        <a:buClr>
                          <a:srgbClr val="843D8D"/>
                        </a:buClr>
                        <a:buFont typeface="Arial" pitchFamily="34" charset="0"/>
                        <a:buChar char="•"/>
                      </a:pP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“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Yatırım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içermeyen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”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projeler için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: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Toplam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uygun proje maliyetlerinin en fazla % 50 ‘si</a:t>
                      </a:r>
                      <a:endParaRPr lang="en-GB" sz="1400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3D8D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012461">
                <a:tc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en-US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</a:t>
                      </a:r>
                      <a:r>
                        <a:rPr lang="bg-BG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bg-BG" sz="1400" b="1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C22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300"/>
                        </a:spcAft>
                      </a:pPr>
                      <a:r>
                        <a:rPr lang="en-US" sz="1400" b="1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</a:t>
                      </a:r>
                      <a:r>
                        <a:rPr lang="tr-TR" sz="1400" b="1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Hazırlama</a:t>
                      </a:r>
                      <a:endParaRPr lang="bg-BG" sz="1400" b="1" i="0" kern="1200" noProof="0" dirty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C22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98C222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Projenin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doğrudan giderlerinin 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(BL3+BL4+BL5)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en fazla % 3 ‘ü</a:t>
                      </a:r>
                      <a:endParaRPr lang="en-GB" sz="1400" kern="1200" noProof="0" dirty="0" smtClean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98C222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“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 Başvuru Paketinin hazırlanması</a:t>
                      </a:r>
                      <a:r>
                        <a:rPr lang="en-GB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”</a:t>
                      </a:r>
                      <a:r>
                        <a:rPr lang="en-GB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tr-TR" sz="1400" kern="120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fazla </a:t>
                      </a:r>
                      <a:r>
                        <a:rPr lang="en-GB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3000€ </a:t>
                      </a:r>
                      <a:r>
                        <a:rPr lang="tr-TR" sz="1400" kern="1200" baseline="0" noProof="0" dirty="0" smtClean="0">
                          <a:solidFill>
                            <a:srgbClr val="003399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‘dur.</a:t>
                      </a:r>
                      <a:endParaRPr lang="en-GB" sz="1400" kern="1200" noProof="0" dirty="0" smtClean="0">
                        <a:solidFill>
                          <a:srgbClr val="003399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C22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3790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1691680" y="476672"/>
            <a:ext cx="6135488" cy="50405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1200"/>
              </a:spcAft>
              <a:defRPr/>
            </a:pPr>
            <a:r>
              <a:rPr lang="bg-BG" sz="2000" b="1" cap="all" dirty="0" smtClean="0">
                <a:solidFill>
                  <a:srgbClr val="003399"/>
                </a:solidFill>
                <a:latin typeface="Verdana" pitchFamily="34" charset="0"/>
              </a:rPr>
              <a:t/>
            </a:r>
            <a:br>
              <a:rPr lang="bg-BG" sz="2000" b="1" cap="all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tr-TR" sz="2000" b="1" cap="all" dirty="0" smtClean="0">
                <a:solidFill>
                  <a:srgbClr val="003399"/>
                </a:solidFill>
                <a:latin typeface="Verdana" pitchFamily="34" charset="0"/>
              </a:rPr>
              <a:t>harcama türleri</a:t>
            </a:r>
            <a:endParaRPr lang="en-US" sz="2000" b="1" cap="all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5589240"/>
            <a:ext cx="8450465" cy="864096"/>
          </a:xfrm>
          <a:prstGeom prst="roundRect">
            <a:avLst/>
          </a:prstGeom>
          <a:solidFill>
            <a:srgbClr val="FFFFFF">
              <a:alpha val="60000"/>
            </a:srgbClr>
          </a:solidFill>
          <a:ln>
            <a:solidFill>
              <a:srgbClr val="98C222">
                <a:alpha val="50196"/>
              </a:srgb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marL="0" lvl="1" indent="0" algn="just">
              <a:lnSpc>
                <a:spcPts val="2000"/>
              </a:lnSpc>
              <a:spcBef>
                <a:spcPct val="0"/>
              </a:spcBef>
              <a:spcAft>
                <a:spcPts val="300"/>
              </a:spcAft>
              <a:buClr>
                <a:srgbClr val="843D8D"/>
              </a:buClr>
              <a:buFont typeface="Wingdings" pitchFamily="2" charset="2"/>
              <a:buChar char="ü"/>
            </a:pPr>
            <a:endParaRPr lang="bg-BG" sz="15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1" indent="0" algn="just">
              <a:lnSpc>
                <a:spcPts val="2000"/>
              </a:lnSpc>
              <a:spcBef>
                <a:spcPct val="0"/>
              </a:spcBef>
              <a:spcAft>
                <a:spcPts val="300"/>
              </a:spcAft>
              <a:buClr>
                <a:srgbClr val="843D8D"/>
              </a:buClr>
              <a:buNone/>
            </a:pPr>
            <a:endParaRPr lang="bg-BG" sz="15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lvl="1" indent="0" algn="ctr">
              <a:lnSpc>
                <a:spcPts val="2000"/>
              </a:lnSpc>
              <a:spcBef>
                <a:spcPct val="0"/>
              </a:spcBef>
              <a:spcAft>
                <a:spcPts val="300"/>
              </a:spcAft>
              <a:buClr>
                <a:srgbClr val="843D8D"/>
              </a:buClr>
              <a:buNone/>
            </a:pPr>
            <a:r>
              <a:rPr lang="tr-TR" sz="15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Proje hazırlık harcamalarının uygunluğunun en erken başlangıç tarihi,Yönetim Makamının kayıt sisteminde hibe sözleşmesi kayıt alma tarihini takiben yapılır.</a:t>
            </a:r>
            <a:r>
              <a:rPr lang="en-GB" sz="15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tr-TR" sz="15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Varsa</a:t>
            </a:r>
            <a:r>
              <a:rPr lang="en-GB" sz="1500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</a:t>
            </a:r>
          </a:p>
          <a:p>
            <a:pPr algn="just">
              <a:lnSpc>
                <a:spcPts val="2000"/>
              </a:lnSpc>
              <a:spcBef>
                <a:spcPct val="0"/>
              </a:spcBef>
              <a:spcAft>
                <a:spcPts val="300"/>
              </a:spcAft>
              <a:buClr>
                <a:srgbClr val="843D8D"/>
              </a:buClr>
              <a:buFont typeface="Wingdings" pitchFamily="2" charset="2"/>
              <a:buChar char="ü"/>
            </a:pPr>
            <a:endParaRPr lang="bg-BG" sz="1500" dirty="0" smtClean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algn="just">
              <a:lnSpc>
                <a:spcPts val="2000"/>
              </a:lnSpc>
              <a:spcBef>
                <a:spcPct val="0"/>
              </a:spcBef>
              <a:spcAft>
                <a:spcPts val="300"/>
              </a:spcAft>
              <a:buClr>
                <a:srgbClr val="843D8D"/>
              </a:buClr>
              <a:buFont typeface="Wingdings" pitchFamily="2" charset="2"/>
              <a:buChar char="ü"/>
            </a:pPr>
            <a:endParaRPr lang="en-US" sz="1500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2627784" y="1700808"/>
            <a:ext cx="6192688" cy="37444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ts val="2200"/>
              </a:lnSpc>
              <a:spcBef>
                <a:spcPts val="0"/>
              </a:spcBef>
              <a:spcAft>
                <a:spcPts val="2600"/>
              </a:spcAft>
              <a:buClr>
                <a:srgbClr val="98C222"/>
              </a:buClr>
            </a:pPr>
            <a:r>
              <a:rPr lang="tr-TR" sz="15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doğrudan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Doğrudan proje faaliyetleri ile bağlantılı harcamalar 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seyahat ve konaklama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dış uzmanlık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ikramlar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ekipman alımları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inşaat işleri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 </a:t>
            </a:r>
          </a:p>
          <a:p>
            <a:pPr algn="just">
              <a:lnSpc>
                <a:spcPts val="2200"/>
              </a:lnSpc>
              <a:spcBef>
                <a:spcPts val="0"/>
              </a:spcBef>
              <a:spcAft>
                <a:spcPts val="2600"/>
              </a:spcAft>
              <a:buClr>
                <a:srgbClr val="98C222"/>
              </a:buClr>
            </a:pPr>
            <a:r>
              <a:rPr lang="tr-TR" sz="15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dolaylı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Doğrudan proje faaliyetleri ile bağlantılı olmayan ancak bu faaliyetlerin uygulanması için gerekli olan harcamalardır. 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Personel giderleri , 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Ofis giderleri ve İdari giderler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</a:t>
            </a:r>
            <a:endParaRPr lang="en-GB" sz="1500" i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ts val="2200"/>
              </a:lnSpc>
              <a:spcBef>
                <a:spcPts val="0"/>
              </a:spcBef>
              <a:spcAft>
                <a:spcPts val="2600"/>
              </a:spcAft>
              <a:buClr>
                <a:srgbClr val="98C222"/>
              </a:buClr>
            </a:pPr>
            <a:r>
              <a:rPr lang="en-GB" sz="15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</a:t>
            </a:r>
            <a:r>
              <a:rPr lang="tr-TR" sz="15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hazırlama</a:t>
            </a:r>
            <a:r>
              <a:rPr lang="en-GB" sz="1500" b="1" cap="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tr-TR" sz="15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uygulama döneminden önce gerçekleştirilir</a:t>
            </a:r>
            <a:r>
              <a:rPr lang="en-GB" sz="15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67544" y="1772816"/>
            <a:ext cx="1944216" cy="792088"/>
          </a:xfrm>
          <a:prstGeom prst="roundRect">
            <a:avLst/>
          </a:prstGeom>
          <a:solidFill>
            <a:srgbClr val="843D8D">
              <a:alpha val="20000"/>
            </a:srgbClr>
          </a:solidFill>
          <a:ln>
            <a:solidFill>
              <a:srgbClr val="843D8D">
                <a:alpha val="20000"/>
              </a:srgb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BL</a:t>
            </a:r>
            <a:r>
              <a:rPr lang="bg-BG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 + </a:t>
            </a:r>
            <a:r>
              <a:rPr lang="en-US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BL</a:t>
            </a:r>
            <a:r>
              <a:rPr lang="bg-BG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 + </a:t>
            </a:r>
            <a:r>
              <a:rPr lang="en-US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BL</a:t>
            </a:r>
            <a:r>
              <a:rPr lang="bg-BG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en-US" sz="1600" dirty="0" smtClean="0"/>
          </a:p>
        </p:txBody>
      </p:sp>
      <p:sp>
        <p:nvSpPr>
          <p:cNvPr id="15" name="Rounded Rectangle 14"/>
          <p:cNvSpPr/>
          <p:nvPr/>
        </p:nvSpPr>
        <p:spPr>
          <a:xfrm>
            <a:off x="467544" y="2996952"/>
            <a:ext cx="1944216" cy="792088"/>
          </a:xfrm>
          <a:prstGeom prst="roundRect">
            <a:avLst/>
          </a:prstGeom>
          <a:solidFill>
            <a:srgbClr val="98C222">
              <a:alpha val="40000"/>
            </a:srgbClr>
          </a:solidFill>
          <a:ln>
            <a:solidFill>
              <a:srgbClr val="98C222">
                <a:alpha val="40000"/>
              </a:srgb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BL</a:t>
            </a:r>
            <a:r>
              <a:rPr lang="bg-BG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1, </a:t>
            </a:r>
            <a:r>
              <a:rPr lang="en-US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BL</a:t>
            </a:r>
            <a:r>
              <a:rPr lang="bg-BG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67544" y="4221088"/>
            <a:ext cx="1944216" cy="792088"/>
          </a:xfrm>
          <a:prstGeom prst="roundRect">
            <a:avLst/>
          </a:prstGeom>
          <a:solidFill>
            <a:srgbClr val="843D8D">
              <a:alpha val="20000"/>
            </a:srgbClr>
          </a:solidFill>
          <a:ln>
            <a:solidFill>
              <a:srgbClr val="843D8D">
                <a:alpha val="20000"/>
              </a:srgb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BL</a:t>
            </a:r>
            <a:r>
              <a:rPr lang="bg-BG" sz="1600" b="1" dirty="0" smtClean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</a:p>
        </p:txBody>
      </p:sp>
    </p:spTree>
    <p:extLst>
      <p:ext uri="{BB962C8B-B14F-4D97-AF65-F5344CB8AC3E}">
        <p14:creationId xmlns="" xmlns:p14="http://schemas.microsoft.com/office/powerpoint/2010/main" val="195958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2D050"/>
      </a:accent1>
      <a:accent2>
        <a:srgbClr val="7030A0"/>
      </a:accent2>
      <a:accent3>
        <a:srgbClr val="9BBB59"/>
      </a:accent3>
      <a:accent4>
        <a:srgbClr val="7030A0"/>
      </a:accent4>
      <a:accent5>
        <a:srgbClr val="92D050"/>
      </a:accent5>
      <a:accent6>
        <a:srgbClr val="7030A0"/>
      </a:accent6>
      <a:hlink>
        <a:srgbClr val="92D050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6111</TotalTime>
  <Words>2616</Words>
  <Application>Microsoft Office PowerPoint</Application>
  <PresentationFormat>Ekran Gösterisi (4:3)</PresentationFormat>
  <Paragraphs>316</Paragraphs>
  <Slides>22</Slides>
  <Notes>22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Office-téma</vt:lpstr>
      <vt:lpstr>Proje faaliyetlerinin ve bütçesinin planlanması</vt:lpstr>
      <vt:lpstr>Proje faaliyetlerinin planlanması</vt:lpstr>
      <vt:lpstr>Başvuru formunda faaliyetlerin yapılanması </vt:lpstr>
      <vt:lpstr>Süre ve eylem planının doldurulması</vt:lpstr>
      <vt:lpstr>Yatırım içermeyen faaliyetlerin tanımı - örnekler</vt:lpstr>
      <vt:lpstr>Yatırım faaliyetlerinin tanımı - örnekler</vt:lpstr>
      <vt:lpstr>Slayt 7</vt:lpstr>
      <vt:lpstr>Bütçe kalemleri ve eşik değerleri</vt:lpstr>
      <vt:lpstr> harcama türleri</vt:lpstr>
      <vt:lpstr>Bütçe kalemi 1  personel giderleri </vt:lpstr>
      <vt:lpstr>Bütçe kalemi 2  ofis giderleri ve idari giderler </vt:lpstr>
      <vt:lpstr>Bütçe kalemi 3 seyahat ve konaklama giderleri</vt:lpstr>
      <vt:lpstr>Bütçe kalemi 4 dış uzmanlık ve hizmet alımı giderleri</vt:lpstr>
      <vt:lpstr>BÜTÇE KALEMİ 5  Ekipman ve inşaat işleri  </vt:lpstr>
      <vt:lpstr>Bütçe kalemi 6  proje hazırlama</vt:lpstr>
      <vt:lpstr>KDV ve  eş finansmanı</vt:lpstr>
      <vt:lpstr>GELİR GETİREN PROJELER</vt:lpstr>
      <vt:lpstr>BÜTÇE PLANLARKEN YAPILAN HATALAR</vt:lpstr>
      <vt:lpstr>bilgi ve tanıtım faaliyetlerinin planlanması</vt:lpstr>
      <vt:lpstr>Bilgilendirme faaliyetleri ve bütçe arasındaki bağlantıLink</vt:lpstr>
      <vt:lpstr>Projenin belirlenmesi</vt:lpstr>
      <vt:lpstr>Slayt 22</vt:lpstr>
    </vt:vector>
  </TitlesOfParts>
  <Company>WT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BG TR Presentation</dc:title>
  <dc:creator>Vanya;Vania Hristova</dc:creator>
  <cp:lastModifiedBy>win7</cp:lastModifiedBy>
  <cp:revision>2217</cp:revision>
  <cp:lastPrinted>2018-02-01T14:42:40Z</cp:lastPrinted>
  <dcterms:created xsi:type="dcterms:W3CDTF">2013-11-18T08:40:35Z</dcterms:created>
  <dcterms:modified xsi:type="dcterms:W3CDTF">2018-02-11T09:26:04Z</dcterms:modified>
</cp:coreProperties>
</file>