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67" r:id="rId3"/>
    <p:sldId id="360" r:id="rId4"/>
    <p:sldId id="338" r:id="rId5"/>
    <p:sldId id="344" r:id="rId6"/>
    <p:sldId id="352" r:id="rId7"/>
    <p:sldId id="365" r:id="rId8"/>
    <p:sldId id="359" r:id="rId9"/>
    <p:sldId id="343" r:id="rId10"/>
    <p:sldId id="364" r:id="rId11"/>
    <p:sldId id="339" r:id="rId12"/>
    <p:sldId id="348" r:id="rId13"/>
    <p:sldId id="351" r:id="rId14"/>
    <p:sldId id="355" r:id="rId15"/>
    <p:sldId id="353" r:id="rId16"/>
    <p:sldId id="356" r:id="rId17"/>
    <p:sldId id="354" r:id="rId18"/>
    <p:sldId id="357" r:id="rId19"/>
    <p:sldId id="366" r:id="rId20"/>
    <p:sldId id="278" r:id="rId21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623859"/>
    <a:srgbClr val="7A0C6D"/>
    <a:srgbClr val="D3F0B0"/>
    <a:srgbClr val="F2FBD5"/>
    <a:srgbClr val="003399"/>
    <a:srgbClr val="607830"/>
    <a:srgbClr val="3B4A1E"/>
    <a:srgbClr val="74913B"/>
    <a:srgbClr val="4C5F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5" autoAdjust="0"/>
    <p:restoredTop sz="87219" autoAdjust="0"/>
  </p:normalViewPr>
  <p:slideViewPr>
    <p:cSldViewPr>
      <p:cViewPr varScale="1">
        <p:scale>
          <a:sx n="76" d="100"/>
          <a:sy n="76" d="100"/>
        </p:scale>
        <p:origin x="90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BE6D87-50FF-4293-AE08-71782C918104}" type="doc">
      <dgm:prSet loTypeId="urn:microsoft.com/office/officeart/2008/layout/RadialCluster" loCatId="cycle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bg-BG"/>
        </a:p>
      </dgm:t>
    </dgm:pt>
    <dgm:pt modelId="{9B7D183B-EEEA-42C6-A2E0-F042EA918314}">
      <dgm:prSet phldrT="[Text]" custT="1"/>
      <dgm:spPr>
        <a:solidFill>
          <a:schemeClr val="accent2"/>
        </a:solidFill>
      </dgm:spPr>
      <dgm:t>
        <a:bodyPr/>
        <a:lstStyle/>
        <a:p>
          <a:r>
            <a:rPr lang="tr-TR" sz="1600" b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PROJE FİKRİ</a:t>
          </a:r>
          <a:endParaRPr lang="en-GB" sz="1600" b="1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AC9B2C4-A270-4E9D-98A4-981949AE2D50}" type="parTrans" cxnId="{AE5F47CB-FBF6-4227-A69D-F173C39695FB}">
      <dgm:prSet/>
      <dgm:spPr/>
      <dgm:t>
        <a:bodyPr/>
        <a:lstStyle/>
        <a:p>
          <a:endParaRPr lang="bg-BG"/>
        </a:p>
      </dgm:t>
    </dgm:pt>
    <dgm:pt modelId="{98CCE61D-4B59-48F8-AA41-3C616B8089E5}" type="sibTrans" cxnId="{AE5F47CB-FBF6-4227-A69D-F173C39695FB}">
      <dgm:prSet/>
      <dgm:spPr/>
      <dgm:t>
        <a:bodyPr/>
        <a:lstStyle/>
        <a:p>
          <a:endParaRPr lang="bg-BG"/>
        </a:p>
      </dgm:t>
    </dgm:pt>
    <dgm:pt modelId="{4D98E110-7157-43C3-8833-AC0EC2C0B84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100" b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Sınır Ötesi Etki</a:t>
          </a:r>
          <a:endParaRPr lang="en-GB" sz="1100" b="1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C21DB4F-7FCF-4D0C-886D-24F743DED2F3}" type="parTrans" cxnId="{368D32F4-D4FB-4E78-80BE-418F6BC01D2B}">
      <dgm:prSet/>
      <dgm:spPr/>
      <dgm:t>
        <a:bodyPr/>
        <a:lstStyle/>
        <a:p>
          <a:endParaRPr lang="bg-BG"/>
        </a:p>
      </dgm:t>
    </dgm:pt>
    <dgm:pt modelId="{6C421D33-97EB-46E2-AB53-E99342414328}" type="sibTrans" cxnId="{368D32F4-D4FB-4E78-80BE-418F6BC01D2B}">
      <dgm:prSet/>
      <dgm:spPr/>
      <dgm:t>
        <a:bodyPr/>
        <a:lstStyle/>
        <a:p>
          <a:endParaRPr lang="bg-BG"/>
        </a:p>
      </dgm:t>
    </dgm:pt>
    <dgm:pt modelId="{EAC4F95E-41FF-4F30-B20B-8E1894DB0188}">
      <dgm:prSet phldrT="[Text]" custT="1"/>
      <dgm:spPr/>
      <dgm:t>
        <a:bodyPr/>
        <a:lstStyle/>
        <a:p>
          <a:r>
            <a:rPr lang="tr-TR" sz="1100" b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Ortakların İhtiyaçları</a:t>
          </a:r>
          <a:endParaRPr lang="en-GB" sz="1100" b="1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D503633C-5D2B-4422-A3A0-F0F55973F4E5}" type="parTrans" cxnId="{93B77981-6ADC-4FC9-86AE-0CBFA2712BA8}">
      <dgm:prSet/>
      <dgm:spPr/>
      <dgm:t>
        <a:bodyPr/>
        <a:lstStyle/>
        <a:p>
          <a:endParaRPr lang="bg-BG"/>
        </a:p>
      </dgm:t>
    </dgm:pt>
    <dgm:pt modelId="{80892A71-6065-464E-90AB-61FF6271AD94}" type="sibTrans" cxnId="{93B77981-6ADC-4FC9-86AE-0CBFA2712BA8}">
      <dgm:prSet/>
      <dgm:spPr/>
      <dgm:t>
        <a:bodyPr/>
        <a:lstStyle/>
        <a:p>
          <a:endParaRPr lang="bg-BG"/>
        </a:p>
      </dgm:t>
    </dgm:pt>
    <dgm:pt modelId="{00891D21-B3FB-4DF3-85A7-DD4ABC7930B0}">
      <dgm:prSet phldrT="[Text]" custT="1"/>
      <dgm:spPr/>
      <dgm:t>
        <a:bodyPr/>
        <a:lstStyle/>
        <a:p>
          <a:r>
            <a:rPr lang="tr-TR" sz="1100" b="1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Öncelikli Program Göstergeleri</a:t>
          </a:r>
          <a:endParaRPr lang="en-GB" sz="1100" b="1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5203761F-B37A-43EE-A4AE-240CFBA68876}" type="parTrans" cxnId="{6FA0F87E-DE44-45C9-B120-7DBC3ABB6834}">
      <dgm:prSet/>
      <dgm:spPr/>
      <dgm:t>
        <a:bodyPr/>
        <a:lstStyle/>
        <a:p>
          <a:endParaRPr lang="bg-BG"/>
        </a:p>
      </dgm:t>
    </dgm:pt>
    <dgm:pt modelId="{AF713139-82B1-4C89-8E1A-1991BCE884D4}" type="sibTrans" cxnId="{6FA0F87E-DE44-45C9-B120-7DBC3ABB6834}">
      <dgm:prSet/>
      <dgm:spPr/>
      <dgm:t>
        <a:bodyPr/>
        <a:lstStyle/>
        <a:p>
          <a:endParaRPr lang="bg-BG"/>
        </a:p>
      </dgm:t>
    </dgm:pt>
    <dgm:pt modelId="{C4D44572-5D45-4B52-BC52-DA4B759B4EEE}" type="pres">
      <dgm:prSet presAssocID="{73BE6D87-50FF-4293-AE08-71782C91810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94020157-C01B-41CC-91E4-5DA2168F6E89}" type="pres">
      <dgm:prSet presAssocID="{9B7D183B-EEEA-42C6-A2E0-F042EA918314}" presName="singleCycle" presStyleCnt="0"/>
      <dgm:spPr/>
      <dgm:t>
        <a:bodyPr/>
        <a:lstStyle/>
        <a:p>
          <a:endParaRPr lang="bg-BG"/>
        </a:p>
      </dgm:t>
    </dgm:pt>
    <dgm:pt modelId="{7E3C340F-4596-4F1A-A4B4-22E7E096FC2D}" type="pres">
      <dgm:prSet presAssocID="{9B7D183B-EEEA-42C6-A2E0-F042EA918314}" presName="singleCenter" presStyleLbl="node1" presStyleIdx="0" presStyleCnt="4" custScaleX="140397" custScaleY="94397">
        <dgm:presLayoutVars>
          <dgm:chMax val="7"/>
          <dgm:chPref val="7"/>
        </dgm:presLayoutVars>
      </dgm:prSet>
      <dgm:spPr/>
      <dgm:t>
        <a:bodyPr/>
        <a:lstStyle/>
        <a:p>
          <a:endParaRPr lang="bg-BG"/>
        </a:p>
      </dgm:t>
    </dgm:pt>
    <dgm:pt modelId="{A789C28C-1029-4E3C-B2B7-FDAA8E0DBBFF}" type="pres">
      <dgm:prSet presAssocID="{1C21DB4F-7FCF-4D0C-886D-24F743DED2F3}" presName="Name56" presStyleLbl="parChTrans1D2" presStyleIdx="0" presStyleCnt="3"/>
      <dgm:spPr/>
      <dgm:t>
        <a:bodyPr/>
        <a:lstStyle/>
        <a:p>
          <a:endParaRPr lang="bg-BG"/>
        </a:p>
      </dgm:t>
    </dgm:pt>
    <dgm:pt modelId="{AB0C4DD6-3DF0-4A14-93FD-8E053AF5D000}" type="pres">
      <dgm:prSet presAssocID="{4D98E110-7157-43C3-8833-AC0EC2C0B848}" presName="text0" presStyleLbl="node1" presStyleIdx="1" presStyleCnt="4" custScaleX="161348" custRadScaleRad="89781" custRadScaleInc="6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CEE86A3-A432-4126-A7E8-135DF67DE94F}" type="pres">
      <dgm:prSet presAssocID="{D503633C-5D2B-4422-A3A0-F0F55973F4E5}" presName="Name56" presStyleLbl="parChTrans1D2" presStyleIdx="1" presStyleCnt="3"/>
      <dgm:spPr/>
      <dgm:t>
        <a:bodyPr/>
        <a:lstStyle/>
        <a:p>
          <a:endParaRPr lang="bg-BG"/>
        </a:p>
      </dgm:t>
    </dgm:pt>
    <dgm:pt modelId="{90598B37-C862-49B5-918A-C4ADEBA4FECC}" type="pres">
      <dgm:prSet presAssocID="{EAC4F95E-41FF-4F30-B20B-8E1894DB0188}" presName="text0" presStyleLbl="node1" presStyleIdx="2" presStyleCnt="4" custScaleX="248183" custRadScaleRad="120838" custRadScaleInc="-383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5EA47E2-A65A-4FCB-99BC-61E5E4595F51}" type="pres">
      <dgm:prSet presAssocID="{5203761F-B37A-43EE-A4AE-240CFBA68876}" presName="Name56" presStyleLbl="parChTrans1D2" presStyleIdx="2" presStyleCnt="3"/>
      <dgm:spPr/>
      <dgm:t>
        <a:bodyPr/>
        <a:lstStyle/>
        <a:p>
          <a:endParaRPr lang="bg-BG"/>
        </a:p>
      </dgm:t>
    </dgm:pt>
    <dgm:pt modelId="{22EA04B0-DF83-47FC-9314-A062057D2E36}" type="pres">
      <dgm:prSet presAssocID="{00891D21-B3FB-4DF3-85A7-DD4ABC7930B0}" presName="text0" presStyleLbl="node1" presStyleIdx="3" presStyleCnt="4" custScaleX="266683" custRadScaleRad="120177" custRadScaleInc="35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3B77981-6ADC-4FC9-86AE-0CBFA2712BA8}" srcId="{9B7D183B-EEEA-42C6-A2E0-F042EA918314}" destId="{EAC4F95E-41FF-4F30-B20B-8E1894DB0188}" srcOrd="1" destOrd="0" parTransId="{D503633C-5D2B-4422-A3A0-F0F55973F4E5}" sibTransId="{80892A71-6065-464E-90AB-61FF6271AD94}"/>
    <dgm:cxn modelId="{7C3F8062-A5DD-4BE9-900C-DC50A7C7A6BD}" type="presOf" srcId="{1C21DB4F-7FCF-4D0C-886D-24F743DED2F3}" destId="{A789C28C-1029-4E3C-B2B7-FDAA8E0DBBFF}" srcOrd="0" destOrd="0" presId="urn:microsoft.com/office/officeart/2008/layout/RadialCluster"/>
    <dgm:cxn modelId="{50E28FCE-B5CA-4930-9ADA-ABC8B70CB2B8}" type="presOf" srcId="{9B7D183B-EEEA-42C6-A2E0-F042EA918314}" destId="{7E3C340F-4596-4F1A-A4B4-22E7E096FC2D}" srcOrd="0" destOrd="0" presId="urn:microsoft.com/office/officeart/2008/layout/RadialCluster"/>
    <dgm:cxn modelId="{B3422BEE-2A4A-4A5D-9BB8-1B85284596E3}" type="presOf" srcId="{73BE6D87-50FF-4293-AE08-71782C918104}" destId="{C4D44572-5D45-4B52-BC52-DA4B759B4EEE}" srcOrd="0" destOrd="0" presId="urn:microsoft.com/office/officeart/2008/layout/RadialCluster"/>
    <dgm:cxn modelId="{A7E87A9A-0EF3-4079-9242-AB04AC449C76}" type="presOf" srcId="{5203761F-B37A-43EE-A4AE-240CFBA68876}" destId="{F5EA47E2-A65A-4FCB-99BC-61E5E4595F51}" srcOrd="0" destOrd="0" presId="urn:microsoft.com/office/officeart/2008/layout/RadialCluster"/>
    <dgm:cxn modelId="{368D32F4-D4FB-4E78-80BE-418F6BC01D2B}" srcId="{9B7D183B-EEEA-42C6-A2E0-F042EA918314}" destId="{4D98E110-7157-43C3-8833-AC0EC2C0B848}" srcOrd="0" destOrd="0" parTransId="{1C21DB4F-7FCF-4D0C-886D-24F743DED2F3}" sibTransId="{6C421D33-97EB-46E2-AB53-E99342414328}"/>
    <dgm:cxn modelId="{7DCBF408-9924-49C0-878F-0DE6A34468C3}" type="presOf" srcId="{D503633C-5D2B-4422-A3A0-F0F55973F4E5}" destId="{6CEE86A3-A432-4126-A7E8-135DF67DE94F}" srcOrd="0" destOrd="0" presId="urn:microsoft.com/office/officeart/2008/layout/RadialCluster"/>
    <dgm:cxn modelId="{6FA0F87E-DE44-45C9-B120-7DBC3ABB6834}" srcId="{9B7D183B-EEEA-42C6-A2E0-F042EA918314}" destId="{00891D21-B3FB-4DF3-85A7-DD4ABC7930B0}" srcOrd="2" destOrd="0" parTransId="{5203761F-B37A-43EE-A4AE-240CFBA68876}" sibTransId="{AF713139-82B1-4C89-8E1A-1991BCE884D4}"/>
    <dgm:cxn modelId="{AF8D3C7C-922C-4BF7-B7E5-815E9842A48E}" type="presOf" srcId="{00891D21-B3FB-4DF3-85A7-DD4ABC7930B0}" destId="{22EA04B0-DF83-47FC-9314-A062057D2E36}" srcOrd="0" destOrd="0" presId="urn:microsoft.com/office/officeart/2008/layout/RadialCluster"/>
    <dgm:cxn modelId="{1F78B378-492B-4721-8290-FACFA1523719}" type="presOf" srcId="{EAC4F95E-41FF-4F30-B20B-8E1894DB0188}" destId="{90598B37-C862-49B5-918A-C4ADEBA4FECC}" srcOrd="0" destOrd="0" presId="urn:microsoft.com/office/officeart/2008/layout/RadialCluster"/>
    <dgm:cxn modelId="{AE5F47CB-FBF6-4227-A69D-F173C39695FB}" srcId="{73BE6D87-50FF-4293-AE08-71782C918104}" destId="{9B7D183B-EEEA-42C6-A2E0-F042EA918314}" srcOrd="0" destOrd="0" parTransId="{FAC9B2C4-A270-4E9D-98A4-981949AE2D50}" sibTransId="{98CCE61D-4B59-48F8-AA41-3C616B8089E5}"/>
    <dgm:cxn modelId="{976DCAB7-10E8-44EE-9180-872F923EF8BB}" type="presOf" srcId="{4D98E110-7157-43C3-8833-AC0EC2C0B848}" destId="{AB0C4DD6-3DF0-4A14-93FD-8E053AF5D000}" srcOrd="0" destOrd="0" presId="urn:microsoft.com/office/officeart/2008/layout/RadialCluster"/>
    <dgm:cxn modelId="{8BC83C0E-A095-462A-AEBB-987675EC6A3D}" type="presParOf" srcId="{C4D44572-5D45-4B52-BC52-DA4B759B4EEE}" destId="{94020157-C01B-41CC-91E4-5DA2168F6E89}" srcOrd="0" destOrd="0" presId="urn:microsoft.com/office/officeart/2008/layout/RadialCluster"/>
    <dgm:cxn modelId="{E524C02C-327E-47DD-AAE1-BD684FA5E368}" type="presParOf" srcId="{94020157-C01B-41CC-91E4-5DA2168F6E89}" destId="{7E3C340F-4596-4F1A-A4B4-22E7E096FC2D}" srcOrd="0" destOrd="0" presId="urn:microsoft.com/office/officeart/2008/layout/RadialCluster"/>
    <dgm:cxn modelId="{32BA862A-C095-47D2-B2D2-11CD0D5E9637}" type="presParOf" srcId="{94020157-C01B-41CC-91E4-5DA2168F6E89}" destId="{A789C28C-1029-4E3C-B2B7-FDAA8E0DBBFF}" srcOrd="1" destOrd="0" presId="urn:microsoft.com/office/officeart/2008/layout/RadialCluster"/>
    <dgm:cxn modelId="{4E1F06D1-E74E-482C-882D-F0292CB0308F}" type="presParOf" srcId="{94020157-C01B-41CC-91E4-5DA2168F6E89}" destId="{AB0C4DD6-3DF0-4A14-93FD-8E053AF5D000}" srcOrd="2" destOrd="0" presId="urn:microsoft.com/office/officeart/2008/layout/RadialCluster"/>
    <dgm:cxn modelId="{E34DB95B-1B4C-42CE-9D7B-73F4D769EB95}" type="presParOf" srcId="{94020157-C01B-41CC-91E4-5DA2168F6E89}" destId="{6CEE86A3-A432-4126-A7E8-135DF67DE94F}" srcOrd="3" destOrd="0" presId="urn:microsoft.com/office/officeart/2008/layout/RadialCluster"/>
    <dgm:cxn modelId="{0667286E-DFB9-43CA-8102-68844F106EC1}" type="presParOf" srcId="{94020157-C01B-41CC-91E4-5DA2168F6E89}" destId="{90598B37-C862-49B5-918A-C4ADEBA4FECC}" srcOrd="4" destOrd="0" presId="urn:microsoft.com/office/officeart/2008/layout/RadialCluster"/>
    <dgm:cxn modelId="{2EF1475B-554D-4962-BFCF-19F31BE63022}" type="presParOf" srcId="{94020157-C01B-41CC-91E4-5DA2168F6E89}" destId="{F5EA47E2-A65A-4FCB-99BC-61E5E4595F51}" srcOrd="5" destOrd="0" presId="urn:microsoft.com/office/officeart/2008/layout/RadialCluster"/>
    <dgm:cxn modelId="{AF5EA724-4270-4F0D-93B2-B92C2BD24158}" type="presParOf" srcId="{94020157-C01B-41CC-91E4-5DA2168F6E89}" destId="{22EA04B0-DF83-47FC-9314-A062057D2E36}" srcOrd="6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C340F-4596-4F1A-A4B4-22E7E096FC2D}">
      <dsp:nvSpPr>
        <dsp:cNvPr id="0" name=""/>
        <dsp:cNvSpPr/>
      </dsp:nvSpPr>
      <dsp:spPr>
        <a:xfrm>
          <a:off x="2897205" y="2027879"/>
          <a:ext cx="1803324" cy="1212478"/>
        </a:xfrm>
        <a:prstGeom prst="roundRect">
          <a:avLst/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PROJE FİKRİ</a:t>
          </a:r>
          <a:endParaRPr lang="en-GB" sz="1600" b="1" kern="1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956393" y="2087067"/>
        <a:ext cx="1684948" cy="1094102"/>
      </dsp:txXfrm>
    </dsp:sp>
    <dsp:sp modelId="{A789C28C-1029-4E3C-B2B7-FDAA8E0DBBFF}">
      <dsp:nvSpPr>
        <dsp:cNvPr id="0" name=""/>
        <dsp:cNvSpPr/>
      </dsp:nvSpPr>
      <dsp:spPr>
        <a:xfrm rot="16222320">
          <a:off x="3437552" y="1660249"/>
          <a:ext cx="73527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5275" y="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C4DD6-3DF0-4A14-93FD-8E053AF5D000}">
      <dsp:nvSpPr>
        <dsp:cNvPr id="0" name=""/>
        <dsp:cNvSpPr/>
      </dsp:nvSpPr>
      <dsp:spPr>
        <a:xfrm>
          <a:off x="3116107" y="432039"/>
          <a:ext cx="1388527" cy="860579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b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Sınır Ötesi Etki</a:t>
          </a:r>
          <a:endParaRPr lang="en-GB" sz="1100" b="1" kern="1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3158117" y="474049"/>
        <a:ext cx="1304507" cy="776559"/>
      </dsp:txXfrm>
    </dsp:sp>
    <dsp:sp modelId="{6CEE86A3-A432-4126-A7E8-135DF67DE94F}">
      <dsp:nvSpPr>
        <dsp:cNvPr id="0" name=""/>
        <dsp:cNvSpPr/>
      </dsp:nvSpPr>
      <dsp:spPr>
        <a:xfrm rot="1662012">
          <a:off x="4675276" y="3209933"/>
          <a:ext cx="4406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0697" y="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598B37-C862-49B5-918A-C4ADEBA4FECC}">
      <dsp:nvSpPr>
        <dsp:cNvPr id="0" name=""/>
        <dsp:cNvSpPr/>
      </dsp:nvSpPr>
      <dsp:spPr>
        <a:xfrm>
          <a:off x="4842388" y="3312361"/>
          <a:ext cx="2135810" cy="860579"/>
        </a:xfrm>
        <a:prstGeom prst="roundRec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b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Ortakların İhtiyaçları</a:t>
          </a:r>
          <a:endParaRPr lang="en-GB" sz="1100" b="1" kern="1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4884398" y="3354371"/>
        <a:ext cx="2051790" cy="776559"/>
      </dsp:txXfrm>
    </dsp:sp>
    <dsp:sp modelId="{F5EA47E2-A65A-4FCB-99BC-61E5E4595F51}">
      <dsp:nvSpPr>
        <dsp:cNvPr id="0" name=""/>
        <dsp:cNvSpPr/>
      </dsp:nvSpPr>
      <dsp:spPr>
        <a:xfrm rot="9128052">
          <a:off x="2491038" y="3211598"/>
          <a:ext cx="4311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31165" y="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EA04B0-DF83-47FC-9314-A062057D2E36}">
      <dsp:nvSpPr>
        <dsp:cNvPr id="0" name=""/>
        <dsp:cNvSpPr/>
      </dsp:nvSpPr>
      <dsp:spPr>
        <a:xfrm>
          <a:off x="554677" y="3312362"/>
          <a:ext cx="2295018" cy="86057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b="1" kern="1200" noProof="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Öncelikli Program Göstergeleri</a:t>
          </a:r>
          <a:endParaRPr lang="en-GB" sz="1100" b="1" kern="1200" noProof="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596687" y="3354372"/>
        <a:ext cx="2210998" cy="776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t>9.2.2018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488588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34158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58376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noProof="0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223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83294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89768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0835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6669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6669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s://www.google.bg/url?sa=i&amp;rct=j&amp;q=&amp;esrc=s&amp;source=images&amp;cd=&amp;cad=rja&amp;uact=8&amp;ved=0ahUKEwjfzsrcjO7YAhXBXRQKHVJuBwAQjRwIBw&amp;url=https://www.tonex.com/scope-management-and-baseline-development/&amp;psig=AOvVaw2-m7l9lhVX6yaK4DUT9GQs&amp;ust=1516797364330969" TargetMode="Externa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8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8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9.png"/><Relationship Id="rId4" Type="http://schemas.openxmlformats.org/officeDocument/2006/relationships/image" Target="../media/image10.jpeg"/><Relationship Id="rId9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.jpeg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222726" y="2348880"/>
            <a:ext cx="5957786" cy="1512168"/>
          </a:xfrm>
        </p:spPr>
        <p:txBody>
          <a:bodyPr/>
          <a:lstStyle/>
          <a:p>
            <a:pPr eaLnBrk="1" hangingPunct="1"/>
            <a:r>
              <a:rPr lang="tr-TR" sz="2400" b="1" dirty="0" smtClean="0">
                <a:solidFill>
                  <a:srgbClr val="003399"/>
                </a:solidFill>
                <a:latin typeface="Verdana" pitchFamily="34" charset="0"/>
              </a:rPr>
              <a:t>İKİNCİ ÇAĞRI KAPSAMINDAKİ PROJE TEKLİFLERİ İÇİN </a:t>
            </a:r>
            <a:r>
              <a:rPr lang="en-GB" sz="2400" b="1" dirty="0" smtClean="0">
                <a:solidFill>
                  <a:srgbClr val="003399"/>
                </a:solidFill>
                <a:latin typeface="Verdana" pitchFamily="34" charset="0"/>
              </a:rPr>
              <a:t>BAŞVURU REHBERİ</a:t>
            </a:r>
            <a:endParaRPr lang="en-GB" sz="2400" b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5167643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Bulgaristan-Türkiye Sınır Ötesi İşbirliği Programı</a:t>
            </a:r>
            <a:endParaRPr lang="en-US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Alcím 2"/>
          <p:cNvSpPr txBox="1">
            <a:spLocks/>
          </p:cNvSpPr>
          <p:nvPr/>
        </p:nvSpPr>
        <p:spPr bwMode="auto">
          <a:xfrm>
            <a:off x="3779912" y="4725144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BİLGİLENDİRME GÜNÜ</a:t>
            </a: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ŞUBAT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hu-HU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3" grpId="0" build="p"/>
      <p:bldP spid="1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1800" b="1" cap="small" smtClean="0">
                <a:solidFill>
                  <a:srgbClr val="003399"/>
                </a:solidFill>
                <a:latin typeface="Verdana" pitchFamily="34" charset="0"/>
              </a:rPr>
              <a:t>DEVLET </a:t>
            </a:r>
            <a:r>
              <a:rPr lang="tr-TR" sz="1800" b="1" cap="small" smtClean="0">
                <a:solidFill>
                  <a:srgbClr val="003399"/>
                </a:solidFill>
                <a:latin typeface="Verdana" pitchFamily="34" charset="0"/>
              </a:rPr>
              <a:t>DESTEĞİ</a:t>
            </a:r>
            <a:r>
              <a:rPr lang="tr-TR" sz="1800" b="1" cap="small" smtClean="0">
                <a:solidFill>
                  <a:srgbClr val="003399"/>
                </a:solidFill>
                <a:latin typeface="Verdana" pitchFamily="34" charset="0"/>
              </a:rPr>
              <a:t>-BULGAR </a:t>
            </a: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</a:rPr>
              <a:t>ORTAKLAR İÇİN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943000" y="2708920"/>
            <a:ext cx="7344816" cy="19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endParaRPr lang="bg-BG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Ekonomik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karakter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taşıyan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Bulgaristan’daki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işletmelere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sağlanan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kamu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yardımı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“de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minimis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kuralına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tabii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olacaktır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kurala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organları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uygulama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döneminde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her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düzeyde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yakinen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izlenecek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doğrulanacaktır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;</a:t>
            </a: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sahiplerinin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 De Minimis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Devlet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Yardımı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Beyanı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herhangi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eşdeğer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ibraz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etmesi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gerekmemektedir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84514" y="1716777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7840" y="1916832"/>
            <a:ext cx="5829328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en-GB" sz="14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Ekonomik</a:t>
            </a:r>
            <a:r>
              <a:rPr lang="en-GB" sz="14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karakter</a:t>
            </a:r>
            <a:r>
              <a:rPr lang="en-GB" sz="14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taşıyan</a:t>
            </a:r>
            <a:r>
              <a:rPr lang="en-GB" sz="14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4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</a:t>
            </a:r>
            <a:r>
              <a:rPr lang="la-Latn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minimis</a:t>
            </a:r>
            <a:r>
              <a:rPr lang="en-GB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 </a:t>
            </a:r>
            <a:r>
              <a:rPr lang="tr-TR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kuralına tabi olmaktadır</a:t>
            </a:r>
            <a:r>
              <a:rPr lang="en-GB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GB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21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</a:rPr>
              <a:t>GÖSTERGE FAALİYETLERİ</a:t>
            </a:r>
            <a:endParaRPr lang="en-US" sz="24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833590"/>
              </p:ext>
            </p:extLst>
          </p:nvPr>
        </p:nvGraphicFramePr>
        <p:xfrm>
          <a:off x="251520" y="1556792"/>
          <a:ext cx="8496944" cy="4525962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96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9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Öncelik Ekseni</a:t>
                      </a:r>
                      <a:endParaRPr lang="en-GB" sz="1000" b="1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Özel Hedef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Proje</a:t>
                      </a:r>
                      <a:r>
                        <a:rPr lang="tr-TR" sz="1000" b="1" kern="1200" baseline="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Türü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Hibe Tutarları</a:t>
                      </a:r>
                      <a:endParaRPr lang="en-GB" sz="1000" b="1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</a:t>
                      </a: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Avro</a:t>
                      </a:r>
                      <a:r>
                        <a:rPr lang="en-GB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Proje Süresi </a:t>
                      </a:r>
                      <a:r>
                        <a:rPr lang="en-GB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</a:t>
                      </a: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ay</a:t>
                      </a:r>
                      <a:r>
                        <a:rPr lang="en-GB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261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Öncelik</a:t>
                      </a:r>
                      <a:r>
                        <a:rPr lang="tr-TR" sz="1000" kern="1200" baseline="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Ekseni 1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Çevre</a:t>
                      </a: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1.1.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Sınır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ötesi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bölgede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doğal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insan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kaynaklı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tehlike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afetlerin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önlenmesi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bunların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risk ve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sonuçlarının</a:t>
                      </a: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hafifletilmesi</a:t>
                      </a:r>
                      <a:endParaRPr lang="en-GB" sz="1000" kern="1200" noProof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250.000-600.000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12-24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47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 İçermeyen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50.000-120.000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8-15</a:t>
                      </a:r>
                      <a:endParaRPr lang="en-GB" sz="1000" noProof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62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Sınır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ötesi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işbirliği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alanındaki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ortak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doğal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kaynakların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kullanımı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doğanın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korunması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kapasitesinin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arttırılması</a:t>
                      </a:r>
                      <a:endParaRPr lang="en-GB" sz="1000" kern="12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250.000-400.000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12-24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342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İçermeyen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50.000-120.000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8-15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105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Öncelik</a:t>
                      </a:r>
                      <a:r>
                        <a:rPr lang="tr-TR" sz="1000" kern="1200" baseline="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Ekseni 2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tr-TR" sz="1000" b="1" kern="1200" baseline="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Turizm</a:t>
                      </a: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00" b="1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</a:t>
                      </a:r>
                      <a:r>
                        <a:rPr lang="tr-TR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.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Doğal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miras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ilgili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altyapıdan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daha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iyi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faydalanılarak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sınır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ötesi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alanının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turistik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cazibesinin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artırılması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2901" marR="52901" marT="0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250.000-500.000</a:t>
                      </a:r>
                      <a:endParaRPr lang="en-GB" sz="10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12-24</a:t>
                      </a:r>
                      <a:endParaRPr lang="en-GB" sz="10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757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2.2.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Ortak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güzergahların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geliştirilmesiyle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sınır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ötesi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potansiyelinin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arttırılması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2901" marR="52901" marT="0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İçermeyen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50.000-120.000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8-15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815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2.3.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Sınır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ötesi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işbirliği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girişimleriyle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ağının</a:t>
                      </a:r>
                      <a:r>
                        <a:rPr lang="en-GB" sz="10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arttırılması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2901" marR="52901" marT="0" marB="0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Yatırım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İçermeyen</a:t>
                      </a:r>
                      <a:endParaRPr lang="en-GB" sz="1000" kern="1200" noProof="0" dirty="0" smtClean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50.000-100.000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8-15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22700" marR="22700" marT="4102" marB="0" anchor="ctr"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8477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941168"/>
            <a:ext cx="8096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4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program</a:t>
            </a: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 GÖSTERGELERİ</a:t>
            </a:r>
            <a:endParaRPr lang="en-US" sz="18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59223" y="2434677"/>
            <a:ext cx="8003232" cy="2232248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 Göstergeleri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Programın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nicel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hedeflerine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ölçüde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ulaşıldığını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ölçmektedir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 Göstergeleri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</a:t>
            </a:r>
            <a:r>
              <a:rPr lang="en-GB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rogram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bölgedeki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alanlarında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amaçlanan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olumlu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değişimin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derecede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gerçekleştiğinin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ölçülmesidir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göstergesine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net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katkısı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göstergesi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seçimi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Program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sonuçlarına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katkıda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bulunduğunun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gerekçelendirilmesi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değerlendirilmesi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açısından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önemlidir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003399"/>
              </a:solidFill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en-US" sz="2000" dirty="0" smtClean="0">
              <a:solidFill>
                <a:srgbClr val="003399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>
              <a:solidFill>
                <a:srgbClr val="003399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900" dirty="0" smtClean="0">
                <a:solidFill>
                  <a:srgbClr val="003399"/>
                </a:solidFill>
              </a:rPr>
              <a:t> </a:t>
            </a:r>
            <a:endParaRPr lang="en-US" sz="19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07704" y="1502406"/>
            <a:ext cx="6380112" cy="338554"/>
          </a:xfrm>
          <a:prstGeom prst="rect">
            <a:avLst/>
          </a:prstGeom>
          <a:noFill/>
          <a:ln w="3175">
            <a:solidFill>
              <a:srgbClr val="D3F0B0"/>
            </a:solidFill>
          </a:ln>
        </p:spPr>
        <p:txBody>
          <a:bodyPr wrap="square" rtlCol="0">
            <a:sp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Göstergeleri ve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Tekliflerinin Sıralaması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196" name="irc_mi" descr="Свързано изображение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" y="1295853"/>
            <a:ext cx="1524000" cy="1143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178746" y="4797152"/>
            <a:ext cx="7200800" cy="1569660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İkinci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çağrı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kapsamında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önerileri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rekabetçi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usül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izlenerek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finanse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edilecektir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Birinci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Çağrısı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kapsamında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sözleşme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imzalanması neticesinde 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erişilememiş </a:t>
            </a:r>
            <a:r>
              <a:rPr lang="en-GB" sz="1200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göstergelerine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katkıda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bulunan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tekliflerine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 fazla </a:t>
            </a:r>
            <a:r>
              <a:rPr lang="en-GB" sz="1200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verilecektir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tr-TR" sz="1200" dirty="0" smtClean="0">
              <a:solidFill>
                <a:srgbClr val="00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GB" sz="1200" dirty="0" smtClean="0">
              <a:solidFill>
                <a:srgbClr val="00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Sahipleri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Rehberinin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1'inde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yayınlanan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en-GB" sz="1200" b="1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</a:t>
            </a:r>
            <a:r>
              <a:rPr lang="en-GB" sz="1200" b="1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Göstergelerinin</a:t>
            </a:r>
            <a:r>
              <a:rPr lang="en-GB" sz="1200" b="1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b="1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Gerçekleştirilmesi</a:t>
            </a:r>
            <a:r>
              <a:rPr lang="en-GB" sz="1200" b="1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Proje </a:t>
            </a:r>
            <a:r>
              <a:rPr lang="en-GB" sz="1200" b="1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GB" sz="1200" b="1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b="1" dirty="0" err="1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Sıralamasıyla</a:t>
            </a:r>
            <a:r>
              <a:rPr lang="tr-TR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r>
              <a:rPr lang="en-GB" sz="1200" dirty="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ilgili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bilgilere</a:t>
            </a:r>
            <a:r>
              <a:rPr lang="en-GB" sz="120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önem ve</a:t>
            </a:r>
            <a:r>
              <a:rPr lang="en-GB" sz="1200" smtClean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dikkat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göstermelidir</a:t>
            </a:r>
            <a:r>
              <a:rPr lang="en-GB" sz="1200" dirty="0"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200" b="1" dirty="0">
              <a:solidFill>
                <a:srgbClr val="00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6935" y="4797152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701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599838"/>
              </p:ext>
            </p:extLst>
          </p:nvPr>
        </p:nvGraphicFramePr>
        <p:xfrm>
          <a:off x="565737" y="1957958"/>
          <a:ext cx="1728192" cy="471139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3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dirty="0" smtClean="0">
                          <a:solidFill>
                            <a:schemeClr val="bg1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Ulaşılmış Göstergeler</a:t>
                      </a:r>
                      <a:endParaRPr lang="en-GB" sz="1100" b="1" noProof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1.1.1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1.1.2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1.1.3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1.1.4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1.2.1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1.2.2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4913B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1.2.3</a:t>
                      </a:r>
                      <a:endParaRPr lang="en-GB" sz="1100" b="1" noProof="0" dirty="0">
                        <a:solidFill>
                          <a:srgbClr val="74913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2.2.1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2.2.2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2.2.3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2.2.4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2.3.1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4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b="1" kern="1200" noProof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b="1" kern="1200" noProof="0" dirty="0" smtClean="0">
                          <a:solidFill>
                            <a:srgbClr val="7030A0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2.3.3</a:t>
                      </a:r>
                      <a:endParaRPr lang="en-GB" sz="1100" b="1" noProof="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073" name="Picture 1" descr="9183741-148828946660802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4924"/>
            <a:ext cx="800100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</a:rPr>
              <a:t>PROGRAM GÖSTERGELERİNİN TAMAMLANMASI</a:t>
            </a:r>
            <a:endParaRPr lang="en-US" sz="24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61587"/>
              </p:ext>
            </p:extLst>
          </p:nvPr>
        </p:nvGraphicFramePr>
        <p:xfrm>
          <a:off x="2471184" y="1869163"/>
          <a:ext cx="6552727" cy="500073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{C4B1156A-380E-4F78-BDF5-A606A8083BF9}</a:tableStyleId>
              </a:tblPr>
              <a:tblGrid>
                <a:gridCol w="4020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445">
                <a:tc>
                  <a:txBody>
                    <a:bodyPr/>
                    <a:lstStyle/>
                    <a:p>
                      <a:pPr algn="ctr"/>
                      <a:r>
                        <a:rPr lang="tr-TR" sz="1100" kern="1200" noProof="0" dirty="0" smtClean="0">
                          <a:solidFill>
                            <a:schemeClr val="bg1"/>
                          </a:solidFill>
                        </a:rPr>
                        <a:t>Hedefe Ulaşmamış</a:t>
                      </a:r>
                      <a:r>
                        <a:rPr lang="tr-TR" sz="1100" kern="1200" baseline="0" noProof="0" dirty="0" smtClean="0">
                          <a:solidFill>
                            <a:schemeClr val="bg1"/>
                          </a:solidFill>
                        </a:rPr>
                        <a:t> Göstergeler</a:t>
                      </a:r>
                      <a:endParaRPr lang="en-GB" sz="11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100" kern="1200" noProof="0" dirty="0" smtClean="0">
                          <a:solidFill>
                            <a:schemeClr val="bg1"/>
                          </a:solidFill>
                        </a:rPr>
                        <a:t>Ulaşma durumu</a:t>
                      </a:r>
                      <a:endParaRPr lang="en-GB" sz="11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100" kern="1200" noProof="0" dirty="0" smtClean="0">
                          <a:solidFill>
                            <a:schemeClr val="bg1"/>
                          </a:solidFill>
                        </a:rPr>
                        <a:t>Ulaşılacak</a:t>
                      </a:r>
                      <a:r>
                        <a:rPr lang="tr-TR" sz="1100" kern="1200" baseline="0" noProof="0" dirty="0" smtClean="0">
                          <a:solidFill>
                            <a:schemeClr val="bg1"/>
                          </a:solidFill>
                        </a:rPr>
                        <a:t> Hedef</a:t>
                      </a:r>
                      <a:endParaRPr lang="en-GB" sz="11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97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  <a:tabLst/>
                        <a:defRPr/>
                      </a:pPr>
                      <a:r>
                        <a:rPr lang="tr-TR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1.2.4 Deniz ve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kıyı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çevresinin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korunmasına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yönelik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ortak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girişimlerin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</a:t>
                      </a:r>
                      <a:r>
                        <a:rPr lang="tr-TR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Çöplerin azaltılması dahil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0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5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975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1.2.5 Koru</a:t>
                      </a:r>
                      <a:r>
                        <a:rPr lang="tr-TR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</a:t>
                      </a:r>
                      <a:r>
                        <a:rPr lang="tr-TR" sz="1100" kern="1200" baseline="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altındaki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için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ortak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yönetim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planları</a:t>
                      </a:r>
                      <a:r>
                        <a:rPr lang="en-GB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/</a:t>
                      </a:r>
                      <a:r>
                        <a:rPr lang="tr-TR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için</a:t>
                      </a:r>
                      <a:r>
                        <a:rPr lang="en-GB" sz="11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koordineli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özel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koruma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faaliyetleri</a:t>
                      </a:r>
                      <a:r>
                        <a:rPr lang="en-GB" sz="11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100" kern="1200" noProof="0" dirty="0" smtClean="0">
                        <a:solidFill>
                          <a:srgbClr val="6699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1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2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975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2.1.1 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oğal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olan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enilenmiş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veya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yükseltilmiş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erişim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yollarının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toplam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uzunluğu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(Kilometre)</a:t>
                      </a:r>
                      <a:endParaRPr lang="en-GB" sz="1100" kern="1200" noProof="0" dirty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1,54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3,46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975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2.1.2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yapıl</a:t>
                      </a:r>
                      <a:r>
                        <a:rPr lang="tr-TR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mış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veya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iyileştirilmiş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bisiklet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yürüme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yollarının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toplam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uzunluğu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(Kilometre)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0,744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7,256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975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2.1.3</a:t>
                      </a:r>
                      <a:r>
                        <a:rPr lang="en-GB" sz="11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Turistik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</a:t>
                      </a:r>
                      <a:r>
                        <a:rPr lang="tr-TR" sz="1100" kern="1200" baseline="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içindeki ya buralara giden kısımlarda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inşa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edilen</a:t>
                      </a:r>
                      <a:r>
                        <a:rPr lang="tr-TR" sz="1100" kern="1200" baseline="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ya da yenilenen 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1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7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3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6392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2.1.4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Yeniden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inşa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</a:t>
                      </a:r>
                      <a:r>
                        <a:rPr lang="tr-TR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restore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edilmiş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turistik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1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2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13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6774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2.2.5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alanında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eğitim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kapasite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geliştirme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faaliyetlerine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katılan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kişi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1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180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20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3557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1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2.3.2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Doğal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mirasın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kaynakların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kullanımını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teşvik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eden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kamu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bilinirliği</a:t>
                      </a:r>
                      <a:r>
                        <a:rPr lang="tr-TR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ni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artıracak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girişimlerinin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1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</a:t>
                      </a:r>
                      <a:r>
                        <a:rPr lang="tr-TR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 olarak</a:t>
                      </a:r>
                      <a:r>
                        <a:rPr lang="en-GB" sz="11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17</a:t>
                      </a:r>
                      <a:endParaRPr lang="en-GB" sz="1100" kern="1200" noProof="0" dirty="0"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noProof="0" dirty="0" smtClean="0"/>
                        <a:t>3</a:t>
                      </a:r>
                      <a:endParaRPr lang="en-GB" sz="1100" kern="1200" noProof="0" dirty="0">
                        <a:solidFill>
                          <a:srgbClr val="C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359160"/>
              </p:ext>
            </p:extLst>
          </p:nvPr>
        </p:nvGraphicFramePr>
        <p:xfrm>
          <a:off x="4211960" y="1421759"/>
          <a:ext cx="1416495" cy="414528"/>
        </p:xfrm>
        <a:graphic>
          <a:graphicData uri="http://schemas.openxmlformats.org/drawingml/2006/table">
            <a:tbl>
              <a:tblPr/>
              <a:tblGrid>
                <a:gridCol w="1416495">
                  <a:extLst>
                    <a:ext uri="{9D8B030D-6E8A-4147-A177-3AD203B41FA5}">
                      <a16:colId xmlns:a16="http://schemas.microsoft.com/office/drawing/2014/main" val="2497824425"/>
                    </a:ext>
                  </a:extLst>
                </a:gridCol>
              </a:tblGrid>
              <a:tr h="414528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ÖNCELİK !!!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53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83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35081" y="480317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</a:rPr>
              <a:t>FAALİYETLER VE GÖSTERGELER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79591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273457" y="1628957"/>
            <a:ext cx="8025257" cy="64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ru-RU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ÖNCELİK EKSENİ </a:t>
            </a:r>
            <a:r>
              <a:rPr lang="ru-RU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ÇEVRE</a:t>
            </a:r>
            <a:endParaRPr lang="ru-RU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82753"/>
            <a:ext cx="678095" cy="67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0158" y="2127162"/>
            <a:ext cx="404782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Specific objective1.1: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bölgede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doğal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insan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kaynaklı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tehlike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afetlerin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önlenmesi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bunların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risk ve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sonuçlarının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hafifletilmesi</a:t>
            </a:r>
            <a:endParaRPr lang="en-GB" altLang="bg-BG" sz="1100" b="1" dirty="0">
              <a:solidFill>
                <a:srgbClr val="548235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28427"/>
              </p:ext>
            </p:extLst>
          </p:nvPr>
        </p:nvGraphicFramePr>
        <p:xfrm>
          <a:off x="5407497" y="3573016"/>
          <a:ext cx="2880319" cy="169352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{1FECB4D8-DB02-4DC6-A0A2-4F2EBAE1DC90}</a:tableStyleId>
              </a:tblPr>
              <a:tblGrid>
                <a:gridCol w="2880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Hedefe ulaşılmış</a:t>
                      </a:r>
                      <a:r>
                        <a:rPr lang="tr-TR" sz="1000" kern="1200" baseline="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göstergeler</a:t>
                      </a:r>
                      <a:endParaRPr lang="en-GB" sz="1000" kern="1200" noProof="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Özel Hedef </a:t>
                      </a:r>
                      <a:r>
                        <a:rPr lang="en-GB" sz="100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US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1000" b="1" kern="1200" dirty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1.1.1</a:t>
                      </a:r>
                      <a:endParaRPr lang="bg-BG" sz="1000" b="1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US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1000" b="1" kern="1200" dirty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1.1.2</a:t>
                      </a:r>
                      <a:endParaRPr lang="bg-BG" sz="1000" b="1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US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1000" b="1" kern="1200" dirty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1.1.3</a:t>
                      </a:r>
                      <a:endParaRPr lang="bg-BG" sz="1000" b="1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US" sz="1000" b="1" kern="120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1000" b="1" kern="1200" dirty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1.1.4</a:t>
                      </a:r>
                      <a:endParaRPr lang="bg-BG" sz="1000" b="1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098" name="Picture 2" descr="shutterstock_142333726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54274"/>
            <a:ext cx="1566367" cy="117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7544" y="3178860"/>
            <a:ext cx="361788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Erken </a:t>
            </a: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uyarı ve afet yönetim 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sistemlerine ilişkin ekipmanlar/demirbaşlar</a:t>
            </a: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küçük ölçekli 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müdahaleler ve yatırımlar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hizmetler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farkındalık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yaratma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kampanyaları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tecrübe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paylaşımı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geliştirme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83744" y="414835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490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35081" y="480317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</a:rPr>
              <a:t>FAALİYETLER VE GÖSTERGELER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79591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273457" y="1628957"/>
            <a:ext cx="8025257" cy="64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ru-RU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ÖNCELİK EKSENİ 1 ÇEVRE</a:t>
            </a:r>
            <a:endParaRPr lang="ru-RU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82753"/>
            <a:ext cx="678095" cy="67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55390" y="2265713"/>
            <a:ext cx="39059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tr-TR" altLang="bg-BG" sz="1100" b="1" dirty="0" smtClean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Hedef </a:t>
            </a:r>
            <a:r>
              <a:rPr lang="en-GB" altLang="bg-BG" sz="1100" b="1" dirty="0" smtClean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1.2: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alanındaki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doğal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kaynakların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kullanımı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doğanın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korunması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kapasitesinin</a:t>
            </a:r>
            <a:r>
              <a:rPr lang="en-GB" altLang="bg-BG" sz="1100" b="1" dirty="0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5482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arttırılması</a:t>
            </a:r>
            <a:endParaRPr lang="en-GB" altLang="bg-BG" sz="1100" b="1" dirty="0">
              <a:solidFill>
                <a:srgbClr val="548235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Çevre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dostu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küçük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ölçekli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yatırımlar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tecrübe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paylaşımı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eğitimler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geliştirme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Koruma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altındaki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alanlar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yönetim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planları</a:t>
            </a:r>
            <a:endParaRPr lang="tr-TR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805823"/>
              </p:ext>
            </p:extLst>
          </p:nvPr>
        </p:nvGraphicFramePr>
        <p:xfrm>
          <a:off x="971600" y="4486902"/>
          <a:ext cx="2124392" cy="13869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{F2DE63D5-997A-4646-A377-4702673A728D}</a:tableStyleId>
              </a:tblPr>
              <a:tblGrid>
                <a:gridCol w="2124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noProof="0" dirty="0" err="1" smtClean="0">
                          <a:effectLst/>
                        </a:rPr>
                        <a:t>Hedefe</a:t>
                      </a:r>
                      <a:r>
                        <a:rPr lang="en-GB" sz="1100" kern="1200" noProof="0" dirty="0" smtClean="0">
                          <a:effectLst/>
                        </a:rPr>
                        <a:t> </a:t>
                      </a:r>
                      <a:r>
                        <a:rPr lang="en-GB" sz="1100" kern="1200" noProof="0" dirty="0" err="1" smtClean="0">
                          <a:effectLst/>
                        </a:rPr>
                        <a:t>ulaşılmış</a:t>
                      </a:r>
                      <a:r>
                        <a:rPr lang="en-GB" sz="1100" kern="1200" noProof="0" dirty="0" smtClean="0">
                          <a:effectLst/>
                        </a:rPr>
                        <a:t> </a:t>
                      </a:r>
                      <a:r>
                        <a:rPr lang="en-GB" sz="1100" kern="1200" noProof="0" dirty="0" err="1" smtClean="0">
                          <a:effectLst/>
                        </a:rPr>
                        <a:t>göstergeler</a:t>
                      </a:r>
                      <a:endParaRPr lang="en-GB" sz="1100" kern="1200" noProof="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kern="1200" noProof="0" dirty="0" smtClean="0">
                          <a:effectLst/>
                        </a:rPr>
                        <a:t>Özel Hedef </a:t>
                      </a:r>
                      <a:r>
                        <a:rPr lang="en-GB" sz="1100" kern="1200" noProof="0" dirty="0" smtClean="0">
                          <a:effectLst/>
                        </a:rPr>
                        <a:t>1.2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1.2.1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1.2.2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1.2.3</a:t>
                      </a:r>
                      <a:endParaRPr lang="en-GB" sz="1000" b="1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31167"/>
              </p:ext>
            </p:extLst>
          </p:nvPr>
        </p:nvGraphicFramePr>
        <p:xfrm>
          <a:off x="4571999" y="2420888"/>
          <a:ext cx="4176465" cy="28083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{69C7853C-536D-4A76-A0AE-DD22124D55A5}</a:tableStyleId>
              </a:tblPr>
              <a:tblGrid>
                <a:gridCol w="2088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9529">
                <a:tc>
                  <a:txBody>
                    <a:bodyPr/>
                    <a:lstStyle/>
                    <a:p>
                      <a:pPr algn="ctr"/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Hedefe Ulaşmamış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Göstergeler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Ulaşma durumu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Ulaşılacak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Hedef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2784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  <a:tabLst/>
                        <a:defRPr/>
                      </a:pPr>
                      <a:r>
                        <a:rPr lang="tr-TR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1.2.4 Deniz ve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kıyı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çevresinin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korunmasına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yönelik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ortak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girişimlerin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</a:t>
                      </a:r>
                      <a:r>
                        <a:rPr lang="tr-TR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Çöplerin azaltılması dahil</a:t>
                      </a:r>
                      <a:r>
                        <a:rPr lang="en-GB" sz="1000" kern="1200" noProof="0" dirty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</a:t>
                      </a:r>
                      <a:endParaRPr lang="en-GB" sz="1000" kern="1200" noProof="0" dirty="0">
                        <a:ln>
                          <a:noFill/>
                        </a:ln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kern="12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</a:t>
                      </a:r>
                      <a:endParaRPr lang="en-GB" sz="1000" b="1" kern="1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5999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  <a:tabLst/>
                        <a:defRPr/>
                      </a:pPr>
                      <a:r>
                        <a:rPr lang="tr-TR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1.2.5</a:t>
                      </a:r>
                      <a:r>
                        <a:rPr lang="tr-TR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Koru</a:t>
                      </a:r>
                      <a:r>
                        <a:rPr lang="tr-TR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</a:t>
                      </a:r>
                      <a:r>
                        <a:rPr lang="tr-TR" sz="1000" kern="1200" baseline="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altındaki</a:t>
                      </a:r>
                      <a:r>
                        <a:rPr lang="en-GB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alanlar için ortak yönetim planları /</a:t>
                      </a:r>
                      <a:r>
                        <a:rPr lang="tr-TR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için</a:t>
                      </a:r>
                      <a:r>
                        <a:rPr lang="en-GB" sz="1000" kern="1200" noProof="0" smtClean="0">
                          <a:solidFill>
                            <a:srgbClr val="6699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koordineli özel koruma faaliyetleri sayısı</a:t>
                      </a:r>
                    </a:p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endParaRPr lang="en-GB" sz="1000" kern="1200" noProof="0" dirty="0" smtClean="0">
                        <a:solidFill>
                          <a:srgbClr val="6699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lang="en-GB" sz="1000" kern="1200" noProof="0" dirty="0">
                        <a:ln>
                          <a:noFill/>
                        </a:ln>
                        <a:solidFill>
                          <a:srgbClr val="0033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1" kern="12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</a:t>
                      </a:r>
                      <a:endParaRPr lang="en-GB" sz="1000" b="1" kern="120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4" name="Picture 2" descr="shutterstock_142333726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9299"/>
            <a:ext cx="626780" cy="4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546830"/>
              </p:ext>
            </p:extLst>
          </p:nvPr>
        </p:nvGraphicFramePr>
        <p:xfrm>
          <a:off x="6824838" y="1750458"/>
          <a:ext cx="1346025" cy="365760"/>
        </p:xfrm>
        <a:graphic>
          <a:graphicData uri="http://schemas.openxmlformats.org/drawingml/2006/table">
            <a:tbl>
              <a:tblPr/>
              <a:tblGrid>
                <a:gridCol w="1346025">
                  <a:extLst>
                    <a:ext uri="{9D8B030D-6E8A-4147-A177-3AD203B41FA5}">
                      <a16:colId xmlns:a16="http://schemas.microsoft.com/office/drawing/2014/main" val="2497824425"/>
                    </a:ext>
                  </a:extLst>
                </a:gridCol>
              </a:tblGrid>
              <a:tr h="318773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ÖNCELİK !!!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53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42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35081" y="480317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>
                <a:solidFill>
                  <a:srgbClr val="003399"/>
                </a:solidFill>
                <a:latin typeface="Verdana" pitchFamily="34" charset="0"/>
              </a:rPr>
              <a:t>FAALİYETLER VE GÖSTERGELER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79591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273457" y="1628957"/>
            <a:ext cx="802525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ru-RU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ÖNCELİK EKSENİ </a:t>
            </a:r>
            <a:r>
              <a:rPr lang="en-US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altLang="bg-BG" sz="1400" b="1" cap="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SÜRDÜRÜLEBİLİR TURİZM</a:t>
            </a:r>
            <a:endParaRPr lang="en-US" altLang="bg-BG" sz="1400" b="1" cap="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 eaLnBrk="1" hangingPunct="1">
              <a:spcAft>
                <a:spcPts val="600"/>
              </a:spcAft>
              <a:buNone/>
            </a:pPr>
            <a:endParaRPr lang="ru-RU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8058" y="2060848"/>
            <a:ext cx="3528392" cy="282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tr-TR" altLang="bg-BG" sz="1100" b="1" dirty="0" smtClean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Hedef 2.1.</a:t>
            </a:r>
            <a:r>
              <a:rPr lang="en-GB" altLang="bg-BG" sz="1100" b="1" dirty="0" smtClean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Doğal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kültürel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tarihi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miras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ilgili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altyapıdan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iyi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faydalanılarak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alanının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turistik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cazibesinin</a:t>
            </a:r>
            <a:r>
              <a:rPr lang="en-GB" altLang="bg-BG" sz="1100" b="1" dirty="0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7A0C6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artırılması</a:t>
            </a:r>
            <a:endParaRPr lang="en-GB" altLang="bg-BG" sz="1100" b="1" dirty="0">
              <a:solidFill>
                <a:srgbClr val="7A0C6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</a:pPr>
            <a:endParaRPr lang="en-GB" altLang="bg-BG" sz="11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Küçük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ölçekli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yatırımlar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: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doğal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kültürel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tarihi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turistik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alanlara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erişimin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arttırılmasına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yönelik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küçük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ölçekli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yatırımlar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ilişim 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</a:t>
            </a:r>
            <a:r>
              <a:rPr lang="tr-TR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letişim</a:t>
            </a: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</a:t>
            </a:r>
            <a:r>
              <a:rPr lang="tr-TR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eknolojileri</a:t>
            </a: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ile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turistik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imkanlarının</a:t>
            </a:r>
            <a:r>
              <a:rPr lang="tr-TR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oluşturulması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geliştirilmesi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artırılması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tr-TR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BİT 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bilişim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iletişim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teknolojileri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ve GIS (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coğrafi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platformları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turistik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planları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24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55" y="1405863"/>
            <a:ext cx="654985" cy="65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2623"/>
              </p:ext>
            </p:extLst>
          </p:nvPr>
        </p:nvGraphicFramePr>
        <p:xfrm>
          <a:off x="4427984" y="2276872"/>
          <a:ext cx="4464496" cy="323620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2480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0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Hedefe Ulaşmamış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Göstergeler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Ulaşma durumu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Ulaşılacak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Hedef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89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2.1.1 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oğal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olan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enilenmiş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veya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yükseltilmiş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erişim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yollarının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toplam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uzunluğu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(Kilometre)</a:t>
                      </a:r>
                      <a:endParaRPr lang="en-GB" sz="1000" kern="1200" noProof="0" dirty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1,54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3,46</a:t>
                      </a:r>
                      <a:endParaRPr lang="en-GB" sz="1000" b="1" noProof="0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2.1.2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yapıl</a:t>
                      </a:r>
                      <a:r>
                        <a:rPr lang="tr-TR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mış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veya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iyileştirilmiş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bisiklet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yürüme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yollarının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toplam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uzunluğu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(Kilometre)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0,744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7,256</a:t>
                      </a:r>
                      <a:endParaRPr lang="en-GB" sz="1000" b="1" noProof="0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2.1.3</a:t>
                      </a:r>
                      <a:r>
                        <a:rPr lang="en-GB" sz="10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Turistik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</a:t>
                      </a:r>
                      <a:r>
                        <a:rPr lang="tr-TR" sz="1000" kern="1200" baseline="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içindeki ya buralara giden kısımlarda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inşa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edilen</a:t>
                      </a:r>
                      <a:r>
                        <a:rPr lang="tr-TR" sz="1000" kern="1200" baseline="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ya da yenilenen 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0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  <a:endParaRPr lang="en-GB" sz="1000" b="1" noProof="0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285750" indent="-285750" algn="l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2.1.4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Yeniden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inşa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</a:t>
                      </a:r>
                      <a:r>
                        <a:rPr lang="tr-TR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restore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edilmiş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turistik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alanların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0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13</a:t>
                      </a:r>
                      <a:endParaRPr lang="en-GB" sz="1000" b="1" noProof="0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814810"/>
              </p:ext>
            </p:extLst>
          </p:nvPr>
        </p:nvGraphicFramePr>
        <p:xfrm>
          <a:off x="7154155" y="1792338"/>
          <a:ext cx="1346025" cy="365760"/>
        </p:xfrm>
        <a:graphic>
          <a:graphicData uri="http://schemas.openxmlformats.org/drawingml/2006/table">
            <a:tbl>
              <a:tblPr/>
              <a:tblGrid>
                <a:gridCol w="1346025">
                  <a:extLst>
                    <a:ext uri="{9D8B030D-6E8A-4147-A177-3AD203B41FA5}">
                      <a16:colId xmlns:a16="http://schemas.microsoft.com/office/drawing/2014/main" val="2497824425"/>
                    </a:ext>
                  </a:extLst>
                </a:gridCol>
              </a:tblGrid>
              <a:tr h="318773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ÖNCELİK !!!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53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57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35081" y="480317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</a:rPr>
              <a:t>FAALİYETLER VE GÖSTERGELER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79591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273457" y="1628957"/>
            <a:ext cx="8025257" cy="64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ru-RU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ÖNCELİK EKSENİ </a:t>
            </a:r>
            <a:r>
              <a:rPr lang="en-US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altLang="bg-BG" sz="1400" b="1" cap="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SÜRDÜRÜLEBİLİR TURİZM</a:t>
            </a:r>
            <a:endParaRPr lang="ru-RU" altLang="bg-BG" sz="1400" b="1" cap="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1560" y="2060848"/>
            <a:ext cx="424847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tr-TR" altLang="bg-BG" sz="1100" b="1" dirty="0" smtClean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Hedef </a:t>
            </a:r>
            <a:r>
              <a:rPr lang="en-GB" altLang="bg-BG" sz="1100" b="1" dirty="0" smtClean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2.2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güzergahların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geliştirilmesiyle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potansiyelinin</a:t>
            </a:r>
            <a:r>
              <a:rPr lang="en-GB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arttırılması</a:t>
            </a:r>
            <a:endParaRPr lang="en-GB" altLang="bg-BG" sz="1100" b="1" dirty="0">
              <a:solidFill>
                <a:srgbClr val="9933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stratejileri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planları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pazarlama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tanıtım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araçları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danışmanlık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Turistik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kuruluşların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ürünlerini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hizmetlerini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performanslarını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çalışanlarının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becerilerini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geliştirmek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danışmanlık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desteği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Alternatif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şekillerinin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geliştirilmesi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tanıtılması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örneğin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gurme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”, “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çevre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”, “SPA”, “</a:t>
            </a:r>
            <a:r>
              <a:rPr lang="en-GB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kırsal</a:t>
            </a:r>
            <a:r>
              <a:rPr lang="en-GB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vb</a:t>
            </a:r>
            <a:r>
              <a:rPr lang="en-GB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alt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55" y="1405863"/>
            <a:ext cx="654985" cy="65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461988"/>
              </p:ext>
            </p:extLst>
          </p:nvPr>
        </p:nvGraphicFramePr>
        <p:xfrm>
          <a:off x="5076056" y="2564904"/>
          <a:ext cx="3816424" cy="143788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Hedefe Ulaşmamış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Göstergeler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Ulaşma durumu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Ulaşılacak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Hedef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89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noProof="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2.2.5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turizm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alanında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eğitim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kapasite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geliştirme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faaliyetlerine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katılan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kişi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endParaRPr lang="en-GB" sz="1000" kern="1200" noProof="0" dirty="0" smtClean="0">
                        <a:solidFill>
                          <a:srgbClr val="843D8D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smtClean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180</a:t>
                      </a:r>
                      <a:endParaRPr lang="en-GB" sz="1000" noProof="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noProof="0" dirty="0" smtClean="0">
                          <a:solidFill>
                            <a:srgbClr val="C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</a:t>
                      </a:r>
                      <a:endParaRPr lang="en-GB" sz="1000" b="1" noProof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413661"/>
              </p:ext>
            </p:extLst>
          </p:nvPr>
        </p:nvGraphicFramePr>
        <p:xfrm>
          <a:off x="1304382" y="4725144"/>
          <a:ext cx="2043482" cy="180019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{17292A2E-F333-43FB-9621-5CBBE7FDCDCB}</a:tableStyleId>
              </a:tblPr>
              <a:tblGrid>
                <a:gridCol w="2043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4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effectLst/>
                        </a:rPr>
                        <a:t>Hedefe</a:t>
                      </a:r>
                      <a:r>
                        <a:rPr lang="en-GB" sz="1000" kern="1200" noProof="0" dirty="0" smtClean="0">
                          <a:effectLst/>
                        </a:rPr>
                        <a:t> </a:t>
                      </a:r>
                      <a:r>
                        <a:rPr lang="en-GB" sz="1000" kern="1200" noProof="0" dirty="0" err="1" smtClean="0">
                          <a:effectLst/>
                        </a:rPr>
                        <a:t>ulaşılmış</a:t>
                      </a:r>
                      <a:r>
                        <a:rPr lang="en-GB" sz="1000" kern="1200" noProof="0" dirty="0" smtClean="0">
                          <a:effectLst/>
                        </a:rPr>
                        <a:t> </a:t>
                      </a:r>
                      <a:r>
                        <a:rPr lang="en-GB" sz="1000" kern="1200" noProof="0" dirty="0" err="1" smtClean="0">
                          <a:effectLst/>
                        </a:rPr>
                        <a:t>göstergeler</a:t>
                      </a:r>
                      <a:endParaRPr lang="en-GB" sz="1000" kern="1200" noProof="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Özel Hedef </a:t>
                      </a:r>
                      <a:r>
                        <a:rPr lang="en-GB" sz="1000" kern="1200" noProof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2.2.1</a:t>
                      </a:r>
                      <a:endParaRPr lang="en-GB" sz="1100" noProof="0" dirty="0">
                        <a:solidFill>
                          <a:srgbClr val="7A0C6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2.2.2</a:t>
                      </a:r>
                      <a:endParaRPr lang="en-GB" sz="1100" noProof="0" dirty="0">
                        <a:solidFill>
                          <a:srgbClr val="7A0C6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GB" sz="10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kern="1200" noProof="0" dirty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2.2.3</a:t>
                      </a:r>
                      <a:endParaRPr lang="en-GB" sz="1100" noProof="0" dirty="0">
                        <a:solidFill>
                          <a:srgbClr val="7A0C6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1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 </a:t>
                      </a:r>
                      <a:r>
                        <a:rPr lang="en-GB" sz="1100" kern="1200" noProof="0" smtClean="0">
                          <a:solidFill>
                            <a:srgbClr val="7A0C6D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2.2.4</a:t>
                      </a:r>
                      <a:endParaRPr lang="en-GB" sz="1400" noProof="0" dirty="0" smtClean="0">
                        <a:solidFill>
                          <a:srgbClr val="7A0C6D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solidFill>
                          <a:srgbClr val="7A0C6D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7" name="Picture 2" descr="shutterstock_142333726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25144"/>
            <a:ext cx="626780" cy="4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Tablo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919733"/>
              </p:ext>
            </p:extLst>
          </p:nvPr>
        </p:nvGraphicFramePr>
        <p:xfrm>
          <a:off x="7154155" y="1792338"/>
          <a:ext cx="1346025" cy="365760"/>
        </p:xfrm>
        <a:graphic>
          <a:graphicData uri="http://schemas.openxmlformats.org/drawingml/2006/table">
            <a:tbl>
              <a:tblPr/>
              <a:tblGrid>
                <a:gridCol w="1346025">
                  <a:extLst>
                    <a:ext uri="{9D8B030D-6E8A-4147-A177-3AD203B41FA5}">
                      <a16:colId xmlns:a16="http://schemas.microsoft.com/office/drawing/2014/main" val="2497824425"/>
                    </a:ext>
                  </a:extLst>
                </a:gridCol>
              </a:tblGrid>
              <a:tr h="318773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ÖNCELİK !!!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53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7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35081" y="480317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>
                <a:solidFill>
                  <a:srgbClr val="003399"/>
                </a:solidFill>
                <a:latin typeface="Verdana" pitchFamily="34" charset="0"/>
              </a:rPr>
              <a:t>FAALİYETLER VE GÖSTERGELER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79591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273457" y="1628957"/>
            <a:ext cx="8025257" cy="64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3366CC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indent="0" algn="just" eaLnBrk="1" hangingPunct="1">
              <a:spcAft>
                <a:spcPts val="600"/>
              </a:spcAft>
              <a:buNone/>
            </a:pPr>
            <a:r>
              <a:rPr lang="ru-RU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ÖNCELİK EKSENİ </a:t>
            </a:r>
            <a:r>
              <a:rPr lang="en-US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altLang="bg-BG" sz="1400" b="1" cap="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altLang="bg-BG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SÜRDÜRÜLEBİLİR TURİZM</a:t>
            </a:r>
            <a:endParaRPr lang="ru-RU" altLang="bg-BG" sz="1400" b="1" cap="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spcAft>
                <a:spcPts val="600"/>
              </a:spcAft>
              <a:buFont typeface="Wingdings" pitchFamily="2" charset="2"/>
              <a:buChar char="ü"/>
            </a:pP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367" y="2096561"/>
            <a:ext cx="324036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tr-TR" altLang="bg-BG" sz="1100" b="1" dirty="0" smtClean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Hedef </a:t>
            </a:r>
            <a:r>
              <a:rPr lang="en-US" altLang="bg-BG" sz="1100" b="1" dirty="0" smtClean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2.3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girişimleriyle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ağının</a:t>
            </a:r>
            <a:r>
              <a:rPr lang="en-US" altLang="bg-BG" sz="1100" b="1" dirty="0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b="1" dirty="0" err="1">
                <a:solidFill>
                  <a:srgbClr val="9933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arttırılması</a:t>
            </a:r>
            <a:endParaRPr lang="en-US" altLang="bg-BG" sz="1100" b="1" dirty="0">
              <a:solidFill>
                <a:srgbClr val="9933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US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ağ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oluşturma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etkinlikleri</a:t>
            </a:r>
            <a:r>
              <a:rPr lang="bg-BG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bg-BG" altLang="bg-BG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İlgili </a:t>
            </a:r>
            <a:r>
              <a:rPr lang="tr-TR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 gruplar için sınır ötesi kültürel, doğal ve tarihi mirasın değerlerine ilişkin farkındalık arttırma kampanyaları ve yerel kalkınma girişimleri</a:t>
            </a:r>
            <a:r>
              <a:rPr lang="bg-BG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bg-BG" altLang="bg-BG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 eaLnBrk="1" hangingPunct="1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US" altLang="bg-BG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lternatif</a:t>
            </a:r>
            <a:r>
              <a:rPr lang="en-US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yöntemlerinin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geliştirilmesine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ilişkin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US" altLang="bg-BG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girişimler</a:t>
            </a:r>
            <a:endParaRPr lang="bg-BG" altLang="bg-BG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55" y="1405863"/>
            <a:ext cx="654985" cy="65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324293"/>
              </p:ext>
            </p:extLst>
          </p:nvPr>
        </p:nvGraphicFramePr>
        <p:xfrm>
          <a:off x="1187624" y="4941168"/>
          <a:ext cx="2124392" cy="10939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{17292A2E-F333-43FB-9621-5CBBE7FDCDCB}</a:tableStyleId>
              </a:tblPr>
              <a:tblGrid>
                <a:gridCol w="2124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 err="1" smtClean="0">
                          <a:effectLst/>
                        </a:rPr>
                        <a:t>Hedefe</a:t>
                      </a:r>
                      <a:r>
                        <a:rPr lang="en-GB" sz="1000" kern="1200" noProof="0" dirty="0" smtClean="0">
                          <a:effectLst/>
                        </a:rPr>
                        <a:t> </a:t>
                      </a:r>
                      <a:r>
                        <a:rPr lang="en-GB" sz="1000" kern="1200" noProof="0" dirty="0" err="1" smtClean="0">
                          <a:effectLst/>
                        </a:rPr>
                        <a:t>ulaşılmış</a:t>
                      </a:r>
                      <a:r>
                        <a:rPr lang="en-GB" sz="1000" kern="1200" noProof="0" dirty="0" smtClean="0">
                          <a:effectLst/>
                        </a:rPr>
                        <a:t> </a:t>
                      </a:r>
                      <a:r>
                        <a:rPr lang="en-GB" sz="1000" kern="1200" noProof="0" dirty="0" err="1" smtClean="0">
                          <a:effectLst/>
                        </a:rPr>
                        <a:t>göstergeler</a:t>
                      </a:r>
                      <a:endParaRPr lang="en-GB" sz="1000" kern="1200" noProof="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Özel Hedef </a:t>
                      </a:r>
                      <a:r>
                        <a:rPr lang="en-US" sz="1000" kern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smtClean="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US" sz="1000" kern="1200" smtClean="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en-GB" sz="1000" kern="120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2.3.1</a:t>
                      </a:r>
                      <a:endParaRPr lang="bg-BG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000" kern="1200" smtClean="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ÇG</a:t>
                      </a:r>
                      <a:r>
                        <a:rPr lang="en-US" sz="1000" kern="1200" smtClean="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 </a:t>
                      </a:r>
                      <a:r>
                        <a:rPr lang="bg-BG" sz="1000" kern="1200" dirty="0">
                          <a:solidFill>
                            <a:srgbClr val="003399"/>
                          </a:solidFill>
                          <a:effectLst/>
                          <a:latin typeface="Verdana"/>
                          <a:ea typeface="Verdana"/>
                          <a:cs typeface="Verdana"/>
                        </a:rPr>
                        <a:t>2.3.3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4" name="Picture 2" descr="shutterstock_142333726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58" y="4797152"/>
            <a:ext cx="626780" cy="4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290682"/>
              </p:ext>
            </p:extLst>
          </p:nvPr>
        </p:nvGraphicFramePr>
        <p:xfrm>
          <a:off x="4572000" y="2492896"/>
          <a:ext cx="3960440" cy="204748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{00A15C55-8517-42AA-B614-E9B94910E393}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Hedefe Ulaşmamış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Göstergeler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Ulaşma durumu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000" kern="1200" noProof="0" dirty="0" smtClean="0">
                          <a:solidFill>
                            <a:schemeClr val="bg1"/>
                          </a:solidFill>
                        </a:rPr>
                        <a:t>Ulaşılacak</a:t>
                      </a:r>
                      <a:r>
                        <a:rPr lang="tr-TR" sz="1000" kern="1200" baseline="0" noProof="0" dirty="0" smtClean="0">
                          <a:solidFill>
                            <a:schemeClr val="bg1"/>
                          </a:solidFill>
                        </a:rPr>
                        <a:t> Hedef</a:t>
                      </a:r>
                      <a:endParaRPr lang="en-GB" sz="1000" b="1" kern="1200" noProof="0" dirty="0" smtClean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389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Clr>
                          <a:srgbClr val="C00000"/>
                        </a:buClr>
                        <a:buSzPct val="120000"/>
                        <a:buFont typeface="Calibri" panose="020F0502020204030204" pitchFamily="34" charset="0"/>
                        <a:buChar char="!"/>
                      </a:pPr>
                      <a:r>
                        <a:rPr lang="tr-TR" sz="1000" kern="120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ÇG</a:t>
                      </a:r>
                      <a:r>
                        <a:rPr lang="en-US" sz="1000" kern="120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US" sz="1000" kern="1200" dirty="0" smtClean="0">
                          <a:solidFill>
                            <a:srgbClr val="7A0C6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2.3.2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Doğal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tarihi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kültürel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mirasın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ve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kaynakların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sürdürülebilir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kullanımını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teşvik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eden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kamu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bilinirliği</a:t>
                      </a:r>
                      <a:r>
                        <a:rPr lang="tr-TR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ni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artıracak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girişimlerinin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000" kern="1200" noProof="0" dirty="0" err="1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sayısı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</a:t>
                      </a:r>
                      <a:r>
                        <a:rPr lang="tr-TR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Sayı olarak</a:t>
                      </a:r>
                      <a:r>
                        <a:rPr lang="en-GB" sz="1000" kern="1200" noProof="0" dirty="0" smtClean="0">
                          <a:solidFill>
                            <a:srgbClr val="843D8D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</a:t>
                      </a:r>
                      <a:endParaRPr lang="bg-BG" sz="1000" dirty="0"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C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  <a:endParaRPr lang="bg-BG" sz="1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o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919733"/>
              </p:ext>
            </p:extLst>
          </p:nvPr>
        </p:nvGraphicFramePr>
        <p:xfrm>
          <a:off x="7154155" y="1792338"/>
          <a:ext cx="1346025" cy="365760"/>
        </p:xfrm>
        <a:graphic>
          <a:graphicData uri="http://schemas.openxmlformats.org/drawingml/2006/table">
            <a:tbl>
              <a:tblPr/>
              <a:tblGrid>
                <a:gridCol w="1346025">
                  <a:extLst>
                    <a:ext uri="{9D8B030D-6E8A-4147-A177-3AD203B41FA5}">
                      <a16:colId xmlns:a16="http://schemas.microsoft.com/office/drawing/2014/main" val="2497824425"/>
                    </a:ext>
                  </a:extLst>
                </a:gridCol>
              </a:tblGrid>
              <a:tr h="318773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C00000"/>
                          </a:solidFill>
                        </a:rPr>
                        <a:t>ÖNCELİK !!!</a:t>
                      </a:r>
                      <a:endParaRPr lang="tr-TR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653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23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endParaRPr lang="bg-BG" sz="18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552" y="118532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7954326"/>
              </p:ext>
            </p:extLst>
          </p:nvPr>
        </p:nvGraphicFramePr>
        <p:xfrm>
          <a:off x="976709" y="1556792"/>
          <a:ext cx="7518132" cy="4281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/>
          <p:cNvSpPr/>
          <p:nvPr/>
        </p:nvSpPr>
        <p:spPr>
          <a:xfrm>
            <a:off x="447552" y="576000"/>
            <a:ext cx="8300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b="1" cap="small" dirty="0" smtClean="0">
                <a:solidFill>
                  <a:srgbClr val="003399"/>
                </a:solidFill>
                <a:latin typeface="Verdana" pitchFamily="34" charset="0"/>
              </a:rPr>
              <a:t>BAŞARILI PROJELERİN YAMAN ÇELİŞKİSİ</a:t>
            </a:r>
            <a:r>
              <a:rPr lang="en-US" b="1" cap="small" dirty="0" smtClean="0">
                <a:solidFill>
                  <a:srgbClr val="003399"/>
                </a:solidFill>
                <a:latin typeface="Verdana" pitchFamily="34" charset="0"/>
              </a:rPr>
              <a:t>	</a:t>
            </a:r>
            <a:endParaRPr lang="bg-BG" dirty="0"/>
          </a:p>
        </p:txBody>
      </p:sp>
      <p:pic>
        <p:nvPicPr>
          <p:cNvPr id="13" name="Picture 3" descr="C:\Users\KanevaN\Pictures\winne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2556510" cy="215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44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GENEL PROGRAM BİLGİSİ</a:t>
            </a:r>
            <a:endParaRPr lang="bg-BG" sz="2000" b="1" cap="sm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158" y="2060848"/>
            <a:ext cx="3986587" cy="1480887"/>
          </a:xfrm>
          <a:ln>
            <a:noFill/>
            <a:prstDash val="dash"/>
          </a:ln>
        </p:spPr>
        <p:txBody>
          <a:bodyPr/>
          <a:lstStyle/>
          <a:p>
            <a:pPr marL="0" indent="0" algn="just">
              <a:buNone/>
            </a:pP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Avrupa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bölgesel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uyumunun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arttırılmasına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katkı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sağlayacak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doğanın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korunması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turizm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alanında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Bulgaristan-Türkiye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kapasitesinin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güçlendirilmesi</a:t>
            </a:r>
            <a:endParaRPr lang="bg-BG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380158" y="4314193"/>
            <a:ext cx="4039682" cy="141906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 Program bütçesinin tutarı 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29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642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896 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Avrodur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</a:t>
            </a: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Avrupa Birliği’nin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 </a:t>
            </a:r>
            <a:r>
              <a:rPr lang="tr-TR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Öncesi </a:t>
            </a:r>
            <a:r>
              <a:rPr lang="tr-TR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Yardım Aracından (IPA) Türkiye ve Bulgaristan’ın eşit </a:t>
            </a: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miktarda fon tahsisi ile müştereken finanse edilmektedir.</a:t>
            </a:r>
            <a:endParaRPr lang="tr-TR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tr-TR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regions-ma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67741"/>
            <a:ext cx="3744416" cy="2469369"/>
          </a:xfrm>
          <a:prstGeom prst="rect">
            <a:avLst/>
          </a:prstGeom>
          <a:noFill/>
          <a:ln w="3175" algn="in">
            <a:solidFill>
              <a:srgbClr val="003399"/>
            </a:solidFill>
            <a:prstDash val="solid"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EEECE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607755" y="1398100"/>
            <a:ext cx="2263775" cy="432048"/>
          </a:xfrm>
          <a:prstGeom prst="rect">
            <a:avLst/>
          </a:prstGeom>
          <a:noFill/>
          <a:ln>
            <a:noFill/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altLang="bg-BG" sz="12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tr-TR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Sınır Ötesi Alan</a:t>
            </a:r>
            <a:endParaRPr lang="bg-BG" alt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90854" y="1587637"/>
            <a:ext cx="1374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Genel Amaç</a:t>
            </a:r>
            <a:endParaRPr lang="en-US" sz="1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27082" y="3861048"/>
            <a:ext cx="1853392" cy="3077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tr-TR" sz="1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Bütçesi</a:t>
            </a:r>
            <a:endParaRPr lang="en-US" sz="14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701632"/>
              </p:ext>
            </p:extLst>
          </p:nvPr>
        </p:nvGraphicFramePr>
        <p:xfrm>
          <a:off x="4932040" y="4509120"/>
          <a:ext cx="3816424" cy="148315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4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Bulgar</a:t>
                      </a:r>
                      <a:r>
                        <a:rPr kumimoji="0" lang="tr-TR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istan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1449" marR="91449" marT="45647" marB="45647" horzOverflow="overflow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</a:t>
                      </a:r>
                      <a:r>
                        <a:rPr kumimoji="0" lang="tr-TR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ürkiye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1449" marR="91449" marT="45647" marB="45647" horzOverflow="overflow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897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Burga</a:t>
                      </a:r>
                      <a:r>
                        <a:rPr kumimoji="0" lang="tr-T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 İdari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kumimoji="0" lang="tr-T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Bölgesi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Hask</a:t>
                      </a:r>
                      <a:r>
                        <a:rPr kumimoji="0" lang="tr-TR" sz="1200" b="0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öy</a:t>
                      </a:r>
                      <a:r>
                        <a:rPr kumimoji="0" lang="tr-T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kumimoji="0" lang="tr-T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İdari Bölgesi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Yambol </a:t>
                      </a:r>
                      <a:r>
                        <a:rPr kumimoji="0" lang="tr-T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İdari Bölgesi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1449" marR="91449" marT="45647" marB="45647" horzOverflow="overflow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Edirne </a:t>
                      </a:r>
                      <a:r>
                        <a:rPr kumimoji="0" lang="tr-TR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İli</a:t>
                      </a:r>
                      <a:endParaRPr kumimoji="0" lang="en-GB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</a:t>
                      </a:r>
                      <a:r>
                        <a:rPr kumimoji="0" lang="tr-TR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ı</a:t>
                      </a:r>
                      <a:r>
                        <a:rPr kumimoji="0" lang="en-GB" sz="12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rklareli</a:t>
                      </a:r>
                      <a:r>
                        <a:rPr kumimoji="0" lang="en-GB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kumimoji="0" lang="tr-TR" sz="1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İli</a:t>
                      </a:r>
                      <a:endParaRPr kumimoji="0" lang="en-GB" sz="12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91449" marR="91449" marT="45647" marB="45647" horzOverflow="overflow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2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19872" y="188640"/>
            <a:ext cx="5244562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Bulgaristan-Türkiye Sınır Ötesi İşbirliği Programı</a:t>
            </a:r>
            <a:endParaRPr lang="en-US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80821" y="4235341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tr-TR" altLang="bg-BG" sz="3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İlginiz için teşekkür ederiz</a:t>
            </a:r>
            <a:r>
              <a:rPr lang="en-GB" altLang="bg-BG" sz="3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38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program Avrupa Birliği tarafından finanse edilmektedir.</a:t>
            </a:r>
            <a:endParaRPr lang="en-US" sz="8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PROJE TEKLİF ÇAĞRILARI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33672" y="3347999"/>
            <a:ext cx="5697152" cy="2961321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endParaRPr lang="en-US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 Elektronik Sistem vasıtasıyla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form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kullanılarak teslim edilecektir.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tr-TR" sz="160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</a:t>
            </a:r>
            <a:r>
              <a:rPr lang="tr-TR" sz="16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 Göstergesi </a:t>
            </a:r>
            <a:r>
              <a:rPr lang="tr-TR" sz="16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üzerinden </a:t>
            </a:r>
            <a:r>
              <a:rPr lang="tr-TR" sz="16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</a:t>
            </a:r>
            <a:r>
              <a:rPr lang="tr-TR" sz="160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değerlendirme ve sıralama</a:t>
            </a:r>
            <a:endParaRPr lang="tr-TR" sz="16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Daha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 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ulaşılan</a:t>
            </a:r>
            <a:r>
              <a:rPr lang="tr-TR" sz="16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çıktı göstergelerini sağlamaya yönelik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teklifleri ancak geriye kalan fonlardan faydalanmak suretiyle sözleşmeye bağlanabilecektir.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KanevaN\Pictures\untitl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" y="3348000"/>
            <a:ext cx="2786063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275857" y="1584000"/>
            <a:ext cx="5254967" cy="656590"/>
          </a:xfrm>
          <a:prstGeom prst="rect">
            <a:avLst/>
          </a:prstGeom>
          <a:solidFill>
            <a:srgbClr val="F2FBD5"/>
          </a:solidFill>
          <a:ln>
            <a:solidFill>
              <a:schemeClr val="accent3"/>
            </a:solidFill>
            <a:prstDash val="solid"/>
          </a:ln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43 proje finanse edilmiştir</a:t>
            </a:r>
            <a:endParaRPr lang="en-GB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ts val="2200"/>
              </a:lnSpc>
            </a:pP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992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285 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Avro</a:t>
            </a: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75857" y="2340000"/>
            <a:ext cx="5254968" cy="656590"/>
          </a:xfrm>
          <a:prstGeom prst="rect">
            <a:avLst/>
          </a:prstGeom>
          <a:solidFill>
            <a:srgbClr val="F2FBD5"/>
          </a:solidFill>
          <a:ln>
            <a:solidFill>
              <a:schemeClr val="accent3"/>
            </a:solidFill>
          </a:ln>
        </p:spPr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lnSpc>
                <a:spcPts val="2200"/>
              </a:lnSpc>
            </a:pP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Ocak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2018 </a:t>
            </a:r>
          </a:p>
          <a:p>
            <a:pPr algn="ctr">
              <a:lnSpc>
                <a:spcPts val="2200"/>
              </a:lnSpc>
            </a:pP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 için son tarih: 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Nisan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2018 </a:t>
            </a: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8000" y="1764000"/>
            <a:ext cx="160644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003399"/>
                </a:solidFill>
              </a:rPr>
              <a:t>Birinci Çağrı</a:t>
            </a:r>
            <a:endParaRPr lang="en-GB" dirty="0">
              <a:solidFill>
                <a:srgbClr val="003399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8000" y="2468304"/>
            <a:ext cx="141330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rgbClr val="003399"/>
                </a:solidFill>
              </a:rPr>
              <a:t>İkinci Çağrı</a:t>
            </a:r>
            <a:endParaRPr lang="en-GB" dirty="0">
              <a:solidFill>
                <a:srgbClr val="003399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2448000" y="2565332"/>
            <a:ext cx="454297" cy="184667"/>
          </a:xfrm>
          <a:prstGeom prst="right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bg-BG" dirty="0"/>
          </a:p>
        </p:txBody>
      </p:sp>
      <p:sp>
        <p:nvSpPr>
          <p:cNvPr id="17" name="Right Arrow 16"/>
          <p:cNvSpPr/>
          <p:nvPr/>
        </p:nvSpPr>
        <p:spPr>
          <a:xfrm>
            <a:off x="2448000" y="1896968"/>
            <a:ext cx="454297" cy="184667"/>
          </a:xfrm>
          <a:prstGeom prst="right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1077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75240" cy="66790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İKİNCİ ÇAĞRININ MALİ KAYNAKLARI</a:t>
            </a:r>
            <a:endParaRPr lang="bg-BG" sz="1800" b="1" cap="all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18490" y="3988693"/>
            <a:ext cx="3137886" cy="1296144"/>
          </a:xfr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lvl="0" indent="0" algn="r">
              <a:buNone/>
            </a:pPr>
            <a:r>
              <a:rPr lang="tr-TR" altLang="bg-BG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 Ekseni </a:t>
            </a:r>
            <a:r>
              <a:rPr lang="en-GB" altLang="bg-BG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2: </a:t>
            </a:r>
          </a:p>
          <a:p>
            <a:pPr marL="0" lvl="0" indent="0" algn="r">
              <a:buNone/>
            </a:pPr>
            <a:r>
              <a:rPr lang="tr-TR" altLang="bg-BG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Sürdürülebilir Turizm</a:t>
            </a:r>
            <a:endParaRPr lang="en-GB" altLang="bg-BG" sz="1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just">
              <a:buNone/>
            </a:pPr>
            <a:endParaRPr lang="en-GB" altLang="bg-BG" sz="1000" b="1" dirty="0" smtClean="0">
              <a:solidFill>
                <a:srgbClr val="7030A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en-GB" altLang="bg-BG" sz="10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GB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r>
              <a:rPr lang="tr-TR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825</a:t>
            </a:r>
            <a:r>
              <a:rPr lang="tr-TR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175,50 </a:t>
            </a:r>
            <a:r>
              <a:rPr lang="tr-TR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Avro</a:t>
            </a:r>
            <a:endParaRPr lang="en-GB" altLang="bg-BG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just">
              <a:buNone/>
            </a:pPr>
            <a:endParaRPr lang="en-US" altLang="bg-BG" sz="1000" dirty="0">
              <a:solidFill>
                <a:srgbClr val="383A4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bg-BG" altLang="bg-BG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endParaRPr lang="en-US" sz="10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bg-BG" sz="10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22660" y="3988693"/>
            <a:ext cx="3062771" cy="1296144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r"/>
            <a:r>
              <a:rPr lang="bg-BG" altLang="bg-BG" sz="1100" b="1" dirty="0">
                <a:solidFill>
                  <a:srgbClr val="C00000"/>
                </a:solidFill>
                <a:latin typeface="Verdana" panose="020B0604030504040204" pitchFamily="34" charset="0"/>
                <a:cs typeface="Arial" pitchFamily="34" charset="0"/>
              </a:rPr>
              <a:t>	</a:t>
            </a:r>
            <a:r>
              <a:rPr lang="tr-TR" altLang="bg-BG" sz="1400" b="1" dirty="0" smtClean="0">
                <a:solidFill>
                  <a:srgbClr val="98C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Öncelik Ekseni </a:t>
            </a:r>
            <a:r>
              <a:rPr lang="en-GB" altLang="bg-BG" sz="1400" b="1" dirty="0" smtClean="0">
                <a:solidFill>
                  <a:srgbClr val="98C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1: </a:t>
            </a:r>
            <a:r>
              <a:rPr lang="tr-TR" altLang="bg-BG" sz="1400" b="1" dirty="0" smtClean="0">
                <a:solidFill>
                  <a:srgbClr val="98C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Çevre</a:t>
            </a:r>
            <a:endParaRPr lang="en-GB" altLang="bg-BG" sz="1200" b="1" dirty="0" smtClean="0">
              <a:solidFill>
                <a:srgbClr val="98C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r>
              <a:rPr lang="en-GB" altLang="bg-BG" sz="1200" b="1" dirty="0" smtClean="0">
                <a:solidFill>
                  <a:srgbClr val="98C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  <a:p>
            <a:pPr algn="just"/>
            <a:r>
              <a:rPr lang="en-GB" altLang="bg-BG" sz="1200" b="1" dirty="0" smtClean="0">
                <a:solidFill>
                  <a:srgbClr val="98C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GB" altLang="bg-BG" sz="800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r>
              <a:rPr lang="tr-TR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825</a:t>
            </a:r>
            <a:r>
              <a:rPr lang="tr-TR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175,50 </a:t>
            </a:r>
            <a:r>
              <a:rPr lang="tr-TR" altLang="bg-BG" sz="12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Avro</a:t>
            </a:r>
            <a:endParaRPr lang="en-GB" altLang="bg-BG" sz="1200" b="1" dirty="0" smtClean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altLang="bg-BG" sz="1200" b="1" dirty="0" smtClean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ru-RU" altLang="bg-BG" sz="1200" b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endParaRPr lang="bg-BG" altLang="bg-BG" sz="1200" b="1" dirty="0" smtClean="0">
              <a:solidFill>
                <a:srgbClr val="98C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r>
              <a:rPr lang="bg-BG" altLang="bg-BG" sz="1200" b="1" dirty="0">
                <a:solidFill>
                  <a:srgbClr val="98C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kumimoji="0" lang="en-US" altLang="bg-BG" sz="900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r>
              <a:rPr lang="ru-RU" altLang="bg-BG" sz="1200" b="1" dirty="0" smtClean="0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kumimoji="0" lang="bg-BG" altLang="bg-BG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15" y="4025478"/>
            <a:ext cx="8477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871" y="2004092"/>
            <a:ext cx="734022" cy="48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Content Placeholder 4"/>
          <p:cNvSpPr txBox="1">
            <a:spLocks/>
          </p:cNvSpPr>
          <p:nvPr/>
        </p:nvSpPr>
        <p:spPr bwMode="auto">
          <a:xfrm>
            <a:off x="2654069" y="1988840"/>
            <a:ext cx="3672408" cy="1440159"/>
          </a:xfrm>
          <a:prstGeom prst="rect">
            <a:avLst/>
          </a:prstGeom>
          <a:noFill/>
          <a:ln w="9525" cap="flat" cmpd="sng" algn="ctr">
            <a:solidFill>
              <a:srgbClr val="003399"/>
            </a:solidFill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bg-BG" sz="1800" b="1" dirty="0" smtClean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 eaLnBrk="1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endParaRPr lang="bg-BG" sz="1800" b="1" dirty="0" smtClean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 eaLnBrk="1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GB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</a:t>
            </a:r>
            <a:r>
              <a:rPr lang="tr-TR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650</a:t>
            </a:r>
            <a:r>
              <a:rPr lang="tr-TR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351 </a:t>
            </a:r>
            <a:r>
              <a:rPr lang="tr-TR" sz="18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Avro</a:t>
            </a:r>
            <a:endParaRPr lang="en-GB" sz="18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 eaLnBrk="1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GB" sz="9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IPA </a:t>
            </a:r>
            <a:r>
              <a:rPr lang="tr-TR" sz="9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fonları</a:t>
            </a:r>
            <a:r>
              <a:rPr lang="en-GB" sz="9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+ </a:t>
            </a:r>
            <a:r>
              <a:rPr lang="tr-TR" sz="9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 eş-finansman</a:t>
            </a:r>
            <a:endParaRPr lang="en-GB" sz="900" dirty="0">
              <a:solidFill>
                <a:srgbClr val="FFCC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19" y="2263816"/>
            <a:ext cx="2124635" cy="116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56" y="4077072"/>
            <a:ext cx="80168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15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72631" y="387056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İKİNCİ ÇAĞRININ KURALLARI</a:t>
            </a:r>
            <a:endParaRPr lang="en-US" sz="2000" b="1" cap="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95807" y="1499065"/>
            <a:ext cx="6408712" cy="2879806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endParaRPr lang="bg-BG" altLang="bg-BG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endParaRPr lang="bg-BG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endParaRPr lang="bg-BG" altLang="bg-BG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endParaRPr lang="bg-BG" altLang="bg-BG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endParaRPr lang="bg-BG" altLang="bg-BG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bg-BG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endParaRPr lang="en-GB" sz="16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997840" y="4437112"/>
            <a:ext cx="6894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bg-BG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lang="ru-RU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/>
            <a:endParaRPr lang="ru-RU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/>
            <a:r>
              <a:rPr lang="ru-RU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ru-RU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/>
            <a:endParaRPr lang="ru-RU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/>
            <a:endParaRPr lang="ru-RU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/>
            <a:r>
              <a:rPr lang="ru-RU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bg-BG" alt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2423963"/>
            <a:ext cx="4376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İşbirliği Kriteri</a:t>
            </a:r>
            <a:endParaRPr lang="en-GB" b="1" dirty="0">
              <a:solidFill>
                <a:srgbClr val="003399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2034558"/>
            <a:ext cx="437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Doğrudan Sınır Ötesi Etki</a:t>
            </a:r>
            <a:endParaRPr lang="en-GB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84151" y="3428051"/>
            <a:ext cx="4363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Sahiplerinin Uygunluğu</a:t>
            </a:r>
            <a:endParaRPr lang="en-GB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84151" y="4148921"/>
            <a:ext cx="3337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</a:t>
            </a:r>
            <a:r>
              <a:rPr lang="en-GB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uygunluğu</a:t>
            </a:r>
            <a:r>
              <a:rPr lang="en-GB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92154" y="4944943"/>
            <a:ext cx="3406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 Uygunluğu</a:t>
            </a:r>
            <a:endParaRPr lang="en-GB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231644" y="2034558"/>
            <a:ext cx="2088232" cy="3384376"/>
            <a:chOff x="0" y="0"/>
            <a:chExt cx="2294890" cy="3294112"/>
          </a:xfrm>
        </p:grpSpPr>
        <p:pic>
          <p:nvPicPr>
            <p:cNvPr id="30" name="Picture 29" descr="Strichmännchen mit Bleistift mit erledigter Checkliste. Alles abgehakt.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08112"/>
              <a:ext cx="2294890" cy="22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Picture 30" descr="Strichmännchen mit Bleistift mit erledigter Checkliste. Alles abgehakt.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89" t="40382" r="6015" b="3385"/>
            <a:stretch/>
          </p:blipFill>
          <p:spPr bwMode="auto">
            <a:xfrm>
              <a:off x="1512168" y="0"/>
              <a:ext cx="646430" cy="12852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519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SAHİPLERİNİN UYGUNLUĞU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91880" y="1604341"/>
            <a:ext cx="5374727" cy="3887985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endParaRPr lang="bg-BG" altLang="bg-BG" sz="1600" dirty="0" smtClean="0">
              <a:solidFill>
                <a:srgbClr val="003399"/>
              </a:solidFill>
              <a:latin typeface="Calibri" pitchFamily="34" charset="0"/>
              <a:ea typeface="SimSun" pitchFamily="2" charset="-122"/>
              <a:cs typeface="Arial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Ülkenin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mevzuatına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göre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yasal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kurulmuş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tüzel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kişilik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tr-TR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tr-TR" alt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Türkiye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bölgede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kayıtlı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bg-BG" altLang="bg-BG" sz="15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bg-BG" altLang="bg-BG" sz="1600" dirty="0" smtClean="0">
              <a:solidFill>
                <a:srgbClr val="003399"/>
              </a:solidFill>
              <a:latin typeface="Calibri" pitchFamily="34" charset="0"/>
              <a:ea typeface="SimSun" pitchFamily="2" charset="-122"/>
              <a:cs typeface="Arial" pitchFamily="34" charset="0"/>
            </a:endParaRPr>
          </a:p>
          <a:p>
            <a:pPr marL="0" lvl="0" indent="0" algn="just"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bg-BG" altLang="bg-BG" sz="1600" dirty="0" smtClean="0">
              <a:solidFill>
                <a:srgbClr val="003399"/>
              </a:solidFill>
              <a:latin typeface="Calibri" pitchFamily="34" charset="0"/>
              <a:ea typeface="SimSun" pitchFamily="2" charset="-122"/>
              <a:cs typeface="Arial" pitchFamily="34" charset="0"/>
            </a:endParaRPr>
          </a:p>
          <a:p>
            <a:pPr marL="457200" lvl="1" indent="0" algn="just" eaLnBrk="1" hangingPunct="1">
              <a:spcBef>
                <a:spcPct val="0"/>
              </a:spcBef>
              <a:buNone/>
            </a:pPr>
            <a:endParaRPr lang="bg-BG" altLang="bg-BG" sz="1600" dirty="0" smtClean="0">
              <a:solidFill>
                <a:srgbClr val="003399"/>
              </a:solidFill>
              <a:latin typeface="Calibri" pitchFamily="34" charset="0"/>
              <a:ea typeface="SimSun" pitchFamily="2" charset="-122"/>
              <a:cs typeface="Arial" pitchFamily="34" charset="0"/>
            </a:endParaRPr>
          </a:p>
          <a:p>
            <a:pPr marL="457200" lvl="1" indent="0" algn="just" eaLnBrk="1" hangingPunct="1">
              <a:spcBef>
                <a:spcPct val="0"/>
              </a:spcBef>
              <a:buNone/>
            </a:pPr>
            <a:endParaRPr lang="bg-BG" altLang="bg-BG" sz="1600" dirty="0" smtClean="0">
              <a:solidFill>
                <a:srgbClr val="003399"/>
              </a:solidFill>
              <a:latin typeface="Calibri" pitchFamily="34" charset="0"/>
              <a:ea typeface="SimSun" pitchFamily="2" charset="-122"/>
              <a:cs typeface="Arial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Kâr amacı gütmeyen 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kuruluşlar olmalıdır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Eylemin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hazırlığından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yönetiminden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doğrudan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sorumlu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malıdır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indent="0" algn="just">
              <a:buNone/>
            </a:pPr>
            <a:endParaRPr lang="en-US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778071" y="3163615"/>
            <a:ext cx="5338065" cy="938719"/>
          </a:xfrm>
          <a:prstGeom prst="rect">
            <a:avLst/>
          </a:prstGeom>
          <a:gradFill flip="none" rotWithShape="1">
            <a:gsLst>
              <a:gs pos="0">
                <a:srgbClr val="F2FBD5">
                  <a:shade val="30000"/>
                  <a:satMod val="115000"/>
                </a:srgbClr>
              </a:gs>
              <a:gs pos="50000">
                <a:srgbClr val="F2FBD5">
                  <a:shade val="67500"/>
                  <a:satMod val="115000"/>
                </a:srgbClr>
              </a:gs>
              <a:gs pos="100000">
                <a:srgbClr val="F2FBD5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Kanunlara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yetki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programın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uygunluk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alanını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kapsayacak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genişletilmiş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bölgesel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kamu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kurumları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tüzel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kişilik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kaydolamayan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bölgede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merkezi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kamu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kurumlarının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yapılanmaları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durumda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merkezi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olur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GB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istisnaidir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0120" y="2636912"/>
            <a:ext cx="2945735" cy="1077218"/>
          </a:xfrm>
          <a:prstGeom prst="rect">
            <a:avLst/>
          </a:prstGeom>
          <a:solidFill>
            <a:srgbClr val="F2FBD5"/>
          </a:solidFill>
          <a:ln w="3175">
            <a:solidFill>
              <a:srgbClr val="003399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tr-TR" sz="1600" dirty="0" smtClean="0">
                <a:solidFill>
                  <a:srgbClr val="003399"/>
                </a:solidFill>
              </a:rPr>
              <a:t>Projeye dahil tüm ortaklar </a:t>
            </a:r>
            <a:r>
              <a:rPr lang="tr-TR" sz="1600" dirty="0" err="1" smtClean="0">
                <a:solidFill>
                  <a:srgbClr val="003399"/>
                </a:solidFill>
              </a:rPr>
              <a:t>burdaki</a:t>
            </a:r>
            <a:r>
              <a:rPr lang="tr-TR" sz="1600" dirty="0" smtClean="0">
                <a:solidFill>
                  <a:srgbClr val="003399"/>
                </a:solidFill>
              </a:rPr>
              <a:t> kriterlerin hepsini sağlamalıdır:</a:t>
            </a:r>
          </a:p>
          <a:p>
            <a:endParaRPr lang="bg-BG" sz="1600" dirty="0">
              <a:solidFill>
                <a:srgbClr val="003399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3056"/>
            <a:ext cx="1698364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0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SAHİPLERİNİN UYGUNLUĞU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Content Placeholder 4"/>
          <p:cNvSpPr txBox="1">
            <a:spLocks/>
          </p:cNvSpPr>
          <p:nvPr/>
        </p:nvSpPr>
        <p:spPr>
          <a:xfrm>
            <a:off x="1691680" y="1741531"/>
            <a:ext cx="6596136" cy="468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bölgenin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iki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dahil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olmalıdır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ortaklar arasında bir tane 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çağrısı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kapsamında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tekliflerinin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sunulması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verilen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son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tarihten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12 ay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önce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Bulgaristan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Türkiye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bölgesinde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kayıtlı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;</a:t>
            </a: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kurum/kuruluş 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 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sıfatıyla 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fazla 1 (bir) 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projeye başvurabilmektedir</a:t>
            </a:r>
            <a:r>
              <a:rPr lang="en-GB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en-GB" altLang="bg-BG" sz="1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kuruluş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fazla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(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üç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teklifinde</a:t>
            </a:r>
            <a:r>
              <a:rPr lang="en-GB" alt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alabilir</a:t>
            </a:r>
            <a:r>
              <a:rPr lang="en-GB" altLang="bg-BG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endParaRPr lang="en-GB" alt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endParaRPr lang="en-GB" altLang="bg-BG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ct val="0"/>
              </a:spcBef>
            </a:pP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projedeki ortak sayısı Ana yararlanıcı da dahil olmak </a:t>
            </a:r>
            <a:r>
              <a:rPr lang="tr-TR" alt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üzere 5’i (beş) </a:t>
            </a:r>
            <a:r>
              <a:rPr lang="tr-TR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geçemez</a:t>
            </a:r>
            <a:r>
              <a:rPr lang="en-GB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endParaRPr lang="en-US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60468" y="5589240"/>
            <a:ext cx="608074" cy="608074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030A0"/>
                </a:solidFill>
                <a:latin typeface="Arial Black" panose="020B0A04020102020204" pitchFamily="34" charset="0"/>
              </a:rPr>
              <a:t>5</a:t>
            </a:r>
            <a:endParaRPr lang="bg-BG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03268" y="4081679"/>
            <a:ext cx="608074" cy="608074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</a:t>
            </a:r>
            <a:endParaRPr lang="bg-BG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32451" y="4869160"/>
            <a:ext cx="608074" cy="608074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3</a:t>
            </a:r>
            <a:endParaRPr lang="bg-BG" sz="1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823889" y="3284985"/>
            <a:ext cx="608074" cy="608074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12</a:t>
            </a:r>
            <a:endParaRPr lang="bg-BG" sz="1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23889" y="2514892"/>
            <a:ext cx="608074" cy="608074"/>
          </a:xfrm>
          <a:prstGeom prst="ellipse">
            <a:avLst/>
          </a:prstGeom>
          <a:noFill/>
          <a:ln w="57150">
            <a:solidFill>
              <a:srgbClr val="98C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6600"/>
                </a:solidFill>
                <a:latin typeface="Arial Black" panose="020B0A04020102020204" pitchFamily="34" charset="0"/>
              </a:rPr>
              <a:t>LP</a:t>
            </a:r>
            <a:endParaRPr lang="bg-BG" sz="1200" dirty="0">
              <a:solidFill>
                <a:srgbClr val="006600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803268" y="1744030"/>
            <a:ext cx="608074" cy="608074"/>
          </a:xfrm>
          <a:prstGeom prst="ellipse">
            <a:avLst/>
          </a:prstGeom>
          <a:noFill/>
          <a:ln w="57150">
            <a:solidFill>
              <a:srgbClr val="98C2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006600"/>
                </a:solidFill>
                <a:latin typeface="Arial Black" panose="020B0A04020102020204" pitchFamily="34" charset="0"/>
              </a:rPr>
              <a:t>BG</a:t>
            </a:r>
            <a:r>
              <a:rPr lang="en-US" sz="105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TR</a:t>
            </a:r>
            <a:endParaRPr lang="bg-BG" sz="105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Left Brace 28"/>
          <p:cNvSpPr/>
          <p:nvPr/>
        </p:nvSpPr>
        <p:spPr>
          <a:xfrm>
            <a:off x="467544" y="1628800"/>
            <a:ext cx="260672" cy="4761387"/>
          </a:xfrm>
          <a:prstGeom prst="leftBrace">
            <a:avLst>
              <a:gd name="adj1" fmla="val 53316"/>
              <a:gd name="adj2" fmla="val 50259"/>
            </a:avLst>
          </a:prstGeom>
          <a:gradFill>
            <a:gsLst>
              <a:gs pos="0">
                <a:srgbClr val="98C222"/>
              </a:gs>
              <a:gs pos="31000">
                <a:schemeClr val="accent1">
                  <a:tint val="44500"/>
                  <a:satMod val="160000"/>
                </a:schemeClr>
              </a:gs>
              <a:gs pos="100000">
                <a:srgbClr val="7030A0"/>
              </a:gs>
            </a:gsLst>
            <a:lin ang="5400000" scaled="0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530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small" dirty="0" smtClean="0">
                <a:solidFill>
                  <a:srgbClr val="003399"/>
                </a:solidFill>
                <a:latin typeface="+mn-lt"/>
              </a:rPr>
              <a:t>HARCAMALARIN UYGUNLUĞU</a:t>
            </a:r>
            <a:endParaRPr lang="en-US" sz="2000" b="1" cap="small" dirty="0" smtClean="0">
              <a:solidFill>
                <a:srgbClr val="003399"/>
              </a:solidFill>
              <a:latin typeface="+mn-lt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970" y="2432116"/>
            <a:ext cx="3599595" cy="3528392"/>
          </a:xfrm>
          <a:ln>
            <a:solidFill>
              <a:srgbClr val="003399"/>
            </a:solidFill>
            <a:prstDash val="sysDot"/>
          </a:ln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tr-TR" altLang="bg-BG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Finansal Destek için uygun harcamalar</a:t>
            </a:r>
            <a:r>
              <a:rPr lang="en-GB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eylemin yerine getirilebilmesi için gerekli olmalı ve paranın karşılığının alınması ve maliyet etkililiği dahil olmak üzere güvenilir mali yönetim ilkelerine uygun olmalıdır;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bütçesinde belirtilmiş olmalıdır;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formunda belirtilen eylemlerin yapıldığı uygulama döneminde ana yararlanıcılardan ya da proje ortaklarından kaynaklanan maliyetle olmalıdır</a:t>
            </a: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kontrolörler tarafından uygun şeklinde onaylanmalıdır</a:t>
            </a: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hibe sözleşmesinin, AB mevzuatının ve ulusal mevzuatın hükümlerini ihlal etmemelidir;</a:t>
            </a:r>
          </a:p>
          <a:p>
            <a:pPr lvl="0" algn="just" eaLnBrk="1" hangingPunct="1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başka bir kamu fonuyla finansmanı sağlanmamış olmalıdır.</a:t>
            </a:r>
            <a:endParaRPr lang="tr-TR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en-GB" sz="16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4"/>
          <p:cNvSpPr txBox="1">
            <a:spLocks/>
          </p:cNvSpPr>
          <p:nvPr/>
        </p:nvSpPr>
        <p:spPr bwMode="auto">
          <a:xfrm>
            <a:off x="4932040" y="2572534"/>
            <a:ext cx="3456384" cy="3118635"/>
          </a:xfrm>
          <a:prstGeom prst="rect">
            <a:avLst/>
          </a:prstGeom>
          <a:noFill/>
          <a:ln w="9525">
            <a:solidFill>
              <a:srgbClr val="003399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endParaRPr lang="bg-BG" sz="1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olmayan harcamalar</a:t>
            </a:r>
            <a:r>
              <a:rPr lang="en-GB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GB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etkisi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olmayan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Ticari faaliyetler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GB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teşebbüslerin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kamu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teşebbüslerinin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kurulmasını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kazanç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getiren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faaliyetlerini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destekleyen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Söz </a:t>
            </a:r>
            <a:r>
              <a:rPr lang="tr-TR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konusu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eylemler genel olarak çalıştaylara</a:t>
            </a: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seminerlere, konferanslara, </a:t>
            </a:r>
            <a:r>
              <a:rPr lang="tr-TR" sz="110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kongrelere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 için 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bireysel sponsorlukla</a:t>
            </a: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ilgiliyse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tr-TR" sz="11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İdeolojik, </a:t>
            </a:r>
            <a:r>
              <a:rPr lang="tr-TR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dini, siyasi bazlı faaliyetler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n-GB" sz="11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AB’nin</a:t>
            </a:r>
            <a:r>
              <a:rPr lang="en-GB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diğer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programları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kapsamında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finanse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edilen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1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Arial" charset="0"/>
              <a:buNone/>
            </a:pPr>
            <a:endParaRPr lang="en-US" sz="1400" dirty="0" smtClean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Font typeface="Arial" charset="0"/>
              <a:buNone/>
            </a:pPr>
            <a:endParaRPr lang="en-US" sz="1900" dirty="0" smtClean="0">
              <a:solidFill>
                <a:srgbClr val="003399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en-US" sz="1600" dirty="0">
              <a:solidFill>
                <a:srgbClr val="003399"/>
              </a:solidFill>
            </a:endParaRPr>
          </a:p>
        </p:txBody>
      </p:sp>
      <p:pic>
        <p:nvPicPr>
          <p:cNvPr id="7170" name="Picture 2" descr="shutterstock_142333726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6" y="1426334"/>
            <a:ext cx="1339597" cy="100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poster-design-mistak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205" y="1268983"/>
            <a:ext cx="1322070" cy="13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entagon 12"/>
          <p:cNvSpPr/>
          <p:nvPr/>
        </p:nvSpPr>
        <p:spPr>
          <a:xfrm>
            <a:off x="5004048" y="5830399"/>
            <a:ext cx="3456384" cy="504056"/>
          </a:xfrm>
          <a:prstGeom prst="homePlate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Rehberi</a:t>
            </a:r>
            <a:endParaRPr lang="en-GB" sz="11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1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2.5.3 „</a:t>
            </a:r>
            <a:r>
              <a:rPr lang="tr-TR" sz="11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 Uygunluğu</a:t>
            </a:r>
            <a:r>
              <a:rPr lang="en-GB" sz="11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38304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26521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cap="small" dirty="0" smtClean="0">
                <a:solidFill>
                  <a:srgbClr val="003399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800" b="1" cap="small" dirty="0" smtClean="0">
                <a:solidFill>
                  <a:srgbClr val="003399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FAALİYETLERİN UYGUNLUĞU</a:t>
            </a:r>
            <a:endParaRPr lang="en-US" sz="1800" b="1" cap="small" dirty="0" smtClean="0">
              <a:solidFill>
                <a:srgbClr val="003399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4596" y="1628800"/>
            <a:ext cx="8065836" cy="1944216"/>
          </a:xfrm>
        </p:spPr>
        <p:txBody>
          <a:bodyPr/>
          <a:lstStyle/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işbirliği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programında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belirtilen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sınır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ötesi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alanda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yapılmalıdır</a:t>
            </a:r>
            <a:r>
              <a:rPr lang="en-GB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GB" altLang="bg-BG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ütçe</a:t>
            </a:r>
            <a:r>
              <a:rPr lang="tr-TR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GB" altLang="bg-BG" sz="120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%20’sini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aşmayacak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şekilde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kapsamındaki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alanların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dışında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kullanılabilir</a:t>
            </a:r>
            <a:r>
              <a:rPr lang="en-GB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tr-TR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</a:t>
            </a:r>
            <a:r>
              <a:rPr lang="en-GB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işlerinin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tümü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belediye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 </a:t>
            </a:r>
            <a:r>
              <a:rPr lang="en-GB" altLang="bg-BG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devlete</a:t>
            </a:r>
            <a:r>
              <a:rPr lang="en-GB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ait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arazide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yapılmalıdır</a:t>
            </a:r>
            <a:r>
              <a:rPr lang="en-GB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Sadece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projeniz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seçilen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hedefte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atıfta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bulunulan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göstergeleri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seçebileceğinizi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2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unutmayın</a:t>
            </a:r>
            <a:r>
              <a:rPr lang="en-GB" altLang="bg-BG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.</a:t>
            </a:r>
            <a:endParaRPr lang="en-GB" altLang="bg-BG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en-US" sz="1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4"/>
          <p:cNvSpPr txBox="1">
            <a:spLocks/>
          </p:cNvSpPr>
          <p:nvPr/>
        </p:nvSpPr>
        <p:spPr bwMode="auto">
          <a:xfrm>
            <a:off x="1115616" y="5208764"/>
            <a:ext cx="3818812" cy="153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endParaRPr lang="bg-BG" altLang="bg-BG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bg-BG" alt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tr-TR" altLang="bg-BG" sz="1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 Projeleri</a:t>
            </a:r>
            <a:endParaRPr lang="en-GB" altLang="bg-BG" sz="1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tr-TR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 faaliyetleri- inşaat ya da ekipman tedariki toplam uygun maliyetin </a:t>
            </a:r>
            <a:r>
              <a:rPr lang="tr-TR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az %50’sini oluşturmalıdır</a:t>
            </a:r>
            <a:r>
              <a:rPr lang="tr-TR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Bu projeler «yatırım içermeyen» unsurlar da içerebilecektir.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Arial" charset="0"/>
              <a:buNone/>
            </a:pPr>
            <a:endParaRPr lang="en-US" sz="1400" dirty="0" smtClean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Font typeface="Arial" charset="0"/>
              <a:buNone/>
            </a:pPr>
            <a:endParaRPr lang="en-US" sz="1900" dirty="0" smtClean="0">
              <a:solidFill>
                <a:srgbClr val="003399"/>
              </a:solidFill>
            </a:endParaRPr>
          </a:p>
          <a:p>
            <a:pPr marL="0" indent="0" algn="just">
              <a:buFont typeface="Arial" charset="0"/>
              <a:buNone/>
            </a:pPr>
            <a:endParaRPr lang="en-US" sz="1600" dirty="0">
              <a:solidFill>
                <a:srgbClr val="0033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79232" y="3501053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bg-BG" dirty="0">
                <a:solidFill>
                  <a:srgbClr val="006600"/>
                </a:solidFill>
              </a:rPr>
              <a:t> </a:t>
            </a:r>
            <a:r>
              <a:rPr lang="tr-TR" altLang="bg-BG" sz="1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«Yatırım İçermeyen» Projeler</a:t>
            </a:r>
            <a:endParaRPr lang="en-GB" altLang="bg-BG" sz="14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>
              <a:spcAft>
                <a:spcPts val="600"/>
              </a:spcAft>
            </a:pPr>
            <a:r>
              <a:rPr lang="tr-TR" altLang="bg-BG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«Yatırım içermeyen» projelerde inşaat ve/veya ekipman tedariki harcamaları </a:t>
            </a:r>
            <a:r>
              <a:rPr lang="sv-SE" altLang="bg-BG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 uygun maliyetin %50’sinden fazla </a:t>
            </a:r>
            <a:r>
              <a:rPr lang="sv-SE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olmamalıdır</a:t>
            </a:r>
            <a:r>
              <a:rPr lang="tr-TR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sv-SE" alt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tr-TR" altLang="bg-BG" sz="12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dirty="0"/>
          </a:p>
        </p:txBody>
      </p: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3789660"/>
            <a:ext cx="2031746" cy="149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KanevaN\Pictures\9xpg5-logo_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267005"/>
            <a:ext cx="25812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4874</TotalTime>
  <Words>1813</Words>
  <Application>Microsoft Office PowerPoint</Application>
  <PresentationFormat>Ekran Gösterisi (4:3)</PresentationFormat>
  <Paragraphs>368</Paragraphs>
  <Slides>20</Slides>
  <Notes>20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8" baseType="lpstr">
      <vt:lpstr>SimSun</vt:lpstr>
      <vt:lpstr>Arial</vt:lpstr>
      <vt:lpstr>Arial Black</vt:lpstr>
      <vt:lpstr>Calibri</vt:lpstr>
      <vt:lpstr>Times New Roman</vt:lpstr>
      <vt:lpstr>Verdana</vt:lpstr>
      <vt:lpstr>Wingdings</vt:lpstr>
      <vt:lpstr>Office-téma</vt:lpstr>
      <vt:lpstr>İKİNCİ ÇAĞRI KAPSAMINDAKİ PROJE TEKLİFLERİ İÇİN BAŞVURU REHBERİ</vt:lpstr>
      <vt:lpstr>GENEL PROGRAM BİLGİSİ</vt:lpstr>
      <vt:lpstr>PROJE TEKLİF ÇAĞRILARI</vt:lpstr>
      <vt:lpstr>İKİNCİ ÇAĞRININ MALİ KAYNAKLARI</vt:lpstr>
      <vt:lpstr>İKİNCİ ÇAĞRININ KURALLARI</vt:lpstr>
      <vt:lpstr>BAŞVURU SAHİPLERİNİN UYGUNLUĞU</vt:lpstr>
      <vt:lpstr>BAŞVURU SAHİPLERİNİN UYGUNLUĞU</vt:lpstr>
      <vt:lpstr> HARCAMALARIN UYGUNLUĞU</vt:lpstr>
      <vt:lpstr> FAALİYETLERİN UYGUNLUĞU</vt:lpstr>
      <vt:lpstr> DEVLET DESTEĞİ-BULGAR ORTAKLAR İÇİN</vt:lpstr>
      <vt:lpstr> GÖSTERGE FAALİYETLERİ</vt:lpstr>
      <vt:lpstr> program GÖSTERGELERİ</vt:lpstr>
      <vt:lpstr> PROGRAM GÖSTERGELERİNİN TAMAMLANMASI</vt:lpstr>
      <vt:lpstr>FAALİYETLER VE GÖSTERGELER</vt:lpstr>
      <vt:lpstr>FAALİYETLER VE GÖSTERGELER</vt:lpstr>
      <vt:lpstr>FAALİYETLER VE GÖSTERGELER</vt:lpstr>
      <vt:lpstr>FAALİYETLER VE GÖSTERGELER</vt:lpstr>
      <vt:lpstr>FAALİYETLER VE GÖSTERGELER</vt:lpstr>
      <vt:lpstr> </vt:lpstr>
      <vt:lpstr>PowerPoint Sunusu</vt:lpstr>
    </vt:vector>
  </TitlesOfParts>
  <Company>WT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Semiha Ozturk</cp:lastModifiedBy>
  <cp:revision>801</cp:revision>
  <cp:lastPrinted>2013-12-06T16:13:01Z</cp:lastPrinted>
  <dcterms:created xsi:type="dcterms:W3CDTF">2013-11-18T08:40:35Z</dcterms:created>
  <dcterms:modified xsi:type="dcterms:W3CDTF">2018-02-09T08:46:35Z</dcterms:modified>
</cp:coreProperties>
</file>