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336" r:id="rId3"/>
    <p:sldId id="322" r:id="rId4"/>
    <p:sldId id="337" r:id="rId5"/>
    <p:sldId id="338" r:id="rId6"/>
    <p:sldId id="340" r:id="rId7"/>
    <p:sldId id="343" r:id="rId8"/>
    <p:sldId id="344" r:id="rId9"/>
    <p:sldId id="339" r:id="rId10"/>
    <p:sldId id="346" r:id="rId11"/>
    <p:sldId id="345" r:id="rId12"/>
    <p:sldId id="347" r:id="rId13"/>
    <p:sldId id="348" r:id="rId14"/>
    <p:sldId id="349" r:id="rId15"/>
    <p:sldId id="341" r:id="rId16"/>
    <p:sldId id="342" r:id="rId17"/>
    <p:sldId id="278" r:id="rId18"/>
  </p:sldIdLst>
  <p:sldSz cx="9144000" cy="6858000" type="screen4x3"/>
  <p:notesSz cx="6797675" cy="9926638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ss Kornél" initials="V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98C222"/>
    <a:srgbClr val="843D8D"/>
    <a:srgbClr val="92D050"/>
    <a:srgbClr val="C2CDE1"/>
    <a:srgbClr val="FFCC00"/>
    <a:srgbClr val="BF6D2F"/>
    <a:srgbClr val="C00000"/>
    <a:srgbClr val="EAF1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85" autoAdjust="0"/>
    <p:restoredTop sz="89097" autoAdjust="0"/>
  </p:normalViewPr>
  <p:slideViewPr>
    <p:cSldViewPr>
      <p:cViewPr varScale="1">
        <p:scale>
          <a:sx n="70" d="100"/>
          <a:sy n="70" d="100"/>
        </p:scale>
        <p:origin x="60" y="7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65939-7E85-406A-8933-FE2BA5720DA9}" type="datetimeFigureOut">
              <a:rPr lang="bg-BG" smtClean="0"/>
              <a:t>9.2.2018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DDE6-9CB9-47C8-83BC-D0BBB6AD34C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54334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6DAF9F-9F54-486A-808D-D649C42855F5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u-HU" noProof="0" smtClean="0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noProof="0" smtClean="0"/>
              <a:t>Mintaszöveg szerkesztése</a:t>
            </a:r>
          </a:p>
          <a:p>
            <a:pPr lvl="1"/>
            <a:r>
              <a:rPr lang="hu-HU" noProof="0" smtClean="0"/>
              <a:t>Második szint</a:t>
            </a:r>
          </a:p>
          <a:p>
            <a:pPr lvl="2"/>
            <a:r>
              <a:rPr lang="hu-HU" noProof="0" smtClean="0"/>
              <a:t>Harmadik szint</a:t>
            </a:r>
          </a:p>
          <a:p>
            <a:pPr lvl="3"/>
            <a:r>
              <a:rPr lang="hu-HU" noProof="0" smtClean="0"/>
              <a:t>Negyedik szint</a:t>
            </a:r>
          </a:p>
          <a:p>
            <a:pPr lvl="4"/>
            <a:r>
              <a:rPr lang="hu-HU" noProof="0" smtClean="0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6B3663C-14CF-4D71-AE23-2109568032C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2350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5364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F6307C-E95B-496A-B5A7-E33B6575710F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759656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70312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12604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13342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en-US" b="1" dirty="0" smtClean="0"/>
              <a:t>Criteria 1.</a:t>
            </a:r>
            <a:r>
              <a:rPr lang="en-US" dirty="0" smtClean="0"/>
              <a:t> “Project partners have competence to implement the project activities “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“</a:t>
            </a:r>
            <a:r>
              <a:rPr lang="pt-BR" dirty="0" smtClean="0"/>
              <a:t>None</a:t>
            </a:r>
            <a:r>
              <a:rPr lang="pt-BR" baseline="0" dirty="0" smtClean="0"/>
              <a:t> of the project partners</a:t>
            </a:r>
            <a:r>
              <a:rPr lang="pt-BR" dirty="0" smtClean="0"/>
              <a:t> competence to implement the project activities”</a:t>
            </a:r>
            <a:r>
              <a:rPr lang="en-US" dirty="0" smtClean="0"/>
              <a:t>  0 points 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r>
              <a:rPr lang="en-US" b="1" i="0" dirty="0" smtClean="0"/>
              <a:t>Criteria 6.</a:t>
            </a:r>
            <a:r>
              <a:rPr lang="en-US" dirty="0" smtClean="0"/>
              <a:t> “Cross-border impact of the project”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“</a:t>
            </a:r>
            <a:r>
              <a:rPr lang="pt-BR" dirty="0" smtClean="0"/>
              <a:t>The</a:t>
            </a:r>
            <a:r>
              <a:rPr lang="pt-BR" baseline="0" dirty="0" smtClean="0"/>
              <a:t> project will not have positive effect on partners organizations, target groups and beneficiaries, and there will be no cross-border </a:t>
            </a:r>
            <a:r>
              <a:rPr lang="pt-BR" dirty="0" smtClean="0"/>
              <a:t>impact” 0 points</a:t>
            </a:r>
          </a:p>
          <a:p>
            <a:pPr eaLnBrk="1" hangingPunct="1">
              <a:spcBef>
                <a:spcPct val="0"/>
              </a:spcBef>
            </a:pPr>
            <a:endParaRPr lang="pt-BR" dirty="0" smtClean="0"/>
          </a:p>
          <a:p>
            <a:pPr eaLnBrk="1" hangingPunct="1">
              <a:spcBef>
                <a:spcPct val="0"/>
              </a:spcBef>
            </a:pPr>
            <a:r>
              <a:rPr lang="pt-BR" b="1" dirty="0" smtClean="0"/>
              <a:t>Criteris 7.</a:t>
            </a:r>
            <a:r>
              <a:rPr lang="pt-BR" baseline="0" dirty="0" smtClean="0"/>
              <a:t> “</a:t>
            </a:r>
            <a:r>
              <a:rPr lang="en-US" baseline="0" dirty="0" smtClean="0"/>
              <a:t>The project contributes to the achievement of the </a:t>
            </a:r>
            <a:r>
              <a:rPr lang="en-US" baseline="0" dirty="0" err="1" smtClean="0"/>
              <a:t>Programme’s</a:t>
            </a:r>
            <a:r>
              <a:rPr lang="en-US" baseline="0" dirty="0" smtClean="0"/>
              <a:t> output indicators”</a:t>
            </a:r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“Selected output indicator /s is/ are not relevant to the project idea and proposed activities”  0 points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="1" baseline="0" dirty="0" smtClean="0"/>
              <a:t>Criteria 12. </a:t>
            </a:r>
            <a:r>
              <a:rPr lang="en-US" baseline="0" dirty="0" smtClean="0"/>
              <a:t>“Project activities are, well defined, realistic, achievable and necessary for achievement of the set objectives”</a:t>
            </a:r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“The project activities are not well defined, poorly </a:t>
            </a:r>
            <a:r>
              <a:rPr lang="pt-BR" i="0" spc="0" baseline="0" dirty="0" smtClean="0"/>
              <a:t>described and their achievement is unrealistic”  0 points</a:t>
            </a:r>
          </a:p>
          <a:p>
            <a:pPr eaLnBrk="1" hangingPunct="1">
              <a:spcBef>
                <a:spcPct val="0"/>
              </a:spcBef>
            </a:pPr>
            <a:endParaRPr lang="pt-BR" i="0" spc="0" baseline="0" dirty="0" smtClean="0"/>
          </a:p>
          <a:p>
            <a:pPr eaLnBrk="1" hangingPunct="1">
              <a:spcBef>
                <a:spcPct val="0"/>
              </a:spcBef>
            </a:pPr>
            <a:r>
              <a:rPr lang="pt-BR" b="1" i="0" spc="0" baseline="0" dirty="0" smtClean="0"/>
              <a:t>Criteria 13. </a:t>
            </a:r>
            <a:r>
              <a:rPr lang="pt-BR" i="0" spc="0" baseline="0" dirty="0" smtClean="0"/>
              <a:t>“</a:t>
            </a:r>
            <a:r>
              <a:rPr lang="en-US" i="0" spc="0" dirty="0" smtClean="0"/>
              <a:t>The intervention logic “project objective – activity – result/output” is kept”</a:t>
            </a:r>
          </a:p>
          <a:p>
            <a:pPr eaLnBrk="1" hangingPunct="1">
              <a:spcBef>
                <a:spcPct val="0"/>
              </a:spcBef>
            </a:pPr>
            <a:r>
              <a:rPr lang="en-US" i="0" spc="0" dirty="0" smtClean="0"/>
              <a:t>“The project shows lack of clear - thought structure and there is no consistency between the project objectives, activities and expected results/ outputs”  0 points</a:t>
            </a:r>
          </a:p>
          <a:p>
            <a:pPr eaLnBrk="1" hangingPunct="1">
              <a:spcBef>
                <a:spcPct val="0"/>
              </a:spcBef>
            </a:pPr>
            <a:endParaRPr lang="en-US" i="0" spc="0" dirty="0" smtClean="0"/>
          </a:p>
          <a:p>
            <a:pPr eaLnBrk="1" hangingPunct="1">
              <a:spcBef>
                <a:spcPct val="0"/>
              </a:spcBef>
            </a:pPr>
            <a:r>
              <a:rPr lang="en-US" b="1" i="0" spc="0" dirty="0" smtClean="0"/>
              <a:t>Criteria</a:t>
            </a:r>
            <a:r>
              <a:rPr lang="en-US" b="1" i="0" spc="0" baseline="0" dirty="0" smtClean="0"/>
              <a:t> 15. </a:t>
            </a:r>
            <a:r>
              <a:rPr lang="en-US" i="0" spc="0" baseline="0" dirty="0" smtClean="0"/>
              <a:t>“Communication and visibility activities”</a:t>
            </a:r>
          </a:p>
          <a:p>
            <a:pPr eaLnBrk="1" hangingPunct="1">
              <a:spcBef>
                <a:spcPct val="0"/>
              </a:spcBef>
            </a:pPr>
            <a:r>
              <a:rPr lang="en-US" i="0" spc="0" baseline="0" dirty="0" smtClean="0"/>
              <a:t>“The project does not envisage communication and visibility activities”  0 points</a:t>
            </a:r>
          </a:p>
          <a:p>
            <a:pPr eaLnBrk="1" hangingPunct="1">
              <a:spcBef>
                <a:spcPct val="0"/>
              </a:spcBef>
            </a:pPr>
            <a:endParaRPr lang="en-US" i="0" spc="0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="1" i="0" spc="0" baseline="0" dirty="0" smtClean="0"/>
              <a:t>Criteria 16. </a:t>
            </a:r>
            <a:r>
              <a:rPr lang="en-US" i="0" spc="0" baseline="0" dirty="0" smtClean="0"/>
              <a:t>“Action plan in accordance with the project activities”</a:t>
            </a:r>
          </a:p>
          <a:p>
            <a:pPr eaLnBrk="1" hangingPunct="1">
              <a:spcBef>
                <a:spcPct val="0"/>
              </a:spcBef>
            </a:pPr>
            <a:r>
              <a:rPr lang="en-US" i="0" spc="0" baseline="0" dirty="0" smtClean="0"/>
              <a:t>“</a:t>
            </a:r>
            <a:r>
              <a:rPr lang="pt-BR" i="0" spc="0" baseline="0" dirty="0" smtClean="0"/>
              <a:t>The action plam is unachievable with neither the  sequence, nor the duration of the activities realistic”  0 points  </a:t>
            </a:r>
            <a:endParaRPr lang="en-US" i="0" spc="0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287502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22337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99414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046034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E78672-2241-4B3E-BA9F-F13872ABFD39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83284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94667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30111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827359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720866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51607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310143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38202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0CE93-B669-466E-97D9-5586B27B364B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297E6-F63A-420B-A5B0-020FB1FAC75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E9F5-51AF-492A-8824-5C3A838A03E1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024E-147D-4045-9DAD-21AF12B4AB3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AA197-6970-48B6-A3FB-810FD4BF9205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3280E-00BB-400B-9C9F-947E1C4D2FE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503B2-91B5-4ECA-A2B3-2F9028CA9F63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2D96E-9455-42D9-84CC-73985AD981D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B731E-4A3B-49FE-A6D7-CE71F9F6BF43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39283-BB6B-4F31-993C-91CC9CEDBA1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A2C06-BD9A-4379-B602-55E0AD36598B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7A546-20EC-4033-8AE8-BD2B7FFEE11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6801F-3549-4362-A2D9-E461ABBB383C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8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92047-826B-4480-86DF-10E3A112432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86912-64D0-44FD-B6A0-EC23926F6DC4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4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80E5D-EA24-4FB5-B325-E00683E2359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3E15F-97D3-47FA-BB81-EA309E948FF8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3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98296-9193-445F-B714-62C84B76813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52CEA-3C4D-4332-BF4B-A4A8BEDF2AF5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3AD1F-3B30-4D00-9F1C-16D24C11CAE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E46C8-9B5C-4D31-9DD3-CDA154339562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FC3B4-50F0-4DE2-AF60-4426CBA96076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Cím hely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27" name="Szöveg hely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B749A6-BA16-4EBE-9FD1-69C8862F8548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217791-932A-409C-A541-0FB4ABF1EC0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tmp"/><Relationship Id="rId3" Type="http://schemas.openxmlformats.org/officeDocument/2006/relationships/image" Target="../media/image26.tmp"/><Relationship Id="rId7" Type="http://schemas.openxmlformats.org/officeDocument/2006/relationships/image" Target="../media/image30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tmp"/><Relationship Id="rId5" Type="http://schemas.openxmlformats.org/officeDocument/2006/relationships/image" Target="../media/image28.tmp"/><Relationship Id="rId10" Type="http://schemas.openxmlformats.org/officeDocument/2006/relationships/image" Target="../media/image10.jpeg"/><Relationship Id="rId4" Type="http://schemas.openxmlformats.org/officeDocument/2006/relationships/image" Target="../media/image27.tmp"/><Relationship Id="rId9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2.tmp"/><Relationship Id="rId7" Type="http://schemas.openxmlformats.org/officeDocument/2006/relationships/image" Target="../media/image36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tmp"/><Relationship Id="rId5" Type="http://schemas.openxmlformats.org/officeDocument/2006/relationships/image" Target="../media/image34.tmp"/><Relationship Id="rId4" Type="http://schemas.openxmlformats.org/officeDocument/2006/relationships/image" Target="../media/image33.tmp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m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8.tm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40.tm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tmp"/><Relationship Id="rId5" Type="http://schemas.openxmlformats.org/officeDocument/2006/relationships/image" Target="../media/image15.pn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9.tmp"/><Relationship Id="rId7" Type="http://schemas.openxmlformats.org/officeDocument/2006/relationships/image" Target="../media/image23.t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tmp"/><Relationship Id="rId5" Type="http://schemas.openxmlformats.org/officeDocument/2006/relationships/image" Target="../media/image21.tmp"/><Relationship Id="rId4" Type="http://schemas.openxmlformats.org/officeDocument/2006/relationships/image" Target="../media/image20.tmp"/><Relationship Id="rId9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ím 1"/>
          <p:cNvSpPr>
            <a:spLocks noGrp="1"/>
          </p:cNvSpPr>
          <p:nvPr>
            <p:ph type="ctrTitle"/>
          </p:nvPr>
        </p:nvSpPr>
        <p:spPr>
          <a:xfrm>
            <a:off x="3347864" y="1967956"/>
            <a:ext cx="5688632" cy="2469156"/>
          </a:xfrm>
        </p:spPr>
        <p:txBody>
          <a:bodyPr/>
          <a:lstStyle/>
          <a:p>
            <a:pPr eaLnBrk="1" hangingPunct="1">
              <a:lnSpc>
                <a:spcPts val="4500"/>
              </a:lnSpc>
              <a:spcBef>
                <a:spcPts val="0"/>
              </a:spcBef>
            </a:pPr>
            <a:r>
              <a:rPr lang="tr-TR" sz="3200" b="1" cap="small" dirty="0" smtClean="0">
                <a:solidFill>
                  <a:srgbClr val="003399"/>
                </a:solidFill>
                <a:latin typeface="Verdana" pitchFamily="34" charset="0"/>
              </a:rPr>
              <a:t>Proje tekliflerinin değerlendirilmesi</a:t>
            </a:r>
            <a:endParaRPr lang="hu-HU" sz="2000" b="1" cap="small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340461" y="5949280"/>
            <a:ext cx="6391779" cy="864096"/>
          </a:xfrm>
          <a:noFill/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 - IPA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Bulgaristan Türkiye Sınır Ötesi İşbirliği Programı</a:t>
            </a:r>
            <a:endParaRPr lang="en-US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hu-HU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CCI 2014TC16I5CB005</a:t>
            </a:r>
          </a:p>
        </p:txBody>
      </p:sp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0" y="1125538"/>
            <a:ext cx="9144000" cy="574675"/>
          </a:xfrm>
          <a:prstGeom prst="rect">
            <a:avLst/>
          </a:prstGeom>
          <a:solidFill>
            <a:srgbClr val="98C22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-36512" y="908050"/>
            <a:ext cx="8675688" cy="360363"/>
          </a:xfrm>
          <a:prstGeom prst="rect">
            <a:avLst/>
          </a:prstGeom>
          <a:solidFill>
            <a:srgbClr val="843D8D"/>
          </a:solidFill>
          <a:ln w="381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pic>
        <p:nvPicPr>
          <p:cNvPr id="1434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5910" y="5981535"/>
            <a:ext cx="800358" cy="54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Kép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7024" y="260350"/>
            <a:ext cx="1799432" cy="55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HristovaV\Desktop\PIM 2017\EC illustrations - free to use\reaching_for_E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36032"/>
            <a:ext cx="1131903" cy="1684969"/>
          </a:xfrm>
          <a:prstGeom prst="rect">
            <a:avLst/>
          </a:prstGeom>
          <a:solidFill>
            <a:schemeClr val="bg1">
              <a:alpha val="0"/>
            </a:schemeClr>
          </a:solidFill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5" t="5310" r="6333" b="5990"/>
          <a:stretch/>
        </p:blipFill>
        <p:spPr bwMode="auto">
          <a:xfrm>
            <a:off x="395536" y="1175099"/>
            <a:ext cx="1512168" cy="100811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7" name="Picture 5" descr="C:\Users\HristovaV\Desktop\AIR\DSC_2443 - Copy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67735"/>
            <a:ext cx="1387030" cy="1385401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2492910"/>
            <a:ext cx="1387029" cy="720066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6" name="Picture 4" descr="C:\Users\HristovaV\Desktop\PIM 2017\EC illustrations - free to use\EU_wind_power_small_siz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548680"/>
            <a:ext cx="1387029" cy="942553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11260"/>
            <a:ext cx="1387030" cy="91339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" t="15651" r="387" b="7600"/>
          <a:stretch/>
        </p:blipFill>
        <p:spPr>
          <a:xfrm>
            <a:off x="304222" y="2132856"/>
            <a:ext cx="5395516" cy="389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4" name="Picture 53" descr="Screen Clippi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" t="7053" r="1484" b="7051"/>
          <a:stretch/>
        </p:blipFill>
        <p:spPr>
          <a:xfrm>
            <a:off x="304222" y="2621170"/>
            <a:ext cx="5395515" cy="562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" name="Picture 54" descr="Screen Clippi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" t="15642" r="789" b="15642"/>
          <a:stretch/>
        </p:blipFill>
        <p:spPr>
          <a:xfrm>
            <a:off x="336270" y="5379453"/>
            <a:ext cx="5363467" cy="367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" name="Picture 55" descr="Screen Clippi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" t="6669" r="939"/>
          <a:stretch/>
        </p:blipFill>
        <p:spPr>
          <a:xfrm>
            <a:off x="304222" y="3312242"/>
            <a:ext cx="5395515" cy="952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" name="Picture 56" descr="Screen Clippi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t="11728" r="1107"/>
          <a:stretch/>
        </p:blipFill>
        <p:spPr>
          <a:xfrm>
            <a:off x="343562" y="5820850"/>
            <a:ext cx="5356175" cy="488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Picture 57" descr="Screen Clippin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t="21278" r="1107" b="14005"/>
          <a:stretch/>
        </p:blipFill>
        <p:spPr>
          <a:xfrm>
            <a:off x="338970" y="6381328"/>
            <a:ext cx="5360767" cy="216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4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600" b="1" cap="small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 </a:t>
            </a:r>
            <a:r>
              <a:rPr lang="tr-TR" sz="1600" b="1" cap="small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çizelgesi</a:t>
            </a:r>
            <a:r>
              <a:rPr lang="tr-TR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tr-TR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TEKNİK </a:t>
            </a:r>
            <a:r>
              <a:rPr lang="en-US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DEĞERLENDİRME VE KALİTE DEĞERLENDİRMESİ</a:t>
            </a:r>
            <a:br>
              <a:rPr lang="en-US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16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Правоъгълник 1"/>
          <p:cNvSpPr/>
          <p:nvPr/>
        </p:nvSpPr>
        <p:spPr>
          <a:xfrm>
            <a:off x="179512" y="1315846"/>
            <a:ext cx="7828008" cy="338554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Ortaklığın Kapasitesi</a:t>
            </a:r>
            <a:endParaRPr lang="bg-BG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Правоъгълник 5"/>
          <p:cNvSpPr/>
          <p:nvPr/>
        </p:nvSpPr>
        <p:spPr>
          <a:xfrm>
            <a:off x="190398" y="1632160"/>
            <a:ext cx="7817122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Ortaklar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uygulanmasını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sağlayabilir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mi?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Правоъгълник 14"/>
          <p:cNvSpPr/>
          <p:nvPr/>
        </p:nvSpPr>
        <p:spPr>
          <a:xfrm>
            <a:off x="304222" y="4713026"/>
            <a:ext cx="6010093" cy="338554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</a:t>
            </a:r>
            <a:endParaRPr lang="bg-BG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Закръглено правоъгълно изнесено означение 12"/>
          <p:cNvSpPr/>
          <p:nvPr/>
        </p:nvSpPr>
        <p:spPr>
          <a:xfrm>
            <a:off x="6139744" y="2192597"/>
            <a:ext cx="2809237" cy="846492"/>
          </a:xfrm>
          <a:prstGeom prst="wedgeRoundRectCallout">
            <a:avLst>
              <a:gd name="adj1" fmla="val -71223"/>
              <a:gd name="adj2" fmla="val 38202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6" name="Текстово поле 13"/>
          <p:cNvSpPr txBox="1"/>
          <p:nvPr/>
        </p:nvSpPr>
        <p:spPr>
          <a:xfrm>
            <a:off x="6195055" y="2293284"/>
            <a:ext cx="28383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Ortaklık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önerilen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fikrinin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içeriğine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göre</a:t>
            </a:r>
            <a:r>
              <a:rPr lang="en-US" sz="1100" b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</a:t>
            </a:r>
            <a:r>
              <a:rPr lang="tr-TR" sz="1100" b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sz="1100" b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rlendirilecektir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1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Закръглено правоъгълно изнесено означение 11"/>
          <p:cNvSpPr/>
          <p:nvPr/>
        </p:nvSpPr>
        <p:spPr>
          <a:xfrm>
            <a:off x="6139744" y="3146973"/>
            <a:ext cx="2851002" cy="813477"/>
          </a:xfrm>
          <a:prstGeom prst="wedgeRoundRectCallout">
            <a:avLst>
              <a:gd name="adj1" fmla="val -70282"/>
              <a:gd name="adj2" fmla="val 1080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8" name="Текстово поле 10"/>
          <p:cNvSpPr txBox="1"/>
          <p:nvPr/>
        </p:nvSpPr>
        <p:spPr>
          <a:xfrm>
            <a:off x="6239072" y="3265999"/>
            <a:ext cx="28003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ortağının</a:t>
            </a:r>
            <a:r>
              <a:rPr lang="en-US" sz="110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belirli alandaki</a:t>
            </a:r>
            <a:r>
              <a:rPr lang="en-US" sz="110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tecrübesi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uzmanlığı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değerlendirilirken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dikkate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alınır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1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Правоъгълник 17"/>
          <p:cNvSpPr/>
          <p:nvPr/>
        </p:nvSpPr>
        <p:spPr>
          <a:xfrm>
            <a:off x="304222" y="4950518"/>
            <a:ext cx="7817122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tr-TR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BÜTÇESİ GERÇEKÇİ Mİ?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Закръглено правоъгълно изнесено означение 23"/>
          <p:cNvSpPr/>
          <p:nvPr/>
        </p:nvSpPr>
        <p:spPr>
          <a:xfrm>
            <a:off x="6168719" y="5595478"/>
            <a:ext cx="2724151" cy="891773"/>
          </a:xfrm>
          <a:prstGeom prst="wedgeRoundRectCallout">
            <a:avLst>
              <a:gd name="adj1" fmla="val -70469"/>
              <a:gd name="adj2" fmla="val -64923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4" name="Текстово поле 24"/>
          <p:cNvSpPr txBox="1"/>
          <p:nvPr/>
        </p:nvSpPr>
        <p:spPr>
          <a:xfrm>
            <a:off x="6239072" y="5642936"/>
            <a:ext cx="26337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değerlendirmesi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pazar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araştırması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tekliflerle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desteklenen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harcamaların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gerekçe</a:t>
            </a:r>
            <a:r>
              <a:rPr lang="tr-TR" sz="1100" b="1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lendirilmesi</a:t>
            </a:r>
            <a:r>
              <a:rPr lang="en-US" sz="11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önemlidir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1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30" name="Съединител &quot;права стрелка&quot; 16"/>
          <p:cNvCxnSpPr/>
          <p:nvPr/>
        </p:nvCxnSpPr>
        <p:spPr>
          <a:xfrm>
            <a:off x="176870" y="4509120"/>
            <a:ext cx="8772111" cy="0"/>
          </a:xfrm>
          <a:prstGeom prst="straightConnector1">
            <a:avLst/>
          </a:prstGeom>
          <a:ln w="31750" cap="rnd">
            <a:solidFill>
              <a:srgbClr val="92D050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7308305" y="1158085"/>
            <a:ext cx="1660756" cy="916287"/>
            <a:chOff x="7322329" y="1305635"/>
            <a:chExt cx="1660756" cy="916287"/>
          </a:xfrm>
        </p:grpSpPr>
        <p:sp>
          <p:nvSpPr>
            <p:cNvPr id="46" name="Текстово поле 2"/>
            <p:cNvSpPr txBox="1"/>
            <p:nvPr/>
          </p:nvSpPr>
          <p:spPr>
            <a:xfrm>
              <a:off x="7931320" y="1305635"/>
              <a:ext cx="990600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98C222">
                  <a:alpha val="4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15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7" name="Текстово поле 2"/>
            <p:cNvSpPr txBox="1"/>
            <p:nvPr/>
          </p:nvSpPr>
          <p:spPr>
            <a:xfrm>
              <a:off x="7992485" y="1852590"/>
              <a:ext cx="990600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puan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8" name="Текстово поле 2"/>
            <p:cNvSpPr txBox="1"/>
            <p:nvPr/>
          </p:nvSpPr>
          <p:spPr>
            <a:xfrm>
              <a:off x="7322329" y="1679512"/>
              <a:ext cx="785782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tr-TR" sz="1400" b="1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azami</a:t>
              </a:r>
              <a:endParaRPr 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367093" y="4536160"/>
            <a:ext cx="1666342" cy="916287"/>
            <a:chOff x="7316743" y="1305635"/>
            <a:chExt cx="1666342" cy="916287"/>
          </a:xfrm>
        </p:grpSpPr>
        <p:sp>
          <p:nvSpPr>
            <p:cNvPr id="50" name="Текстово поле 2"/>
            <p:cNvSpPr txBox="1"/>
            <p:nvPr/>
          </p:nvSpPr>
          <p:spPr>
            <a:xfrm>
              <a:off x="7931320" y="1305635"/>
              <a:ext cx="990600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98C222">
                  <a:alpha val="4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10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1" name="Текстово поле 2"/>
            <p:cNvSpPr txBox="1"/>
            <p:nvPr/>
          </p:nvSpPr>
          <p:spPr>
            <a:xfrm>
              <a:off x="7992485" y="1852590"/>
              <a:ext cx="990600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puan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2" name="Текстово поле 2"/>
            <p:cNvSpPr txBox="1"/>
            <p:nvPr/>
          </p:nvSpPr>
          <p:spPr>
            <a:xfrm>
              <a:off x="7316743" y="1679512"/>
              <a:ext cx="791368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tr-TR" sz="1400" b="1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azami</a:t>
              </a:r>
              <a:endParaRPr 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980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" t="8008" r="1044" b="2757"/>
          <a:stretch/>
        </p:blipFill>
        <p:spPr>
          <a:xfrm>
            <a:off x="380089" y="4810327"/>
            <a:ext cx="5349752" cy="972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Picture 49" descr="Screen Clippi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t="14843" r="1107"/>
          <a:stretch/>
        </p:blipFill>
        <p:spPr>
          <a:xfrm>
            <a:off x="361576" y="5918320"/>
            <a:ext cx="5368265" cy="607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" name="Picture 54" descr="Screen Clippi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t="8007" b="8007"/>
          <a:stretch/>
        </p:blipFill>
        <p:spPr>
          <a:xfrm>
            <a:off x="300669" y="2132856"/>
            <a:ext cx="5355771" cy="712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" name="Picture 55" descr="Screen Clippi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15643" r="-1" b="15639"/>
          <a:stretch/>
        </p:blipFill>
        <p:spPr>
          <a:xfrm>
            <a:off x="300669" y="2931339"/>
            <a:ext cx="5355771" cy="343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" name="Picture 56" descr="Screen Clippi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" t="9142" r="1421"/>
          <a:stretch/>
        </p:blipFill>
        <p:spPr>
          <a:xfrm>
            <a:off x="297721" y="3357298"/>
            <a:ext cx="5358719" cy="712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8" name="Овал 25"/>
          <p:cNvSpPr/>
          <p:nvPr/>
        </p:nvSpPr>
        <p:spPr>
          <a:xfrm>
            <a:off x="683568" y="5849373"/>
            <a:ext cx="1371600" cy="2884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9" name="Овал 26"/>
          <p:cNvSpPr/>
          <p:nvPr/>
        </p:nvSpPr>
        <p:spPr>
          <a:xfrm>
            <a:off x="5227356" y="2093267"/>
            <a:ext cx="413068" cy="16618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4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600" b="1" cap="small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 </a:t>
            </a:r>
            <a:r>
              <a:rPr lang="tr-TR" sz="1600" b="1" cap="small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çizelgesi</a:t>
            </a:r>
            <a:r>
              <a:rPr lang="tr-TR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tr-TR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TEKNİK DEĞERLENDİRME VE KALİTE DEĞERLENDİRMESİ</a:t>
            </a:r>
            <a:br>
              <a:rPr lang="en-US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16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Правоъгълник 1"/>
          <p:cNvSpPr/>
          <p:nvPr/>
        </p:nvSpPr>
        <p:spPr>
          <a:xfrm>
            <a:off x="179512" y="1305635"/>
            <a:ext cx="7201977" cy="338554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içeriği</a:t>
            </a:r>
            <a:r>
              <a:rPr lang="tr-TR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nin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Program 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diğer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stratejiler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ile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tutarlılığı</a:t>
            </a:r>
            <a:endParaRPr lang="bg-BG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Правоъгълник 3"/>
          <p:cNvSpPr/>
          <p:nvPr/>
        </p:nvSpPr>
        <p:spPr>
          <a:xfrm>
            <a:off x="176790" y="1855857"/>
            <a:ext cx="7491554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Programa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diğer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programlara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stratejilere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katkısı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nedir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Правоъгълник 12"/>
          <p:cNvSpPr/>
          <p:nvPr/>
        </p:nvSpPr>
        <p:spPr>
          <a:xfrm>
            <a:off x="301102" y="4221088"/>
            <a:ext cx="6010093" cy="338554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tr-TR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Yöntem</a:t>
            </a:r>
            <a:endParaRPr lang="bg-BG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Правоъгълник 14"/>
          <p:cNvSpPr/>
          <p:nvPr/>
        </p:nvSpPr>
        <p:spPr>
          <a:xfrm>
            <a:off x="300669" y="4465531"/>
            <a:ext cx="7751808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hedeflerine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ulaşmayı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sağlayacak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hangi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eylemler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yaklaşımlar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sağlanacaktır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Закръглено правоъгълно изнесено означение 16"/>
          <p:cNvSpPr/>
          <p:nvPr/>
        </p:nvSpPr>
        <p:spPr>
          <a:xfrm>
            <a:off x="5442516" y="6208873"/>
            <a:ext cx="3593980" cy="532495"/>
          </a:xfrm>
          <a:prstGeom prst="wedgeRoundRectCallout">
            <a:avLst>
              <a:gd name="adj1" fmla="val -60741"/>
              <a:gd name="adj2" fmla="val -42219"/>
              <a:gd name="adj3" fmla="val 16667"/>
            </a:avLst>
          </a:prstGeom>
          <a:solidFill>
            <a:srgbClr val="92D05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8" name="Текстово поле 17"/>
          <p:cNvSpPr txBox="1"/>
          <p:nvPr/>
        </p:nvSpPr>
        <p:spPr>
          <a:xfrm>
            <a:off x="5729840" y="6268795"/>
            <a:ext cx="34306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sonuçlarının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sürdürülebilirliğini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sağlama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ayrıca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değerlendirilir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1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Закръглено правоъгълно изнесено означение 20"/>
          <p:cNvSpPr/>
          <p:nvPr/>
        </p:nvSpPr>
        <p:spPr>
          <a:xfrm>
            <a:off x="6156948" y="5300048"/>
            <a:ext cx="2703867" cy="725937"/>
          </a:xfrm>
          <a:prstGeom prst="wedgeRoundRectCallout">
            <a:avLst>
              <a:gd name="adj1" fmla="val -78062"/>
              <a:gd name="adj2" fmla="val -48234"/>
              <a:gd name="adj3" fmla="val 16667"/>
            </a:avLst>
          </a:prstGeom>
          <a:solidFill>
            <a:srgbClr val="92D05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0" name="Текстово поле 21"/>
          <p:cNvSpPr txBox="1"/>
          <p:nvPr/>
        </p:nvSpPr>
        <p:spPr>
          <a:xfrm>
            <a:off x="6214450" y="5368403"/>
            <a:ext cx="264636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çıktılar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hedefler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arasındaki</a:t>
            </a:r>
            <a:r>
              <a:rPr lang="en-US" sz="1100" b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uyum</a:t>
            </a:r>
            <a:r>
              <a:rPr lang="tr-TR" sz="1100" b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temel </a:t>
            </a:r>
            <a:r>
              <a:rPr lang="en-US" sz="110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kalite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kriterleridir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100" b="1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Закръглено правоъгълно изнесено означение 10"/>
          <p:cNvSpPr/>
          <p:nvPr/>
        </p:nvSpPr>
        <p:spPr>
          <a:xfrm>
            <a:off x="6136665" y="2673262"/>
            <a:ext cx="2724151" cy="748138"/>
          </a:xfrm>
          <a:prstGeom prst="wedgeRoundRectCallout">
            <a:avLst>
              <a:gd name="adj1" fmla="val -71232"/>
              <a:gd name="adj2" fmla="val -5183"/>
              <a:gd name="adj3" fmla="val 16667"/>
            </a:avLst>
          </a:prstGeom>
          <a:solidFill>
            <a:srgbClr val="92D05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4" name="Текстово поле 11"/>
          <p:cNvSpPr txBox="1"/>
          <p:nvPr/>
        </p:nvSpPr>
        <p:spPr>
          <a:xfrm>
            <a:off x="6189604" y="2723802"/>
            <a:ext cx="26712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Belirlenen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kriterlere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uyulması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toplam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puanına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büyük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ölçüde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katkı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sağlar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1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6" name="Съединител &quot;права стрелка&quot; 16"/>
          <p:cNvCxnSpPr/>
          <p:nvPr/>
        </p:nvCxnSpPr>
        <p:spPr>
          <a:xfrm>
            <a:off x="176870" y="4149080"/>
            <a:ext cx="8772111" cy="0"/>
          </a:xfrm>
          <a:prstGeom prst="straightConnector1">
            <a:avLst/>
          </a:prstGeom>
          <a:ln w="31750" cap="rnd">
            <a:solidFill>
              <a:srgbClr val="92D050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7236296" y="1305635"/>
            <a:ext cx="1746789" cy="916287"/>
            <a:chOff x="7236296" y="1305635"/>
            <a:chExt cx="1746789" cy="916287"/>
          </a:xfrm>
        </p:grpSpPr>
        <p:sp>
          <p:nvSpPr>
            <p:cNvPr id="28" name="Текстово поле 2"/>
            <p:cNvSpPr txBox="1"/>
            <p:nvPr/>
          </p:nvSpPr>
          <p:spPr>
            <a:xfrm>
              <a:off x="7931320" y="1305635"/>
              <a:ext cx="990600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98C222">
                  <a:alpha val="4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bg-BG" sz="4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36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7" name="Текстово поле 2"/>
            <p:cNvSpPr txBox="1"/>
            <p:nvPr/>
          </p:nvSpPr>
          <p:spPr>
            <a:xfrm>
              <a:off x="7992485" y="1852590"/>
              <a:ext cx="990600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puan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8" name="Текстово поле 2"/>
            <p:cNvSpPr txBox="1"/>
            <p:nvPr/>
          </p:nvSpPr>
          <p:spPr>
            <a:xfrm>
              <a:off x="7236296" y="1679512"/>
              <a:ext cx="797365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tr-TR" sz="1400" b="1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azami</a:t>
              </a:r>
              <a:endParaRPr 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236297" y="4248455"/>
            <a:ext cx="1746788" cy="916287"/>
            <a:chOff x="7236297" y="1305635"/>
            <a:chExt cx="1746788" cy="916287"/>
          </a:xfrm>
        </p:grpSpPr>
        <p:sp>
          <p:nvSpPr>
            <p:cNvPr id="52" name="Текстово поле 2"/>
            <p:cNvSpPr txBox="1"/>
            <p:nvPr/>
          </p:nvSpPr>
          <p:spPr>
            <a:xfrm>
              <a:off x="7931320" y="1305635"/>
              <a:ext cx="990600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98C222">
                  <a:alpha val="4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bg-BG" sz="4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</a:t>
              </a:r>
              <a:r>
                <a:rPr lang="en-US" sz="4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9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3" name="Текстово поле 2"/>
            <p:cNvSpPr txBox="1"/>
            <p:nvPr/>
          </p:nvSpPr>
          <p:spPr>
            <a:xfrm>
              <a:off x="7992485" y="1852590"/>
              <a:ext cx="990600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puan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4" name="Текстово поле 2"/>
            <p:cNvSpPr txBox="1"/>
            <p:nvPr/>
          </p:nvSpPr>
          <p:spPr>
            <a:xfrm>
              <a:off x="7236297" y="1679512"/>
              <a:ext cx="871814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tr-TR" sz="1400" b="1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azami</a:t>
              </a:r>
              <a:endParaRPr 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972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" t="1949" r="884"/>
          <a:stretch/>
        </p:blipFill>
        <p:spPr>
          <a:xfrm>
            <a:off x="356150" y="3861270"/>
            <a:ext cx="5728018" cy="273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Screen Clippi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" t="5040" r="1016"/>
          <a:stretch/>
        </p:blipFill>
        <p:spPr>
          <a:xfrm>
            <a:off x="356150" y="1484784"/>
            <a:ext cx="4869905" cy="1997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4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600" b="1" cap="small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 </a:t>
            </a:r>
            <a:r>
              <a:rPr lang="tr-TR" sz="1600" b="1" cap="small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çizelgesi</a:t>
            </a:r>
            <a:r>
              <a:rPr lang="tr-TR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tr-TR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TEKNİK DEĞERLENDİRME VE KALİTE DEĞERLENDİRMESİ</a:t>
            </a:r>
            <a:br>
              <a:rPr lang="en-US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6" name="Съединител &quot;права стрелка&quot; 16"/>
          <p:cNvCxnSpPr/>
          <p:nvPr/>
        </p:nvCxnSpPr>
        <p:spPr>
          <a:xfrm>
            <a:off x="176870" y="3645024"/>
            <a:ext cx="8772111" cy="0"/>
          </a:xfrm>
          <a:prstGeom prst="straightConnector1">
            <a:avLst/>
          </a:prstGeom>
          <a:ln w="31750" cap="rnd">
            <a:solidFill>
              <a:srgbClr val="92D050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Закръглено правоъгълно изнесено означение 10"/>
          <p:cNvSpPr/>
          <p:nvPr/>
        </p:nvSpPr>
        <p:spPr>
          <a:xfrm>
            <a:off x="5796136" y="2050997"/>
            <a:ext cx="2952328" cy="921616"/>
          </a:xfrm>
          <a:prstGeom prst="wedgeRoundRectCallout">
            <a:avLst>
              <a:gd name="adj1" fmla="val -71232"/>
              <a:gd name="adj2" fmla="val -5183"/>
              <a:gd name="adj3" fmla="val 16667"/>
            </a:avLst>
          </a:prstGeom>
          <a:solidFill>
            <a:srgbClr val="92D05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0" name="Текстово поле 11"/>
          <p:cNvSpPr txBox="1"/>
          <p:nvPr/>
        </p:nvSpPr>
        <p:spPr>
          <a:xfrm>
            <a:off x="5849075" y="2101537"/>
            <a:ext cx="26712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Kriterlerin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birçoğu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puanlar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her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kritere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eşit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dağıtılmaz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puanlar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arasındaki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farklılıklar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önemlidir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100" b="1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4139952" y="2050997"/>
            <a:ext cx="0" cy="1296144"/>
          </a:xfrm>
          <a:prstGeom prst="straightConnector1">
            <a:avLst/>
          </a:prstGeom>
          <a:ln w="412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ight Brace 55"/>
          <p:cNvSpPr/>
          <p:nvPr/>
        </p:nvSpPr>
        <p:spPr>
          <a:xfrm>
            <a:off x="4677272" y="2564101"/>
            <a:ext cx="360040" cy="431691"/>
          </a:xfrm>
          <a:prstGeom prst="rightBrace">
            <a:avLst>
              <a:gd name="adj1" fmla="val 8333"/>
              <a:gd name="adj2" fmla="val 6863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037312" y="2050997"/>
            <a:ext cx="3267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bg-BG" sz="1400" dirty="0" smtClean="0">
                <a:solidFill>
                  <a:srgbClr val="FF0000"/>
                </a:solidFill>
              </a:rPr>
              <a:t>-3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965304" y="2627061"/>
            <a:ext cx="3987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bg-BG" sz="1400" dirty="0" smtClean="0">
                <a:solidFill>
                  <a:srgbClr val="FF0000"/>
                </a:solidFill>
              </a:rPr>
              <a:t>-1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58" name="Right Brace 57"/>
          <p:cNvSpPr/>
          <p:nvPr/>
        </p:nvSpPr>
        <p:spPr>
          <a:xfrm>
            <a:off x="4788024" y="1978989"/>
            <a:ext cx="362966" cy="494205"/>
          </a:xfrm>
          <a:prstGeom prst="rightBrace">
            <a:avLst>
              <a:gd name="adj1" fmla="val 8333"/>
              <a:gd name="adj2" fmla="val 6937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Овал 26"/>
          <p:cNvSpPr/>
          <p:nvPr/>
        </p:nvSpPr>
        <p:spPr>
          <a:xfrm>
            <a:off x="5150990" y="3676423"/>
            <a:ext cx="698085" cy="9660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1" name="Закръглено правоъгълно изнесено означение 10"/>
          <p:cNvSpPr/>
          <p:nvPr/>
        </p:nvSpPr>
        <p:spPr>
          <a:xfrm>
            <a:off x="6372198" y="4077295"/>
            <a:ext cx="2576781" cy="1014792"/>
          </a:xfrm>
          <a:prstGeom prst="wedgeRoundRectCallout">
            <a:avLst>
              <a:gd name="adj1" fmla="val -77187"/>
              <a:gd name="adj2" fmla="val -37594"/>
              <a:gd name="adj3" fmla="val 16667"/>
            </a:avLst>
          </a:prstGeom>
          <a:solidFill>
            <a:srgbClr val="92D05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2" name="Текстово поле 11"/>
          <p:cNvSpPr txBox="1"/>
          <p:nvPr/>
        </p:nvSpPr>
        <p:spPr>
          <a:xfrm>
            <a:off x="6470723" y="4186898"/>
            <a:ext cx="247825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</a:t>
            </a:r>
            <a:r>
              <a:rPr lang="en-US" sz="110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çizelgeleri</a:t>
            </a:r>
            <a:r>
              <a:rPr lang="en-US" sz="110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Formunun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hangi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bölümünün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referans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noktası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olduğu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hakkında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bilgi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sağlar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100" b="1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4" name="Закръглено правоъгълно изнесено означение 10"/>
          <p:cNvSpPr/>
          <p:nvPr/>
        </p:nvSpPr>
        <p:spPr>
          <a:xfrm>
            <a:off x="6372198" y="5530537"/>
            <a:ext cx="2576781" cy="634767"/>
          </a:xfrm>
          <a:prstGeom prst="wedgeRoundRectCallout">
            <a:avLst>
              <a:gd name="adj1" fmla="val -122546"/>
              <a:gd name="adj2" fmla="val 33142"/>
              <a:gd name="adj3" fmla="val 16667"/>
            </a:avLst>
          </a:prstGeom>
          <a:solidFill>
            <a:srgbClr val="92D05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5" name="Текстово поле 11"/>
          <p:cNvSpPr txBox="1"/>
          <p:nvPr/>
        </p:nvSpPr>
        <p:spPr>
          <a:xfrm>
            <a:off x="6407718" y="5544951"/>
            <a:ext cx="243276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Puanlama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gerekçeleri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kriterin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içeriğinde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bulunabilir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1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6" name="Овал 25"/>
          <p:cNvSpPr/>
          <p:nvPr/>
        </p:nvSpPr>
        <p:spPr>
          <a:xfrm>
            <a:off x="2483768" y="4146019"/>
            <a:ext cx="1224136" cy="27721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7" name="Овал 25"/>
          <p:cNvSpPr/>
          <p:nvPr/>
        </p:nvSpPr>
        <p:spPr>
          <a:xfrm>
            <a:off x="1979712" y="5858150"/>
            <a:ext cx="792088" cy="27721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7" name="Овал 25"/>
          <p:cNvSpPr/>
          <p:nvPr/>
        </p:nvSpPr>
        <p:spPr>
          <a:xfrm>
            <a:off x="683567" y="3777353"/>
            <a:ext cx="1487241" cy="299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1419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4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tekliflerinin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değerlendirilmesi</a:t>
            </a:r>
            <a:endParaRPr lang="bg-BG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6" name="Съединител &quot;права стрелка&quot; 16"/>
          <p:cNvCxnSpPr/>
          <p:nvPr/>
        </p:nvCxnSpPr>
        <p:spPr>
          <a:xfrm>
            <a:off x="176870" y="3002528"/>
            <a:ext cx="8772111" cy="0"/>
          </a:xfrm>
          <a:prstGeom prst="straightConnector1">
            <a:avLst/>
          </a:prstGeom>
          <a:ln w="31750" cap="rnd">
            <a:solidFill>
              <a:srgbClr val="92D050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авоъгълник 1"/>
          <p:cNvSpPr/>
          <p:nvPr/>
        </p:nvSpPr>
        <p:spPr>
          <a:xfrm>
            <a:off x="261359" y="1470391"/>
            <a:ext cx="8568952" cy="307777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14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TEKNİK DEĞERLENDİRME VE KALİTE </a:t>
            </a:r>
            <a:r>
              <a:rPr lang="en-US" sz="14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DEĞERLENDİRMESİ</a:t>
            </a:r>
            <a:r>
              <a:rPr lang="tr-TR" sz="14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NDE YENİLİKLER</a:t>
            </a:r>
            <a:endParaRPr lang="bg-BG" sz="11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31640" y="2018354"/>
            <a:ext cx="7416824" cy="696496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108000" tIns="144000" rIns="108000" bIns="180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1, 6, 7, 12, 13, 15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16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numaralı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kriterlerden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herhangi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birinden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"0"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ortalama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aldığı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takdirde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reddedilecektir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" name="Picture 4" descr="&amp;Rcy;&amp;iecy;&amp;zcy;&amp;ucy;&amp;lcy;&amp;tcy;&amp;acy;&amp;tcy; &amp;scy; &amp;icy;&amp;zcy;&amp;ocy;&amp;bcy;&amp;rcy;&amp;acy;&amp;zhcy;&amp;iecy;&amp;ncy;&amp;icy;&amp;iecy; &amp;zcy;&amp;acy; important sign &amp;bcy;&amp;lcy;&amp;ucy;&amp;ie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69" y="1971780"/>
            <a:ext cx="93772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12291" r="927" b="298"/>
          <a:stretch/>
        </p:blipFill>
        <p:spPr>
          <a:xfrm>
            <a:off x="323528" y="3218552"/>
            <a:ext cx="5728018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7" name="Овал 25"/>
          <p:cNvSpPr/>
          <p:nvPr/>
        </p:nvSpPr>
        <p:spPr>
          <a:xfrm>
            <a:off x="5186710" y="3990292"/>
            <a:ext cx="843744" cy="302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2" name="Овал 25"/>
          <p:cNvSpPr/>
          <p:nvPr/>
        </p:nvSpPr>
        <p:spPr>
          <a:xfrm>
            <a:off x="3998578" y="4586704"/>
            <a:ext cx="843744" cy="302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" t="7125" r="1974" b="7125"/>
          <a:stretch/>
        </p:blipFill>
        <p:spPr>
          <a:xfrm>
            <a:off x="3019895" y="5234776"/>
            <a:ext cx="5725376" cy="1434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" name="Овал 25"/>
          <p:cNvSpPr/>
          <p:nvPr/>
        </p:nvSpPr>
        <p:spPr>
          <a:xfrm>
            <a:off x="6804248" y="6237311"/>
            <a:ext cx="843744" cy="302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5" name="Овал 25"/>
          <p:cNvSpPr/>
          <p:nvPr/>
        </p:nvSpPr>
        <p:spPr>
          <a:xfrm>
            <a:off x="7901527" y="5651908"/>
            <a:ext cx="843744" cy="302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Rectangle 36"/>
          <p:cNvSpPr/>
          <p:nvPr/>
        </p:nvSpPr>
        <p:spPr>
          <a:xfrm flipH="1">
            <a:off x="3039768" y="5234775"/>
            <a:ext cx="295537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16</a:t>
            </a:r>
            <a:endParaRPr lang="ru-RU" sz="12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80158" y="3522837"/>
            <a:ext cx="145874" cy="24622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8786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4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önerilerinin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sıralaması</a:t>
            </a:r>
            <a:endParaRPr lang="bg-BG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6" name="Съединител &quot;права стрелка&quot; 16"/>
          <p:cNvCxnSpPr/>
          <p:nvPr/>
        </p:nvCxnSpPr>
        <p:spPr>
          <a:xfrm>
            <a:off x="179512" y="3501008"/>
            <a:ext cx="8640960" cy="0"/>
          </a:xfrm>
          <a:prstGeom prst="straightConnector1">
            <a:avLst/>
          </a:prstGeom>
          <a:ln w="31750" cap="rnd">
            <a:solidFill>
              <a:srgbClr val="92D050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2170809" y="1703088"/>
            <a:ext cx="6480720" cy="881162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108000" tIns="144000" rIns="108000" bIns="180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tekliflerinin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sıralaması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Sahiplerine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Yönelik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Rehber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"Program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Göstergelerinin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Gerçekleştirilmesi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Tekliflerinin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Sıralaması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nda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belirtilen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hükümleri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izleyerek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yapılır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12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 descr="&amp;Rcy;&amp;iecy;&amp;zcy;&amp;ucy;&amp;lcy;&amp;tcy;&amp;acy;&amp;tcy; &amp;scy; &amp;icy;&amp;zcy;&amp;ocy;&amp;bcy;&amp;rcy;&amp;acy;&amp;zhcy;&amp;iecy;&amp;ncy;&amp;icy;&amp;iecy; &amp;zcy;&amp;acy; ranki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6" t="9128" r="13315" b="3901"/>
          <a:stretch/>
        </p:blipFill>
        <p:spPr bwMode="auto">
          <a:xfrm>
            <a:off x="380158" y="1700808"/>
            <a:ext cx="1617682" cy="163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2170809" y="2636912"/>
            <a:ext cx="6480720" cy="696496"/>
          </a:xfrm>
          <a:prstGeom prst="rect">
            <a:avLst/>
          </a:prstGeom>
          <a:solidFill>
            <a:srgbClr val="92D050">
              <a:alpha val="36000"/>
            </a:srgbClr>
          </a:solidFill>
          <a:ln w="31750" cmpd="sng">
            <a:noFill/>
            <a:prstDash val="sysDot"/>
          </a:ln>
          <a:effectLst/>
        </p:spPr>
        <p:txBody>
          <a:bodyPr wrap="square" lIns="108000" tIns="144000" rIns="108000" bIns="180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b="1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Henüz</a:t>
            </a:r>
            <a:r>
              <a:rPr lang="en-US" sz="1200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ulaşılamamış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olan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program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göstergelerinin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(program indicators)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uygulanmasına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katkıda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bulunan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yüksek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öncelik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verilmektedir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71600" y="4325496"/>
            <a:ext cx="7704856" cy="514738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72000" tIns="72000" rIns="72000" bIns="72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Kalite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Değerlendirmesi</a:t>
            </a:r>
            <a:r>
              <a:rPr lang="tr-TR" sz="12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nde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</a:t>
            </a:r>
            <a:r>
              <a:rPr lang="en-US" sz="12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</a:t>
            </a:r>
            <a:r>
              <a:rPr lang="tr-TR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içeriğinin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diğer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stratejiler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tutarlılığı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konusunda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daha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yüksek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tekliflere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öncelik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verilecektir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51520" y="3601195"/>
            <a:ext cx="8400009" cy="430887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en-US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Birden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fazla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önerisi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aynı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puanı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</a:t>
            </a:r>
            <a:r>
              <a:rPr lang="tr-TR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dığı</a:t>
            </a:r>
            <a:r>
              <a:rPr lang="tr-TR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ama </a:t>
            </a:r>
            <a:r>
              <a:rPr lang="tr-TR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mevcut kaynakların tükenmesi nedeniyle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hepsinin  </a:t>
            </a:r>
            <a:r>
              <a:rPr lang="tr-TR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finanse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edilemediği durumlarda;</a:t>
            </a:r>
            <a:endParaRPr lang="en-US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13579" y="4293096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71600" y="5218048"/>
            <a:ext cx="7704856" cy="514738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72000" tIns="72000" rIns="72000" bIns="72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2' de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puanlar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aynı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sıralama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</a:t>
            </a:r>
            <a:r>
              <a:rPr lang="en-US" sz="120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</a:t>
            </a:r>
            <a:r>
              <a:rPr lang="tr-TR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Yöntem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bölümündeki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ortalama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puanlara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dayanarak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yapılır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13578" y="5096908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45" name="Rectangle 44"/>
          <p:cNvSpPr/>
          <p:nvPr/>
        </p:nvSpPr>
        <p:spPr>
          <a:xfrm>
            <a:off x="971600" y="5901898"/>
            <a:ext cx="7704856" cy="514738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72000" tIns="72000" rIns="72000" bIns="72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Eşit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puanlar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olması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durumunda</a:t>
            </a:r>
            <a:r>
              <a:rPr lang="en-US" sz="12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 1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’deki 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"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Ortaklığın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Kapasitesi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ortalama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ardından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sıralamaya</a:t>
            </a:r>
            <a:r>
              <a:rPr lang="en-US" sz="12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oluşturuluncaya</a:t>
            </a:r>
            <a:r>
              <a:rPr lang="en-US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kadar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</a:t>
            </a:r>
            <a:r>
              <a:rPr lang="en-US" sz="1200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’deki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kullanılarak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tekrarlanacaktır</a:t>
            </a:r>
            <a:r>
              <a:rPr lang="en-US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3578" y="5816988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52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Arrow 27"/>
          <p:cNvSpPr/>
          <p:nvPr/>
        </p:nvSpPr>
        <p:spPr>
          <a:xfrm rot="5400000">
            <a:off x="4173376" y="3218846"/>
            <a:ext cx="839599" cy="1893535"/>
          </a:xfrm>
          <a:prstGeom prst="rightArrow">
            <a:avLst/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ŞİKAYET </a:t>
            </a:r>
            <a:r>
              <a:rPr lang="tr-TR" sz="2000" b="1" cap="small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USULÜ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7" y="1488586"/>
            <a:ext cx="8496944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tr-TR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en-US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üm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seçim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süreci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boyunca</a:t>
            </a:r>
            <a:endParaRPr lang="en-US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1600" b="1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Şikayet</a:t>
            </a:r>
            <a:r>
              <a:rPr lang="tr-TR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Usulü</a:t>
            </a:r>
            <a:r>
              <a:rPr lang="en-US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iki</a:t>
            </a:r>
            <a:r>
              <a:rPr lang="en-US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aşamada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başlatılabilir</a:t>
            </a:r>
            <a:endParaRPr lang="ru-RU" sz="16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4" name="Right Arrow 23"/>
          <p:cNvSpPr/>
          <p:nvPr/>
        </p:nvSpPr>
        <p:spPr>
          <a:xfrm rot="5400000">
            <a:off x="4180486" y="1545260"/>
            <a:ext cx="839599" cy="1893535"/>
          </a:xfrm>
          <a:prstGeom prst="rightArrow">
            <a:avLst/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6" name="Rectangle 25"/>
          <p:cNvSpPr/>
          <p:nvPr/>
        </p:nvSpPr>
        <p:spPr>
          <a:xfrm>
            <a:off x="917765" y="2389066"/>
            <a:ext cx="7308464" cy="338554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İdari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Kontrolünden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</a:t>
            </a:r>
            <a:endParaRPr lang="ru-RU" sz="16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7409" y="4116041"/>
            <a:ext cx="7308464" cy="338554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 </a:t>
            </a:r>
            <a:r>
              <a:rPr lang="en-US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Kalite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Değerlendirmesinden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</a:t>
            </a:r>
            <a:endParaRPr lang="ru-RU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401418" y="2032069"/>
            <a:ext cx="341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394310" y="3723180"/>
            <a:ext cx="341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11560" y="3015190"/>
            <a:ext cx="8136904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Şikayet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Usulü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MA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resmi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şikayetin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alınmasından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nihai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JMC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kararının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Ana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Yararlanıcıya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resmi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iletilmesine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kadar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azami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3 ay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sürecektir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31833" y="4662759"/>
            <a:ext cx="8136904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Şikayet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Usulü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MA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resmi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şikayetin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alınmasından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nihai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JMC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kararının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Ana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Yararlanıcıya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resmi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iletilmesine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kadar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azami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r>
              <a:rPr lang="en-US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sürecektir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702009" y="5510361"/>
            <a:ext cx="7118462" cy="696496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108000" tIns="144000" rIns="108000" bIns="180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Rehberine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3'te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belirtilen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gönderme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süresi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içerik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gerekliliklerine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uyulmaması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halinde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şikayetler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daha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fazla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inceleme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yapılmaksızın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reddedilir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6" name="Picture 4" descr="&amp;Rcy;&amp;iecy;&amp;zcy;&amp;ucy;&amp;lcy;&amp;tcy;&amp;acy;&amp;tcy; &amp;scy; &amp;icy;&amp;zcy;&amp;ocy;&amp;bcy;&amp;rcy;&amp;acy;&amp;zhcy;&amp;iecy;&amp;ncy;&amp;icy;&amp;iecy; &amp;zcy;&amp;acy; important sign &amp;bcy;&amp;lcy;&amp;ucy;&amp;ie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38" y="5463787"/>
            <a:ext cx="899999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49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1065" t="3238" r="7820" b="11032"/>
          <a:stretch/>
        </p:blipFill>
        <p:spPr>
          <a:xfrm>
            <a:off x="1231682" y="5301208"/>
            <a:ext cx="931561" cy="864000"/>
          </a:xfrm>
          <a:prstGeom prst="rect">
            <a:avLst/>
          </a:prstGeom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ŞİKAYET </a:t>
            </a:r>
            <a:r>
              <a:rPr lang="tr-TR" sz="2000" b="1" cap="small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Usulü</a:t>
            </a:r>
            <a:endParaRPr lang="en-US" sz="2000" b="1" cap="small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30" name="Rectangle 29"/>
          <p:cNvSpPr/>
          <p:nvPr/>
        </p:nvSpPr>
        <p:spPr>
          <a:xfrm>
            <a:off x="1259632" y="2463860"/>
            <a:ext cx="756084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İdari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Kontrolünün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sonuçlarına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ilişkin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resmi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tebliğden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7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günü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içerisinde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Ana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Yararlanıcı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önerisi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reddinin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belirli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gereklilikler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veya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seçim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kriterleri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uyumlu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olmadığı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yönünde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iddiada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bulunması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durumunda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JMC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kararına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karşı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MA'ya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şikayet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mektubu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gönderebilir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.</a:t>
            </a:r>
            <a:endParaRPr lang="en-US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/>
          <a:srcRect r="10650" b="13934"/>
          <a:stretch/>
        </p:blipFill>
        <p:spPr>
          <a:xfrm>
            <a:off x="3579892" y="1413444"/>
            <a:ext cx="1984216" cy="946896"/>
          </a:xfrm>
          <a:prstGeom prst="rect">
            <a:avLst/>
          </a:prstGeom>
          <a:effectLst/>
        </p:spPr>
      </p:pic>
      <p:sp>
        <p:nvSpPr>
          <p:cNvPr id="20" name="Rectangle 19"/>
          <p:cNvSpPr/>
          <p:nvPr/>
        </p:nvSpPr>
        <p:spPr>
          <a:xfrm>
            <a:off x="539552" y="2386582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59632" y="3251299"/>
            <a:ext cx="756084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Kalite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Değerlendirmesinden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şikâyette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bulunmak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Ana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Yararlanıcı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seçim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sürecinin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sonuçları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resmi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bildirildikten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geç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5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günü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içinde,resmi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mektupla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MA'dan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değerlendiricilerin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ortalama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özet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yorumlarını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içeren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çizelgeyi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talep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etmelidir</a:t>
            </a:r>
            <a:r>
              <a:rPr lang="tr-TR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MA'dan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alınmasından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geç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7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işgünü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içinde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Ana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Yararlanıcı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şikayette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bulunabilir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67544" y="3335270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367397" y="5563931"/>
            <a:ext cx="6453075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JMC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kararları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nihaidir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tarafları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bağlar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Ayrıca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JMC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kararları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aynı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temellere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dayanan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başka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şikayet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sürecinin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konusu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olamaz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11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87624" y="4692910"/>
            <a:ext cx="7632848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Şikayet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Paneli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şikayetlerin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duruma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göre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incele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şikayete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yönelik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tutum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belirler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onay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JMC'ye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rapor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gönder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ir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99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7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3687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87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sp>
        <p:nvSpPr>
          <p:cNvPr id="13" name="Tartalom helye 12"/>
          <p:cNvSpPr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 smtClean="0">
              <a:latin typeface="Verdana" pitchFamily="34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>
              <a:latin typeface="Verdana" pitchFamily="34" charset="0"/>
            </a:endParaRPr>
          </a:p>
        </p:txBody>
      </p:sp>
      <p:sp>
        <p:nvSpPr>
          <p:cNvPr id="7" name="Cím 1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en-US" sz="2400" b="1" cap="small" dirty="0" smtClean="0">
              <a:latin typeface="Verdana" pitchFamily="34" charset="0"/>
            </a:endParaRPr>
          </a:p>
        </p:txBody>
      </p:sp>
      <p:pic>
        <p:nvPicPr>
          <p:cNvPr id="9" name="Kép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699792" y="142272"/>
            <a:ext cx="62646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 - IPA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Bulgaristan Türkiye Sınır Ötesi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İşbirliği Programı</a:t>
            </a:r>
          </a:p>
          <a:p>
            <a:pPr algn="r" fontAlgn="auto">
              <a:spcAft>
                <a:spcPts val="0"/>
              </a:spcAft>
              <a:defRPr/>
            </a:pPr>
            <a:endParaRPr lang="en-US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hu-HU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CCI 2014TC16I5CB005</a:t>
            </a:r>
          </a:p>
        </p:txBody>
      </p:sp>
      <p:sp>
        <p:nvSpPr>
          <p:cNvPr id="11" name="Alcím 2"/>
          <p:cNvSpPr txBox="1">
            <a:spLocks/>
          </p:cNvSpPr>
          <p:nvPr/>
        </p:nvSpPr>
        <p:spPr bwMode="auto">
          <a:xfrm>
            <a:off x="3580821" y="4235341"/>
            <a:ext cx="5167643" cy="107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endParaRPr lang="en-US" sz="2400" b="1" dirty="0">
              <a:solidFill>
                <a:srgbClr val="3366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709824"/>
            <a:ext cx="829126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tr-TR" altLang="bg-BG" sz="2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KATILIMINIZ İÇİN TEŞEKKÜR EDERİZ!</a:t>
            </a:r>
            <a:endParaRPr lang="en-GB" altLang="bg-BG" sz="2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ound Diagonal Corner Rectangle 17"/>
          <p:cNvSpPr/>
          <p:nvPr/>
        </p:nvSpPr>
        <p:spPr>
          <a:xfrm>
            <a:off x="5714450" y="5836625"/>
            <a:ext cx="2949984" cy="724640"/>
          </a:xfrm>
          <a:prstGeom prst="round2DiagRect">
            <a:avLst/>
          </a:prstGeom>
          <a:solidFill>
            <a:sysClr val="window" lastClr="FFFFFF"/>
          </a:solidFill>
          <a:ln w="25400" cap="flat" cmpd="sng" algn="ctr">
            <a:solidFill>
              <a:srgbClr val="003399"/>
            </a:solidFill>
            <a:prstDash val="solid"/>
          </a:ln>
          <a:effectLst/>
        </p:spPr>
        <p:txBody>
          <a:bodyPr rtlCol="0" anchor="ctr"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en-US" sz="1000" b="1" kern="0" dirty="0" smtClean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rgbClr val="003399"/>
                </a:solidFill>
                <a:latin typeface="+mj-lt"/>
                <a:cs typeface="Arial" pitchFamily="34" charset="0"/>
              </a:rPr>
              <a:t>	</a:t>
            </a:r>
            <a:endParaRPr lang="en-US" sz="1000" b="1" kern="0" dirty="0"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solidFill>
                <a:srgbClr val="003399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32" y="5919447"/>
            <a:ext cx="819108" cy="557114"/>
          </a:xfrm>
          <a:prstGeom prst="rect">
            <a:avLst/>
          </a:prstGeom>
        </p:spPr>
      </p:pic>
      <p:sp>
        <p:nvSpPr>
          <p:cNvPr id="20" name="TextBox 3"/>
          <p:cNvSpPr txBox="1"/>
          <p:nvPr/>
        </p:nvSpPr>
        <p:spPr>
          <a:xfrm>
            <a:off x="6740203" y="5990255"/>
            <a:ext cx="2008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 Avrupa Birliği Tarafından eş-finanse edilmektedir.</a:t>
            </a:r>
            <a:endParaRPr lang="en-US" sz="800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4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20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tekliflerinin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değerlendirilmesi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47056" y="1419337"/>
            <a:ext cx="849694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tr-TR" sz="2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Sırasıyla;</a:t>
            </a:r>
            <a:endParaRPr lang="bg-BG" sz="20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14" name="Rectangle 13"/>
          <p:cNvSpPr/>
          <p:nvPr/>
        </p:nvSpPr>
        <p:spPr>
          <a:xfrm>
            <a:off x="2160000" y="2021864"/>
            <a:ext cx="6749892" cy="276999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tr-TR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tr-TR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azırlık </a:t>
            </a:r>
            <a:r>
              <a:rPr lang="tr-TR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 </a:t>
            </a:r>
            <a:r>
              <a:rPr lang="tr-TR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</a:t>
            </a:r>
            <a:r>
              <a:rPr lang="tr-TR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sunulan </a:t>
            </a:r>
            <a:r>
              <a:rPr lang="tr-TR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teklifin </a:t>
            </a:r>
            <a:r>
              <a:rPr lang="tr-TR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doğrulanması </a:t>
            </a:r>
            <a:endParaRPr lang="ru-RU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151995" y="3448209"/>
            <a:ext cx="6750624" cy="276999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en-US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İdari</a:t>
            </a:r>
            <a:r>
              <a:rPr lang="en-US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Kontrolü</a:t>
            </a:r>
            <a:r>
              <a:rPr lang="tr-TR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170809" y="4298446"/>
            <a:ext cx="6750624" cy="276999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tr-TR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 Değerlendirme ve Kalite Değerlendirilmesi</a:t>
            </a:r>
            <a:endParaRPr lang="ru-RU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-1018716" y="3222798"/>
            <a:ext cx="4356151" cy="1960909"/>
          </a:xfrm>
          <a:prstGeom prst="rightArrow">
            <a:avLst/>
          </a:prstGeom>
          <a:solidFill>
            <a:srgbClr val="92D050">
              <a:alpha val="65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Freeform 24"/>
          <p:cNvSpPr/>
          <p:nvPr/>
        </p:nvSpPr>
        <p:spPr>
          <a:xfrm rot="5400000">
            <a:off x="757266" y="2217498"/>
            <a:ext cx="78487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rgbClr val="843D8D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6" name="Freeform 25"/>
          <p:cNvSpPr/>
          <p:nvPr/>
        </p:nvSpPr>
        <p:spPr>
          <a:xfrm rot="5400000">
            <a:off x="766924" y="3260911"/>
            <a:ext cx="78487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rgbClr val="843D8D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7" name="Freeform 26"/>
          <p:cNvSpPr/>
          <p:nvPr/>
        </p:nvSpPr>
        <p:spPr>
          <a:xfrm rot="5400000">
            <a:off x="757266" y="4293749"/>
            <a:ext cx="78487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 cap="sq">
            <a:solidFill>
              <a:srgbClr val="843D8D"/>
            </a:solidFill>
            <a:round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2" name="Rectangle 21"/>
          <p:cNvSpPr/>
          <p:nvPr/>
        </p:nvSpPr>
        <p:spPr>
          <a:xfrm>
            <a:off x="979120" y="2217292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24" name="Rectangle 23"/>
          <p:cNvSpPr/>
          <p:nvPr/>
        </p:nvSpPr>
        <p:spPr>
          <a:xfrm>
            <a:off x="983494" y="3261680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>
          <a:xfrm>
            <a:off x="988778" y="4276397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166002" y="2556193"/>
            <a:ext cx="6180873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Yönetim 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Makamı</a:t>
            </a:r>
            <a:r>
              <a:rPr lang="tr-TR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Ulusal Otorite ve Ortak </a:t>
            </a:r>
            <a:r>
              <a:rPr lang="tr-TR" sz="12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Sekretarya’nın</a:t>
            </a:r>
            <a:r>
              <a:rPr lang="tr-TR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temsilcilerini içeren Değerlendirme Çalışma Grubu(AWG) tarafından gerçekleştirilir.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151995" y="3717612"/>
            <a:ext cx="6754252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Çalışma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Grubu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(AWG)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gerçekleştirilir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175045" y="4703260"/>
            <a:ext cx="6149235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Çalışma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Grubu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(AWG) </a:t>
            </a:r>
            <a:r>
              <a:rPr lang="tr-TR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desteği ile bağımsız dış değerlendiriciler </a:t>
            </a:r>
            <a:r>
              <a:rPr lang="en-US" sz="12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gerçekleştirilir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44188" y="5546534"/>
            <a:ext cx="7354102" cy="615553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55000"/>
              </a:scheme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marL="1795463" indent="-1795463" algn="just"/>
            <a:r>
              <a:rPr lang="tr-TR" sz="2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bir değerlendirme aşaması onay için Ortak İzleme Komitesi (JMC)’ </a:t>
            </a:r>
            <a:r>
              <a:rPr lang="tr-TR" sz="2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</a:t>
            </a:r>
            <a:r>
              <a:rPr lang="tr-TR" sz="2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 sunulur.</a:t>
            </a:r>
            <a:endParaRPr lang="bg-BG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24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tekliflerinin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değerlendirilmesi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1520" y="1425037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Finansman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edilebilmesi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teklifinin şunları sağlanması zorunludur;</a:t>
            </a:r>
          </a:p>
        </p:txBody>
      </p:sp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14" name="Rectangle 13"/>
          <p:cNvSpPr/>
          <p:nvPr/>
        </p:nvSpPr>
        <p:spPr>
          <a:xfrm>
            <a:off x="1440000" y="2405841"/>
            <a:ext cx="7308464" cy="461665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Teslim tarihi içinde sunulmalı</a:t>
            </a:r>
            <a:endParaRPr lang="ru-RU" sz="2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40983" y="2967335"/>
            <a:ext cx="7307481" cy="369332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tr-TR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en-US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üm</a:t>
            </a:r>
            <a:r>
              <a:rPr lang="en-US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idari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kriterlerini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yerine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getirme</a:t>
            </a:r>
            <a:r>
              <a:rPr lang="tr-TR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</a:t>
            </a:r>
            <a:endParaRPr lang="ru-RU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429997" y="3628586"/>
            <a:ext cx="7305140" cy="646331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tr-TR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en-US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eknik</a:t>
            </a:r>
            <a:r>
              <a:rPr lang="en-US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kalite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değerlendirmesinde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az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65 </a:t>
            </a:r>
            <a:r>
              <a:rPr lang="en-US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alma</a:t>
            </a:r>
            <a:r>
              <a:rPr lang="tr-TR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lı</a:t>
            </a:r>
            <a:r>
              <a:rPr lang="tr-TR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86465" y="4747210"/>
            <a:ext cx="604867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İdari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kontrolüne</a:t>
            </a:r>
            <a:r>
              <a:rPr lang="en-US" sz="12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tabi</a:t>
            </a:r>
            <a:r>
              <a:rPr lang="en-US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her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Öncelik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Ekseni'ndeki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her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Göstergesi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kalite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değerlendirmesi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puanlarına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dayanarak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azalan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sırada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sıralanır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92547" y="2209423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82544" y="2828135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29" name="Rectangle 28"/>
          <p:cNvSpPr/>
          <p:nvPr/>
        </p:nvSpPr>
        <p:spPr>
          <a:xfrm>
            <a:off x="979758" y="3538258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699792" y="5589240"/>
            <a:ext cx="604867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Mevcut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fonlar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ulaşılmayan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Program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Göstergelerinin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hedef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değerlerine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ulaşılması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tahsis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edilecektir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tr-TR" sz="12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Hâlihazırda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ulaşılmış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olan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</a:t>
            </a:r>
            <a:r>
              <a:rPr lang="en-US" sz="1200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Göstergelerin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 yönelik </a:t>
            </a:r>
            <a:r>
              <a:rPr lang="en-US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projeler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yalnızca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bazı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fonların</a:t>
            </a:r>
            <a:r>
              <a:rPr lang="en-US" sz="1200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kalması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durumunda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sözleşmeye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bağlana</a:t>
            </a:r>
            <a:r>
              <a:rPr lang="tr-TR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bilecektir.</a:t>
            </a:r>
            <a:endParaRPr 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1558758" y="4575579"/>
            <a:ext cx="839599" cy="1893535"/>
          </a:xfrm>
          <a:prstGeom prst="rightArrow">
            <a:avLst/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4" name="TextBox 33"/>
          <p:cNvSpPr txBox="1"/>
          <p:nvPr/>
        </p:nvSpPr>
        <p:spPr>
          <a:xfrm>
            <a:off x="179512" y="5225620"/>
            <a:ext cx="1960034" cy="92333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55000"/>
              </a:scheme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0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2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önerilerinin</a:t>
            </a:r>
            <a:r>
              <a:rPr lang="en-US" sz="2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sıralaması</a:t>
            </a:r>
            <a:endParaRPr lang="ru-RU" sz="12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48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7816" y="5589240"/>
            <a:ext cx="900000" cy="900000"/>
          </a:xfrm>
          <a:prstGeom prst="rect">
            <a:avLst/>
          </a:prstGeom>
        </p:spPr>
      </p:pic>
      <p:pic>
        <p:nvPicPr>
          <p:cNvPr id="1028" name="Picture 4" descr="&amp;Rcy;&amp;iecy;&amp;zcy;&amp;ucy;&amp;lcy;&amp;tcy;&amp;acy;&amp;tcy; &amp;scy; &amp;icy;&amp;zcy;&amp;ocy;&amp;bcy;&amp;rcy;&amp;acy;&amp;zhcy;&amp;iecy;&amp;ncy;&amp;icy;&amp;iecy; &amp;zcy;&amp;acy; after the deadline"/>
          <p:cNvPicPr>
            <a:picLocks noChangeArrowheads="1"/>
          </p:cNvPicPr>
          <p:nvPr/>
        </p:nvPicPr>
        <p:blipFill>
          <a:blip r:embed="rId4">
            <a:lum bright="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481" y="3069738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tekliflerinin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değerlendirilmesi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6535" y="1465892"/>
            <a:ext cx="8496944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tr-TR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en-US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azırlık </a:t>
            </a:r>
            <a:r>
              <a:rPr lang="en-US" sz="1600" b="1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</a:t>
            </a:r>
            <a:r>
              <a:rPr lang="en-US" sz="1600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</a:t>
            </a:r>
            <a:r>
              <a:rPr lang="tr-TR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unulan </a:t>
            </a:r>
            <a:r>
              <a:rPr lang="en-US" sz="1600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teklifin </a:t>
            </a:r>
            <a:r>
              <a:rPr lang="en-US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doğrulanması </a:t>
            </a:r>
            <a:endParaRPr lang="en-US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83768" y="1971629"/>
            <a:ext cx="6452163" cy="646331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 </a:t>
            </a:r>
            <a:r>
              <a:rPr lang="tr-TR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Çalışma Grubu, proje tekliflerinin elektronik gönderimlerinin toplam sayısını doğrular ve son teslim tarihe uyulup uyulmadığını kontrol eder.</a:t>
            </a:r>
            <a:endParaRPr lang="ru-RU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-1018716" y="3222798"/>
            <a:ext cx="4356151" cy="1960909"/>
          </a:xfrm>
          <a:prstGeom prst="rightArrow">
            <a:avLst/>
          </a:prstGeom>
          <a:solidFill>
            <a:srgbClr val="92D050">
              <a:alpha val="42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Freeform 24"/>
          <p:cNvSpPr/>
          <p:nvPr/>
        </p:nvSpPr>
        <p:spPr>
          <a:xfrm rot="5400000">
            <a:off x="789701" y="2185063"/>
            <a:ext cx="72000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rgbClr val="843D8D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2" name="Rectangle 21"/>
          <p:cNvSpPr/>
          <p:nvPr/>
        </p:nvSpPr>
        <p:spPr>
          <a:xfrm>
            <a:off x="979120" y="2191120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483768" y="2761932"/>
            <a:ext cx="639543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tarihinden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sunulan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önerileri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otomatik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reddedilir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1200" b="1" u="sng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483768" y="3197631"/>
            <a:ext cx="6264696" cy="587441"/>
          </a:xfrm>
          <a:prstGeom prst="rect">
            <a:avLst/>
          </a:prstGeom>
          <a:solidFill>
            <a:srgbClr val="92D050">
              <a:alpha val="16000"/>
            </a:srgbClr>
          </a:solidFill>
          <a:ln w="25400" cmpd="sng">
            <a:noFill/>
            <a:prstDash val="sysDot"/>
          </a:ln>
          <a:effectLst/>
        </p:spPr>
        <p:txBody>
          <a:bodyPr wrap="square" lIns="108000" tIns="108000" rIns="108000" bIns="108000">
            <a:spAutoFit/>
          </a:bodyPr>
          <a:lstStyle/>
          <a:p>
            <a:pPr algn="just"/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Değerlendirmenin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sonraki</a:t>
            </a:r>
            <a:r>
              <a:rPr lang="en-US" sz="12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iki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aşaması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US" sz="12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Rehberinde </a:t>
            </a:r>
            <a:r>
              <a:rPr lang="en-US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yayınlanan </a:t>
            </a:r>
            <a:r>
              <a:rPr lang="en-US" sz="1200" b="1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</a:t>
            </a:r>
            <a:r>
              <a:rPr lang="en-US" sz="1200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Çizelgelerinde </a:t>
            </a:r>
            <a:r>
              <a:rPr lang="en-US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gruplandırılmış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dizi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dayanarak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yapılır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12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591205" y="5476771"/>
            <a:ext cx="5229729" cy="1102179"/>
          </a:xfrm>
          <a:prstGeom prst="rect">
            <a:avLst/>
          </a:prstGeom>
          <a:solidFill>
            <a:srgbClr val="92D050">
              <a:alpha val="16000"/>
            </a:srgbClr>
          </a:solidFill>
          <a:ln w="25400" cmpd="sng">
            <a:noFill/>
            <a:prstDash val="sysDot"/>
          </a:ln>
          <a:effectLst/>
        </p:spPr>
        <p:txBody>
          <a:bodyPr wrap="square" lIns="180000" tIns="180000" rIns="396000" bIns="180000">
            <a:spAutoFit/>
          </a:bodyPr>
          <a:lstStyle/>
          <a:p>
            <a:pPr algn="just">
              <a:spcBef>
                <a:spcPts val="600"/>
              </a:spcBef>
              <a:tabLst>
                <a:tab pos="4845050" algn="l"/>
                <a:tab pos="5200650" algn="l"/>
              </a:tabLst>
            </a:pP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</a:t>
            </a:r>
            <a:r>
              <a:rPr lang="en-US" sz="1200" b="1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US" sz="1200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Sahibi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proje sunmadan önce 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</a:t>
            </a:r>
            <a:r>
              <a:rPr lang="en-US" sz="1200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başarı</a:t>
            </a:r>
            <a:r>
              <a:rPr lang="tr-TR" sz="1200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lı</a:t>
            </a:r>
            <a:r>
              <a:rPr lang="en-US" sz="1200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sayılması 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gerekli olan hususların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atlanmış olduğunu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tespit </a:t>
            </a:r>
            <a:r>
              <a:rPr lang="en-US" sz="1200" b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etmek </a:t>
            </a:r>
            <a:r>
              <a:rPr lang="tr-TR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 </a:t>
            </a:r>
            <a:r>
              <a:rPr lang="en-US" sz="12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teklifini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değerlendirebilir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83768" y="4005064"/>
            <a:ext cx="6264696" cy="1396142"/>
          </a:xfrm>
          <a:prstGeom prst="rect">
            <a:avLst/>
          </a:prstGeom>
          <a:solidFill>
            <a:srgbClr val="92D050">
              <a:alpha val="16000"/>
            </a:srgbClr>
          </a:solidFill>
          <a:ln w="25400" cmpd="sng">
            <a:noFill/>
            <a:prstDash val="sysDot"/>
          </a:ln>
          <a:effectLst/>
        </p:spPr>
        <p:txBody>
          <a:bodyPr wrap="square" lIns="36000" tIns="36000" rIns="36000" bIns="36000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1100" b="1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</a:t>
            </a:r>
            <a:r>
              <a:rPr lang="en-US" sz="11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Çizelgeleri</a:t>
            </a:r>
            <a:endParaRPr lang="en-US" sz="11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göndermeden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teklifinizin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içeriğini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etmek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kullanılabilir</a:t>
            </a:r>
            <a:endParaRPr lang="tr-TR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Dikkatinizi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gözden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kaçırabileceğiniz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bazı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resmi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lilkler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üzerine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odaklayacaktır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tr-TR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Fikrinizi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nasıl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önerisine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dönüştür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eceğiniz kousunda 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önemli 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referans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olabilir</a:t>
            </a:r>
            <a:endParaRPr lang="tr-TR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Projeyi 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sunmadan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teklifinizi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iyileştirmenize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yardımcı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olabilir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7990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14" y="4286466"/>
            <a:ext cx="900000" cy="900000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44002" y="2079433"/>
            <a:ext cx="1080000" cy="1044000"/>
          </a:xfrm>
          <a:prstGeom prst="rect">
            <a:avLst/>
          </a:prstGeom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tekliflerinin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değerlendirilmesi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6535" y="1465892"/>
            <a:ext cx="8496944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İdari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Kontrolü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14" name="Rectangle 13"/>
          <p:cNvSpPr/>
          <p:nvPr/>
        </p:nvSpPr>
        <p:spPr>
          <a:xfrm>
            <a:off x="2329233" y="2034575"/>
            <a:ext cx="6452163" cy="215444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Çalışma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Grubu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(AWG)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gerçekleştirilir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1" name="Right Arrow 20"/>
          <p:cNvSpPr/>
          <p:nvPr/>
        </p:nvSpPr>
        <p:spPr>
          <a:xfrm rot="5400000">
            <a:off x="-1018716" y="3222798"/>
            <a:ext cx="4356151" cy="1960909"/>
          </a:xfrm>
          <a:prstGeom prst="rightArrow">
            <a:avLst/>
          </a:prstGeom>
          <a:solidFill>
            <a:srgbClr val="92D050">
              <a:alpha val="42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Freeform 24"/>
          <p:cNvSpPr/>
          <p:nvPr/>
        </p:nvSpPr>
        <p:spPr>
          <a:xfrm rot="5400000">
            <a:off x="799359" y="3338560"/>
            <a:ext cx="72000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rgbClr val="843D8D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2" name="Rectangle 21"/>
          <p:cNvSpPr/>
          <p:nvPr/>
        </p:nvSpPr>
        <p:spPr>
          <a:xfrm>
            <a:off x="988778" y="3344617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lang="ru-RU" sz="40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589099" y="2557026"/>
            <a:ext cx="6159363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her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iki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ülkenin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temsilcilerinden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iki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oy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hakkı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üye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incelenmektedir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89099" y="3059668"/>
            <a:ext cx="6159363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Çalışma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Grubu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gerekirse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teklifiyle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birlikte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sunulan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bilgi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belgelerin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daha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fazla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açıklanmasını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veya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gerekçelendirilmesini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talep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edebil</a:t>
            </a:r>
            <a:r>
              <a:rPr lang="tr-TR" sz="12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ilir</a:t>
            </a:r>
            <a:r>
              <a:rPr lang="tr-TR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89099" y="3564305"/>
            <a:ext cx="615633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Orijinal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dahil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edilmeyen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veya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başvurunun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içeriğinin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iyileştirilmesine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yol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açan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düzeltilmiş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belgelerin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yeniden</a:t>
            </a:r>
            <a:r>
              <a:rPr lang="en-US" sz="12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sunulmasına</a:t>
            </a:r>
            <a:r>
              <a:rPr lang="en-US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izin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verilmez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888801" y="4811444"/>
            <a:ext cx="4856635" cy="1065828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108000" tIns="144000" rIns="108000" bIns="180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sürecinin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tamamı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boyunca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Formunun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A6' </a:t>
            </a:r>
            <a:r>
              <a:rPr lang="en-US" sz="12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tr-TR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sunulan</a:t>
            </a:r>
            <a:r>
              <a:rPr lang="en-US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Yararlanıcının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e-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posta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adresi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sahibi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ile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resmi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iletişim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kanalı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kullanılacaktır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2" name="Picture 4" descr="&amp;Rcy;&amp;iecy;&amp;zcy;&amp;ucy;&amp;lcy;&amp;tcy;&amp;acy;&amp;tcy; &amp;scy; &amp;icy;&amp;zcy;&amp;ocy;&amp;bcy;&amp;rcy;&amp;acy;&amp;zhcy;&amp;iecy;&amp;ncy;&amp;icy;&amp;iecy; &amp;zcy;&amp;acy; important sign &amp;bcy;&amp;lcy;&amp;ucy;&amp;iecy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531" y="5002197"/>
            <a:ext cx="899999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01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 rotWithShape="1">
          <a:blip r:embed="rId3"/>
          <a:srcRect l="12054" r="12054"/>
          <a:stretch/>
        </p:blipFill>
        <p:spPr>
          <a:xfrm>
            <a:off x="259359" y="2078087"/>
            <a:ext cx="1080000" cy="1080000"/>
          </a:xfrm>
          <a:prstGeom prst="rect">
            <a:avLst/>
          </a:prstGeom>
        </p:spPr>
      </p:pic>
      <p:pic>
        <p:nvPicPr>
          <p:cNvPr id="19" name="Picture 2" descr="&amp;Rcy;&amp;iecy;&amp;zcy;&amp;ucy;&amp;lcy;&amp;tcy;&amp;acy;&amp;tcy; &amp;scy; &amp;icy;&amp;zcy;&amp;ocy;&amp;bcy;&amp;rcy;&amp;acy;&amp;zhcy;&amp;iecy;&amp;ncy;&amp;icy;&amp;iecy; &amp;zcy;&amp;acy; counting numbers black and white"/>
          <p:cNvPicPr>
            <a:picLocks noChangeArrowheads="1"/>
          </p:cNvPicPr>
          <p:nvPr/>
        </p:nvPicPr>
        <p:blipFill rotWithShape="1">
          <a:blip r:embed="rId4" cstate="print">
            <a:lum brigh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4" t="19036" r="25171" b="30129"/>
          <a:stretch/>
        </p:blipFill>
        <p:spPr bwMode="auto">
          <a:xfrm>
            <a:off x="979359" y="4305662"/>
            <a:ext cx="108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tekliflerinin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değerlendirilmesi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6535" y="1465892"/>
            <a:ext cx="8496944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İdari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Kontrolü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14" name="Rectangle 13"/>
          <p:cNvSpPr/>
          <p:nvPr/>
        </p:nvSpPr>
        <p:spPr>
          <a:xfrm>
            <a:off x="2218057" y="2711529"/>
            <a:ext cx="6530407" cy="215444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Kriterleri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-1018716" y="3222798"/>
            <a:ext cx="4356151" cy="1960909"/>
          </a:xfrm>
          <a:prstGeom prst="rightArrow">
            <a:avLst/>
          </a:prstGeom>
          <a:solidFill>
            <a:srgbClr val="92D050">
              <a:alpha val="42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Freeform 24"/>
          <p:cNvSpPr/>
          <p:nvPr/>
        </p:nvSpPr>
        <p:spPr>
          <a:xfrm rot="5400000">
            <a:off x="799359" y="3338560"/>
            <a:ext cx="72000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rgbClr val="843D8D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2" name="Rectangle 21"/>
          <p:cNvSpPr/>
          <p:nvPr/>
        </p:nvSpPr>
        <p:spPr>
          <a:xfrm>
            <a:off x="988778" y="3344617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lang="ru-RU" sz="40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496110" y="2246127"/>
            <a:ext cx="6252353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varlığı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konusunda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kontroller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yapılır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usulüne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doldurulmuş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Formu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Ekleri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destekleyici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sunulması</a:t>
            </a:r>
            <a:endParaRPr lang="ru-RU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783011" y="3329228"/>
            <a:ext cx="591566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endParaRPr lang="ru-RU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218057" y="1927790"/>
            <a:ext cx="6530407" cy="215444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en-US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İdari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Kriterleri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74651" y="2998981"/>
            <a:ext cx="6229028" cy="24929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Kurum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/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kuruluş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başına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maksimum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hibe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sayısı</a:t>
            </a:r>
            <a:r>
              <a:rPr lang="tr-TR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tr-TR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ugun</a:t>
            </a:r>
            <a:r>
              <a:rPr lang="tr-TR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mudur?</a:t>
            </a:r>
          </a:p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tr-TR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 ötesi işbirliği bölgelerinden (her ülkeden) en az birer </a:t>
            </a:r>
            <a:r>
              <a:rPr lang="tr-TR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 katıldı mı? </a:t>
            </a:r>
            <a:endParaRPr lang="tr-TR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yararlanıcı, proje teklifiçağrısnın </a:t>
            </a:r>
            <a:r>
              <a:rPr lang="tr-TR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 başvuru tarihinden en az 12 ay öncesinde uygun bir sınır bölgesinde kayıtlı mı</a:t>
            </a:r>
            <a:r>
              <a:rPr lang="tr-TR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tr-TR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ortaklar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Rehberi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2.5.1'de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tanımlanan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kriterlerini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karşılıyor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mu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tr-TR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uygulama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süresi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spesifik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hedeflere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göre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belirenen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minimum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maksimum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süresine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mu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tr-TR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İşbirliği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kriterlerinden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az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3'ü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açıkça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yerine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getirilmiş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mi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tr-TR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bütçesi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desteğin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maksimum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kalemi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başına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minimum /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maksimum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dışındaki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limitleri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gerekliliklerine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mu?</a:t>
            </a:r>
            <a:endParaRPr lang="ru-RU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94480" y="5798547"/>
            <a:ext cx="7704194" cy="430887"/>
          </a:xfrm>
          <a:prstGeom prst="rect">
            <a:avLst/>
          </a:prstGeom>
          <a:noFill/>
          <a:effectLst>
            <a:outerShdw blurRad="114300" dist="38100" dir="2700000" algn="tl" rotWithShape="0">
              <a:schemeClr val="bg1">
                <a:alpha val="47000"/>
              </a:scheme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marL="1525588" indent="-1525588" algn="just"/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Yalnızca </a:t>
            </a:r>
            <a:r>
              <a:rPr lang="tr-TR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en-US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üm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idari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kriterlerini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karşılayan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 </a:t>
            </a:r>
            <a:r>
              <a:rPr lang="en-US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kalite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değerlendirmesine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tabi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olacaktır.</a:t>
            </a:r>
            <a:endParaRPr lang="bg-BG" sz="11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88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" t="59932" r="9778" b="4701"/>
          <a:stretch/>
        </p:blipFill>
        <p:spPr bwMode="auto">
          <a:xfrm>
            <a:off x="366278" y="3500624"/>
            <a:ext cx="4770120" cy="1935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66790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 </a:t>
            </a:r>
            <a:r>
              <a:rPr lang="tr-TR" sz="2000" b="1" cap="small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ÇİZELGESİ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İdari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20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KONTROLÜ</a:t>
            </a:r>
            <a:r>
              <a:rPr lang="en-US" sz="20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0" name="Rectangle 19"/>
          <p:cNvSpPr/>
          <p:nvPr/>
        </p:nvSpPr>
        <p:spPr>
          <a:xfrm>
            <a:off x="2783011" y="3329228"/>
            <a:ext cx="591566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endParaRPr lang="ru-RU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" t="13039" r="9778" b="60187"/>
          <a:stretch/>
        </p:blipFill>
        <p:spPr bwMode="auto">
          <a:xfrm>
            <a:off x="380158" y="1863720"/>
            <a:ext cx="4770120" cy="1465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Закръглено правоъгълно изнесено означение 6"/>
          <p:cNvSpPr/>
          <p:nvPr/>
        </p:nvSpPr>
        <p:spPr>
          <a:xfrm>
            <a:off x="5627576" y="1490340"/>
            <a:ext cx="3233138" cy="746760"/>
          </a:xfrm>
          <a:prstGeom prst="wedgeRoundRectCallout">
            <a:avLst>
              <a:gd name="adj1" fmla="val -86568"/>
              <a:gd name="adj2" fmla="val 52791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9" name="Текстово поле 7"/>
          <p:cNvSpPr txBox="1"/>
          <p:nvPr/>
        </p:nvSpPr>
        <p:spPr>
          <a:xfrm>
            <a:off x="5802680" y="1528608"/>
            <a:ext cx="2917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Formunun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excel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sürümü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pdf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versiyonuyla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tamamen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aynı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olmalıdır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Закръглено правоъгълно изнесено означение 9"/>
          <p:cNvSpPr/>
          <p:nvPr/>
        </p:nvSpPr>
        <p:spPr>
          <a:xfrm>
            <a:off x="5688744" y="2411072"/>
            <a:ext cx="3171970" cy="746760"/>
          </a:xfrm>
          <a:prstGeom prst="wedgeRoundRectCallout">
            <a:avLst>
              <a:gd name="adj1" fmla="val -87700"/>
              <a:gd name="adj2" fmla="val 2791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2" name="Текстово поле 10"/>
          <p:cNvSpPr txBox="1"/>
          <p:nvPr/>
        </p:nvSpPr>
        <p:spPr>
          <a:xfrm>
            <a:off x="5741513" y="2553620"/>
            <a:ext cx="3047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Formu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yalnızca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İngilizce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yazılm</a:t>
            </a:r>
            <a:r>
              <a:rPr lang="tr-TR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alıdır.</a:t>
            </a:r>
            <a:endParaRPr lang="bg-BG" sz="1200" b="1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Закръглено правоъгълно изнесено означение 15"/>
          <p:cNvSpPr/>
          <p:nvPr/>
        </p:nvSpPr>
        <p:spPr>
          <a:xfrm>
            <a:off x="5605806" y="3412896"/>
            <a:ext cx="3254908" cy="582080"/>
          </a:xfrm>
          <a:prstGeom prst="wedgeRoundRectCallout">
            <a:avLst>
              <a:gd name="adj1" fmla="val -86417"/>
              <a:gd name="adj2" fmla="val -82486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4" name="Текстово поле 16"/>
          <p:cNvSpPr txBox="1"/>
          <p:nvPr/>
        </p:nvSpPr>
        <p:spPr>
          <a:xfrm>
            <a:off x="5741513" y="3501008"/>
            <a:ext cx="2978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Belgelerde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kaşe</a:t>
            </a:r>
            <a:r>
              <a:rPr lang="en-US" sz="12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imza</a:t>
            </a:r>
            <a:r>
              <a:rPr lang="en-US" sz="12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2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tarih</a:t>
            </a:r>
            <a:r>
              <a:rPr lang="en-US" sz="12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zorunludur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Закръглено правоъгълно изнесено означение 11"/>
          <p:cNvSpPr/>
          <p:nvPr/>
        </p:nvSpPr>
        <p:spPr>
          <a:xfrm>
            <a:off x="4746797" y="5917659"/>
            <a:ext cx="3161085" cy="603554"/>
          </a:xfrm>
          <a:prstGeom prst="wedgeRoundRectCallout">
            <a:avLst>
              <a:gd name="adj1" fmla="val -57230"/>
              <a:gd name="adj2" fmla="val -212234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8" name="Закръглено правоъгълно изнесено означение 13"/>
          <p:cNvSpPr/>
          <p:nvPr/>
        </p:nvSpPr>
        <p:spPr>
          <a:xfrm>
            <a:off x="5619954" y="4424653"/>
            <a:ext cx="3240760" cy="922828"/>
          </a:xfrm>
          <a:prstGeom prst="wedgeRoundRectCallout">
            <a:avLst>
              <a:gd name="adj1" fmla="val -84938"/>
              <a:gd name="adj2" fmla="val -82245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9" name="Текстово поле 14"/>
          <p:cNvSpPr txBox="1"/>
          <p:nvPr/>
        </p:nvSpPr>
        <p:spPr>
          <a:xfrm>
            <a:off x="5740800" y="4562901"/>
            <a:ext cx="294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Bazı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ortakları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adına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yalnızca</a:t>
            </a:r>
            <a:r>
              <a:rPr lang="tr-TR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yararlanıcı </a:t>
            </a:r>
            <a:r>
              <a:rPr lang="en-US" sz="1200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sağlanır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0" name="Текстово поле 12"/>
          <p:cNvSpPr txBox="1"/>
          <p:nvPr/>
        </p:nvSpPr>
        <p:spPr>
          <a:xfrm>
            <a:off x="4871387" y="6017431"/>
            <a:ext cx="291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Bazı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</a:t>
            </a:r>
            <a:r>
              <a:rPr lang="tr-TR" sz="12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</a:t>
            </a:r>
            <a:r>
              <a:rPr lang="en-US" sz="1200" b="1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2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ortağı</a:t>
            </a:r>
            <a:r>
              <a:rPr lang="en-US" sz="12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sunulmaktadır</a:t>
            </a:r>
            <a:endParaRPr lang="bg-BG" sz="1200" b="1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" name="Закръглено правоъгълно изнесено означение 17"/>
          <p:cNvSpPr/>
          <p:nvPr/>
        </p:nvSpPr>
        <p:spPr>
          <a:xfrm>
            <a:off x="288105" y="5774453"/>
            <a:ext cx="3954780" cy="746760"/>
          </a:xfrm>
          <a:prstGeom prst="wedgeRoundRectCallout">
            <a:avLst>
              <a:gd name="adj1" fmla="val -2723"/>
              <a:gd name="adj2" fmla="val -92025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2" name="Текстово поле 18"/>
          <p:cNvSpPr txBox="1"/>
          <p:nvPr/>
        </p:nvSpPr>
        <p:spPr>
          <a:xfrm>
            <a:off x="380158" y="5835344"/>
            <a:ext cx="3873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</a:t>
            </a:r>
            <a:r>
              <a:rPr lang="en-US" sz="12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6 E-</a:t>
            </a:r>
            <a:r>
              <a:rPr lang="en-US" sz="12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posta</a:t>
            </a:r>
            <a:r>
              <a:rPr lang="en-US" sz="12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Adresi</a:t>
            </a:r>
            <a:r>
              <a:rPr lang="en-US" sz="12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Bildirimi</a:t>
            </a:r>
            <a:r>
              <a:rPr lang="en-US" sz="1200" b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200" b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 </a:t>
            </a:r>
            <a:r>
              <a:rPr lang="en-US" sz="1200" b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 </a:t>
            </a:r>
            <a:r>
              <a:rPr lang="en-US" sz="1200" b="1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Çağrısında</a:t>
            </a:r>
            <a:r>
              <a:rPr lang="en-US" sz="12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sunulan</a:t>
            </a:r>
            <a:r>
              <a:rPr lang="en-US" sz="12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yeni</a:t>
            </a:r>
            <a:r>
              <a:rPr lang="en-US" sz="12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2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belgedir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Овал 25"/>
          <p:cNvSpPr/>
          <p:nvPr/>
        </p:nvSpPr>
        <p:spPr>
          <a:xfrm>
            <a:off x="699990" y="3105935"/>
            <a:ext cx="1671691" cy="2634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6" name="Овал 20"/>
          <p:cNvSpPr/>
          <p:nvPr/>
        </p:nvSpPr>
        <p:spPr>
          <a:xfrm>
            <a:off x="2903808" y="4642419"/>
            <a:ext cx="1050383" cy="3471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5" name="Овал 22"/>
          <p:cNvSpPr/>
          <p:nvPr/>
        </p:nvSpPr>
        <p:spPr>
          <a:xfrm>
            <a:off x="3172808" y="3830689"/>
            <a:ext cx="1046533" cy="3471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" name="Dikdörtgen 1"/>
          <p:cNvSpPr/>
          <p:nvPr/>
        </p:nvSpPr>
        <p:spPr>
          <a:xfrm>
            <a:off x="235519" y="1431255"/>
            <a:ext cx="2201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İdari</a:t>
            </a:r>
            <a:r>
              <a:rPr lang="en-US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cap="small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3533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21476" r="16149" b="6798"/>
          <a:stretch/>
        </p:blipFill>
        <p:spPr>
          <a:xfrm>
            <a:off x="342249" y="5535172"/>
            <a:ext cx="4707908" cy="198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Picture 31" descr="Screen Clippi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" t="6007" r="940" b="11831"/>
          <a:stretch/>
        </p:blipFill>
        <p:spPr>
          <a:xfrm>
            <a:off x="342249" y="5805264"/>
            <a:ext cx="4707908" cy="904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Screen Clippi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" t="6943" r="763"/>
          <a:stretch/>
        </p:blipFill>
        <p:spPr>
          <a:xfrm>
            <a:off x="3762127" y="2988965"/>
            <a:ext cx="5184575" cy="1025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 descr="Screen Clippi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" t="5298" r="1639"/>
          <a:stretch/>
        </p:blipFill>
        <p:spPr>
          <a:xfrm>
            <a:off x="3762127" y="4091364"/>
            <a:ext cx="5184575" cy="1174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34" descr="Screen Clippi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" t="7086" r="1767" b="21364"/>
          <a:stretch/>
        </p:blipFill>
        <p:spPr>
          <a:xfrm>
            <a:off x="268542" y="1782440"/>
            <a:ext cx="5184575" cy="1026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Овал 25"/>
          <p:cNvSpPr/>
          <p:nvPr/>
        </p:nvSpPr>
        <p:spPr>
          <a:xfrm>
            <a:off x="4096902" y="4079393"/>
            <a:ext cx="1148946" cy="2286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Овал 26"/>
          <p:cNvSpPr/>
          <p:nvPr/>
        </p:nvSpPr>
        <p:spPr>
          <a:xfrm>
            <a:off x="4085431" y="4888817"/>
            <a:ext cx="1148946" cy="2286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8" name="Овал 24"/>
          <p:cNvSpPr/>
          <p:nvPr/>
        </p:nvSpPr>
        <p:spPr>
          <a:xfrm>
            <a:off x="2360064" y="2347906"/>
            <a:ext cx="1148946" cy="2286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0" name="Rectangle 19"/>
          <p:cNvSpPr/>
          <p:nvPr/>
        </p:nvSpPr>
        <p:spPr>
          <a:xfrm>
            <a:off x="2783011" y="3329228"/>
            <a:ext cx="591566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endParaRPr lang="ru-RU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6" name="Закръглено правоъгълно изнесено означение 19"/>
          <p:cNvSpPr/>
          <p:nvPr/>
        </p:nvSpPr>
        <p:spPr>
          <a:xfrm>
            <a:off x="5393102" y="6170402"/>
            <a:ext cx="3610914" cy="565646"/>
          </a:xfrm>
          <a:prstGeom prst="wedgeRoundRectCallout">
            <a:avLst>
              <a:gd name="adj1" fmla="val -88734"/>
              <a:gd name="adj2" fmla="val -51334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7" name="Закръглено правоъгълно изнесено означение 16"/>
          <p:cNvSpPr/>
          <p:nvPr/>
        </p:nvSpPr>
        <p:spPr>
          <a:xfrm>
            <a:off x="5403989" y="5445844"/>
            <a:ext cx="3089127" cy="593136"/>
          </a:xfrm>
          <a:prstGeom prst="wedgeRoundRectCallout">
            <a:avLst>
              <a:gd name="adj1" fmla="val -75689"/>
              <a:gd name="adj2" fmla="val 41978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9" name="Правоъгълник 5"/>
          <p:cNvSpPr/>
          <p:nvPr/>
        </p:nvSpPr>
        <p:spPr>
          <a:xfrm>
            <a:off x="179512" y="1357661"/>
            <a:ext cx="6010093" cy="36933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DESTEKLEYİCİ BELGELER</a:t>
            </a:r>
            <a:endParaRPr lang="bg-BG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0" name="Закръглено правоъгълно изнесено означение 7"/>
          <p:cNvSpPr/>
          <p:nvPr/>
        </p:nvSpPr>
        <p:spPr>
          <a:xfrm>
            <a:off x="5977378" y="1968145"/>
            <a:ext cx="3053897" cy="759523"/>
          </a:xfrm>
          <a:prstGeom prst="wedgeRoundRectCallout">
            <a:avLst>
              <a:gd name="adj1" fmla="val -82499"/>
              <a:gd name="adj2" fmla="val -449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1" name="Текстово поле 8"/>
          <p:cNvSpPr txBox="1"/>
          <p:nvPr/>
        </p:nvSpPr>
        <p:spPr>
          <a:xfrm>
            <a:off x="6046879" y="2016689"/>
            <a:ext cx="2957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Bazı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resmi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konusu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itibariyle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geçerlilik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süresi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vardır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200" b="1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3" name="Закръглено правоъгълно изнесено означение 9"/>
          <p:cNvSpPr/>
          <p:nvPr/>
        </p:nvSpPr>
        <p:spPr>
          <a:xfrm>
            <a:off x="150927" y="3059006"/>
            <a:ext cx="3467394" cy="759523"/>
          </a:xfrm>
          <a:prstGeom prst="wedgeRoundRectCallout">
            <a:avLst>
              <a:gd name="adj1" fmla="val 59884"/>
              <a:gd name="adj2" fmla="val -10300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4" name="Текстово поле 10"/>
          <p:cNvSpPr txBox="1"/>
          <p:nvPr/>
        </p:nvSpPr>
        <p:spPr>
          <a:xfrm>
            <a:off x="161813" y="3108188"/>
            <a:ext cx="3347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sz="1200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azı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sz="1200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elgeler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hazır </a:t>
            </a:r>
            <a:r>
              <a:rPr lang="en-US" sz="1200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şablon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verilmemiş</a:t>
            </a:r>
            <a:r>
              <a:rPr lang="tr-TR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tr-TR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1200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adece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içerik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genel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gereklilikler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belirtil</a:t>
            </a:r>
            <a:r>
              <a:rPr lang="tr-TR" sz="1200" dirty="0" err="1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miştir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6" name="Закръглено правоъгълно изнесено означение 12"/>
          <p:cNvSpPr/>
          <p:nvPr/>
        </p:nvSpPr>
        <p:spPr>
          <a:xfrm>
            <a:off x="160929" y="3985823"/>
            <a:ext cx="3045663" cy="960120"/>
          </a:xfrm>
          <a:prstGeom prst="wedgeRoundRectCallout">
            <a:avLst>
              <a:gd name="adj1" fmla="val 72439"/>
              <a:gd name="adj2" fmla="val 1089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7" name="Текстово поле 13"/>
          <p:cNvSpPr txBox="1"/>
          <p:nvPr/>
        </p:nvSpPr>
        <p:spPr>
          <a:xfrm>
            <a:off x="201528" y="4099308"/>
            <a:ext cx="2891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destekleyici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belgelerin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büyük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kısmı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teklifinin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niteliğine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bağlıdır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8" name="Правоъгълник 15"/>
          <p:cNvSpPr/>
          <p:nvPr/>
        </p:nvSpPr>
        <p:spPr>
          <a:xfrm>
            <a:off x="270380" y="5102096"/>
            <a:ext cx="4572000" cy="36933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>
            <a:spAutoFit/>
          </a:bodyPr>
          <a:lstStyle/>
          <a:p>
            <a:r>
              <a:rPr lang="tr-TR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 KRİTERLERİ</a:t>
            </a:r>
            <a:endParaRPr lang="bg-BG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9" name="Текстово поле 17"/>
          <p:cNvSpPr txBox="1"/>
          <p:nvPr/>
        </p:nvSpPr>
        <p:spPr>
          <a:xfrm>
            <a:off x="5485584" y="5447220"/>
            <a:ext cx="3112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 bir listeden özetlenen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</a:p>
          <a:p>
            <a:r>
              <a:rPr lang="tr-TR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 uygunluk kriterleri şunlarla ilişkilidir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…. 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0" name="Текстово поле 20"/>
          <p:cNvSpPr txBox="1"/>
          <p:nvPr/>
        </p:nvSpPr>
        <p:spPr>
          <a:xfrm>
            <a:off x="5455669" y="6199047"/>
            <a:ext cx="35808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ortaklık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ortaklar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err="1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teklifi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6" name="Cím 1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6790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 ŞEMASI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İdari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KONTROLÜ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80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/>
          </p:cNvPicPr>
          <p:nvPr/>
        </p:nvPicPr>
        <p:blipFill>
          <a:blip r:embed="rId3">
            <a:lum bright="3000"/>
          </a:blip>
          <a:stretch>
            <a:fillRect/>
          </a:stretch>
        </p:blipFill>
        <p:spPr>
          <a:xfrm>
            <a:off x="1059814" y="3212907"/>
            <a:ext cx="1080000" cy="1080000"/>
          </a:xfrm>
          <a:prstGeom prst="rect">
            <a:avLst/>
          </a:prstGeom>
        </p:spPr>
      </p:pic>
      <p:pic>
        <p:nvPicPr>
          <p:cNvPr id="8" name="Picture 7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57366" y="2137020"/>
            <a:ext cx="1080000" cy="1080000"/>
          </a:xfrm>
          <a:prstGeom prst="rect">
            <a:avLst/>
          </a:prstGeom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tekliflerinin</a:t>
            </a: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b="1" cap="small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değerlendirilmesi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6535" y="1465892"/>
            <a:ext cx="8496944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TEKNİK DEĞERLENDİRME VE KALİTE DEĞERLENDİRMESİ</a:t>
            </a:r>
            <a:endParaRPr lang="en-US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14" name="Rectangle 13"/>
          <p:cNvSpPr/>
          <p:nvPr/>
        </p:nvSpPr>
        <p:spPr>
          <a:xfrm>
            <a:off x="2139811" y="1844824"/>
            <a:ext cx="6608652" cy="646331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algn="just"/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NA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atanan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eşit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sayıdaki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Türk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dış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değerlendiriciler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tekliflerinin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kalitesini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değerlendirmek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çalışır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-1018716" y="3222798"/>
            <a:ext cx="4356151" cy="1960909"/>
          </a:xfrm>
          <a:prstGeom prst="rightArrow">
            <a:avLst/>
          </a:prstGeom>
          <a:solidFill>
            <a:srgbClr val="92D050">
              <a:alpha val="42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Freeform 24"/>
          <p:cNvSpPr/>
          <p:nvPr/>
        </p:nvSpPr>
        <p:spPr>
          <a:xfrm rot="5400000">
            <a:off x="799358" y="4496915"/>
            <a:ext cx="72000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rgbClr val="843D8D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2" name="Rectangle 21"/>
          <p:cNvSpPr/>
          <p:nvPr/>
        </p:nvSpPr>
        <p:spPr>
          <a:xfrm>
            <a:off x="988777" y="4496915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lang="ru-RU" sz="40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623740" y="4781608"/>
            <a:ext cx="6153143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Türk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değerlendirmeci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değerlendirilir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0'dan 100'e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kadar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verilebilir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Dış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değerlendirmecilerin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puanlarında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önemli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farklılıklar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olması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durumunda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üst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AWG'nin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oy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hakkı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olan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iki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üyesi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yapılır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.(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Türk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).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son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değerlendiriciler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verilen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toplam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puanın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aritmetik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ortalaması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hesaplanır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623740" y="2591177"/>
            <a:ext cx="6124723" cy="20005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dört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genel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bölümde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toplanan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belirli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seçim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kriterlerine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dayanarak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yapılır</a:t>
            </a:r>
            <a:r>
              <a:rPr lang="ru-RU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algn="just"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Ortaklığın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Kapasitesi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ortaklarının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işlevlerini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etkin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verimli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sürdürülebilir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şekilde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yerine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getirebilme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kapasitesi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edilir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kapsamı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Program 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diğer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stratejilerile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tutarlılığı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teklifinin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bölgesinin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belirli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ihtiyaçlarına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kısıtlamaları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yla yönelik olması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değerlendirilir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tr-TR" sz="11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Yöntem</a:t>
            </a:r>
            <a:r>
              <a:rPr lang="en-US" sz="11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hedef-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-sonuç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tutarlılığı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tanımlanması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gerekçesi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zaman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çizelgesi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ortakların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uygulamasına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katılımları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değerlendirilir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Tahmini</a:t>
            </a:r>
            <a:r>
              <a:rPr lang="en-US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maliyetlerin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piyasa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fiyatlarına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uygunluğu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edilir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67744" y="5858108"/>
            <a:ext cx="6444220" cy="492443"/>
          </a:xfrm>
          <a:prstGeom prst="rect">
            <a:avLst/>
          </a:prstGeom>
          <a:noFill/>
          <a:effectLst>
            <a:outerShdw blurRad="114300" dist="38100" dir="2700000" algn="tl" rotWithShape="0">
              <a:schemeClr val="bg1">
                <a:alpha val="47000"/>
              </a:scheme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marL="1525588" indent="-1525588" algn="just"/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Yalnızca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65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üzeri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puan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hibe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önerilir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09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4603</TotalTime>
  <Words>1802</Words>
  <Application>Microsoft Office PowerPoint</Application>
  <PresentationFormat>Ekran Gösterisi (4:3)</PresentationFormat>
  <Paragraphs>200</Paragraphs>
  <Slides>17</Slides>
  <Notes>17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2" baseType="lpstr">
      <vt:lpstr>Arial</vt:lpstr>
      <vt:lpstr>Calibri</vt:lpstr>
      <vt:lpstr>Verdana</vt:lpstr>
      <vt:lpstr>Wingdings</vt:lpstr>
      <vt:lpstr>Office-téma</vt:lpstr>
      <vt:lpstr>Proje tekliflerinin değerlendirilmesi</vt:lpstr>
      <vt:lpstr>Proje tekliflerinin değerlendirilmesi</vt:lpstr>
      <vt:lpstr>Proje tekliflerinin değerlendirilmesi</vt:lpstr>
      <vt:lpstr>Proje tekliflerinin değerlendirilmesi</vt:lpstr>
      <vt:lpstr>Proje tekliflerinin değerlendirilmesi</vt:lpstr>
      <vt:lpstr>Proje tekliflerinin değerlendirilmesi</vt:lpstr>
      <vt:lpstr>KONTROL ÇİZELGESİ İdari ve Uygunluk KONTROLÜ  </vt:lpstr>
      <vt:lpstr>KONTROL ŞEMASI İdari ve Uygunluk KONTROLÜ</vt:lpstr>
      <vt:lpstr>Proje tekliflerinin değerlendirilmesi</vt:lpstr>
      <vt:lpstr>KONTROL çizelgesi TEKNİK DEĞERLENDİRME VE KALİTE DEĞERLENDİRMESİ  </vt:lpstr>
      <vt:lpstr>KONTROL çizelgesi TEKNİK DEĞERLENDİRME VE KALİTE DEĞERLENDİRMESİ  </vt:lpstr>
      <vt:lpstr>KONTROL çizelgesi TEKNİK DEĞERLENDİRME VE KALİTE DEĞERLENDİRMESİ  </vt:lpstr>
      <vt:lpstr>Proje tekliflerinin değerlendirilmesi</vt:lpstr>
      <vt:lpstr>Proje önerilerinin sıralaması</vt:lpstr>
      <vt:lpstr>ŞİKAYET USULÜ</vt:lpstr>
      <vt:lpstr>ŞİKAYET Usulü</vt:lpstr>
      <vt:lpstr>PowerPoint Sunusu</vt:lpstr>
    </vt:vector>
  </TitlesOfParts>
  <Company>WT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BG TR Presentation</dc:title>
  <dc:creator>Vanya;Vania Hristova</dc:creator>
  <cp:lastModifiedBy>Semiha Ozturk</cp:lastModifiedBy>
  <cp:revision>789</cp:revision>
  <cp:lastPrinted>2013-12-06T16:13:01Z</cp:lastPrinted>
  <dcterms:created xsi:type="dcterms:W3CDTF">2013-11-18T08:40:35Z</dcterms:created>
  <dcterms:modified xsi:type="dcterms:W3CDTF">2018-02-09T11:58:40Z</dcterms:modified>
</cp:coreProperties>
</file>