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83" r:id="rId3"/>
    <p:sldId id="328" r:id="rId4"/>
    <p:sldId id="335" r:id="rId5"/>
    <p:sldId id="329" r:id="rId6"/>
    <p:sldId id="336" r:id="rId7"/>
    <p:sldId id="330" r:id="rId8"/>
    <p:sldId id="331" r:id="rId9"/>
    <p:sldId id="332" r:id="rId10"/>
    <p:sldId id="333" r:id="rId11"/>
    <p:sldId id="334" r:id="rId12"/>
    <p:sldId id="281" r:id="rId13"/>
  </p:sldIdLst>
  <p:sldSz cx="9144000" cy="6858000" type="screen4x3"/>
  <p:notesSz cx="6797675" cy="9926638"/>
  <p:defaultTextStyle>
    <a:defPPr>
      <a:defRPr lang="hu-H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ass Kornél" initials="V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FF99"/>
    <a:srgbClr val="CCFF99"/>
    <a:srgbClr val="FFFFFF"/>
    <a:srgbClr val="98C222"/>
    <a:srgbClr val="669900"/>
    <a:srgbClr val="FFFF66"/>
    <a:srgbClr val="843D8D"/>
    <a:srgbClr val="CCECFF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6" autoAdjust="0"/>
    <p:restoredTop sz="82345" autoAdjust="0"/>
  </p:normalViewPr>
  <p:slideViewPr>
    <p:cSldViewPr>
      <p:cViewPr varScale="1">
        <p:scale>
          <a:sx n="75" d="100"/>
          <a:sy n="75" d="100"/>
        </p:scale>
        <p:origin x="72" y="4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65827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565939-7E85-406A-8933-FE2BA5720DA9}" type="datetimeFigureOut">
              <a:rPr lang="bg-BG" smtClean="0"/>
              <a:t>9.2.2018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0DDE6-9CB9-47C8-83BC-D0BBB6AD34C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543346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D6DAF9F-9F54-486A-808D-D649C42855F5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hu-HU" noProof="0" smtClean="0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noProof="0" smtClean="0"/>
              <a:t>Mintaszöveg szerkesztése</a:t>
            </a:r>
          </a:p>
          <a:p>
            <a:pPr lvl="1"/>
            <a:r>
              <a:rPr lang="hu-HU" noProof="0" smtClean="0"/>
              <a:t>Második szint</a:t>
            </a:r>
          </a:p>
          <a:p>
            <a:pPr lvl="2"/>
            <a:r>
              <a:rPr lang="hu-HU" noProof="0" smtClean="0"/>
              <a:t>Harmadik szint</a:t>
            </a:r>
          </a:p>
          <a:p>
            <a:pPr lvl="3"/>
            <a:r>
              <a:rPr lang="hu-HU" noProof="0" smtClean="0"/>
              <a:t>Negyedik szint</a:t>
            </a:r>
          </a:p>
          <a:p>
            <a:pPr lvl="4"/>
            <a:r>
              <a:rPr lang="hu-HU" noProof="0" smtClean="0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6B3663C-14CF-4D71-AE23-2109568032CA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23505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5364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0F6307C-E95B-496A-B5A7-E33B6575710F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759656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29/6/2001 </a:t>
            </a:r>
            <a:r>
              <a:rPr lang="en-US" dirty="0" err="1" smtClean="0"/>
              <a:t>tarihli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4708 </a:t>
            </a:r>
            <a:r>
              <a:rPr lang="en-US" dirty="0" err="1" smtClean="0"/>
              <a:t>sayılı</a:t>
            </a:r>
            <a:r>
              <a:rPr lang="en-US" dirty="0" smtClean="0"/>
              <a:t> </a:t>
            </a:r>
            <a:r>
              <a:rPr lang="en-US" dirty="0" err="1" smtClean="0"/>
              <a:t>Yapı</a:t>
            </a:r>
            <a:r>
              <a:rPr lang="en-US" dirty="0" smtClean="0"/>
              <a:t> </a:t>
            </a:r>
            <a:r>
              <a:rPr lang="en-US" dirty="0" err="1" smtClean="0"/>
              <a:t>Denetimi</a:t>
            </a:r>
            <a:r>
              <a:rPr lang="en-US" dirty="0" smtClean="0"/>
              <a:t> </a:t>
            </a:r>
            <a:r>
              <a:rPr lang="en-US" dirty="0" err="1" smtClean="0"/>
              <a:t>Hakkında</a:t>
            </a:r>
            <a:r>
              <a:rPr lang="en-US" dirty="0" smtClean="0"/>
              <a:t> </a:t>
            </a:r>
            <a:r>
              <a:rPr lang="en-US" dirty="0" err="1" smtClean="0"/>
              <a:t>Kanuna’na</a:t>
            </a:r>
            <a:r>
              <a:rPr lang="en-US" dirty="0" smtClean="0"/>
              <a:t> </a:t>
            </a:r>
            <a:r>
              <a:rPr lang="en-US" dirty="0" err="1" smtClean="0"/>
              <a:t>göre</a:t>
            </a:r>
            <a:r>
              <a:rPr lang="en-US" dirty="0" smtClean="0"/>
              <a:t> 3/5/1985 </a:t>
            </a:r>
            <a:r>
              <a:rPr lang="en-US" dirty="0" err="1" smtClean="0"/>
              <a:t>tarihli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3194 </a:t>
            </a:r>
            <a:r>
              <a:rPr lang="en-US" dirty="0" err="1" smtClean="0"/>
              <a:t>sayılı</a:t>
            </a:r>
            <a:r>
              <a:rPr lang="en-US" dirty="0" smtClean="0"/>
              <a:t> </a:t>
            </a:r>
            <a:r>
              <a:rPr lang="en-US" dirty="0" err="1" smtClean="0"/>
              <a:t>İmar</a:t>
            </a:r>
            <a:r>
              <a:rPr lang="en-US" dirty="0" smtClean="0"/>
              <a:t> </a:t>
            </a:r>
            <a:r>
              <a:rPr lang="en-US" dirty="0" err="1" smtClean="0"/>
              <a:t>Kanununun</a:t>
            </a:r>
            <a:r>
              <a:rPr lang="en-US" dirty="0" smtClean="0"/>
              <a:t> 26 </a:t>
            </a:r>
            <a:r>
              <a:rPr lang="en-US" dirty="0" err="1" smtClean="0"/>
              <a:t>ncı</a:t>
            </a:r>
            <a:r>
              <a:rPr lang="en-US" dirty="0" smtClean="0"/>
              <a:t> </a:t>
            </a:r>
            <a:r>
              <a:rPr lang="en-US" dirty="0" err="1" smtClean="0"/>
              <a:t>maddesinde</a:t>
            </a:r>
            <a:r>
              <a:rPr lang="en-US" dirty="0" smtClean="0"/>
              <a:t> </a:t>
            </a:r>
            <a:r>
              <a:rPr lang="en-US" dirty="0" err="1" smtClean="0"/>
              <a:t>belirtilen</a:t>
            </a:r>
            <a:r>
              <a:rPr lang="en-US" dirty="0" smtClean="0"/>
              <a:t> </a:t>
            </a:r>
            <a:r>
              <a:rPr lang="en-US" dirty="0" err="1" smtClean="0"/>
              <a:t>kamuya</a:t>
            </a:r>
            <a:r>
              <a:rPr lang="en-US" dirty="0" smtClean="0"/>
              <a:t> </a:t>
            </a:r>
            <a:r>
              <a:rPr lang="en-US" dirty="0" err="1" smtClean="0"/>
              <a:t>ait</a:t>
            </a:r>
            <a:r>
              <a:rPr lang="en-US" dirty="0" smtClean="0"/>
              <a:t> </a:t>
            </a:r>
            <a:r>
              <a:rPr lang="en-US" dirty="0" err="1" smtClean="0"/>
              <a:t>yapı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tesisler</a:t>
            </a:r>
            <a:r>
              <a:rPr lang="en-US" dirty="0" smtClean="0"/>
              <a:t> </a:t>
            </a:r>
            <a:r>
              <a:rPr lang="en-US" dirty="0" err="1" smtClean="0"/>
              <a:t>ile</a:t>
            </a:r>
            <a:r>
              <a:rPr lang="en-US" dirty="0" smtClean="0"/>
              <a:t> 27 </a:t>
            </a:r>
            <a:r>
              <a:rPr lang="en-US" dirty="0" err="1" smtClean="0"/>
              <a:t>nci</a:t>
            </a:r>
            <a:r>
              <a:rPr lang="en-US" dirty="0" smtClean="0"/>
              <a:t> </a:t>
            </a:r>
            <a:r>
              <a:rPr lang="en-US" dirty="0" err="1" smtClean="0"/>
              <a:t>maddesinde</a:t>
            </a:r>
            <a:r>
              <a:rPr lang="en-US" dirty="0" smtClean="0"/>
              <a:t> </a:t>
            </a:r>
            <a:r>
              <a:rPr lang="en-US" dirty="0" err="1" smtClean="0"/>
              <a:t>belirtilen</a:t>
            </a:r>
            <a:r>
              <a:rPr lang="en-US" dirty="0" smtClean="0"/>
              <a:t> </a:t>
            </a:r>
            <a:r>
              <a:rPr lang="en-US" dirty="0" err="1" smtClean="0"/>
              <a:t>ruhsata</a:t>
            </a:r>
            <a:r>
              <a:rPr lang="en-US" dirty="0" smtClean="0"/>
              <a:t> </a:t>
            </a:r>
            <a:r>
              <a:rPr lang="en-US" dirty="0" err="1" smtClean="0"/>
              <a:t>tabi</a:t>
            </a:r>
            <a:r>
              <a:rPr lang="en-US" dirty="0" smtClean="0"/>
              <a:t> </a:t>
            </a:r>
            <a:r>
              <a:rPr lang="en-US" dirty="0" err="1" smtClean="0"/>
              <a:t>olmayan</a:t>
            </a:r>
            <a:r>
              <a:rPr lang="en-US" dirty="0" smtClean="0"/>
              <a:t> </a:t>
            </a:r>
            <a:r>
              <a:rPr lang="en-US" dirty="0" err="1" smtClean="0"/>
              <a:t>yapılar</a:t>
            </a:r>
            <a:r>
              <a:rPr lang="en-US" dirty="0" smtClean="0"/>
              <a:t> </a:t>
            </a:r>
            <a:r>
              <a:rPr lang="en-US" dirty="0" err="1" smtClean="0"/>
              <a:t>yapı</a:t>
            </a:r>
            <a:r>
              <a:rPr lang="en-US" dirty="0" smtClean="0"/>
              <a:t> </a:t>
            </a:r>
            <a:r>
              <a:rPr lang="en-US" dirty="0" err="1" smtClean="0"/>
              <a:t>denetimden</a:t>
            </a:r>
            <a:r>
              <a:rPr lang="en-US" dirty="0" smtClean="0"/>
              <a:t> </a:t>
            </a:r>
            <a:r>
              <a:rPr lang="en-US" dirty="0" err="1" smtClean="0"/>
              <a:t>hariç</a:t>
            </a:r>
            <a:r>
              <a:rPr lang="en-US" dirty="0" smtClean="0"/>
              <a:t> </a:t>
            </a:r>
            <a:r>
              <a:rPr lang="en-US" dirty="0" err="1" smtClean="0"/>
              <a:t>tutulmaktadır</a:t>
            </a:r>
            <a:r>
              <a:rPr lang="en-US" dirty="0" smtClean="0"/>
              <a:t>. </a:t>
            </a:r>
            <a:r>
              <a:rPr lang="en-US" dirty="0" err="1" smtClean="0"/>
              <a:t>İlgili</a:t>
            </a:r>
            <a:r>
              <a:rPr lang="en-US" dirty="0" smtClean="0"/>
              <a:t> </a:t>
            </a:r>
            <a:r>
              <a:rPr lang="en-US" dirty="0" err="1" smtClean="0"/>
              <a:t>denetimi</a:t>
            </a:r>
            <a:r>
              <a:rPr lang="en-US" dirty="0" smtClean="0"/>
              <a:t> </a:t>
            </a:r>
            <a:r>
              <a:rPr lang="en-US" dirty="0" err="1" smtClean="0"/>
              <a:t>muayene</a:t>
            </a:r>
            <a:r>
              <a:rPr lang="en-US" dirty="0" smtClean="0"/>
              <a:t> </a:t>
            </a:r>
            <a:r>
              <a:rPr lang="en-US" dirty="0" err="1" smtClean="0"/>
              <a:t>kabul</a:t>
            </a:r>
            <a:r>
              <a:rPr lang="en-US" dirty="0" smtClean="0"/>
              <a:t> </a:t>
            </a:r>
            <a:r>
              <a:rPr lang="en-US" dirty="0" err="1" smtClean="0"/>
              <a:t>komisyonları</a:t>
            </a:r>
            <a:r>
              <a:rPr lang="en-US" dirty="0" smtClean="0"/>
              <a:t> </a:t>
            </a:r>
            <a:r>
              <a:rPr lang="en-US" dirty="0" err="1" smtClean="0"/>
              <a:t>üstlenir</a:t>
            </a:r>
            <a:r>
              <a:rPr lang="en-US" dirty="0" smtClean="0"/>
              <a:t>. Bu </a:t>
            </a:r>
            <a:r>
              <a:rPr lang="en-US" dirty="0" err="1" smtClean="0"/>
              <a:t>komisyonlarda</a:t>
            </a:r>
            <a:r>
              <a:rPr lang="en-US" dirty="0" smtClean="0"/>
              <a:t> </a:t>
            </a:r>
            <a:r>
              <a:rPr lang="en-US" dirty="0" err="1" smtClean="0"/>
              <a:t>görevlendirilecek</a:t>
            </a:r>
            <a:r>
              <a:rPr lang="en-US" dirty="0" smtClean="0"/>
              <a:t> </a:t>
            </a:r>
            <a:r>
              <a:rPr lang="en-US" dirty="0" err="1" smtClean="0"/>
              <a:t>olanların</a:t>
            </a:r>
            <a:r>
              <a:rPr lang="en-US" dirty="0" smtClean="0"/>
              <a:t> </a:t>
            </a:r>
            <a:r>
              <a:rPr lang="en-US" dirty="0" err="1" smtClean="0"/>
              <a:t>tamamının</a:t>
            </a:r>
            <a:r>
              <a:rPr lang="en-US" dirty="0" smtClean="0"/>
              <a:t> </a:t>
            </a:r>
            <a:r>
              <a:rPr lang="en-US" dirty="0" err="1" smtClean="0"/>
              <a:t>teknik</a:t>
            </a:r>
            <a:r>
              <a:rPr lang="en-US" dirty="0" smtClean="0"/>
              <a:t> </a:t>
            </a:r>
            <a:r>
              <a:rPr lang="en-US" dirty="0" err="1" smtClean="0"/>
              <a:t>eleman</a:t>
            </a:r>
            <a:r>
              <a:rPr lang="en-US" dirty="0" smtClean="0"/>
              <a:t> </a:t>
            </a:r>
            <a:r>
              <a:rPr lang="en-US" dirty="0" err="1" smtClean="0"/>
              <a:t>olması</a:t>
            </a:r>
            <a:r>
              <a:rPr lang="en-US" dirty="0" smtClean="0"/>
              <a:t> </a:t>
            </a:r>
            <a:r>
              <a:rPr lang="en-US" dirty="0" err="1" smtClean="0"/>
              <a:t>zorunludur</a:t>
            </a:r>
            <a:r>
              <a:rPr lang="en-US" dirty="0" smtClean="0"/>
              <a:t>. </a:t>
            </a:r>
            <a:r>
              <a:rPr lang="en-US" dirty="0" err="1" smtClean="0"/>
              <a:t>Ancak</a:t>
            </a:r>
            <a:r>
              <a:rPr lang="en-US" dirty="0" smtClean="0"/>
              <a:t>, </a:t>
            </a:r>
            <a:r>
              <a:rPr lang="en-US" dirty="0" err="1" smtClean="0"/>
              <a:t>ilgili</a:t>
            </a:r>
            <a:r>
              <a:rPr lang="en-US" dirty="0" smtClean="0"/>
              <a:t> </a:t>
            </a:r>
            <a:r>
              <a:rPr lang="en-US" dirty="0" err="1" smtClean="0"/>
              <a:t>idarede</a:t>
            </a:r>
            <a:r>
              <a:rPr lang="en-US" dirty="0" smtClean="0"/>
              <a:t> </a:t>
            </a:r>
            <a:r>
              <a:rPr lang="en-US" dirty="0" err="1" smtClean="0"/>
              <a:t>yeterli</a:t>
            </a:r>
            <a:r>
              <a:rPr lang="en-US" dirty="0" smtClean="0"/>
              <a:t> </a:t>
            </a:r>
            <a:r>
              <a:rPr lang="en-US" dirty="0" err="1" smtClean="0"/>
              <a:t>sayıda</a:t>
            </a:r>
            <a:r>
              <a:rPr lang="en-US" dirty="0" smtClean="0"/>
              <a:t> </a:t>
            </a:r>
            <a:r>
              <a:rPr lang="en-US" dirty="0" err="1" smtClean="0"/>
              <a:t>veya</a:t>
            </a:r>
            <a:r>
              <a:rPr lang="en-US" dirty="0" smtClean="0"/>
              <a:t> </a:t>
            </a:r>
            <a:r>
              <a:rPr lang="en-US" dirty="0" err="1" smtClean="0"/>
              <a:t>işin</a:t>
            </a:r>
            <a:r>
              <a:rPr lang="en-US" dirty="0" smtClean="0"/>
              <a:t> </a:t>
            </a:r>
            <a:r>
              <a:rPr lang="en-US" dirty="0" err="1" smtClean="0"/>
              <a:t>özelliğine</a:t>
            </a:r>
            <a:r>
              <a:rPr lang="en-US" dirty="0" smtClean="0"/>
              <a:t> </a:t>
            </a:r>
            <a:r>
              <a:rPr lang="en-US" dirty="0" err="1" smtClean="0"/>
              <a:t>uygun</a:t>
            </a:r>
            <a:r>
              <a:rPr lang="en-US" dirty="0" smtClean="0"/>
              <a:t> </a:t>
            </a:r>
            <a:r>
              <a:rPr lang="en-US" dirty="0" err="1" smtClean="0"/>
              <a:t>nitelikte</a:t>
            </a:r>
            <a:r>
              <a:rPr lang="en-US" dirty="0" smtClean="0"/>
              <a:t> </a:t>
            </a:r>
            <a:r>
              <a:rPr lang="en-US" dirty="0" err="1" smtClean="0"/>
              <a:t>teknik</a:t>
            </a:r>
            <a:r>
              <a:rPr lang="en-US" dirty="0" smtClean="0"/>
              <a:t> </a:t>
            </a:r>
            <a:r>
              <a:rPr lang="en-US" dirty="0" err="1" smtClean="0"/>
              <a:t>eleman</a:t>
            </a:r>
            <a:r>
              <a:rPr lang="en-US" dirty="0" smtClean="0"/>
              <a:t> </a:t>
            </a:r>
            <a:r>
              <a:rPr lang="en-US" dirty="0" err="1" smtClean="0"/>
              <a:t>bulunmaması</a:t>
            </a:r>
            <a:r>
              <a:rPr lang="en-US" dirty="0" smtClean="0"/>
              <a:t> </a:t>
            </a:r>
            <a:r>
              <a:rPr lang="en-US" dirty="0" err="1" smtClean="0"/>
              <a:t>durumunda</a:t>
            </a:r>
            <a:r>
              <a:rPr lang="en-US" dirty="0" smtClean="0"/>
              <a:t>, 4734 </a:t>
            </a:r>
            <a:r>
              <a:rPr lang="en-US" dirty="0" err="1" smtClean="0"/>
              <a:t>sayılı</a:t>
            </a:r>
            <a:r>
              <a:rPr lang="en-US" dirty="0" smtClean="0"/>
              <a:t> </a:t>
            </a:r>
            <a:r>
              <a:rPr lang="en-US" dirty="0" err="1" smtClean="0"/>
              <a:t>Kanun</a:t>
            </a:r>
            <a:r>
              <a:rPr lang="en-US" dirty="0" smtClean="0"/>
              <a:t> </a:t>
            </a:r>
            <a:r>
              <a:rPr lang="en-US" dirty="0" err="1" smtClean="0"/>
              <a:t>kapsamındaki</a:t>
            </a:r>
            <a:r>
              <a:rPr lang="en-US" dirty="0" smtClean="0"/>
              <a:t> </a:t>
            </a:r>
            <a:r>
              <a:rPr lang="en-US" dirty="0" err="1" smtClean="0"/>
              <a:t>kamu</a:t>
            </a:r>
            <a:r>
              <a:rPr lang="en-US" dirty="0" smtClean="0"/>
              <a:t> </a:t>
            </a:r>
            <a:r>
              <a:rPr lang="en-US" dirty="0" err="1" smtClean="0"/>
              <a:t>kurum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kuruluşlarından</a:t>
            </a:r>
            <a:r>
              <a:rPr lang="en-US" dirty="0" smtClean="0"/>
              <a:t> </a:t>
            </a:r>
            <a:r>
              <a:rPr lang="en-US" dirty="0" err="1" smtClean="0"/>
              <a:t>teknik</a:t>
            </a:r>
            <a:r>
              <a:rPr lang="en-US" dirty="0" smtClean="0"/>
              <a:t> </a:t>
            </a:r>
            <a:r>
              <a:rPr lang="en-US" dirty="0" err="1" smtClean="0"/>
              <a:t>eleman</a:t>
            </a:r>
            <a:r>
              <a:rPr lang="en-US" dirty="0" smtClean="0"/>
              <a:t> </a:t>
            </a:r>
            <a:r>
              <a:rPr lang="en-US" dirty="0" err="1" smtClean="0"/>
              <a:t>görevlendirilebilir</a:t>
            </a:r>
            <a:r>
              <a:rPr lang="en-US" dirty="0" smtClean="0"/>
              <a:t>.  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487459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r>
              <a:rPr lang="en-US" dirty="0" err="1" smtClean="0"/>
              <a:t>Ayrıca</a:t>
            </a:r>
            <a:r>
              <a:rPr lang="en-US" dirty="0" smtClean="0"/>
              <a:t> </a:t>
            </a:r>
            <a:r>
              <a:rPr lang="en-US" dirty="0" err="1" smtClean="0"/>
              <a:t>temel</a:t>
            </a:r>
            <a:r>
              <a:rPr lang="en-US" dirty="0" smtClean="0"/>
              <a:t> </a:t>
            </a:r>
            <a:r>
              <a:rPr lang="en-US" dirty="0" err="1" smtClean="0"/>
              <a:t>muhasebe</a:t>
            </a:r>
            <a:r>
              <a:rPr lang="en-US" dirty="0" smtClean="0"/>
              <a:t> </a:t>
            </a:r>
            <a:r>
              <a:rPr lang="en-US" dirty="0" err="1" smtClean="0"/>
              <a:t>belgelerinde</a:t>
            </a:r>
            <a:r>
              <a:rPr lang="en-US" dirty="0" smtClean="0"/>
              <a:t> (</a:t>
            </a:r>
            <a:r>
              <a:rPr lang="en-US" dirty="0" err="1" smtClean="0"/>
              <a:t>özellikle</a:t>
            </a:r>
            <a:r>
              <a:rPr lang="en-US" dirty="0" smtClean="0"/>
              <a:t> </a:t>
            </a:r>
            <a:r>
              <a:rPr lang="en-US" dirty="0" err="1" smtClean="0"/>
              <a:t>faturalarda</a:t>
            </a:r>
            <a:r>
              <a:rPr lang="en-US" dirty="0" smtClean="0"/>
              <a:t>) "</a:t>
            </a:r>
            <a:r>
              <a:rPr lang="en-US" dirty="0" err="1" smtClean="0"/>
              <a:t>Harcamalar</a:t>
            </a:r>
            <a:r>
              <a:rPr lang="en-US" dirty="0" smtClean="0"/>
              <a:t> </a:t>
            </a:r>
            <a:r>
              <a:rPr lang="en-US" dirty="0" err="1" smtClean="0"/>
              <a:t>Proje</a:t>
            </a:r>
            <a:r>
              <a:rPr lang="en-US" dirty="0" smtClean="0"/>
              <a:t> No: ............ / </a:t>
            </a:r>
            <a:r>
              <a:rPr lang="en-US" dirty="0" err="1" smtClean="0"/>
              <a:t>Proje</a:t>
            </a:r>
            <a:r>
              <a:rPr lang="en-US" dirty="0" smtClean="0"/>
              <a:t> Kodu/ </a:t>
            </a:r>
            <a:r>
              <a:rPr lang="en-US" dirty="0" err="1" smtClean="0"/>
              <a:t>veya</a:t>
            </a:r>
            <a:r>
              <a:rPr lang="en-US" dirty="0" smtClean="0"/>
              <a:t> </a:t>
            </a:r>
            <a:r>
              <a:rPr lang="en-US" dirty="0" err="1" smtClean="0"/>
              <a:t>Proje</a:t>
            </a:r>
            <a:r>
              <a:rPr lang="en-US" dirty="0" smtClean="0"/>
              <a:t> </a:t>
            </a:r>
            <a:r>
              <a:rPr lang="en-US" dirty="0" err="1" smtClean="0"/>
              <a:t>Adı</a:t>
            </a:r>
            <a:r>
              <a:rPr lang="en-US" dirty="0" smtClean="0"/>
              <a:t>/ .......... </a:t>
            </a:r>
            <a:r>
              <a:rPr lang="en-US" dirty="0" err="1" smtClean="0"/>
              <a:t>Interreg</a:t>
            </a:r>
            <a:r>
              <a:rPr lang="en-US" dirty="0" smtClean="0"/>
              <a:t> - IPA </a:t>
            </a:r>
            <a:r>
              <a:rPr lang="en-US" dirty="0" err="1" smtClean="0"/>
              <a:t>Bulgaristan</a:t>
            </a:r>
            <a:r>
              <a:rPr lang="en-US" dirty="0" smtClean="0"/>
              <a:t> - </a:t>
            </a:r>
            <a:r>
              <a:rPr lang="en-US" dirty="0" err="1" smtClean="0"/>
              <a:t>Türkiye</a:t>
            </a:r>
            <a:r>
              <a:rPr lang="en-US" dirty="0" smtClean="0"/>
              <a:t> SÖİ </a:t>
            </a:r>
            <a:r>
              <a:rPr lang="en-US" dirty="0" err="1" smtClean="0"/>
              <a:t>Programı</a:t>
            </a:r>
            <a:r>
              <a:rPr lang="en-US" dirty="0" smtClean="0"/>
              <a:t> </a:t>
            </a:r>
            <a:r>
              <a:rPr lang="en-US" dirty="0" err="1" smtClean="0"/>
              <a:t>kapsamındadır</a:t>
            </a:r>
            <a:r>
              <a:rPr lang="en-US" dirty="0" smtClean="0"/>
              <a:t>" </a:t>
            </a:r>
            <a:r>
              <a:rPr lang="en-US" dirty="0" err="1" smtClean="0"/>
              <a:t>metni</a:t>
            </a:r>
            <a:r>
              <a:rPr lang="en-US" dirty="0" smtClean="0"/>
              <a:t> </a:t>
            </a:r>
            <a:r>
              <a:rPr lang="en-US" dirty="0" err="1" smtClean="0"/>
              <a:t>yer</a:t>
            </a:r>
            <a:r>
              <a:rPr lang="en-US" dirty="0" smtClean="0"/>
              <a:t> </a:t>
            </a:r>
            <a:r>
              <a:rPr lang="en-US" dirty="0" err="1" smtClean="0"/>
              <a:t>almalıdır</a:t>
            </a:r>
            <a:r>
              <a:rPr lang="en-US" dirty="0" smtClean="0"/>
              <a:t>. </a:t>
            </a:r>
            <a:r>
              <a:rPr lang="en-US" dirty="0" err="1" smtClean="0"/>
              <a:t>Türkiye'den</a:t>
            </a:r>
            <a:r>
              <a:rPr lang="en-US" dirty="0" smtClean="0"/>
              <a:t> </a:t>
            </a:r>
            <a:r>
              <a:rPr lang="en-US" dirty="0" err="1" smtClean="0"/>
              <a:t>yararlananlar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, </a:t>
            </a:r>
            <a:r>
              <a:rPr lang="en-US" dirty="0" err="1" smtClean="0"/>
              <a:t>proje</a:t>
            </a:r>
            <a:r>
              <a:rPr lang="en-US" dirty="0" smtClean="0"/>
              <a:t> </a:t>
            </a:r>
            <a:r>
              <a:rPr lang="en-US" dirty="0" err="1" smtClean="0"/>
              <a:t>hazırlama</a:t>
            </a:r>
            <a:r>
              <a:rPr lang="en-US" dirty="0" smtClean="0"/>
              <a:t> </a:t>
            </a:r>
            <a:r>
              <a:rPr lang="en-US" dirty="0" err="1" smtClean="0"/>
              <a:t>masraflarının</a:t>
            </a:r>
            <a:r>
              <a:rPr lang="en-US" dirty="0" smtClean="0"/>
              <a:t> </a:t>
            </a:r>
            <a:r>
              <a:rPr lang="en-US" dirty="0" err="1" smtClean="0"/>
              <a:t>uygunluğuna</a:t>
            </a:r>
            <a:r>
              <a:rPr lang="en-US" dirty="0" smtClean="0"/>
              <a:t> </a:t>
            </a:r>
            <a:r>
              <a:rPr lang="en-US" dirty="0" err="1" smtClean="0"/>
              <a:t>ilişkin</a:t>
            </a:r>
            <a:r>
              <a:rPr lang="en-US" dirty="0" smtClean="0"/>
              <a:t> </a:t>
            </a:r>
            <a:r>
              <a:rPr lang="en-US" dirty="0" err="1" smtClean="0"/>
              <a:t>başlangıç</a:t>
            </a:r>
            <a:r>
              <a:rPr lang="en-US" dirty="0" smtClean="0"/>
              <a:t> </a:t>
            </a:r>
            <a:r>
              <a:rPr lang="en-US" dirty="0" err="1" smtClean="0"/>
              <a:t>tarihi</a:t>
            </a:r>
            <a:r>
              <a:rPr lang="en-US" dirty="0" smtClean="0"/>
              <a:t>, </a:t>
            </a:r>
            <a:r>
              <a:rPr lang="en-US" dirty="0" err="1" smtClean="0"/>
              <a:t>Programın</a:t>
            </a:r>
            <a:r>
              <a:rPr lang="en-US" dirty="0" smtClean="0"/>
              <a:t> </a:t>
            </a:r>
            <a:r>
              <a:rPr lang="en-US" dirty="0" err="1" smtClean="0"/>
              <a:t>AT'ye</a:t>
            </a:r>
            <a:r>
              <a:rPr lang="en-US" dirty="0" smtClean="0"/>
              <a:t> </a:t>
            </a:r>
            <a:r>
              <a:rPr lang="en-US" dirty="0" err="1" smtClean="0"/>
              <a:t>sunulması</a:t>
            </a:r>
            <a:r>
              <a:rPr lang="en-US" dirty="0" smtClean="0"/>
              <a:t> - 22 </a:t>
            </a:r>
            <a:r>
              <a:rPr lang="en-US" dirty="0" err="1" smtClean="0"/>
              <a:t>Eylül</a:t>
            </a:r>
            <a:r>
              <a:rPr lang="en-US" dirty="0" smtClean="0"/>
              <a:t> 2014.</a:t>
            </a:r>
            <a:endParaRPr lang="tr-TR" dirty="0" smtClean="0"/>
          </a:p>
          <a:p>
            <a:pPr eaLnBrk="1" hangingPunct="1">
              <a:spcBef>
                <a:spcPct val="0"/>
              </a:spcBef>
            </a:pPr>
            <a:r>
              <a:rPr lang="en-US" dirty="0" err="1" smtClean="0"/>
              <a:t>Türkiye'den</a:t>
            </a:r>
            <a:r>
              <a:rPr lang="en-US" dirty="0" smtClean="0"/>
              <a:t> </a:t>
            </a:r>
            <a:r>
              <a:rPr lang="en-US" dirty="0" err="1" smtClean="0"/>
              <a:t>yararla</a:t>
            </a:r>
            <a:r>
              <a:rPr lang="tr-TR" dirty="0" err="1" smtClean="0"/>
              <a:t>nıcı</a:t>
            </a:r>
            <a:r>
              <a:rPr lang="en-US" dirty="0" smtClean="0"/>
              <a:t>lar </a:t>
            </a:r>
            <a:r>
              <a:rPr lang="en-US" dirty="0" err="1" smtClean="0"/>
              <a:t>için</a:t>
            </a:r>
            <a:r>
              <a:rPr lang="en-US" dirty="0" smtClean="0"/>
              <a:t>, </a:t>
            </a:r>
            <a:r>
              <a:rPr lang="en-US" dirty="0" err="1" smtClean="0"/>
              <a:t>proje</a:t>
            </a:r>
            <a:r>
              <a:rPr lang="en-US" dirty="0" smtClean="0"/>
              <a:t> </a:t>
            </a:r>
            <a:r>
              <a:rPr lang="en-US" dirty="0" err="1" smtClean="0"/>
              <a:t>hazırlama</a:t>
            </a:r>
            <a:r>
              <a:rPr lang="en-US" dirty="0" smtClean="0"/>
              <a:t> </a:t>
            </a:r>
            <a:r>
              <a:rPr lang="en-US" dirty="0" err="1" smtClean="0"/>
              <a:t>masraflarının</a:t>
            </a:r>
            <a:r>
              <a:rPr lang="en-US" dirty="0" smtClean="0"/>
              <a:t> </a:t>
            </a:r>
            <a:r>
              <a:rPr lang="en-US" dirty="0" err="1" smtClean="0"/>
              <a:t>uygunluğuna</a:t>
            </a:r>
            <a:r>
              <a:rPr lang="en-US" dirty="0" smtClean="0"/>
              <a:t> </a:t>
            </a:r>
            <a:r>
              <a:rPr lang="en-US" dirty="0" err="1" smtClean="0"/>
              <a:t>başlama</a:t>
            </a:r>
            <a:r>
              <a:rPr lang="en-US" dirty="0" smtClean="0"/>
              <a:t> </a:t>
            </a:r>
            <a:r>
              <a:rPr lang="en-US" dirty="0" err="1" smtClean="0"/>
              <a:t>tarihi</a:t>
            </a:r>
            <a:r>
              <a:rPr lang="en-US" dirty="0" smtClean="0"/>
              <a:t>, </a:t>
            </a:r>
            <a:r>
              <a:rPr lang="en-US" dirty="0" err="1" smtClean="0"/>
              <a:t>Programın</a:t>
            </a:r>
            <a:r>
              <a:rPr lang="en-US" dirty="0" smtClean="0"/>
              <a:t> </a:t>
            </a:r>
            <a:r>
              <a:rPr lang="en-US" dirty="0" err="1" smtClean="0"/>
              <a:t>Avrupa</a:t>
            </a:r>
            <a:r>
              <a:rPr lang="en-US" dirty="0" smtClean="0"/>
              <a:t> </a:t>
            </a:r>
            <a:r>
              <a:rPr lang="en-US" dirty="0" err="1" smtClean="0"/>
              <a:t>Komisyonu'na</a:t>
            </a:r>
            <a:r>
              <a:rPr lang="en-US" dirty="0" smtClean="0"/>
              <a:t> - 22 </a:t>
            </a:r>
            <a:r>
              <a:rPr lang="en-US" dirty="0" err="1" smtClean="0"/>
              <a:t>Eylül</a:t>
            </a:r>
            <a:r>
              <a:rPr lang="en-US" dirty="0" smtClean="0"/>
              <a:t> 2014'e </a:t>
            </a:r>
            <a:r>
              <a:rPr lang="en-US" dirty="0" err="1" smtClean="0"/>
              <a:t>sunulduğu</a:t>
            </a:r>
            <a:r>
              <a:rPr lang="en-US" dirty="0" smtClean="0"/>
              <a:t> </a:t>
            </a:r>
            <a:r>
              <a:rPr lang="en-US" dirty="0" err="1" smtClean="0"/>
              <a:t>tarihten</a:t>
            </a:r>
            <a:r>
              <a:rPr lang="en-US" dirty="0" smtClean="0"/>
              <a:t> </a:t>
            </a:r>
            <a:r>
              <a:rPr lang="en-US" dirty="0" err="1" smtClean="0"/>
              <a:t>sonraki</a:t>
            </a:r>
            <a:r>
              <a:rPr lang="en-US" dirty="0" smtClean="0"/>
              <a:t> </a:t>
            </a:r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gündür</a:t>
            </a:r>
            <a:r>
              <a:rPr lang="en-US" dirty="0" smtClean="0"/>
              <a:t>.</a:t>
            </a:r>
          </a:p>
          <a:p>
            <a:pPr eaLnBrk="1" hangingPunct="1">
              <a:spcBef>
                <a:spcPct val="0"/>
              </a:spcBef>
            </a:pPr>
            <a:r>
              <a:rPr lang="en-US" dirty="0" err="1" smtClean="0"/>
              <a:t>Proje</a:t>
            </a:r>
            <a:r>
              <a:rPr lang="en-US" dirty="0" smtClean="0"/>
              <a:t> </a:t>
            </a:r>
            <a:r>
              <a:rPr lang="en-US" dirty="0" err="1" smtClean="0"/>
              <a:t>hazırlama</a:t>
            </a:r>
            <a:r>
              <a:rPr lang="en-US" dirty="0" smtClean="0"/>
              <a:t> </a:t>
            </a:r>
            <a:r>
              <a:rPr lang="en-US" dirty="0" err="1" smtClean="0"/>
              <a:t>harcamaları</a:t>
            </a:r>
            <a:r>
              <a:rPr lang="en-US" dirty="0" smtClean="0"/>
              <a:t>, </a:t>
            </a:r>
            <a:r>
              <a:rPr lang="en-US" dirty="0" err="1" smtClean="0"/>
              <a:t>proje</a:t>
            </a:r>
            <a:r>
              <a:rPr lang="en-US" dirty="0" smtClean="0"/>
              <a:t> </a:t>
            </a:r>
            <a:r>
              <a:rPr lang="en-US" dirty="0" err="1" smtClean="0"/>
              <a:t>önerilerinin</a:t>
            </a:r>
            <a:r>
              <a:rPr lang="en-US" dirty="0" smtClean="0"/>
              <a:t> </a:t>
            </a:r>
            <a:r>
              <a:rPr lang="en-US" dirty="0" err="1" smtClean="0"/>
              <a:t>sunulmasından</a:t>
            </a:r>
            <a:r>
              <a:rPr lang="en-US" dirty="0" smtClean="0"/>
              <a:t> </a:t>
            </a:r>
            <a:r>
              <a:rPr lang="en-US" dirty="0" err="1" smtClean="0"/>
              <a:t>önce</a:t>
            </a:r>
            <a:r>
              <a:rPr lang="en-US" dirty="0" smtClean="0"/>
              <a:t> </a:t>
            </a:r>
            <a:r>
              <a:rPr lang="en-US" dirty="0" err="1" smtClean="0"/>
              <a:t>veya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geç</a:t>
            </a:r>
            <a:r>
              <a:rPr lang="en-US" dirty="0" smtClean="0"/>
              <a:t> </a:t>
            </a:r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zamanda</a:t>
            </a:r>
            <a:r>
              <a:rPr lang="en-US" dirty="0" smtClean="0"/>
              <a:t> </a:t>
            </a:r>
            <a:r>
              <a:rPr lang="en-US" dirty="0" err="1" smtClean="0"/>
              <a:t>sunulmalıdır</a:t>
            </a:r>
            <a:r>
              <a:rPr lang="en-US" dirty="0" smtClean="0"/>
              <a:t>.</a:t>
            </a:r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383558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62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CE78672-2241-4B3E-BA9F-F13872ABFD39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83284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490050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571403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65326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51248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70296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77180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094874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86488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0CE93-B669-466E-97D9-5586B27B364B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297E6-F63A-420B-A5B0-020FB1FAC753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CE9F5-51AF-492A-8824-5C3A838A03E1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C024E-147D-4045-9DAD-21AF12B4AB33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AA197-6970-48B6-A3FB-810FD4BF9205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3280E-00BB-400B-9C9F-947E1C4D2FE9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503B2-91B5-4ECA-A2B3-2F9028CA9F63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2D96E-9455-42D9-84CC-73985AD981DD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B731E-4A3B-49FE-A6D7-CE71F9F6BF43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39283-BB6B-4F31-993C-91CC9CEDBA1A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A2C06-BD9A-4379-B602-55E0AD36598B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7A546-20EC-4033-8AE8-BD2B7FFEE11C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6801F-3549-4362-A2D9-E461ABBB383C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8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9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92047-826B-4480-86DF-10E3A1124327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86912-64D0-44FD-B6A0-EC23926F6DC4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4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80E5D-EA24-4FB5-B325-E00683E23599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3E15F-97D3-47FA-BB81-EA309E948FF8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3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4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98296-9193-445F-B714-62C84B76813F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52CEA-3C4D-4332-BF4B-A4A8BEDF2AF5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3AD1F-3B30-4D00-9F1C-16D24C11CAE3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hu-HU" noProof="0" smtClean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E46C8-9B5C-4D31-9DD3-CDA154339562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FC3B4-50F0-4DE2-AF60-4426CBA96076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Cím hely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Mintacím szerkesztése</a:t>
            </a:r>
          </a:p>
        </p:txBody>
      </p:sp>
      <p:sp>
        <p:nvSpPr>
          <p:cNvPr id="1027" name="Szöveg hely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2B749A6-BA16-4EBE-9FD1-69C8862F8548}" type="datetimeFigureOut">
              <a:rPr lang="hu-HU"/>
              <a:pPr>
                <a:defRPr/>
              </a:pPr>
              <a:t>2018. 02. 09.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F217791-932A-409C-A541-0FB4ABF1EC05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9.jpeg"/><Relationship Id="rId7" Type="http://schemas.openxmlformats.org/officeDocument/2006/relationships/image" Target="../media/image18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ím 1"/>
          <p:cNvSpPr>
            <a:spLocks noGrp="1"/>
          </p:cNvSpPr>
          <p:nvPr>
            <p:ph type="ctrTitle"/>
          </p:nvPr>
        </p:nvSpPr>
        <p:spPr>
          <a:xfrm>
            <a:off x="2906411" y="1679155"/>
            <a:ext cx="6300787" cy="3045394"/>
          </a:xfrm>
        </p:spPr>
        <p:txBody>
          <a:bodyPr/>
          <a:lstStyle/>
          <a:p>
            <a:pPr eaLnBrk="1" hangingPunct="1"/>
            <a:r>
              <a:rPr lang="tr-TR" sz="2800" b="1" dirty="0" smtClean="0">
                <a:solidFill>
                  <a:srgbClr val="003399"/>
                </a:solidFill>
                <a:latin typeface="Verdana" pitchFamily="34" charset="0"/>
              </a:rPr>
              <a:t/>
            </a:r>
            <a:br>
              <a:rPr lang="tr-TR" sz="2800" b="1" dirty="0" smtClean="0">
                <a:solidFill>
                  <a:srgbClr val="003399"/>
                </a:solidFill>
                <a:latin typeface="Verdana" pitchFamily="34" charset="0"/>
              </a:rPr>
            </a:br>
            <a:r>
              <a:rPr lang="tr-TR" sz="2800" b="1" dirty="0" smtClean="0">
                <a:solidFill>
                  <a:srgbClr val="003399"/>
                </a:solidFill>
                <a:latin typeface="Verdana" pitchFamily="34" charset="0"/>
              </a:rPr>
              <a:t>Başvuru Sırasında Dikkat Edilmesi Gereken Hususlar</a:t>
            </a:r>
            <a:endParaRPr lang="hu-HU" sz="2800" b="1" dirty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14339" name="Rectangle 9"/>
          <p:cNvSpPr>
            <a:spLocks noChangeArrowheads="1"/>
          </p:cNvSpPr>
          <p:nvPr/>
        </p:nvSpPr>
        <p:spPr bwMode="auto">
          <a:xfrm>
            <a:off x="0" y="1125538"/>
            <a:ext cx="9144000" cy="574675"/>
          </a:xfrm>
          <a:prstGeom prst="rect">
            <a:avLst/>
          </a:prstGeom>
          <a:solidFill>
            <a:srgbClr val="98C22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14340" name="Rectangle 10"/>
          <p:cNvSpPr>
            <a:spLocks noChangeArrowheads="1"/>
          </p:cNvSpPr>
          <p:nvPr/>
        </p:nvSpPr>
        <p:spPr bwMode="auto">
          <a:xfrm>
            <a:off x="-36512" y="908050"/>
            <a:ext cx="8675688" cy="360363"/>
          </a:xfrm>
          <a:prstGeom prst="rect">
            <a:avLst/>
          </a:prstGeom>
          <a:solidFill>
            <a:srgbClr val="843D8D"/>
          </a:solidFill>
          <a:ln w="381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pic>
        <p:nvPicPr>
          <p:cNvPr id="14342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05910" y="5981535"/>
            <a:ext cx="800358" cy="543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Kép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7024" y="260350"/>
            <a:ext cx="1799432" cy="557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C:\Users\HristovaV\Desktop\PIM 2017\EC illustrations - free to use\reaching_for_EU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36032"/>
            <a:ext cx="1131903" cy="1684969"/>
          </a:xfrm>
          <a:prstGeom prst="rect">
            <a:avLst/>
          </a:prstGeom>
          <a:solidFill>
            <a:schemeClr val="bg1">
              <a:alpha val="0"/>
            </a:schemeClr>
          </a:solidFill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23561" name="Picture 9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5" t="5310" r="6333" b="5990"/>
          <a:stretch/>
        </p:blipFill>
        <p:spPr bwMode="auto">
          <a:xfrm>
            <a:off x="395536" y="1175099"/>
            <a:ext cx="1512168" cy="1008112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3557" name="Picture 5" descr="C:\Users\HristovaV\Desktop\AIR\DSC_2443 - Copy (2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267735"/>
            <a:ext cx="1387030" cy="1385401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6" name="Picture 1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7" y="2492910"/>
            <a:ext cx="1387029" cy="720066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3556" name="Picture 4" descr="C:\Users\HristovaV\Desktop\PIM 2017\EC illustrations - free to use\EU_wind_power_small_size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7" y="548680"/>
            <a:ext cx="1387029" cy="942553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5" name="Picture 1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511260"/>
            <a:ext cx="1387030" cy="913392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Alcím 2"/>
          <p:cNvSpPr txBox="1">
            <a:spLocks/>
          </p:cNvSpPr>
          <p:nvPr/>
        </p:nvSpPr>
        <p:spPr bwMode="auto">
          <a:xfrm>
            <a:off x="3491881" y="4725145"/>
            <a:ext cx="4896544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85000" lnSpcReduction="20000"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eaLnBrk="1" fontAlgn="auto" hangingPunct="1">
              <a:spcAft>
                <a:spcPts val="0"/>
              </a:spcAft>
              <a:defRPr/>
            </a:pPr>
            <a:r>
              <a:rPr lang="tr-TR" sz="2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Bilgilendirme Günü</a:t>
            </a:r>
            <a:endParaRPr lang="en-US" sz="2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tr-TR" sz="2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Kırklareli</a:t>
            </a:r>
            <a:r>
              <a:rPr lang="en-US" sz="2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T</a:t>
            </a:r>
            <a:r>
              <a:rPr lang="tr-TR" sz="2400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ürkiye</a:t>
            </a:r>
            <a:endParaRPr lang="bg-BG" sz="2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tr-TR" sz="2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13 Şubat</a:t>
            </a:r>
            <a:r>
              <a:rPr lang="en-US" sz="2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hu-HU" sz="2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</a:t>
            </a:r>
            <a:r>
              <a:rPr lang="en-US" sz="2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</a:t>
            </a:r>
            <a:endParaRPr lang="hu-HU" sz="24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r" eaLnBrk="1" fontAlgn="auto" hangingPunct="1">
              <a:spcAft>
                <a:spcPts val="0"/>
              </a:spcAft>
              <a:defRPr/>
            </a:pPr>
            <a:endParaRPr lang="en-US" sz="2400" b="1" dirty="0">
              <a:solidFill>
                <a:srgbClr val="336699"/>
              </a:solidFill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395536" y="5029698"/>
            <a:ext cx="547260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Interreg</a:t>
            </a: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IPA Bulgaristan – Türkiye Sınır Ötesi İşbirliği Programı 2014 – 2020 dönemi </a:t>
            </a:r>
            <a:endParaRPr lang="tr-TR" sz="16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tr-TR" sz="16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r>
              <a:rPr lang="tr-TR" sz="16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Teklif Çağrısı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  <p:bldP spid="1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400" b="1" cap="small" dirty="0" smtClean="0">
                <a:solidFill>
                  <a:srgbClr val="003399"/>
                </a:solidFill>
                <a:latin typeface="Verdana" pitchFamily="34" charset="0"/>
              </a:rPr>
              <a:t>Proje Hazırlık</a:t>
            </a:r>
            <a:r>
              <a:rPr lang="en-US" sz="2400" b="1" cap="small" dirty="0" smtClean="0">
                <a:solidFill>
                  <a:srgbClr val="003399"/>
                </a:solidFill>
                <a:latin typeface="Verdana" pitchFamily="34" charset="0"/>
              </a:rPr>
              <a:t> </a:t>
            </a: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161677"/>
          </a:xfrm>
        </p:spPr>
        <p:txBody>
          <a:bodyPr/>
          <a:lstStyle/>
          <a:p>
            <a:pPr marL="0" indent="0" algn="just">
              <a:buNone/>
            </a:pPr>
            <a:r>
              <a:rPr lang="en-US" sz="2200" dirty="0" smtClean="0">
                <a:solidFill>
                  <a:srgbClr val="003399"/>
                </a:solidFill>
              </a:rPr>
              <a:t>•</a:t>
            </a:r>
            <a:r>
              <a:rPr lang="tr-TR" sz="2200" dirty="0">
                <a:solidFill>
                  <a:srgbClr val="003399"/>
                </a:solidFill>
              </a:rPr>
              <a:t> </a:t>
            </a:r>
            <a:r>
              <a:rPr lang="tr-TR" sz="2200" dirty="0" smtClean="0">
                <a:solidFill>
                  <a:srgbClr val="003399"/>
                </a:solidFill>
              </a:rPr>
              <a:t>Yapım </a:t>
            </a:r>
            <a:r>
              <a:rPr lang="tr-TR" sz="2200" dirty="0">
                <a:solidFill>
                  <a:srgbClr val="003399"/>
                </a:solidFill>
              </a:rPr>
              <a:t>işi içeren projeler </a:t>
            </a:r>
            <a:r>
              <a:rPr lang="tr-TR" sz="2200" dirty="0" smtClean="0">
                <a:solidFill>
                  <a:srgbClr val="003399"/>
                </a:solidFill>
              </a:rPr>
              <a:t>özel uzmanlık gerektirmektedir ve denetimi önemlidir. Türk ortaklar için kurumlar, denetim faaliyetlerini kendileri üstlenmelidir. </a:t>
            </a:r>
            <a:endParaRPr lang="en-US" sz="2200" dirty="0">
              <a:solidFill>
                <a:srgbClr val="003399"/>
              </a:solidFill>
            </a:endParaRPr>
          </a:p>
        </p:txBody>
      </p:sp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5"/>
          <a:srcRect l="11111" t="-750" r="22222"/>
          <a:stretch/>
        </p:blipFill>
        <p:spPr>
          <a:xfrm>
            <a:off x="2267744" y="2205512"/>
            <a:ext cx="432048" cy="652934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4114800" y="2971800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tr-TR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482612" y="2971800"/>
            <a:ext cx="239675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tr-TR" sz="2200" dirty="0" smtClean="0">
                <a:solidFill>
                  <a:srgbClr val="003399"/>
                </a:solidFill>
                <a:latin typeface="+mn-lt"/>
              </a:rPr>
              <a:t>Kamu kurumlarının </a:t>
            </a:r>
            <a:r>
              <a:rPr lang="tr-TR" sz="2200" dirty="0">
                <a:solidFill>
                  <a:srgbClr val="003399"/>
                </a:solidFill>
                <a:latin typeface="+mn-lt"/>
              </a:rPr>
              <a:t>proje bütçelerinde </a:t>
            </a:r>
            <a:r>
              <a:rPr lang="tr-TR" sz="2200" dirty="0" smtClean="0">
                <a:solidFill>
                  <a:srgbClr val="003399"/>
                </a:solidFill>
                <a:latin typeface="+mn-lt"/>
              </a:rPr>
              <a:t>yapı </a:t>
            </a:r>
            <a:r>
              <a:rPr lang="tr-TR" sz="2200" dirty="0">
                <a:solidFill>
                  <a:srgbClr val="003399"/>
                </a:solidFill>
                <a:latin typeface="+mn-lt"/>
              </a:rPr>
              <a:t>denetim </a:t>
            </a:r>
            <a:r>
              <a:rPr lang="tr-TR" sz="2200" dirty="0" smtClean="0">
                <a:solidFill>
                  <a:srgbClr val="003399"/>
                </a:solidFill>
                <a:latin typeface="+mn-lt"/>
              </a:rPr>
              <a:t>kalemi </a:t>
            </a:r>
            <a:r>
              <a:rPr lang="tr-TR" sz="2200" dirty="0">
                <a:solidFill>
                  <a:srgbClr val="003399"/>
                </a:solidFill>
                <a:latin typeface="+mn-lt"/>
              </a:rPr>
              <a:t>uygun harcama olarak </a:t>
            </a:r>
            <a:r>
              <a:rPr lang="tr-TR" sz="2200" dirty="0" smtClean="0">
                <a:solidFill>
                  <a:srgbClr val="003399"/>
                </a:solidFill>
                <a:latin typeface="+mn-lt"/>
              </a:rPr>
              <a:t>kabul edilmeyecektir.</a:t>
            </a:r>
            <a:endParaRPr lang="tr-TR" sz="2200" dirty="0">
              <a:solidFill>
                <a:srgbClr val="003399"/>
              </a:solidFill>
              <a:latin typeface="+mn-lt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6"/>
          <a:srcRect r="12216" b="9163"/>
          <a:stretch/>
        </p:blipFill>
        <p:spPr>
          <a:xfrm>
            <a:off x="3850219" y="2708920"/>
            <a:ext cx="4836581" cy="3335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4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400" b="1" cap="small" dirty="0" smtClean="0">
                <a:solidFill>
                  <a:srgbClr val="003399"/>
                </a:solidFill>
                <a:latin typeface="Verdana" pitchFamily="34" charset="0"/>
              </a:rPr>
              <a:t>Proje Hazırlık</a:t>
            </a:r>
            <a:r>
              <a:rPr lang="en-US" sz="2400" b="1" cap="small" dirty="0" smtClean="0">
                <a:solidFill>
                  <a:srgbClr val="003399"/>
                </a:solidFill>
                <a:latin typeface="Verdana" pitchFamily="34" charset="0"/>
              </a:rPr>
              <a:t> </a:t>
            </a: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161677"/>
          </a:xfrm>
        </p:spPr>
        <p:txBody>
          <a:bodyPr/>
          <a:lstStyle/>
          <a:p>
            <a:pPr marL="0" indent="0" algn="just">
              <a:buNone/>
            </a:pPr>
            <a:r>
              <a:rPr lang="en-US" sz="2200" dirty="0" smtClean="0">
                <a:solidFill>
                  <a:srgbClr val="003399"/>
                </a:solidFill>
              </a:rPr>
              <a:t>•</a:t>
            </a:r>
            <a:r>
              <a:rPr lang="tr-TR" sz="2200" dirty="0">
                <a:solidFill>
                  <a:srgbClr val="003399"/>
                </a:solidFill>
              </a:rPr>
              <a:t> </a:t>
            </a:r>
            <a:r>
              <a:rPr lang="tr-TR" sz="2000" dirty="0" smtClean="0">
                <a:solidFill>
                  <a:srgbClr val="003399"/>
                </a:solidFill>
              </a:rPr>
              <a:t>Proje </a:t>
            </a:r>
            <a:r>
              <a:rPr lang="tr-TR" sz="2000" dirty="0">
                <a:solidFill>
                  <a:srgbClr val="003399"/>
                </a:solidFill>
              </a:rPr>
              <a:t>hazırlanırken yapılan </a:t>
            </a:r>
            <a:r>
              <a:rPr lang="tr-TR" sz="2000" dirty="0" smtClean="0">
                <a:solidFill>
                  <a:srgbClr val="003399"/>
                </a:solidFill>
              </a:rPr>
              <a:t>harcamalar, </a:t>
            </a:r>
            <a:r>
              <a:rPr lang="tr-TR" sz="2000" dirty="0">
                <a:solidFill>
                  <a:srgbClr val="003399"/>
                </a:solidFill>
              </a:rPr>
              <a:t>proje bütçesine dahil </a:t>
            </a:r>
            <a:r>
              <a:rPr lang="tr-TR" sz="2000" dirty="0" smtClean="0">
                <a:solidFill>
                  <a:srgbClr val="003399"/>
                </a:solidFill>
              </a:rPr>
              <a:t>edilebilir.</a:t>
            </a:r>
          </a:p>
          <a:p>
            <a:pPr marL="0" indent="0" algn="just">
              <a:buNone/>
            </a:pPr>
            <a:endParaRPr lang="tr-TR" sz="2000" dirty="0">
              <a:solidFill>
                <a:srgbClr val="003399"/>
              </a:solidFill>
            </a:endParaRPr>
          </a:p>
          <a:p>
            <a:pPr marL="0" indent="0" algn="just">
              <a:buNone/>
            </a:pPr>
            <a:r>
              <a:rPr lang="en-US" sz="2200" dirty="0" err="1">
                <a:solidFill>
                  <a:srgbClr val="003399"/>
                </a:solidFill>
              </a:rPr>
              <a:t>Proje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hazırlanırken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yapılan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 smtClean="0">
                <a:solidFill>
                  <a:srgbClr val="003399"/>
                </a:solidFill>
              </a:rPr>
              <a:t>seyahatler</a:t>
            </a:r>
            <a:r>
              <a:rPr lang="tr-TR" sz="2200" dirty="0" smtClean="0">
                <a:solidFill>
                  <a:srgbClr val="003399"/>
                </a:solidFill>
              </a:rPr>
              <a:t>,</a:t>
            </a:r>
            <a:r>
              <a:rPr lang="en-US" sz="2200" dirty="0" smtClean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uygulama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rehberinin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gerektirdiği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kanıtlayıcı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belgelerle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belgelendirilerek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saklanmalı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ve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proje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hazırlık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harcamaları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en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geç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proje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teklifinin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sunulduğu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tarihte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veya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öncesinde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yapılmalıdır</a:t>
            </a:r>
            <a:r>
              <a:rPr lang="en-US" sz="2200" dirty="0">
                <a:solidFill>
                  <a:srgbClr val="003399"/>
                </a:solidFill>
              </a:rPr>
              <a:t>. </a:t>
            </a:r>
          </a:p>
        </p:txBody>
      </p:sp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5"/>
          <a:srcRect l="11111" t="-750" r="22222"/>
          <a:stretch/>
        </p:blipFill>
        <p:spPr>
          <a:xfrm>
            <a:off x="7954839" y="1556792"/>
            <a:ext cx="432048" cy="652934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4114800" y="2971800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tr-TR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0" y="3789040"/>
            <a:ext cx="3888432" cy="2592288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550322" y="4014138"/>
            <a:ext cx="37807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solidFill>
                  <a:srgbClr val="003399"/>
                </a:solidFill>
                <a:latin typeface="+mn-lt"/>
              </a:rPr>
              <a:t>Proje hazırlama maliyetleri toplam proje doğrudan maliyetinin (BL3 + BL4 + BL5</a:t>
            </a:r>
            <a:r>
              <a:rPr lang="tr-TR" sz="2000" dirty="0" smtClean="0">
                <a:solidFill>
                  <a:srgbClr val="003399"/>
                </a:solidFill>
                <a:latin typeface="+mn-lt"/>
              </a:rPr>
              <a:t>) %3'ünü </a:t>
            </a:r>
            <a:r>
              <a:rPr lang="tr-TR" sz="2000" dirty="0">
                <a:solidFill>
                  <a:srgbClr val="003399"/>
                </a:solidFill>
                <a:latin typeface="+mn-lt"/>
              </a:rPr>
              <a:t>aşmamalıdır.</a:t>
            </a:r>
          </a:p>
          <a:p>
            <a:r>
              <a:rPr lang="tr-TR" sz="2000" dirty="0">
                <a:solidFill>
                  <a:srgbClr val="003399"/>
                </a:solidFill>
                <a:latin typeface="+mn-lt"/>
              </a:rPr>
              <a:t>"Uygulama paketinin hazırlanması" için maksimum </a:t>
            </a:r>
            <a:r>
              <a:rPr lang="tr-TR" sz="2000" dirty="0" smtClean="0">
                <a:solidFill>
                  <a:srgbClr val="003399"/>
                </a:solidFill>
                <a:latin typeface="+mn-lt"/>
              </a:rPr>
              <a:t>bedel 3000 </a:t>
            </a:r>
            <a:r>
              <a:rPr lang="tr-TR" sz="2000" dirty="0">
                <a:solidFill>
                  <a:srgbClr val="003399"/>
                </a:solidFill>
                <a:latin typeface="+mn-lt"/>
              </a:rPr>
              <a:t>Euro'dur</a:t>
            </a:r>
            <a:r>
              <a:rPr lang="tr-TR" sz="2000" dirty="0" smtClean="0">
                <a:solidFill>
                  <a:srgbClr val="003399"/>
                </a:solidFill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5256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7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3687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87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</p:grpSp>
      <p:sp>
        <p:nvSpPr>
          <p:cNvPr id="13" name="Tartalom helye 12"/>
          <p:cNvSpPr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hu-HU" b="1" dirty="0" smtClean="0">
              <a:latin typeface="Verdana" pitchFamily="34" charset="0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hu-HU" b="1" dirty="0">
              <a:latin typeface="Verdana" pitchFamily="34" charset="0"/>
            </a:endParaRPr>
          </a:p>
        </p:txBody>
      </p:sp>
      <p:sp>
        <p:nvSpPr>
          <p:cNvPr id="7" name="Cím 1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endParaRPr lang="en-US" sz="2400" b="1" cap="small" dirty="0" smtClean="0">
              <a:latin typeface="Verdana" pitchFamily="34" charset="0"/>
            </a:endParaRPr>
          </a:p>
        </p:txBody>
      </p:sp>
      <p:pic>
        <p:nvPicPr>
          <p:cNvPr id="9" name="Kép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923928" y="188640"/>
            <a:ext cx="4824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rgbClr val="C0504D">
                    <a:lumMod val="60000"/>
                    <a:lumOff val="40000"/>
                  </a:srgbClr>
                </a:solidFill>
                <a:latin typeface="Calibri"/>
              </a:rPr>
              <a:t>INTERREG - IPA CBC Programme Bulgaria–Turkey</a:t>
            </a:r>
          </a:p>
          <a:p>
            <a:pPr lvl="0" algn="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hu-HU" sz="1600" b="1" dirty="0">
                <a:solidFill>
                  <a:srgbClr val="C0504D">
                    <a:lumMod val="60000"/>
                    <a:lumOff val="40000"/>
                  </a:srgbClr>
                </a:solidFill>
                <a:latin typeface="Calibri"/>
              </a:rPr>
              <a:t>CCI 2014TC16I5CB005</a:t>
            </a:r>
          </a:p>
        </p:txBody>
      </p:sp>
      <p:sp>
        <p:nvSpPr>
          <p:cNvPr id="11" name="Alcím 2"/>
          <p:cNvSpPr txBox="1">
            <a:spLocks/>
          </p:cNvSpPr>
          <p:nvPr/>
        </p:nvSpPr>
        <p:spPr bwMode="auto">
          <a:xfrm>
            <a:off x="3530070" y="4437112"/>
            <a:ext cx="5167643" cy="1076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eaLnBrk="1" fontAlgn="auto" hangingPunct="1">
              <a:spcAft>
                <a:spcPts val="0"/>
              </a:spcAft>
              <a:defRPr/>
            </a:pPr>
            <a:r>
              <a:rPr lang="tr-TR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Bilgilendirme Günleri</a:t>
            </a:r>
            <a:endParaRPr lang="en-US" sz="24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tr-TR" sz="1600" b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Şubat </a:t>
            </a:r>
            <a:r>
              <a:rPr lang="hu-HU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201</a:t>
            </a:r>
            <a:r>
              <a:rPr lang="en-US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8</a:t>
            </a:r>
            <a:endParaRPr lang="hu-HU" sz="16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algn="r" eaLnBrk="1" fontAlgn="auto" hangingPunct="1">
              <a:spcAft>
                <a:spcPts val="0"/>
              </a:spcAft>
              <a:defRPr/>
            </a:pPr>
            <a:endParaRPr lang="en-US" sz="2400" b="1" dirty="0">
              <a:solidFill>
                <a:srgbClr val="336699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2348880"/>
            <a:ext cx="8291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90000"/>
              </a:lnSpc>
            </a:pPr>
            <a:r>
              <a:rPr lang="tr-TR" altLang="bg-BG" sz="40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libri" pitchFamily="34" charset="0"/>
              </a:rPr>
              <a:t>Katılımınız için teşekkür ederiz </a:t>
            </a:r>
            <a:r>
              <a:rPr lang="tr-TR" altLang="bg-BG" sz="40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libri" pitchFamily="34" charset="0"/>
                <a:sym typeface="Wingdings" panose="05000000000000000000" pitchFamily="2" charset="2"/>
              </a:rPr>
              <a:t></a:t>
            </a:r>
            <a:endParaRPr lang="en-GB" altLang="bg-BG" sz="4000" b="1" dirty="0">
              <a:solidFill>
                <a:schemeClr val="accent2">
                  <a:lumMod val="60000"/>
                  <a:lumOff val="40000"/>
                </a:schemeClr>
              </a:solidFill>
              <a:latin typeface="Calibri" pitchFamily="34" charset="0"/>
            </a:endParaRPr>
          </a:p>
        </p:txBody>
      </p:sp>
      <p:sp>
        <p:nvSpPr>
          <p:cNvPr id="12" name="Round Diagonal Corner Rectangle 11"/>
          <p:cNvSpPr/>
          <p:nvPr/>
        </p:nvSpPr>
        <p:spPr>
          <a:xfrm>
            <a:off x="5796136" y="5836625"/>
            <a:ext cx="2890664" cy="724640"/>
          </a:xfrm>
          <a:prstGeom prst="round2DiagRect">
            <a:avLst/>
          </a:prstGeom>
          <a:solidFill>
            <a:sysClr val="window" lastClr="FFFFFF"/>
          </a:solidFill>
          <a:ln w="254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</a:ln>
          <a:effectLst/>
        </p:spPr>
        <p:txBody>
          <a:bodyPr rtlCol="0" anchor="ctr">
            <a:sp3d extrusionH="57150">
              <a:bevelT w="38100" h="38100"/>
            </a:sp3d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defRPr/>
            </a:pPr>
            <a:r>
              <a:rPr lang="en-US" sz="1000" b="1" kern="0" dirty="0" smtClean="0">
                <a:ln>
                  <a:solidFill>
                    <a:schemeClr val="accent2">
                      <a:lumMod val="40000"/>
                      <a:lumOff val="60000"/>
                    </a:schemeClr>
                  </a:solidFill>
                </a:ln>
                <a:solidFill>
                  <a:srgbClr val="073E87"/>
                </a:solidFill>
                <a:latin typeface="+mj-lt"/>
                <a:cs typeface="Arial" pitchFamily="34" charset="0"/>
              </a:rPr>
              <a:t>	</a:t>
            </a:r>
            <a:endParaRPr lang="en-US" sz="1000" b="1" kern="0" dirty="0"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  <a:solidFill>
                <a:srgbClr val="073E87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132" y="5919447"/>
            <a:ext cx="819108" cy="557114"/>
          </a:xfrm>
          <a:prstGeom prst="rect">
            <a:avLst/>
          </a:prstGeom>
        </p:spPr>
      </p:pic>
      <p:sp>
        <p:nvSpPr>
          <p:cNvPr id="15" name="TextBox 3"/>
          <p:cNvSpPr txBox="1"/>
          <p:nvPr/>
        </p:nvSpPr>
        <p:spPr>
          <a:xfrm>
            <a:off x="6732241" y="5990255"/>
            <a:ext cx="19545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b="1" dirty="0" smtClean="0">
                <a:solidFill>
                  <a:srgbClr val="002060"/>
                </a:solidFill>
              </a:rPr>
              <a:t>The Programme </a:t>
            </a:r>
            <a:r>
              <a:rPr lang="en-US" sz="1050" b="1" dirty="0">
                <a:solidFill>
                  <a:srgbClr val="002060"/>
                </a:solidFill>
              </a:rPr>
              <a:t>is co-financed by </a:t>
            </a:r>
            <a:r>
              <a:rPr lang="en-US" sz="1050" b="1" dirty="0" smtClean="0">
                <a:solidFill>
                  <a:srgbClr val="002060"/>
                </a:solidFill>
              </a:rPr>
              <a:t> the </a:t>
            </a:r>
            <a:r>
              <a:rPr lang="en-US" sz="1050" b="1" dirty="0">
                <a:solidFill>
                  <a:srgbClr val="002060"/>
                </a:solidFill>
              </a:rPr>
              <a:t>European Union</a:t>
            </a:r>
          </a:p>
        </p:txBody>
      </p:sp>
    </p:spTree>
    <p:extLst>
      <p:ext uri="{BB962C8B-B14F-4D97-AF65-F5344CB8AC3E}">
        <p14:creationId xmlns:p14="http://schemas.microsoft.com/office/powerpoint/2010/main" val="9818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400" b="1" cap="small" dirty="0" smtClean="0">
                <a:solidFill>
                  <a:srgbClr val="003399"/>
                </a:solidFill>
                <a:latin typeface="Verdana" pitchFamily="34" charset="0"/>
              </a:rPr>
              <a:t>Proje Hazırlık</a:t>
            </a:r>
            <a:r>
              <a:rPr lang="en-US" sz="2400" b="1" cap="small" dirty="0" smtClean="0">
                <a:solidFill>
                  <a:srgbClr val="003399"/>
                </a:solidFill>
                <a:latin typeface="Verdana" pitchFamily="34" charset="0"/>
              </a:rPr>
              <a:t> </a:t>
            </a: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161677"/>
          </a:xfrm>
        </p:spPr>
        <p:txBody>
          <a:bodyPr/>
          <a:lstStyle/>
          <a:p>
            <a:pPr marL="0" indent="0" algn="just">
              <a:buNone/>
            </a:pPr>
            <a:r>
              <a:rPr lang="en-US" sz="2200" dirty="0" smtClean="0">
                <a:solidFill>
                  <a:srgbClr val="003399"/>
                </a:solidFill>
              </a:rPr>
              <a:t>•</a:t>
            </a:r>
            <a:r>
              <a:rPr lang="tr-TR" sz="2200" dirty="0" smtClean="0">
                <a:solidFill>
                  <a:srgbClr val="003399"/>
                </a:solidFill>
              </a:rPr>
              <a:t> Proje, tüm ortakların katılımıyla hazırlanmalıdır.</a:t>
            </a:r>
          </a:p>
          <a:p>
            <a:pPr marL="0" indent="0" algn="just">
              <a:buNone/>
            </a:pPr>
            <a:endParaRPr lang="tr-TR" sz="2200" dirty="0" smtClean="0">
              <a:solidFill>
                <a:srgbClr val="003399"/>
              </a:solidFill>
            </a:endParaRPr>
          </a:p>
          <a:p>
            <a:pPr marL="0" indent="0" algn="just">
              <a:buNone/>
            </a:pPr>
            <a:r>
              <a:rPr lang="en-US" sz="2200" dirty="0" err="1" smtClean="0">
                <a:solidFill>
                  <a:srgbClr val="003399"/>
                </a:solidFill>
              </a:rPr>
              <a:t>Projenin</a:t>
            </a:r>
            <a:r>
              <a:rPr lang="en-US" sz="2200" dirty="0" smtClean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yalnızca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bir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ortak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tarafından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hazırlanması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ve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diğer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ortaklar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tarafından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 smtClean="0">
                <a:solidFill>
                  <a:srgbClr val="003399"/>
                </a:solidFill>
              </a:rPr>
              <a:t>projenin</a:t>
            </a:r>
            <a:r>
              <a:rPr lang="en-US" sz="2200" dirty="0" smtClean="0">
                <a:solidFill>
                  <a:srgbClr val="003399"/>
                </a:solidFill>
              </a:rPr>
              <a:t> </a:t>
            </a:r>
            <a:r>
              <a:rPr lang="en-US" sz="2200" dirty="0" err="1" smtClean="0">
                <a:solidFill>
                  <a:srgbClr val="003399"/>
                </a:solidFill>
              </a:rPr>
              <a:t>amaç</a:t>
            </a:r>
            <a:r>
              <a:rPr lang="tr-TR" sz="2200" dirty="0" smtClean="0">
                <a:solidFill>
                  <a:srgbClr val="003399"/>
                </a:solidFill>
              </a:rPr>
              <a:t>,</a:t>
            </a:r>
            <a:r>
              <a:rPr lang="en-US" sz="2200" dirty="0" smtClean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sonuç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ve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>
                <a:solidFill>
                  <a:srgbClr val="003399"/>
                </a:solidFill>
              </a:rPr>
              <a:t>hedeflerinin</a:t>
            </a:r>
            <a:r>
              <a:rPr lang="en-US" sz="2200" dirty="0">
                <a:solidFill>
                  <a:srgbClr val="003399"/>
                </a:solidFill>
              </a:rPr>
              <a:t> </a:t>
            </a:r>
            <a:r>
              <a:rPr lang="en-US" sz="2200" dirty="0" err="1" smtClean="0">
                <a:solidFill>
                  <a:srgbClr val="003399"/>
                </a:solidFill>
              </a:rPr>
              <a:t>özümsenmemesi</a:t>
            </a:r>
            <a:r>
              <a:rPr lang="tr-TR" sz="2200" dirty="0" smtClean="0">
                <a:solidFill>
                  <a:srgbClr val="003399"/>
                </a:solidFill>
              </a:rPr>
              <a:t> hatalara sebebiyet verir.</a:t>
            </a:r>
          </a:p>
          <a:p>
            <a:pPr marL="0" indent="0" algn="just">
              <a:buNone/>
            </a:pPr>
            <a:endParaRPr lang="en-US" sz="2200" dirty="0">
              <a:solidFill>
                <a:srgbClr val="003399"/>
              </a:solidFill>
            </a:endParaRPr>
          </a:p>
        </p:txBody>
      </p:sp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0192" y="1380710"/>
            <a:ext cx="648072" cy="648072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89463" y="3789040"/>
            <a:ext cx="3908348" cy="2591404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1675988" y="4024905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003399"/>
                </a:solidFill>
              </a:rPr>
              <a:t>PP1</a:t>
            </a:r>
            <a:endParaRPr lang="tr-TR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6388537" y="4024905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003399"/>
                </a:solidFill>
              </a:rPr>
              <a:t>PP2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4114800" y="2971800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tr-TR" dirty="0"/>
          </a:p>
        </p:txBody>
      </p:sp>
      <p:sp>
        <p:nvSpPr>
          <p:cNvPr id="8" name="Sağ Ok 7"/>
          <p:cNvSpPr/>
          <p:nvPr/>
        </p:nvSpPr>
        <p:spPr>
          <a:xfrm>
            <a:off x="1674366" y="4394237"/>
            <a:ext cx="829152" cy="3415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Sağ Ok 14"/>
          <p:cNvSpPr/>
          <p:nvPr/>
        </p:nvSpPr>
        <p:spPr>
          <a:xfrm flipH="1">
            <a:off x="6235547" y="4394238"/>
            <a:ext cx="777361" cy="3415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6564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400" b="1" cap="small" dirty="0" smtClean="0">
                <a:solidFill>
                  <a:srgbClr val="003399"/>
                </a:solidFill>
                <a:latin typeface="Verdana" pitchFamily="34" charset="0"/>
              </a:rPr>
              <a:t>Proje Hazırlık</a:t>
            </a:r>
            <a:r>
              <a:rPr lang="en-US" sz="2400" b="1" cap="small" dirty="0" smtClean="0">
                <a:solidFill>
                  <a:srgbClr val="003399"/>
                </a:solidFill>
                <a:latin typeface="Verdana" pitchFamily="34" charset="0"/>
              </a:rPr>
              <a:t> </a:t>
            </a: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161677"/>
          </a:xfrm>
        </p:spPr>
        <p:txBody>
          <a:bodyPr/>
          <a:lstStyle/>
          <a:p>
            <a:pPr marL="0" indent="0" algn="just">
              <a:buNone/>
            </a:pPr>
            <a:r>
              <a:rPr lang="en-US" sz="2200" dirty="0" smtClean="0">
                <a:solidFill>
                  <a:srgbClr val="003399"/>
                </a:solidFill>
              </a:rPr>
              <a:t>•</a:t>
            </a:r>
            <a:r>
              <a:rPr lang="tr-TR" sz="2200" dirty="0" smtClean="0">
                <a:solidFill>
                  <a:srgbClr val="003399"/>
                </a:solidFill>
              </a:rPr>
              <a:t> Proje amaç, hedef, sonuç ve faaliyetleri açık ve net bir şekilde</a:t>
            </a:r>
          </a:p>
          <a:p>
            <a:pPr marL="0" indent="0" algn="just">
              <a:buNone/>
            </a:pPr>
            <a:r>
              <a:rPr lang="tr-TR" sz="2200" dirty="0" smtClean="0">
                <a:solidFill>
                  <a:srgbClr val="003399"/>
                </a:solidFill>
              </a:rPr>
              <a:t> ifade edilmelidir.</a:t>
            </a:r>
          </a:p>
          <a:p>
            <a:pPr marL="0" indent="0" algn="just">
              <a:buNone/>
            </a:pPr>
            <a:endParaRPr lang="tr-TR" sz="2200" dirty="0" smtClean="0">
              <a:solidFill>
                <a:srgbClr val="003399"/>
              </a:solidFill>
            </a:endParaRPr>
          </a:p>
          <a:p>
            <a:pPr marL="0" indent="0" algn="just">
              <a:buNone/>
            </a:pPr>
            <a:r>
              <a:rPr lang="en-US" sz="2200" dirty="0" err="1" smtClean="0">
                <a:solidFill>
                  <a:srgbClr val="003399"/>
                </a:solidFill>
              </a:rPr>
              <a:t>Projenin</a:t>
            </a:r>
            <a:r>
              <a:rPr lang="tr-TR" sz="2200" dirty="0">
                <a:solidFill>
                  <a:srgbClr val="003399"/>
                </a:solidFill>
              </a:rPr>
              <a:t> </a:t>
            </a:r>
            <a:r>
              <a:rPr lang="tr-TR" sz="2200" dirty="0" smtClean="0">
                <a:solidFill>
                  <a:srgbClr val="003399"/>
                </a:solidFill>
              </a:rPr>
              <a:t>açık bir ifadeyle yazılmaması değerlendiriciler tarafından anlaşılamamasına neden olabilir.</a:t>
            </a:r>
          </a:p>
          <a:p>
            <a:pPr marL="0" indent="0" algn="just">
              <a:buNone/>
            </a:pPr>
            <a:endParaRPr lang="en-US" sz="2200" dirty="0">
              <a:solidFill>
                <a:srgbClr val="003399"/>
              </a:solidFill>
            </a:endParaRPr>
          </a:p>
        </p:txBody>
      </p:sp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7784" y="1957879"/>
            <a:ext cx="648072" cy="648072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4114800" y="2971800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tr-TR" dirty="0"/>
          </a:p>
        </p:txBody>
      </p:sp>
      <p:pic>
        <p:nvPicPr>
          <p:cNvPr id="14" name="Resim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97840" y="3789040"/>
            <a:ext cx="5066241" cy="263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58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400" b="1" cap="small" dirty="0" smtClean="0">
                <a:solidFill>
                  <a:srgbClr val="003399"/>
                </a:solidFill>
                <a:latin typeface="Verdana" pitchFamily="34" charset="0"/>
              </a:rPr>
              <a:t>Proje Hazırlık</a:t>
            </a:r>
            <a:r>
              <a:rPr lang="en-US" sz="2400" b="1" cap="small" dirty="0" smtClean="0">
                <a:solidFill>
                  <a:srgbClr val="003399"/>
                </a:solidFill>
                <a:latin typeface="Verdana" pitchFamily="34" charset="0"/>
              </a:rPr>
              <a:t> </a:t>
            </a: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161677"/>
          </a:xfrm>
        </p:spPr>
        <p:txBody>
          <a:bodyPr/>
          <a:lstStyle/>
          <a:p>
            <a:pPr marL="0" indent="0" algn="just">
              <a:buNone/>
            </a:pPr>
            <a:r>
              <a:rPr lang="en-US" sz="2200" dirty="0" smtClean="0">
                <a:solidFill>
                  <a:srgbClr val="003399"/>
                </a:solidFill>
              </a:rPr>
              <a:t>•</a:t>
            </a:r>
            <a:r>
              <a:rPr lang="tr-TR" sz="2200" dirty="0" smtClean="0">
                <a:solidFill>
                  <a:srgbClr val="003399"/>
                </a:solidFill>
              </a:rPr>
              <a:t> Program dili İngilizce olduğundan; proje faaliyetleri yazılırken, gerçekleştirilecek faaliyeti tam olarak karşılayan ifadelerin kullanılması önem arz etmektedir. Aksi halde, faaliyetin doğrulanması konusunda sıkıntılar yaşanmaktadır.</a:t>
            </a:r>
          </a:p>
          <a:p>
            <a:pPr marL="0" indent="0" algn="just">
              <a:buNone/>
            </a:pPr>
            <a:endParaRPr lang="tr-TR" sz="2200" dirty="0" smtClean="0">
              <a:solidFill>
                <a:srgbClr val="003399"/>
              </a:solidFill>
            </a:endParaRPr>
          </a:p>
          <a:p>
            <a:pPr marL="0" indent="0" algn="just">
              <a:buNone/>
            </a:pPr>
            <a:r>
              <a:rPr lang="tr-TR" sz="2200" dirty="0" smtClean="0">
                <a:solidFill>
                  <a:srgbClr val="003399"/>
                </a:solidFill>
              </a:rPr>
              <a:t>Örneğin; proje kapsamında yapılacak bir </a:t>
            </a:r>
          </a:p>
          <a:p>
            <a:pPr marL="0" indent="0" algn="just">
              <a:buNone/>
            </a:pPr>
            <a:r>
              <a:rPr lang="tr-TR" sz="2200" dirty="0" smtClean="0">
                <a:solidFill>
                  <a:srgbClr val="003399"/>
                </a:solidFill>
              </a:rPr>
              <a:t>araştırma için, ilgili araştırma türünün </a:t>
            </a:r>
          </a:p>
          <a:p>
            <a:pPr marL="0" indent="0" algn="just">
              <a:buNone/>
            </a:pPr>
            <a:r>
              <a:rPr lang="tr-TR" sz="2200" dirty="0" smtClean="0">
                <a:solidFill>
                  <a:srgbClr val="003399"/>
                </a:solidFill>
              </a:rPr>
              <a:t>anlamını karşılayan bir İngilizce </a:t>
            </a:r>
          </a:p>
          <a:p>
            <a:pPr marL="0" indent="0" algn="just">
              <a:buNone/>
            </a:pPr>
            <a:r>
              <a:rPr lang="tr-TR" sz="2200" dirty="0" smtClean="0">
                <a:solidFill>
                  <a:srgbClr val="003399"/>
                </a:solidFill>
              </a:rPr>
              <a:t>sözcük seçilmelidir.</a:t>
            </a:r>
          </a:p>
          <a:p>
            <a:pPr marL="0" indent="0" algn="just">
              <a:buNone/>
            </a:pPr>
            <a:endParaRPr lang="en-US" sz="2200" dirty="0">
              <a:solidFill>
                <a:srgbClr val="003399"/>
              </a:solidFill>
            </a:endParaRPr>
          </a:p>
        </p:txBody>
      </p:sp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Metin kutusu 6"/>
          <p:cNvSpPr txBox="1"/>
          <p:nvPr/>
        </p:nvSpPr>
        <p:spPr>
          <a:xfrm>
            <a:off x="4114800" y="2971800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tr-TR" dirty="0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2655">
            <a:off x="6017677" y="3317765"/>
            <a:ext cx="2471518" cy="1389123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52850">
            <a:off x="4322186" y="4189940"/>
            <a:ext cx="2122700" cy="1194019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1110">
            <a:off x="5653752" y="4992390"/>
            <a:ext cx="2606764" cy="1405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2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400" b="1" cap="small" dirty="0" smtClean="0">
                <a:solidFill>
                  <a:srgbClr val="003399"/>
                </a:solidFill>
                <a:latin typeface="Verdana" pitchFamily="34" charset="0"/>
              </a:rPr>
              <a:t>Proje Hazırlık</a:t>
            </a:r>
            <a:r>
              <a:rPr lang="en-US" sz="2400" b="1" cap="small" dirty="0" smtClean="0">
                <a:solidFill>
                  <a:srgbClr val="003399"/>
                </a:solidFill>
                <a:latin typeface="Verdana" pitchFamily="34" charset="0"/>
              </a:rPr>
              <a:t> </a:t>
            </a: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161677"/>
          </a:xfrm>
        </p:spPr>
        <p:txBody>
          <a:bodyPr/>
          <a:lstStyle/>
          <a:p>
            <a:pPr marL="0" indent="0" algn="just">
              <a:buNone/>
            </a:pPr>
            <a:endParaRPr lang="tr-TR" sz="2200" dirty="0" smtClean="0">
              <a:solidFill>
                <a:srgbClr val="003399"/>
              </a:solidFill>
            </a:endParaRPr>
          </a:p>
          <a:p>
            <a:pPr marL="0" indent="0" algn="just">
              <a:buNone/>
            </a:pPr>
            <a:r>
              <a:rPr lang="en-US" sz="2200" dirty="0" smtClean="0">
                <a:solidFill>
                  <a:srgbClr val="003399"/>
                </a:solidFill>
              </a:rPr>
              <a:t>•</a:t>
            </a:r>
            <a:r>
              <a:rPr lang="tr-TR" sz="2200" dirty="0" smtClean="0">
                <a:solidFill>
                  <a:srgbClr val="003399"/>
                </a:solidFill>
              </a:rPr>
              <a:t> Proje kapsamında oluşturulacak herhangi bir bilgilendirme ve görünürlük materyali ya da kurulacak internet sitesi için; ilgili materyalin ya da sitenin kaç dilde olacağı, hangi dillerde yapılacağı net bir şekilde ifade edilmeli ve çelişki içermemelidir.</a:t>
            </a:r>
          </a:p>
          <a:p>
            <a:pPr marL="0" indent="0" algn="just">
              <a:buNone/>
            </a:pPr>
            <a:endParaRPr lang="tr-TR" sz="2200" dirty="0">
              <a:solidFill>
                <a:srgbClr val="003399"/>
              </a:solidFill>
            </a:endParaRPr>
          </a:p>
          <a:p>
            <a:pPr marL="0" indent="0" algn="just">
              <a:buNone/>
            </a:pPr>
            <a:endParaRPr lang="en-US" sz="2200" dirty="0">
              <a:solidFill>
                <a:srgbClr val="003399"/>
              </a:solidFill>
            </a:endParaRPr>
          </a:p>
        </p:txBody>
      </p:sp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5"/>
          <a:srcRect l="11111" t="-750" r="22222"/>
          <a:stretch/>
        </p:blipFill>
        <p:spPr>
          <a:xfrm>
            <a:off x="6084168" y="2994322"/>
            <a:ext cx="432048" cy="652934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4114800" y="2971800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tr-TR" dirty="0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5013176"/>
            <a:ext cx="1215578" cy="1215578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102">
            <a:off x="2769204" y="4621283"/>
            <a:ext cx="809558" cy="576584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783" y="3699903"/>
            <a:ext cx="828092" cy="551923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75544">
            <a:off x="5969163" y="4630303"/>
            <a:ext cx="882097" cy="523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51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400" b="1" cap="small" dirty="0" smtClean="0">
                <a:solidFill>
                  <a:srgbClr val="003399"/>
                </a:solidFill>
                <a:latin typeface="Verdana" pitchFamily="34" charset="0"/>
              </a:rPr>
              <a:t>Proje Hazırlık</a:t>
            </a:r>
            <a:r>
              <a:rPr lang="en-US" sz="2400" b="1" cap="small" dirty="0" smtClean="0">
                <a:solidFill>
                  <a:srgbClr val="003399"/>
                </a:solidFill>
                <a:latin typeface="Verdana" pitchFamily="34" charset="0"/>
              </a:rPr>
              <a:t> </a:t>
            </a: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161677"/>
          </a:xfrm>
        </p:spPr>
        <p:txBody>
          <a:bodyPr/>
          <a:lstStyle/>
          <a:p>
            <a:pPr marL="0" indent="0" algn="just">
              <a:buNone/>
            </a:pPr>
            <a:r>
              <a:rPr lang="en-US" sz="2200" dirty="0" smtClean="0">
                <a:solidFill>
                  <a:srgbClr val="003399"/>
                </a:solidFill>
              </a:rPr>
              <a:t>•</a:t>
            </a:r>
            <a:r>
              <a:rPr lang="tr-TR" sz="2200" dirty="0">
                <a:solidFill>
                  <a:srgbClr val="003399"/>
                </a:solidFill>
              </a:rPr>
              <a:t> </a:t>
            </a:r>
            <a:r>
              <a:rPr lang="tr-TR" sz="2200" dirty="0" smtClean="0">
                <a:solidFill>
                  <a:srgbClr val="003399"/>
                </a:solidFill>
              </a:rPr>
              <a:t>Proje </a:t>
            </a:r>
            <a:r>
              <a:rPr lang="tr-TR" sz="2200" dirty="0">
                <a:solidFill>
                  <a:srgbClr val="003399"/>
                </a:solidFill>
              </a:rPr>
              <a:t>hedef ve </a:t>
            </a:r>
            <a:r>
              <a:rPr lang="tr-TR" sz="2200" dirty="0" smtClean="0">
                <a:solidFill>
                  <a:srgbClr val="003399"/>
                </a:solidFill>
              </a:rPr>
              <a:t>amaçları </a:t>
            </a:r>
            <a:r>
              <a:rPr lang="tr-TR" sz="2200" dirty="0">
                <a:solidFill>
                  <a:srgbClr val="003399"/>
                </a:solidFill>
              </a:rPr>
              <a:t>uygulanabilir </a:t>
            </a:r>
            <a:r>
              <a:rPr lang="tr-TR" sz="2200" dirty="0" smtClean="0">
                <a:solidFill>
                  <a:srgbClr val="003399"/>
                </a:solidFill>
              </a:rPr>
              <a:t>olmalıdır. Rasyonel ve ulaşılabilir hedefler belirlenmelidir.</a:t>
            </a:r>
          </a:p>
          <a:p>
            <a:pPr marL="0" indent="0" algn="just">
              <a:buNone/>
            </a:pPr>
            <a:endParaRPr lang="tr-TR" sz="2200" dirty="0">
              <a:solidFill>
                <a:srgbClr val="003399"/>
              </a:solidFill>
            </a:endParaRPr>
          </a:p>
          <a:p>
            <a:pPr marL="0" indent="0" algn="just">
              <a:buNone/>
            </a:pPr>
            <a:endParaRPr lang="en-US" sz="2200" dirty="0">
              <a:solidFill>
                <a:srgbClr val="003399"/>
              </a:solidFill>
            </a:endParaRPr>
          </a:p>
        </p:txBody>
      </p:sp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5"/>
          <a:srcRect l="11111" t="-750" r="22222"/>
          <a:stretch/>
        </p:blipFill>
        <p:spPr>
          <a:xfrm>
            <a:off x="4572000" y="1875446"/>
            <a:ext cx="432048" cy="652934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4114800" y="2971800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62410" y="2473785"/>
            <a:ext cx="3210055" cy="4110787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1165788" y="3000321"/>
            <a:ext cx="250146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tr-TR" sz="2200" dirty="0" smtClean="0">
                <a:solidFill>
                  <a:srgbClr val="003399"/>
                </a:solidFill>
                <a:latin typeface="+mn-lt"/>
              </a:rPr>
              <a:t>Örneğin; </a:t>
            </a:r>
            <a:r>
              <a:rPr lang="tr-TR" sz="2200" dirty="0">
                <a:solidFill>
                  <a:srgbClr val="003399"/>
                </a:solidFill>
                <a:latin typeface="+mn-lt"/>
              </a:rPr>
              <a:t>proje faaliyet alanı içerisinde yaşayan nüfusun çok üzerinde bir hedef kitlesi belirlenmesi </a:t>
            </a:r>
            <a:r>
              <a:rPr lang="tr-TR" sz="2200" dirty="0" smtClean="0">
                <a:solidFill>
                  <a:srgbClr val="003399"/>
                </a:solidFill>
                <a:latin typeface="+mn-lt"/>
              </a:rPr>
              <a:t>durumunda, </a:t>
            </a:r>
            <a:r>
              <a:rPr lang="tr-TR" sz="2200" dirty="0">
                <a:solidFill>
                  <a:srgbClr val="003399"/>
                </a:solidFill>
                <a:latin typeface="+mn-lt"/>
              </a:rPr>
              <a:t>sonuca ulaşılamayacağı için proje başarısız olacaktır.</a:t>
            </a:r>
          </a:p>
        </p:txBody>
      </p:sp>
    </p:spTree>
    <p:extLst>
      <p:ext uri="{BB962C8B-B14F-4D97-AF65-F5344CB8AC3E}">
        <p14:creationId xmlns:p14="http://schemas.microsoft.com/office/powerpoint/2010/main" val="1772075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400" b="1" cap="small" dirty="0" smtClean="0">
                <a:solidFill>
                  <a:srgbClr val="003399"/>
                </a:solidFill>
                <a:latin typeface="Verdana" pitchFamily="34" charset="0"/>
              </a:rPr>
              <a:t>Proje Hazırlık</a:t>
            </a:r>
            <a:r>
              <a:rPr lang="en-US" sz="2400" b="1" cap="small" dirty="0" smtClean="0">
                <a:solidFill>
                  <a:srgbClr val="003399"/>
                </a:solidFill>
                <a:latin typeface="Verdana" pitchFamily="34" charset="0"/>
              </a:rPr>
              <a:t> </a:t>
            </a: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161677"/>
          </a:xfrm>
        </p:spPr>
        <p:txBody>
          <a:bodyPr/>
          <a:lstStyle/>
          <a:p>
            <a:pPr marL="0" indent="0" algn="just">
              <a:buNone/>
            </a:pPr>
            <a:r>
              <a:rPr lang="en-US" sz="2200" dirty="0" smtClean="0">
                <a:solidFill>
                  <a:srgbClr val="003399"/>
                </a:solidFill>
              </a:rPr>
              <a:t>•</a:t>
            </a:r>
            <a:r>
              <a:rPr lang="tr-TR" sz="2200" dirty="0">
                <a:solidFill>
                  <a:srgbClr val="003399"/>
                </a:solidFill>
              </a:rPr>
              <a:t> </a:t>
            </a:r>
            <a:r>
              <a:rPr lang="tr-TR" sz="2200" dirty="0" smtClean="0">
                <a:solidFill>
                  <a:srgbClr val="003399"/>
                </a:solidFill>
              </a:rPr>
              <a:t>Yatırım projelerde sunulan teknik şartnameler yeterli olmalı, tüm mühendislik mimarlık çizimleri ile yaklaşık maliyetler ve diğer teknik dokümanlar uyumlu olmalıdır.</a:t>
            </a:r>
            <a:endParaRPr lang="tr-TR" sz="2200" dirty="0">
              <a:solidFill>
                <a:srgbClr val="003399"/>
              </a:solidFill>
            </a:endParaRPr>
          </a:p>
          <a:p>
            <a:pPr marL="0" indent="0" algn="just">
              <a:buNone/>
            </a:pPr>
            <a:endParaRPr lang="tr-TR" sz="2200" dirty="0" smtClean="0">
              <a:solidFill>
                <a:srgbClr val="003399"/>
              </a:solidFill>
            </a:endParaRPr>
          </a:p>
          <a:p>
            <a:pPr marL="0" indent="0" algn="just">
              <a:buNone/>
            </a:pPr>
            <a:endParaRPr lang="en-US" sz="2200" dirty="0">
              <a:solidFill>
                <a:srgbClr val="003399"/>
              </a:solidFill>
            </a:endParaRPr>
          </a:p>
        </p:txBody>
      </p:sp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5"/>
          <a:srcRect l="11111" t="-750" r="22222"/>
          <a:stretch/>
        </p:blipFill>
        <p:spPr>
          <a:xfrm>
            <a:off x="4085431" y="2249289"/>
            <a:ext cx="432048" cy="652934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4114800" y="2971800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tr-TR" dirty="0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90753" y="2780928"/>
            <a:ext cx="3796047" cy="3747808"/>
          </a:xfrm>
          <a:prstGeom prst="rect">
            <a:avLst/>
          </a:prstGeom>
        </p:spPr>
      </p:pic>
      <p:sp>
        <p:nvSpPr>
          <p:cNvPr id="14" name="Metin kutusu 13"/>
          <p:cNvSpPr txBox="1"/>
          <p:nvPr/>
        </p:nvSpPr>
        <p:spPr>
          <a:xfrm>
            <a:off x="801948" y="3000401"/>
            <a:ext cx="250146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tr-TR" sz="2200" dirty="0" smtClean="0">
                <a:solidFill>
                  <a:srgbClr val="003399"/>
                </a:solidFill>
                <a:latin typeface="+mn-lt"/>
              </a:rPr>
              <a:t>Teknik dokümanlar arasında uyuşmazlık olması projenin rasyonelliği hakkında şüphe uyandırabilir. Ayrıca uygulama sürecinde riskler doğurabilir.</a:t>
            </a:r>
            <a:endParaRPr lang="tr-TR" sz="2200" dirty="0">
              <a:solidFill>
                <a:srgbClr val="003399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4280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400" b="1" cap="small" dirty="0" smtClean="0">
                <a:solidFill>
                  <a:srgbClr val="003399"/>
                </a:solidFill>
                <a:latin typeface="Verdana" pitchFamily="34" charset="0"/>
              </a:rPr>
              <a:t>Proje Hazırlık</a:t>
            </a:r>
            <a:r>
              <a:rPr lang="en-US" sz="2400" b="1" cap="small" dirty="0" smtClean="0">
                <a:solidFill>
                  <a:srgbClr val="003399"/>
                </a:solidFill>
                <a:latin typeface="Verdana" pitchFamily="34" charset="0"/>
              </a:rPr>
              <a:t> </a:t>
            </a: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161677"/>
          </a:xfrm>
        </p:spPr>
        <p:txBody>
          <a:bodyPr/>
          <a:lstStyle/>
          <a:p>
            <a:pPr marL="0" indent="0" algn="just">
              <a:buNone/>
            </a:pPr>
            <a:r>
              <a:rPr lang="en-US" sz="2200" dirty="0" smtClean="0">
                <a:solidFill>
                  <a:srgbClr val="003399"/>
                </a:solidFill>
              </a:rPr>
              <a:t>•</a:t>
            </a:r>
            <a:r>
              <a:rPr lang="tr-TR" sz="2200" dirty="0">
                <a:solidFill>
                  <a:srgbClr val="003399"/>
                </a:solidFill>
              </a:rPr>
              <a:t> </a:t>
            </a:r>
            <a:r>
              <a:rPr lang="tr-TR" sz="2200" dirty="0" smtClean="0">
                <a:solidFill>
                  <a:srgbClr val="003399"/>
                </a:solidFill>
              </a:rPr>
              <a:t>Yapım </a:t>
            </a:r>
            <a:r>
              <a:rPr lang="tr-TR" sz="2200" dirty="0">
                <a:solidFill>
                  <a:srgbClr val="003399"/>
                </a:solidFill>
              </a:rPr>
              <a:t>işi içeren projeler için </a:t>
            </a:r>
            <a:r>
              <a:rPr lang="tr-TR" sz="2200" dirty="0" smtClean="0">
                <a:solidFill>
                  <a:srgbClr val="003399"/>
                </a:solidFill>
              </a:rPr>
              <a:t>Ulusal Mevzuatın gerektirdiği tüm izin ve onaylar, proje sunulmadan önce alınmalıdır.</a:t>
            </a:r>
            <a:endParaRPr lang="en-US" sz="2200" dirty="0">
              <a:solidFill>
                <a:srgbClr val="003399"/>
              </a:solidFill>
            </a:endParaRPr>
          </a:p>
        </p:txBody>
      </p:sp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5"/>
          <a:srcRect l="11111" t="-750" r="22222"/>
          <a:stretch/>
        </p:blipFill>
        <p:spPr>
          <a:xfrm>
            <a:off x="5436096" y="1864630"/>
            <a:ext cx="432048" cy="652934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4114800" y="2971800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tr-TR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801948" y="3000401"/>
            <a:ext cx="2501467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tr-TR" sz="2200" dirty="0" smtClean="0">
                <a:solidFill>
                  <a:srgbClr val="003399"/>
                </a:solidFill>
                <a:latin typeface="+mn-lt"/>
              </a:rPr>
              <a:t>Eğer izin almayı gerektirmeyen bir inşaat faaliyeti ise, ilgili kurumdan inşaat izni aranmadığına dair bir yazı alınmalıdır.</a:t>
            </a:r>
            <a:endParaRPr lang="tr-TR" sz="2200" dirty="0">
              <a:solidFill>
                <a:srgbClr val="003399"/>
              </a:solidFill>
              <a:latin typeface="+mn-lt"/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98573" y="2708920"/>
            <a:ext cx="4497491" cy="300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31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400" b="1" cap="small" dirty="0" smtClean="0">
                <a:solidFill>
                  <a:srgbClr val="003399"/>
                </a:solidFill>
                <a:latin typeface="Verdana" pitchFamily="34" charset="0"/>
              </a:rPr>
              <a:t>Proje Hazırlık</a:t>
            </a:r>
            <a:r>
              <a:rPr lang="en-US" sz="2400" b="1" cap="small" dirty="0" smtClean="0">
                <a:solidFill>
                  <a:srgbClr val="003399"/>
                </a:solidFill>
                <a:latin typeface="Verdana" pitchFamily="34" charset="0"/>
              </a:rPr>
              <a:t> </a:t>
            </a: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161677"/>
          </a:xfrm>
        </p:spPr>
        <p:txBody>
          <a:bodyPr/>
          <a:lstStyle/>
          <a:p>
            <a:pPr marL="0" indent="0" algn="just">
              <a:buNone/>
            </a:pPr>
            <a:r>
              <a:rPr lang="en-US" sz="2200" dirty="0" smtClean="0">
                <a:solidFill>
                  <a:srgbClr val="003399"/>
                </a:solidFill>
              </a:rPr>
              <a:t>•</a:t>
            </a:r>
            <a:r>
              <a:rPr lang="tr-TR" sz="2200" dirty="0">
                <a:solidFill>
                  <a:srgbClr val="003399"/>
                </a:solidFill>
              </a:rPr>
              <a:t> </a:t>
            </a:r>
            <a:r>
              <a:rPr lang="tr-TR" sz="2200" dirty="0" smtClean="0">
                <a:solidFill>
                  <a:srgbClr val="003399"/>
                </a:solidFill>
              </a:rPr>
              <a:t>Yapım </a:t>
            </a:r>
            <a:r>
              <a:rPr lang="tr-TR" sz="2200" dirty="0">
                <a:solidFill>
                  <a:srgbClr val="003399"/>
                </a:solidFill>
              </a:rPr>
              <a:t>işi içeren projeler için </a:t>
            </a:r>
            <a:r>
              <a:rPr lang="tr-TR" sz="2200" dirty="0" smtClean="0">
                <a:solidFill>
                  <a:srgbClr val="003399"/>
                </a:solidFill>
              </a:rPr>
              <a:t>Ulusal Mevzuatın gerektirdiği tüm izin ve onaylar alınmalıdır.</a:t>
            </a:r>
            <a:endParaRPr lang="en-US" sz="2200" dirty="0">
              <a:solidFill>
                <a:srgbClr val="003399"/>
              </a:solidFill>
            </a:endParaRPr>
          </a:p>
        </p:txBody>
      </p:sp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5"/>
          <a:srcRect l="11111" t="-750" r="22222"/>
          <a:stretch/>
        </p:blipFill>
        <p:spPr>
          <a:xfrm>
            <a:off x="2871367" y="1936033"/>
            <a:ext cx="432048" cy="652934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4114800" y="2971800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tr-TR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801948" y="3000401"/>
            <a:ext cx="2501467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tr-TR" sz="2200" dirty="0" smtClean="0">
                <a:solidFill>
                  <a:srgbClr val="003399"/>
                </a:solidFill>
                <a:latin typeface="+mn-lt"/>
              </a:rPr>
              <a:t>Eğer izin almayı gerektirmeyen bir inşaat faaliyeti ise ilgili kurumdan inşaat izni aranmadığına dair yazı alınmalıdır.</a:t>
            </a:r>
            <a:endParaRPr lang="tr-TR" sz="2200" dirty="0">
              <a:solidFill>
                <a:srgbClr val="003399"/>
              </a:solidFill>
              <a:latin typeface="+mn-lt"/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98573" y="2708920"/>
            <a:ext cx="4497491" cy="300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37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4719</TotalTime>
  <Words>663</Words>
  <Application>Microsoft Office PowerPoint</Application>
  <PresentationFormat>Ekran Gösterisi (4:3)</PresentationFormat>
  <Paragraphs>72</Paragraphs>
  <Slides>12</Slides>
  <Notes>12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7" baseType="lpstr">
      <vt:lpstr>Arial</vt:lpstr>
      <vt:lpstr>Calibri</vt:lpstr>
      <vt:lpstr>Verdana</vt:lpstr>
      <vt:lpstr>Wingdings</vt:lpstr>
      <vt:lpstr>Office-téma</vt:lpstr>
      <vt:lpstr> Başvuru Sırasında Dikkat Edilmesi Gereken Hususlar</vt:lpstr>
      <vt:lpstr>Proje Hazırlık </vt:lpstr>
      <vt:lpstr>Proje Hazırlık </vt:lpstr>
      <vt:lpstr>Proje Hazırlık </vt:lpstr>
      <vt:lpstr>Proje Hazırlık </vt:lpstr>
      <vt:lpstr>Proje Hazırlık </vt:lpstr>
      <vt:lpstr>Proje Hazırlık </vt:lpstr>
      <vt:lpstr>Proje Hazırlık </vt:lpstr>
      <vt:lpstr>Proje Hazırlık </vt:lpstr>
      <vt:lpstr>Proje Hazırlık </vt:lpstr>
      <vt:lpstr>Proje Hazırlık </vt:lpstr>
      <vt:lpstr>PowerPoint Sunusu</vt:lpstr>
    </vt:vector>
  </TitlesOfParts>
  <Company>WT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BG TR Presentation</dc:title>
  <dc:creator>Vanya;Vania Hristova</dc:creator>
  <cp:lastModifiedBy>Semiha Ozturk</cp:lastModifiedBy>
  <cp:revision>699</cp:revision>
  <cp:lastPrinted>2013-12-06T16:13:01Z</cp:lastPrinted>
  <dcterms:created xsi:type="dcterms:W3CDTF">2013-11-18T08:40:35Z</dcterms:created>
  <dcterms:modified xsi:type="dcterms:W3CDTF">2018-02-09T12:07:08Z</dcterms:modified>
</cp:coreProperties>
</file>