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405" r:id="rId3"/>
    <p:sldId id="399" r:id="rId4"/>
    <p:sldId id="400" r:id="rId5"/>
    <p:sldId id="401" r:id="rId6"/>
    <p:sldId id="402" r:id="rId7"/>
    <p:sldId id="403" r:id="rId8"/>
    <p:sldId id="404" r:id="rId9"/>
    <p:sldId id="398" r:id="rId10"/>
    <p:sldId id="278" r:id="rId11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222"/>
    <a:srgbClr val="4D7620"/>
    <a:srgbClr val="0066CC"/>
    <a:srgbClr val="92D050"/>
    <a:srgbClr val="003399"/>
    <a:srgbClr val="843D8D"/>
    <a:srgbClr val="C2CDE1"/>
    <a:srgbClr val="FFCC00"/>
    <a:srgbClr val="BF6D2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5" autoAdjust="0"/>
    <p:restoredTop sz="95397" autoAdjust="0"/>
  </p:normalViewPr>
  <p:slideViewPr>
    <p:cSldViewPr>
      <p:cViewPr varScale="1">
        <p:scale>
          <a:sx n="58" d="100"/>
          <a:sy n="58" d="100"/>
        </p:scale>
        <p:origin x="-77" y="-7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pPr/>
              <a:t>9.2.2018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328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2018.02.09.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www.google.bg/url?sa=i&amp;rct=j&amp;q=&amp;esrc=s&amp;source=images&amp;cd=&amp;cad=rja&amp;uact=8&amp;ved=0ahUKEwjHyZ7c5_DYAhVEVBQKHaoWAcsQjRwIBw&amp;url=http://blog.evomailserver.com/5-most-commonly-used-web-browsers/&amp;psig=AOvVaw0e_m4MiSrVJnkjmNSUEis6&amp;ust=1516890491952235" TargetMode="Externa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bp.ipacbc-bgtr.eu/beneficiary_reg/registration/add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9.jpeg"/><Relationship Id="rId7" Type="http://schemas.openxmlformats.org/officeDocument/2006/relationships/hyperlink" Target="http://www.google.bg/url?sa=i&amp;rct=j&amp;q=&amp;esrc=s&amp;source=images&amp;cd=&amp;cad=rja&amp;uact=8&amp;ved=0ahUKEwjjyf-Ck_PYAhWUHsAKHdA-A58QjRwIBw&amp;url=http://www.travelmarketreport.com/articles/GSA-Meetings-Scandal-Expert-Faults-Lack-of-Strategic-Management&amp;psig=AOvVaw0lRO56lI629ECnR4uZxDri&amp;ust=1516970802362333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3455964" y="2077896"/>
            <a:ext cx="5364508" cy="3295320"/>
          </a:xfrm>
        </p:spPr>
        <p:txBody>
          <a:bodyPr/>
          <a:lstStyle/>
          <a:p>
            <a:pPr eaLnBrk="1" hangingPunct="1"/>
            <a:r>
              <a:rPr lang="tr-TR" sz="3100" b="1" dirty="0" smtClean="0">
                <a:solidFill>
                  <a:srgbClr val="003399"/>
                </a:solidFill>
                <a:latin typeface="Verdana" pitchFamily="34" charset="0"/>
              </a:rPr>
              <a:t>PROJE TEKLİFLERİNİN ELEKTRONİK OLARAK SUNULMASI</a:t>
            </a:r>
            <a:endParaRPr lang="hu-HU" sz="3100" b="1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40461" y="5949280"/>
            <a:ext cx="5167643" cy="864096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CBC Programme Bulgaria–Turkey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419872" y="188640"/>
            <a:ext cx="524456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CBC Programme Bulgaria–Turkey</a:t>
            </a: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1" name="Alcím 2"/>
          <p:cNvSpPr txBox="1">
            <a:spLocks/>
          </p:cNvSpPr>
          <p:nvPr/>
        </p:nvSpPr>
        <p:spPr bwMode="auto">
          <a:xfrm>
            <a:off x="3585031" y="4235340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709824"/>
            <a:ext cx="8291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tr-TR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İlginiz için teşekkür ederim</a:t>
            </a:r>
            <a:r>
              <a:rPr lang="en-US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altLang="bg-BG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r">
              <a:lnSpc>
                <a:spcPct val="90000"/>
              </a:lnSpc>
            </a:pPr>
            <a:r>
              <a:rPr lang="en-US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altLang="bg-BG" sz="40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 Diagonal Corner Rectangle 17"/>
          <p:cNvSpPr/>
          <p:nvPr/>
        </p:nvSpPr>
        <p:spPr>
          <a:xfrm>
            <a:off x="5714450" y="5836625"/>
            <a:ext cx="294998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rgbClr val="003399"/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3399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3399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6740203" y="5990255"/>
            <a:ext cx="2008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Programme </a:t>
            </a:r>
            <a:r>
              <a:rPr lang="en-US" sz="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co-financed by </a:t>
            </a:r>
            <a:r>
              <a:rPr lang="en-US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Union</a:t>
            </a:r>
          </a:p>
        </p:txBody>
      </p:sp>
      <p:sp>
        <p:nvSpPr>
          <p:cNvPr id="14" name="Alcím 2"/>
          <p:cNvSpPr txBox="1">
            <a:spLocks/>
          </p:cNvSpPr>
          <p:nvPr/>
        </p:nvSpPr>
        <p:spPr bwMode="auto">
          <a:xfrm>
            <a:off x="3436805" y="4235340"/>
            <a:ext cx="5167643" cy="1281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Ceyda PEKÖZER</a:t>
            </a:r>
            <a:endParaRPr lang="en-GB" sz="120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İzleme Uzmanı</a:t>
            </a:r>
          </a:p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Ortak Sekretarya Edirne Ofisi</a:t>
            </a:r>
            <a:endParaRPr lang="en-GB" sz="120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jtsedirne@ab.gov.tr</a:t>
            </a:r>
            <a:r>
              <a:rPr lang="en-GB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r">
              <a:lnSpc>
                <a:spcPct val="125000"/>
              </a:lnSpc>
              <a:spcBef>
                <a:spcPct val="25000"/>
              </a:spcBef>
              <a:spcAft>
                <a:spcPct val="25000"/>
              </a:spcAft>
            </a:pPr>
            <a:r>
              <a:rPr lang="en-GB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Tel./fa</a:t>
            </a:r>
            <a:r>
              <a:rPr lang="tr-TR" sz="120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ks</a:t>
            </a:r>
            <a:r>
              <a:rPr lang="en-GB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2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0284 214 99 09</a:t>
            </a:r>
            <a:endParaRPr lang="en-GB" sz="12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4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859216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459347" y="1484784"/>
            <a:ext cx="829731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sistem, internet bazlı bir sistem/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portaldır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 tüm proje ve program bilgilerini toplamaya ve saklamaya imkan verir;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Yararlanıcılar ve program otoriteleri arasında iletişim ortamı oluşturur;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Güncel tarayıcılarla erişim sağlanabilmektedir;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(Internet Explorer 11, Firefox 35, Chrome 39,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vb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.) </a:t>
            </a:r>
            <a:endParaRPr lang="en-GB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8" name="Picture 4" descr="Image result for browser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77072"/>
            <a:ext cx="4696934" cy="135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59347" y="5530006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1044771" y="5661248"/>
            <a:ext cx="7446086" cy="612068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4</a:t>
            </a:r>
            <a:r>
              <a:rPr lang="en-US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b="1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Olarak Proje Sunum Talimatları</a:t>
            </a:r>
            <a:endParaRPr lang="bg-BG" sz="1600" b="1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37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901014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611560" y="1493351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1240887" y="1648982"/>
            <a:ext cx="6251796" cy="612068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bg-BG" sz="16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https://bp.ipacbc-bgtr.eu/beneficiary_reg/registration/add</a:t>
            </a:r>
            <a:endParaRPr lang="bg-BG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ight Arrow 12"/>
          <p:cNvSpPr/>
          <p:nvPr/>
        </p:nvSpPr>
        <p:spPr>
          <a:xfrm flipH="1">
            <a:off x="7968139" y="5445224"/>
            <a:ext cx="639353" cy="468052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2416681"/>
            <a:ext cx="6926506" cy="43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7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972452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427953" y="1490486"/>
            <a:ext cx="4320480" cy="417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</a:t>
            </a:r>
            <a:r>
              <a:rPr lang="tr-TR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Portala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Erişim ve Kayıt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Yararlanıcının(LP)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bireysel hesabının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oluşturulması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 formunu sunduktan sonra 2 gün içerisinde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onay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alınması</a:t>
            </a:r>
            <a:r>
              <a:rPr lang="tr-TR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LP’nin kayıt formunda belirttiği e-posta adresine iletilir;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Kaydın reddi 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 formunda geçersiz bir bilginin olması durumunda – e-posta yoluyla bildirim</a:t>
            </a:r>
            <a:r>
              <a:rPr lang="en-GB" sz="1600" i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sistem, her bir kurum/kuruluş adına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bir kayıt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yapılmasına izin verir.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9" t="2148" r="1875" b="8148"/>
          <a:stretch/>
        </p:blipFill>
        <p:spPr bwMode="auto">
          <a:xfrm>
            <a:off x="4907999" y="1514500"/>
            <a:ext cx="3840465" cy="4650804"/>
          </a:xfrm>
          <a:prstGeom prst="rect">
            <a:avLst/>
          </a:prstGeom>
          <a:noFill/>
          <a:ln w="9525">
            <a:solidFill>
              <a:srgbClr val="98C222"/>
            </a:solidFill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82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758138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380158" y="1341214"/>
            <a:ext cx="8368306" cy="511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</a:t>
            </a:r>
            <a:r>
              <a:rPr lang="tr-TR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Portala</a:t>
            </a:r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Erişim ve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devamıdır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): 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Kullanıcı adı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sahibi tarafından seçilir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Örneğin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Kurum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_1;</a:t>
            </a:r>
          </a:p>
          <a:p>
            <a:pPr algn="just"/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-posta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LP’nin resmi e-posta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adresidir. Bu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e-posta, başvuru sahibi ile iletişime geçmek üzere kullanılır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lvl="0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Şifre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az 8 karakter uzunluğunda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az bir büyük harf; en az bir küçük harf; en az 1 sayı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izleyen özel sembollerden en az bir tanesi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(@#$%^&amp;+=);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Yararlanıcının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İngilizce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olarak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tam adı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 amacı doğrultusunda kullanılır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özel sembole izin vermez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örneğin; kesme işareti, tırnak işareti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gibi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/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Yararlanıcının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dilde tam </a:t>
            </a:r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 alanda bir kısıtlama yoktur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orijinal olarak kayıtlı olduğu şekildeki adı yazılır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Ulusal kayıt kodu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sayı içerebilir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 Yararlanıcının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yasal temsilcisinin adı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-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Latin harfler kullanılmalıdır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Ülke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açılır listeden seçilmelidir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Bölge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açılır listeden seçilmelidir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Şehir/İlçe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-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açılır listeden seçilmelidir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4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32951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251520" y="1305098"/>
            <a:ext cx="8608544" cy="522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</a:t>
            </a:r>
            <a:r>
              <a:rPr lang="tr-TR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Portala</a:t>
            </a:r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Erişim ve Kayıt </a:t>
            </a: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devamıdır</a:t>
            </a:r>
            <a:r>
              <a:rPr lang="en-GB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): 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Posta kodu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sayılara izin verir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en-GB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Adres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Latin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harfler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kullanılmalıdır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Tele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ülke ve şehir kodlarını içermelidir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Yalnızca sayılar ve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’’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’’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işareti kullanılabilir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Alan kodu ve numara arasında boşluk BIRAKMAYINIZ! Örneğin;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00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2842149909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veya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2842149909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</a:t>
            </a:r>
            <a:r>
              <a:rPr lang="tr-TR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ks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num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 kural geçerlidir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için iletişim kişisi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Latin harfler kullanılmalıdır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İletişim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kişisinin telefon numarası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aynı kural geçerlidir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 formunun sunulması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sistemin kullanım şartlarını kabul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edildikten sonra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Hesap oluştur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GB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account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butonuna basılmalıdır;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Sonrasında: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Portala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yönlendirilirsiniz;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Eksik/yanlış alanlar varsa 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hata ekranı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görülür.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52" y="4451540"/>
            <a:ext cx="5760720" cy="937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 rotWithShape="1">
          <a:blip r:embed="rId6"/>
          <a:srcRect l="26970" t="54400" r="27636" b="22677"/>
          <a:stretch/>
        </p:blipFill>
        <p:spPr bwMode="auto">
          <a:xfrm>
            <a:off x="6136074" y="5940052"/>
            <a:ext cx="2612390" cy="714375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5"/>
          <a:stretch/>
        </p:blipFill>
        <p:spPr bwMode="auto">
          <a:xfrm>
            <a:off x="6310243" y="4920170"/>
            <a:ext cx="2339975" cy="795704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Right Arrow 13"/>
          <p:cNvSpPr/>
          <p:nvPr/>
        </p:nvSpPr>
        <p:spPr>
          <a:xfrm rot="490342">
            <a:off x="5330764" y="6244011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Right Arrow 14"/>
          <p:cNvSpPr/>
          <p:nvPr/>
        </p:nvSpPr>
        <p:spPr>
          <a:xfrm rot="20865289">
            <a:off x="4351333" y="5529413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Right Arrow 18"/>
          <p:cNvSpPr/>
          <p:nvPr/>
        </p:nvSpPr>
        <p:spPr>
          <a:xfrm rot="5400000">
            <a:off x="4351334" y="4423752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96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615262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380158" y="1412776"/>
            <a:ext cx="836830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Giriş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Aşağıdaki alana kullanıcı adı ve şifre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</a:t>
            </a:r>
            <a:r>
              <a:rPr lang="en-GB" sz="1600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https://bp.ipacbc-bgtr.eu/beneficiary/login</a:t>
            </a:r>
          </a:p>
          <a:p>
            <a:pPr marL="0" indent="0" algn="just">
              <a:buNone/>
            </a:pP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 çevrimdışı olarak hazırlanması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formu, çevrimdışı düzende yayınlanan</a:t>
            </a: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şablon kullanılarak doldurulur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(Excel).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Belgeler, Başvuru Rehberinin 52.sayfasında yer alan talimatlara göre taranmalı ve adlandırılmalıdır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Belgelerin gruplandırılması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sistem, belgelerin grup halinde yüklenmesine izin verir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(*.zip, *.</a:t>
            </a:r>
            <a:r>
              <a:rPr lang="en-GB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</a:t>
            </a:r>
          </a:p>
          <a:p>
            <a:pPr algn="just"/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 Belgeleri Yükleme 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 A ve B türüne göre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dizi belge veya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içerisinde birkaç</a:t>
            </a:r>
          </a:p>
          <a:p>
            <a:pPr marL="0" indent="0" algn="just">
              <a:buNone/>
            </a:pP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ayrı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belge içeren arşiv dosyasını yükleyebilme imkanı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GB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 dosya için kısa bir açıklama yazma imkanı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indent="0" algn="just">
              <a:buNone/>
            </a:pPr>
            <a:endParaRPr lang="bg-BG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bg-BG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88"/>
          <a:stretch/>
        </p:blipFill>
        <p:spPr>
          <a:xfrm>
            <a:off x="5796136" y="1412776"/>
            <a:ext cx="2955492" cy="2005978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7" name="Picture 16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9" t="26943"/>
          <a:stretch/>
        </p:blipFill>
        <p:spPr bwMode="auto">
          <a:xfrm>
            <a:off x="5076056" y="4437112"/>
            <a:ext cx="3702563" cy="1180192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0" name="Right Arrow 19"/>
          <p:cNvSpPr/>
          <p:nvPr/>
        </p:nvSpPr>
        <p:spPr>
          <a:xfrm rot="20865289">
            <a:off x="7630918" y="4786018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1" name="Picture 20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6" t="15909"/>
          <a:stretch/>
        </p:blipFill>
        <p:spPr bwMode="auto">
          <a:xfrm>
            <a:off x="6737002" y="5733256"/>
            <a:ext cx="2012454" cy="1037104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4" name="Right Arrow 23"/>
          <p:cNvSpPr/>
          <p:nvPr/>
        </p:nvSpPr>
        <p:spPr>
          <a:xfrm rot="20865289">
            <a:off x="6080105" y="6178679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8195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04389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</a:t>
            </a:r>
            <a:r>
              <a:rPr lang="tr-TR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OLARAK </a:t>
            </a: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 301"/>
          <p:cNvSpPr txBox="1">
            <a:spLocks/>
          </p:cNvSpPr>
          <p:nvPr/>
        </p:nvSpPr>
        <p:spPr bwMode="auto">
          <a:xfrm>
            <a:off x="328206" y="1418983"/>
            <a:ext cx="830187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Gerekli Belgeleri Yükleme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devamıdır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):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Dosya açıklamasını düzenleme imkanı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Yüklenen belgeler listesi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–“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Özeti Oluştur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endParaRPr lang="tr-TR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Generate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Summary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butonu 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Men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gezinim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Tüm belgelerin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seferde yüklenmesi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zorunlu değildir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Teklifinin Sunulması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just"/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“</a:t>
            </a: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Başvuruyu Sun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Submit Application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butonu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endParaRPr lang="tr-TR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teklifini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kilitler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 artık dosya düzenleme</a:t>
            </a: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 yeni yüklemeler yapma imkanı bulunmaz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Başvuru sahibi tarafından onay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 algn="just"/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Sunulan teklifin alındısı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teklifinin numarası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sunum tarihi ve saati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Bir e-posta iletilir ve Elektronik Sistem üzerinden erişilebilir olur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tr-TR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Teknik sorunlarla ilgili sorular için</a:t>
            </a:r>
            <a:r>
              <a:rPr lang="en-GB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lvl="0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Kayıt sürecinde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+35929405564;</a:t>
            </a:r>
          </a:p>
          <a:p>
            <a:pPr lvl="0"/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Teklif sunma sürecinde</a:t>
            </a:r>
            <a:r>
              <a:rPr lang="en-GB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endParaRPr lang="en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978" y="1802403"/>
            <a:ext cx="2393950" cy="2584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8" name="Picture 1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150" y="2492896"/>
            <a:ext cx="2392680" cy="1043940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9" name="Picture 18"/>
          <p:cNvPicPr/>
          <p:nvPr/>
        </p:nvPicPr>
        <p:blipFill rotWithShape="1">
          <a:blip r:embed="rId7"/>
          <a:srcRect l="28615" t="73606" r="15829"/>
          <a:stretch/>
        </p:blipFill>
        <p:spPr>
          <a:xfrm>
            <a:off x="5562128" y="3829541"/>
            <a:ext cx="3200400" cy="823595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5" name="Right Arrow 24"/>
          <p:cNvSpPr/>
          <p:nvPr/>
        </p:nvSpPr>
        <p:spPr>
          <a:xfrm>
            <a:off x="5134669" y="4278920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TextBox 1"/>
          <p:cNvSpPr txBox="1"/>
          <p:nvPr/>
        </p:nvSpPr>
        <p:spPr>
          <a:xfrm>
            <a:off x="3100647" y="5778117"/>
            <a:ext cx="3719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+359</a:t>
            </a:r>
            <a:r>
              <a:rPr lang="bg-BG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9405277</a:t>
            </a:r>
            <a:r>
              <a:rPr lang="bg-BG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+359</a:t>
            </a:r>
            <a:r>
              <a:rPr lang="bg-BG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US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9405505</a:t>
            </a:r>
            <a:r>
              <a:rPr lang="bg-BG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16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7972452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16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TEKLİFLERİNİN ELEKTRONİK OLARAK SUNULMASI</a:t>
            </a:r>
            <a:endParaRPr lang="en-US" sz="16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323528" y="3225750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923502" y="4522896"/>
            <a:ext cx="4728618" cy="1570400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</a:t>
            </a:r>
            <a:r>
              <a:rPr lang="tr-TR" sz="1600" dirty="0" err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Portala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erişim, Yönetim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makamı (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MA) denetiminin dışındaki koşullardan etkilenebilir. (internet bağlantı durumu, yükleme hızı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 </a:t>
            </a:r>
            <a:r>
              <a:rPr lang="tr-TR" sz="1600" dirty="0" err="1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vs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 tekliflerinizi, son başvuru tarihinden önce hazırlayınız ve sununuz!</a:t>
            </a:r>
            <a:endParaRPr lang="en-GB" sz="1600" dirty="0" smtClean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endParaRPr lang="en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9926" y="3110880"/>
            <a:ext cx="4722193" cy="1110208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ts val="600"/>
              </a:spcBef>
              <a:buClr>
                <a:srgbClr val="003366"/>
              </a:buClr>
              <a:buSzPct val="95000"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Büyük dosyaların 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(100 MB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üzerinde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yüklenmesi zaman alabilir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 durumda tarayıcıyı kapatmayınız, yalnızca simge durumuna küçültünüz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" name="Picture 13"/>
          <p:cNvPicPr/>
          <p:nvPr/>
        </p:nvPicPr>
        <p:blipFill rotWithShape="1">
          <a:blip r:embed="rId5"/>
          <a:srcRect l="80326" b="86708"/>
          <a:stretch/>
        </p:blipFill>
        <p:spPr bwMode="auto">
          <a:xfrm>
            <a:off x="5868143" y="3154744"/>
            <a:ext cx="2833990" cy="1036955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Right Arrow 14"/>
          <p:cNvSpPr/>
          <p:nvPr/>
        </p:nvSpPr>
        <p:spPr>
          <a:xfrm rot="20865289">
            <a:off x="7253841" y="3215618"/>
            <a:ext cx="639353" cy="234026"/>
          </a:xfrm>
          <a:prstGeom prst="rightArrow">
            <a:avLst/>
          </a:prstGeom>
          <a:noFill/>
          <a:ln>
            <a:solidFill>
              <a:srgbClr val="4D762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Rectangle 18"/>
          <p:cNvSpPr/>
          <p:nvPr/>
        </p:nvSpPr>
        <p:spPr>
          <a:xfrm>
            <a:off x="358926" y="4809926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02" name="Picture 6" descr="https://i.kinja-img.com/gawker-media/image/upload/s--Lmf0bdhU--/c_scale,fl_progressive,q_80,w_800/18riqtynl92ebjp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226" y="4522896"/>
            <a:ext cx="2791823" cy="15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923502" y="1644948"/>
            <a:ext cx="4728618" cy="1152128"/>
          </a:xfrm>
          <a:prstGeom prst="rect">
            <a:avLst/>
          </a:prstGeom>
          <a:ln w="6350"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tr-TR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Elektronik sistem, somut proje teklifi için gerekli olan tüm belgelerinin varlığı ve bütünlüğü konusunda kontrol yapmaz</a:t>
            </a:r>
            <a:r>
              <a:rPr lang="en-GB" sz="1600" dirty="0" smtClean="0">
                <a:solidFill>
                  <a:srgbClr val="4D762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sz="1600" dirty="0">
              <a:solidFill>
                <a:srgbClr val="4D762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9115" y="1759347"/>
            <a:ext cx="56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>
                <a:ln w="9000" cmpd="sng">
                  <a:noFill/>
                  <a:prstDash val="solid"/>
                </a:ln>
                <a:solidFill>
                  <a:srgbClr val="4D762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/>
              </a:rPr>
              <a:t></a:t>
            </a:r>
            <a:endParaRPr lang="en-US" sz="5400" b="1" cap="all" spc="0" dirty="0">
              <a:ln w="9000" cmpd="sng">
                <a:noFill/>
                <a:prstDash val="solid"/>
              </a:ln>
              <a:solidFill>
                <a:srgbClr val="4D762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06" name="Picture 10" descr="Related image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59384"/>
            <a:ext cx="2346813" cy="153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12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3526</TotalTime>
  <Words>792</Words>
  <Application>Microsoft Office PowerPoint</Application>
  <PresentationFormat>Ekran Gösterisi (4:3)</PresentationFormat>
  <Paragraphs>119</Paragraphs>
  <Slides>10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Office-téma</vt:lpstr>
      <vt:lpstr>PROJE TEKLİFLERİNİN ELEKTRONİK OLARAK SUNULMASI</vt:lpstr>
      <vt:lpstr>PROJE TEKLİFLERİNİN ELEKTRONİK OLARAK SUNULMASI</vt:lpstr>
      <vt:lpstr>PROJE TEKLİFLERİNİN ELEKTRONİK OLARAK SUNULMASI</vt:lpstr>
      <vt:lpstr>PROJE TEKLİFLERİNİN ELEKTRONİK OLARAK SUNULMASI</vt:lpstr>
      <vt:lpstr>PROJE TEKLİFLERİNİN ELEKTRONİK OLARAK SUNULMASI</vt:lpstr>
      <vt:lpstr>PROJE TEKLİFLERİNİN ELEKTRONİK OLARAK SUNULMASI</vt:lpstr>
      <vt:lpstr>PROJE TEKLİFLERİNİN ELEKTRONİK OLARAK SUNULMASI</vt:lpstr>
      <vt:lpstr>PROJE TEKLİFLERİNİN ELEKTRONİK OLARAK SUNULMASI</vt:lpstr>
      <vt:lpstr>PROJE TEKLİFLERİNİN ELEKTRONİK OLARAK SUNULMASI</vt:lpstr>
      <vt:lpstr>PowerPoint Sunusu</vt:lpstr>
    </vt:vector>
  </TitlesOfParts>
  <Company>WT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Yusuf Ziya Ayrim</cp:lastModifiedBy>
  <cp:revision>965</cp:revision>
  <cp:lastPrinted>2013-12-06T16:13:01Z</cp:lastPrinted>
  <dcterms:created xsi:type="dcterms:W3CDTF">2013-11-18T08:40:35Z</dcterms:created>
  <dcterms:modified xsi:type="dcterms:W3CDTF">2018-02-09T12:56:42Z</dcterms:modified>
</cp:coreProperties>
</file>