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56" r:id="rId2"/>
    <p:sldId id="323" r:id="rId3"/>
    <p:sldId id="362" r:id="rId4"/>
    <p:sldId id="366" r:id="rId5"/>
    <p:sldId id="364" r:id="rId6"/>
    <p:sldId id="367" r:id="rId7"/>
    <p:sldId id="368" r:id="rId8"/>
    <p:sldId id="369" r:id="rId9"/>
    <p:sldId id="372" r:id="rId10"/>
    <p:sldId id="370" r:id="rId11"/>
    <p:sldId id="373" r:id="rId12"/>
    <p:sldId id="376" r:id="rId13"/>
    <p:sldId id="377" r:id="rId14"/>
    <p:sldId id="371" r:id="rId15"/>
    <p:sldId id="378" r:id="rId16"/>
    <p:sldId id="379" r:id="rId17"/>
    <p:sldId id="380" r:id="rId18"/>
    <p:sldId id="382" r:id="rId19"/>
    <p:sldId id="383" r:id="rId20"/>
    <p:sldId id="384" r:id="rId21"/>
    <p:sldId id="385" r:id="rId22"/>
    <p:sldId id="386" r:id="rId23"/>
    <p:sldId id="390" r:id="rId24"/>
    <p:sldId id="389" r:id="rId25"/>
    <p:sldId id="392" r:id="rId26"/>
    <p:sldId id="395" r:id="rId27"/>
    <p:sldId id="407" r:id="rId28"/>
    <p:sldId id="408" r:id="rId29"/>
    <p:sldId id="406" r:id="rId30"/>
    <p:sldId id="278" r:id="rId31"/>
  </p:sldIdLst>
  <p:sldSz cx="9144000" cy="6858000" type="screen4x3"/>
  <p:notesSz cx="6797675" cy="9926638"/>
  <p:defaultTextStyle>
    <a:defPPr>
      <a:defRPr lang="hu-H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Vass Kornél" initials="VK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43D8D"/>
    <a:srgbClr val="4D7620"/>
    <a:srgbClr val="0066CC"/>
    <a:srgbClr val="92D050"/>
    <a:srgbClr val="003399"/>
    <a:srgbClr val="98C222"/>
    <a:srgbClr val="C2CDE1"/>
    <a:srgbClr val="FFCC00"/>
    <a:srgbClr val="BF6D2F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53" autoAdjust="0"/>
    <p:restoredTop sz="97899" autoAdjust="0"/>
  </p:normalViewPr>
  <p:slideViewPr>
    <p:cSldViewPr>
      <p:cViewPr varScale="1">
        <p:scale>
          <a:sx n="70" d="100"/>
          <a:sy n="70" d="100"/>
        </p:scale>
        <p:origin x="66" y="8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C8DD688-74A8-4C4F-9F91-8EA79BE9C235}" type="doc">
      <dgm:prSet loTypeId="urn:microsoft.com/office/officeart/2005/8/layout/radial4" loCatId="relationship" qsTypeId="urn:microsoft.com/office/officeart/2005/8/quickstyle/simple2" qsCatId="simple" csTypeId="urn:microsoft.com/office/officeart/2005/8/colors/colorful4" csCatId="colorful" phldr="1"/>
      <dgm:spPr/>
      <dgm:t>
        <a:bodyPr/>
        <a:lstStyle/>
        <a:p>
          <a:endParaRPr lang="bg-BG"/>
        </a:p>
      </dgm:t>
    </dgm:pt>
    <dgm:pt modelId="{C423BE56-5505-4920-8D23-1D7AD27183BD}">
      <dgm:prSet phldrT="[Text]" custT="1"/>
      <dgm:spPr/>
      <dgm:t>
        <a:bodyPr/>
        <a:lstStyle/>
        <a:p>
          <a:r>
            <a:rPr lang="tr-TR" sz="2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PROJE TEKLİFİ</a:t>
          </a:r>
          <a:endParaRPr lang="bg-BG" sz="2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5E76172B-DFCD-4D9C-A577-17A5FEDB6037}" type="parTrans" cxnId="{759B3EB6-B3D4-4F25-8C84-39F13D47CC5D}">
      <dgm:prSet/>
      <dgm:spPr/>
      <dgm:t>
        <a:bodyPr/>
        <a:lstStyle/>
        <a:p>
          <a:endParaRPr lang="bg-BG"/>
        </a:p>
      </dgm:t>
    </dgm:pt>
    <dgm:pt modelId="{1ECB8424-48A4-4A75-8B7E-B6E91BB193CD}" type="sibTrans" cxnId="{759B3EB6-B3D4-4F25-8C84-39F13D47CC5D}">
      <dgm:prSet/>
      <dgm:spPr/>
      <dgm:t>
        <a:bodyPr/>
        <a:lstStyle/>
        <a:p>
          <a:endParaRPr lang="bg-BG"/>
        </a:p>
      </dgm:t>
    </dgm:pt>
    <dgm:pt modelId="{FBC5AA20-7244-4F88-BE0F-54B4D2103392}">
      <dgm:prSet phldrT="[Text]"/>
      <dgm:spPr/>
      <dgm:t>
        <a:bodyPr/>
        <a:lstStyle/>
        <a:p>
          <a:endParaRPr lang="tr-TR" b="1" i="1" noProof="0" dirty="0" smtClean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  <a:p>
          <a:r>
            <a:rPr lang="tr-TR" b="1" i="1" noProof="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Ekler – A </a:t>
          </a:r>
          <a:r>
            <a:rPr lang="en-GB" b="1" i="1" noProof="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(</a:t>
          </a:r>
          <a:r>
            <a:rPr lang="tr-TR" b="1" i="1" noProof="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Mantıksal Çerçeve</a:t>
          </a:r>
          <a:r>
            <a:rPr lang="en-GB" b="1" i="1" noProof="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, </a:t>
          </a:r>
          <a:r>
            <a:rPr lang="tr-TR" b="1" i="1" noProof="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Ortaklık Anlaşması ve Beyanı</a:t>
          </a:r>
          <a:r>
            <a:rPr lang="en-GB" b="1" i="1" noProof="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)</a:t>
          </a:r>
          <a:endParaRPr lang="en-GB" b="1" i="1" noProof="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E2473F2C-1E70-48FC-8DD5-2FE3466A931B}" type="parTrans" cxnId="{30129419-DDE9-4BBE-BC96-33A62BB63542}">
      <dgm:prSet/>
      <dgm:spPr/>
      <dgm:t>
        <a:bodyPr/>
        <a:lstStyle/>
        <a:p>
          <a:endParaRPr lang="bg-BG"/>
        </a:p>
      </dgm:t>
    </dgm:pt>
    <dgm:pt modelId="{DBC07319-A07A-4448-AAF2-FBA2143FE1E6}" type="sibTrans" cxnId="{30129419-DDE9-4BBE-BC96-33A62BB63542}">
      <dgm:prSet/>
      <dgm:spPr/>
      <dgm:t>
        <a:bodyPr/>
        <a:lstStyle/>
        <a:p>
          <a:endParaRPr lang="bg-BG"/>
        </a:p>
      </dgm:t>
    </dgm:pt>
    <dgm:pt modelId="{298836E1-B3DA-49C4-935F-CCD9125E29B5}">
      <dgm:prSet phldrT="[Text]"/>
      <dgm:spPr/>
      <dgm:t>
        <a:bodyPr/>
        <a:lstStyle/>
        <a:p>
          <a:r>
            <a:rPr lang="tr-TR" b="1" dirty="0" smtClean="0"/>
            <a:t>Başvuru Formu</a:t>
          </a:r>
          <a:endParaRPr lang="bg-BG" b="1" dirty="0"/>
        </a:p>
      </dgm:t>
    </dgm:pt>
    <dgm:pt modelId="{B1993D8D-5BE0-4191-A346-51E6F697984B}" type="parTrans" cxnId="{5ACC9B1A-2941-412C-9A4D-A8E1EBCD0412}">
      <dgm:prSet/>
      <dgm:spPr/>
      <dgm:t>
        <a:bodyPr/>
        <a:lstStyle/>
        <a:p>
          <a:endParaRPr lang="bg-BG"/>
        </a:p>
      </dgm:t>
    </dgm:pt>
    <dgm:pt modelId="{0BC36DD3-30B2-4717-BFFF-A8C085EE70D1}" type="sibTrans" cxnId="{5ACC9B1A-2941-412C-9A4D-A8E1EBCD0412}">
      <dgm:prSet/>
      <dgm:spPr/>
      <dgm:t>
        <a:bodyPr/>
        <a:lstStyle/>
        <a:p>
          <a:endParaRPr lang="bg-BG"/>
        </a:p>
      </dgm:t>
    </dgm:pt>
    <dgm:pt modelId="{48401458-6BA0-46E5-A0E3-6993D281EB01}">
      <dgm:prSet phldrT="[Text]"/>
      <dgm:spPr/>
      <dgm:t>
        <a:bodyPr/>
        <a:lstStyle/>
        <a:p>
          <a:r>
            <a:rPr lang="tr-TR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Ekler - B</a:t>
          </a:r>
          <a:r>
            <a:rPr lang="bg-BG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 </a:t>
          </a:r>
          <a:r>
            <a:rPr lang="bg-BG" b="1" i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(</a:t>
          </a:r>
          <a:r>
            <a:rPr lang="tr-TR" b="1" i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Destekleyici Belgeler</a:t>
          </a:r>
          <a:r>
            <a:rPr lang="bg-BG" b="1" i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)</a:t>
          </a:r>
          <a:endParaRPr lang="bg-BG" b="1" dirty="0"/>
        </a:p>
      </dgm:t>
    </dgm:pt>
    <dgm:pt modelId="{FE626D98-D670-4BBA-9142-F272EF9E198F}" type="parTrans" cxnId="{CE7C6BE2-B283-458E-B1FC-5978C19FA2FB}">
      <dgm:prSet/>
      <dgm:spPr/>
      <dgm:t>
        <a:bodyPr/>
        <a:lstStyle/>
        <a:p>
          <a:endParaRPr lang="bg-BG"/>
        </a:p>
      </dgm:t>
    </dgm:pt>
    <dgm:pt modelId="{889203E6-215B-4909-BF21-83FBAE248319}" type="sibTrans" cxnId="{CE7C6BE2-B283-458E-B1FC-5978C19FA2FB}">
      <dgm:prSet/>
      <dgm:spPr/>
      <dgm:t>
        <a:bodyPr/>
        <a:lstStyle/>
        <a:p>
          <a:endParaRPr lang="bg-BG"/>
        </a:p>
      </dgm:t>
    </dgm:pt>
    <dgm:pt modelId="{06DE073B-1A4D-4AE0-BDD9-A495EB512F4C}" type="pres">
      <dgm:prSet presAssocID="{1C8DD688-74A8-4C4F-9F91-8EA79BE9C235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9F256467-A271-4192-90DB-0C84B64599F3}" type="pres">
      <dgm:prSet presAssocID="{C423BE56-5505-4920-8D23-1D7AD27183BD}" presName="centerShape" presStyleLbl="node0" presStyleIdx="0" presStyleCnt="1" custLinFactNeighborX="91" custLinFactNeighborY="175"/>
      <dgm:spPr/>
      <dgm:t>
        <a:bodyPr/>
        <a:lstStyle/>
        <a:p>
          <a:endParaRPr lang="bg-BG"/>
        </a:p>
      </dgm:t>
    </dgm:pt>
    <dgm:pt modelId="{027A0F45-4AA6-4844-A24F-DE1AE9897BB7}" type="pres">
      <dgm:prSet presAssocID="{E2473F2C-1E70-48FC-8DD5-2FE3466A931B}" presName="parTrans" presStyleLbl="bgSibTrans2D1" presStyleIdx="0" presStyleCnt="3"/>
      <dgm:spPr/>
      <dgm:t>
        <a:bodyPr/>
        <a:lstStyle/>
        <a:p>
          <a:endParaRPr lang="bg-BG"/>
        </a:p>
      </dgm:t>
    </dgm:pt>
    <dgm:pt modelId="{4E8E99C4-8E9D-46E3-A6D0-AA35C6A11F01}" type="pres">
      <dgm:prSet presAssocID="{FBC5AA20-7244-4F88-BE0F-54B4D2103392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83480A17-A2FB-4646-A4B6-F82E84F6EB2B}" type="pres">
      <dgm:prSet presAssocID="{B1993D8D-5BE0-4191-A346-51E6F697984B}" presName="parTrans" presStyleLbl="bgSibTrans2D1" presStyleIdx="1" presStyleCnt="3"/>
      <dgm:spPr/>
      <dgm:t>
        <a:bodyPr/>
        <a:lstStyle/>
        <a:p>
          <a:endParaRPr lang="bg-BG"/>
        </a:p>
      </dgm:t>
    </dgm:pt>
    <dgm:pt modelId="{B7B83171-6291-469E-B1DA-8797B9C4EBFF}" type="pres">
      <dgm:prSet presAssocID="{298836E1-B3DA-49C4-935F-CCD9125E29B5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E7E23F67-8790-422F-AB54-93BEAF74F76C}" type="pres">
      <dgm:prSet presAssocID="{FE626D98-D670-4BBA-9142-F272EF9E198F}" presName="parTrans" presStyleLbl="bgSibTrans2D1" presStyleIdx="2" presStyleCnt="3"/>
      <dgm:spPr/>
      <dgm:t>
        <a:bodyPr/>
        <a:lstStyle/>
        <a:p>
          <a:endParaRPr lang="bg-BG"/>
        </a:p>
      </dgm:t>
    </dgm:pt>
    <dgm:pt modelId="{B7FF4691-9844-4EBB-816D-FB2D4BE6A2A1}" type="pres">
      <dgm:prSet presAssocID="{48401458-6BA0-46E5-A0E3-6993D281EB01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9F41E9E7-B3E1-4B61-A179-54AE4A52654A}" type="presOf" srcId="{48401458-6BA0-46E5-A0E3-6993D281EB01}" destId="{B7FF4691-9844-4EBB-816D-FB2D4BE6A2A1}" srcOrd="0" destOrd="0" presId="urn:microsoft.com/office/officeart/2005/8/layout/radial4"/>
    <dgm:cxn modelId="{759B3EB6-B3D4-4F25-8C84-39F13D47CC5D}" srcId="{1C8DD688-74A8-4C4F-9F91-8EA79BE9C235}" destId="{C423BE56-5505-4920-8D23-1D7AD27183BD}" srcOrd="0" destOrd="0" parTransId="{5E76172B-DFCD-4D9C-A577-17A5FEDB6037}" sibTransId="{1ECB8424-48A4-4A75-8B7E-B6E91BB193CD}"/>
    <dgm:cxn modelId="{0569F315-B5A6-4D52-BADD-A336D4CB223D}" type="presOf" srcId="{FBC5AA20-7244-4F88-BE0F-54B4D2103392}" destId="{4E8E99C4-8E9D-46E3-A6D0-AA35C6A11F01}" srcOrd="0" destOrd="0" presId="urn:microsoft.com/office/officeart/2005/8/layout/radial4"/>
    <dgm:cxn modelId="{AF96D824-4F97-4FE3-AD1A-4E61B5DA8A81}" type="presOf" srcId="{B1993D8D-5BE0-4191-A346-51E6F697984B}" destId="{83480A17-A2FB-4646-A4B6-F82E84F6EB2B}" srcOrd="0" destOrd="0" presId="urn:microsoft.com/office/officeart/2005/8/layout/radial4"/>
    <dgm:cxn modelId="{FF34AD29-C8C2-4BBF-A236-4D3094171BE6}" type="presOf" srcId="{1C8DD688-74A8-4C4F-9F91-8EA79BE9C235}" destId="{06DE073B-1A4D-4AE0-BDD9-A495EB512F4C}" srcOrd="0" destOrd="0" presId="urn:microsoft.com/office/officeart/2005/8/layout/radial4"/>
    <dgm:cxn modelId="{30129419-DDE9-4BBE-BC96-33A62BB63542}" srcId="{C423BE56-5505-4920-8D23-1D7AD27183BD}" destId="{FBC5AA20-7244-4F88-BE0F-54B4D2103392}" srcOrd="0" destOrd="0" parTransId="{E2473F2C-1E70-48FC-8DD5-2FE3466A931B}" sibTransId="{DBC07319-A07A-4448-AAF2-FBA2143FE1E6}"/>
    <dgm:cxn modelId="{CE7C6BE2-B283-458E-B1FC-5978C19FA2FB}" srcId="{C423BE56-5505-4920-8D23-1D7AD27183BD}" destId="{48401458-6BA0-46E5-A0E3-6993D281EB01}" srcOrd="2" destOrd="0" parTransId="{FE626D98-D670-4BBA-9142-F272EF9E198F}" sibTransId="{889203E6-215B-4909-BF21-83FBAE248319}"/>
    <dgm:cxn modelId="{09BB31DE-E768-492C-9F1B-ECEC52C14B3D}" type="presOf" srcId="{C423BE56-5505-4920-8D23-1D7AD27183BD}" destId="{9F256467-A271-4192-90DB-0C84B64599F3}" srcOrd="0" destOrd="0" presId="urn:microsoft.com/office/officeart/2005/8/layout/radial4"/>
    <dgm:cxn modelId="{5ACC9B1A-2941-412C-9A4D-A8E1EBCD0412}" srcId="{C423BE56-5505-4920-8D23-1D7AD27183BD}" destId="{298836E1-B3DA-49C4-935F-CCD9125E29B5}" srcOrd="1" destOrd="0" parTransId="{B1993D8D-5BE0-4191-A346-51E6F697984B}" sibTransId="{0BC36DD3-30B2-4717-BFFF-A8C085EE70D1}"/>
    <dgm:cxn modelId="{1CDCDED5-B20E-4C5F-9C4F-B3C99F850A0E}" type="presOf" srcId="{E2473F2C-1E70-48FC-8DD5-2FE3466A931B}" destId="{027A0F45-4AA6-4844-A24F-DE1AE9897BB7}" srcOrd="0" destOrd="0" presId="urn:microsoft.com/office/officeart/2005/8/layout/radial4"/>
    <dgm:cxn modelId="{243DC9B7-27C9-4E45-99F4-10B124E9B5C8}" type="presOf" srcId="{FE626D98-D670-4BBA-9142-F272EF9E198F}" destId="{E7E23F67-8790-422F-AB54-93BEAF74F76C}" srcOrd="0" destOrd="0" presId="urn:microsoft.com/office/officeart/2005/8/layout/radial4"/>
    <dgm:cxn modelId="{0B57B132-7600-43F4-9CA0-A151AD3E3092}" type="presOf" srcId="{298836E1-B3DA-49C4-935F-CCD9125E29B5}" destId="{B7B83171-6291-469E-B1DA-8797B9C4EBFF}" srcOrd="0" destOrd="0" presId="urn:microsoft.com/office/officeart/2005/8/layout/radial4"/>
    <dgm:cxn modelId="{3998299A-22D5-4E85-BA60-AA48532990D9}" type="presParOf" srcId="{06DE073B-1A4D-4AE0-BDD9-A495EB512F4C}" destId="{9F256467-A271-4192-90DB-0C84B64599F3}" srcOrd="0" destOrd="0" presId="urn:microsoft.com/office/officeart/2005/8/layout/radial4"/>
    <dgm:cxn modelId="{F9CF2C20-4A38-4838-BE3D-E4CC0DA30EF2}" type="presParOf" srcId="{06DE073B-1A4D-4AE0-BDD9-A495EB512F4C}" destId="{027A0F45-4AA6-4844-A24F-DE1AE9897BB7}" srcOrd="1" destOrd="0" presId="urn:microsoft.com/office/officeart/2005/8/layout/radial4"/>
    <dgm:cxn modelId="{182C5C0A-ADC2-48F1-80E8-EC80CC530955}" type="presParOf" srcId="{06DE073B-1A4D-4AE0-BDD9-A495EB512F4C}" destId="{4E8E99C4-8E9D-46E3-A6D0-AA35C6A11F01}" srcOrd="2" destOrd="0" presId="urn:microsoft.com/office/officeart/2005/8/layout/radial4"/>
    <dgm:cxn modelId="{518DECEA-5076-429E-9693-A67D9D413FD5}" type="presParOf" srcId="{06DE073B-1A4D-4AE0-BDD9-A495EB512F4C}" destId="{83480A17-A2FB-4646-A4B6-F82E84F6EB2B}" srcOrd="3" destOrd="0" presId="urn:microsoft.com/office/officeart/2005/8/layout/radial4"/>
    <dgm:cxn modelId="{212CC298-45B5-42DB-BF07-7909DD4663B5}" type="presParOf" srcId="{06DE073B-1A4D-4AE0-BDD9-A495EB512F4C}" destId="{B7B83171-6291-469E-B1DA-8797B9C4EBFF}" srcOrd="4" destOrd="0" presId="urn:microsoft.com/office/officeart/2005/8/layout/radial4"/>
    <dgm:cxn modelId="{B3904C59-9D45-48DB-A20E-F1D6B28543C0}" type="presParOf" srcId="{06DE073B-1A4D-4AE0-BDD9-A495EB512F4C}" destId="{E7E23F67-8790-422F-AB54-93BEAF74F76C}" srcOrd="5" destOrd="0" presId="urn:microsoft.com/office/officeart/2005/8/layout/radial4"/>
    <dgm:cxn modelId="{B8016AD5-9720-4401-8C11-EFA7E61E863D}" type="presParOf" srcId="{06DE073B-1A4D-4AE0-BDD9-A495EB512F4C}" destId="{B7FF4691-9844-4EBB-816D-FB2D4BE6A2A1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256467-A271-4192-90DB-0C84B64599F3}">
      <dsp:nvSpPr>
        <dsp:cNvPr id="0" name=""/>
        <dsp:cNvSpPr/>
      </dsp:nvSpPr>
      <dsp:spPr>
        <a:xfrm>
          <a:off x="2719847" y="2792410"/>
          <a:ext cx="2247703" cy="2247703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PROJE TEKLİFİ</a:t>
          </a:r>
          <a:endParaRPr lang="bg-BG" sz="24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3049015" y="3121578"/>
        <a:ext cx="1589367" cy="1589367"/>
      </dsp:txXfrm>
    </dsp:sp>
    <dsp:sp modelId="{027A0F45-4AA6-4844-A24F-DE1AE9897BB7}">
      <dsp:nvSpPr>
        <dsp:cNvPr id="0" name=""/>
        <dsp:cNvSpPr/>
      </dsp:nvSpPr>
      <dsp:spPr>
        <a:xfrm rot="12896884">
          <a:off x="1165127" y="2365333"/>
          <a:ext cx="1835306" cy="640595"/>
        </a:xfrm>
        <a:prstGeom prst="lef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E8E99C4-8E9D-46E3-A6D0-AA35C6A11F01}">
      <dsp:nvSpPr>
        <dsp:cNvPr id="0" name=""/>
        <dsp:cNvSpPr/>
      </dsp:nvSpPr>
      <dsp:spPr>
        <a:xfrm>
          <a:off x="262947" y="1305841"/>
          <a:ext cx="2135318" cy="17082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1600" b="1" i="1" kern="1200" noProof="0" dirty="0" smtClean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b="1" i="1" kern="1200" noProof="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Ekler – A </a:t>
          </a:r>
          <a:r>
            <a:rPr lang="en-GB" sz="1600" b="1" i="1" kern="1200" noProof="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(</a:t>
          </a:r>
          <a:r>
            <a:rPr lang="tr-TR" sz="1600" b="1" i="1" kern="1200" noProof="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Mantıksal Çerçeve</a:t>
          </a:r>
          <a:r>
            <a:rPr lang="en-GB" sz="1600" b="1" i="1" kern="1200" noProof="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, </a:t>
          </a:r>
          <a:r>
            <a:rPr lang="tr-TR" sz="1600" b="1" i="1" kern="1200" noProof="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Ortaklık Anlaşması ve Beyanı</a:t>
          </a:r>
          <a:r>
            <a:rPr lang="en-GB" sz="1600" b="1" i="1" kern="1200" noProof="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)</a:t>
          </a:r>
          <a:endParaRPr lang="en-GB" sz="1600" b="1" i="1" kern="1200" noProof="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312980" y="1355874"/>
        <a:ext cx="2035252" cy="1608188"/>
      </dsp:txXfrm>
    </dsp:sp>
    <dsp:sp modelId="{83480A17-A2FB-4646-A4B6-F82E84F6EB2B}">
      <dsp:nvSpPr>
        <dsp:cNvPr id="0" name=""/>
        <dsp:cNvSpPr/>
      </dsp:nvSpPr>
      <dsp:spPr>
        <a:xfrm rot="16193744">
          <a:off x="2924192" y="1449937"/>
          <a:ext cx="1831202" cy="640595"/>
        </a:xfrm>
        <a:prstGeom prst="leftArrow">
          <a:avLst>
            <a:gd name="adj1" fmla="val 60000"/>
            <a:gd name="adj2" fmla="val 50000"/>
          </a:avLst>
        </a:prstGeom>
        <a:solidFill>
          <a:schemeClr val="accent4">
            <a:hueOff val="-2232385"/>
            <a:satOff val="13449"/>
            <a:lumOff val="1078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7B83171-6291-469E-B1DA-8797B9C4EBFF}">
      <dsp:nvSpPr>
        <dsp:cNvPr id="0" name=""/>
        <dsp:cNvSpPr/>
      </dsp:nvSpPr>
      <dsp:spPr>
        <a:xfrm>
          <a:off x="2770468" y="508"/>
          <a:ext cx="2135318" cy="1708254"/>
        </a:xfrm>
        <a:prstGeom prst="roundRect">
          <a:avLst>
            <a:gd name="adj" fmla="val 10000"/>
          </a:avLst>
        </a:prstGeom>
        <a:solidFill>
          <a:schemeClr val="accent4">
            <a:hueOff val="-2232385"/>
            <a:satOff val="13449"/>
            <a:lumOff val="1078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b="1" kern="1200" dirty="0" smtClean="0"/>
            <a:t>Başvuru Formu</a:t>
          </a:r>
          <a:endParaRPr lang="bg-BG" sz="1600" b="1" kern="1200" dirty="0"/>
        </a:p>
      </dsp:txBody>
      <dsp:txXfrm>
        <a:off x="2820501" y="50541"/>
        <a:ext cx="2035252" cy="1608188"/>
      </dsp:txXfrm>
    </dsp:sp>
    <dsp:sp modelId="{E7E23F67-8790-422F-AB54-93BEAF74F76C}">
      <dsp:nvSpPr>
        <dsp:cNvPr id="0" name=""/>
        <dsp:cNvSpPr/>
      </dsp:nvSpPr>
      <dsp:spPr>
        <a:xfrm rot="19495938">
          <a:off x="4684762" y="2364425"/>
          <a:ext cx="1826681" cy="640595"/>
        </a:xfrm>
        <a:prstGeom prst="leftArrow">
          <a:avLst>
            <a:gd name="adj1" fmla="val 60000"/>
            <a:gd name="adj2" fmla="val 50000"/>
          </a:avLst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7FF4691-9844-4EBB-816D-FB2D4BE6A2A1}">
      <dsp:nvSpPr>
        <dsp:cNvPr id="0" name=""/>
        <dsp:cNvSpPr/>
      </dsp:nvSpPr>
      <dsp:spPr>
        <a:xfrm>
          <a:off x="5277989" y="1305841"/>
          <a:ext cx="2135318" cy="1708254"/>
        </a:xfrm>
        <a:prstGeom prst="roundRect">
          <a:avLst>
            <a:gd name="adj" fmla="val 10000"/>
          </a:avLst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Ekler - B</a:t>
          </a:r>
          <a:r>
            <a:rPr lang="bg-BG" sz="16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 </a:t>
          </a:r>
          <a:r>
            <a:rPr lang="bg-BG" sz="1600" b="1" i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(</a:t>
          </a:r>
          <a:r>
            <a:rPr lang="tr-TR" sz="1600" b="1" i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Destekleyici Belgeler</a:t>
          </a:r>
          <a:r>
            <a:rPr lang="bg-BG" sz="1600" b="1" i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)</a:t>
          </a:r>
          <a:endParaRPr lang="bg-BG" sz="1600" b="1" kern="1200" dirty="0"/>
        </a:p>
      </dsp:txBody>
      <dsp:txXfrm>
        <a:off x="5328022" y="1355874"/>
        <a:ext cx="2035252" cy="16081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565939-7E85-406A-8933-FE2BA5720DA9}" type="datetimeFigureOut">
              <a:rPr lang="bg-BG" smtClean="0"/>
              <a:t>9.2.2018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90DDE6-9CB9-47C8-83BC-D0BBB6AD34C8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543346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D6DAF9F-9F54-486A-808D-D649C42855F5}" type="datetimeFigureOut">
              <a:rPr lang="hu-HU"/>
              <a:pPr>
                <a:defRPr/>
              </a:pPr>
              <a:t>2018. 02. 09.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hu-HU" noProof="0" smtClean="0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noProof="0" smtClean="0"/>
              <a:t>Mintaszöveg szerkesztése</a:t>
            </a:r>
          </a:p>
          <a:p>
            <a:pPr lvl="1"/>
            <a:r>
              <a:rPr lang="hu-HU" noProof="0" smtClean="0"/>
              <a:t>Második szint</a:t>
            </a:r>
          </a:p>
          <a:p>
            <a:pPr lvl="2"/>
            <a:r>
              <a:rPr lang="hu-HU" noProof="0" smtClean="0"/>
              <a:t>Harmadik szint</a:t>
            </a:r>
          </a:p>
          <a:p>
            <a:pPr lvl="3"/>
            <a:r>
              <a:rPr lang="hu-HU" noProof="0" smtClean="0"/>
              <a:t>Negyedik szint</a:t>
            </a:r>
          </a:p>
          <a:p>
            <a:pPr lvl="4"/>
            <a:r>
              <a:rPr lang="hu-HU" noProof="0" smtClean="0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6B3663C-14CF-4D71-AE23-2109568032CA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23505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5364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0F6307C-E95B-496A-B5A7-E33B6575710F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759656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u="sng" dirty="0" smtClean="0"/>
              <a:t>Priority axis	</a:t>
            </a:r>
            <a:r>
              <a:rPr lang="en-US" dirty="0" smtClean="0"/>
              <a:t>	</a:t>
            </a:r>
            <a:r>
              <a:rPr lang="en-US" u="sng" dirty="0" smtClean="0"/>
              <a:t>investment	</a:t>
            </a:r>
            <a:r>
              <a:rPr lang="en-US" dirty="0" smtClean="0"/>
              <a:t>	</a:t>
            </a:r>
            <a:r>
              <a:rPr lang="en-US" u="sng" dirty="0" smtClean="0"/>
              <a:t>soft      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1.1		6		1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1.2		4		5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2.1		6		0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2.2		0		10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2.3		0		11</a:t>
            </a:r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793044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u="sng" dirty="0" smtClean="0"/>
              <a:t>Priority axis	</a:t>
            </a:r>
            <a:r>
              <a:rPr lang="en-US" dirty="0" smtClean="0"/>
              <a:t>	</a:t>
            </a:r>
            <a:r>
              <a:rPr lang="en-US" u="sng" dirty="0" smtClean="0"/>
              <a:t>investment	</a:t>
            </a:r>
            <a:r>
              <a:rPr lang="en-US" dirty="0" smtClean="0"/>
              <a:t>	</a:t>
            </a:r>
            <a:r>
              <a:rPr lang="en-US" u="sng" dirty="0" smtClean="0"/>
              <a:t>soft      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1.1		6		1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1.2		4		5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2.1		6		0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2.2		0		10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2.3		0		11</a:t>
            </a:r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793044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u="sng" dirty="0" smtClean="0"/>
              <a:t>Priority axis	</a:t>
            </a:r>
            <a:r>
              <a:rPr lang="en-US" dirty="0" smtClean="0"/>
              <a:t>	</a:t>
            </a:r>
            <a:r>
              <a:rPr lang="en-US" u="sng" dirty="0" smtClean="0"/>
              <a:t>investment	</a:t>
            </a:r>
            <a:r>
              <a:rPr lang="en-US" dirty="0" smtClean="0"/>
              <a:t>	</a:t>
            </a:r>
            <a:r>
              <a:rPr lang="en-US" u="sng" dirty="0" smtClean="0"/>
              <a:t>soft      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1.1		6		1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1.2		4		5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2.1		6		0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2.2		0		10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2.3		0		11</a:t>
            </a:r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793044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u="sng" dirty="0" smtClean="0"/>
              <a:t>Priority axis	</a:t>
            </a:r>
            <a:r>
              <a:rPr lang="en-US" dirty="0" smtClean="0"/>
              <a:t>	</a:t>
            </a:r>
            <a:r>
              <a:rPr lang="en-US" u="sng" dirty="0" smtClean="0"/>
              <a:t>investment	</a:t>
            </a:r>
            <a:r>
              <a:rPr lang="en-US" dirty="0" smtClean="0"/>
              <a:t>	</a:t>
            </a:r>
            <a:r>
              <a:rPr lang="en-US" u="sng" dirty="0" smtClean="0"/>
              <a:t>soft      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1.1		6		1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1.2		4		5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2.1		6		0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2.2		0		10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2.3		0		11</a:t>
            </a:r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793044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u="sng" dirty="0" smtClean="0"/>
              <a:t>Priority axis	</a:t>
            </a:r>
            <a:r>
              <a:rPr lang="en-US" dirty="0" smtClean="0"/>
              <a:t>	</a:t>
            </a:r>
            <a:r>
              <a:rPr lang="en-US" u="sng" dirty="0" smtClean="0"/>
              <a:t>investment	</a:t>
            </a:r>
            <a:r>
              <a:rPr lang="en-US" dirty="0" smtClean="0"/>
              <a:t>	</a:t>
            </a:r>
            <a:r>
              <a:rPr lang="en-US" u="sng" dirty="0" smtClean="0"/>
              <a:t>soft      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1.1		6		1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1.2		4		5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2.1		6		0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2.2		0		10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2.3		0		11</a:t>
            </a:r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793044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u="sng" dirty="0" smtClean="0"/>
              <a:t>Priority axis	</a:t>
            </a:r>
            <a:r>
              <a:rPr lang="en-US" dirty="0" smtClean="0"/>
              <a:t>	</a:t>
            </a:r>
            <a:r>
              <a:rPr lang="en-US" u="sng" dirty="0" smtClean="0"/>
              <a:t>investment	</a:t>
            </a:r>
            <a:r>
              <a:rPr lang="en-US" dirty="0" smtClean="0"/>
              <a:t>	</a:t>
            </a:r>
            <a:r>
              <a:rPr lang="en-US" u="sng" dirty="0" smtClean="0"/>
              <a:t>soft      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1.1		6		1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1.2		4		5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2.1		6		0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2.2		0		10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2.3		0		11</a:t>
            </a:r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793044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u="sng" dirty="0" smtClean="0"/>
              <a:t>Priority axis	</a:t>
            </a:r>
            <a:r>
              <a:rPr lang="en-US" dirty="0" smtClean="0"/>
              <a:t>	</a:t>
            </a:r>
            <a:r>
              <a:rPr lang="en-US" u="sng" dirty="0" smtClean="0"/>
              <a:t>investment	</a:t>
            </a:r>
            <a:r>
              <a:rPr lang="en-US" dirty="0" smtClean="0"/>
              <a:t>	</a:t>
            </a:r>
            <a:r>
              <a:rPr lang="en-US" u="sng" dirty="0" smtClean="0"/>
              <a:t>soft      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1.1		6		1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1.2		4		5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2.1		6		0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2.2		0		10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2.3		0		11</a:t>
            </a:r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793044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u="sng" dirty="0" smtClean="0"/>
              <a:t>Priority axis	</a:t>
            </a:r>
            <a:r>
              <a:rPr lang="en-US" dirty="0" smtClean="0"/>
              <a:t>	</a:t>
            </a:r>
            <a:r>
              <a:rPr lang="en-US" u="sng" dirty="0" smtClean="0"/>
              <a:t>investment	</a:t>
            </a:r>
            <a:r>
              <a:rPr lang="en-US" dirty="0" smtClean="0"/>
              <a:t>	</a:t>
            </a:r>
            <a:r>
              <a:rPr lang="en-US" u="sng" dirty="0" smtClean="0"/>
              <a:t>soft      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1.1		6		1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1.2		4		5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2.1		6		0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2.2		0		10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2.3		0		11</a:t>
            </a:r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793044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u="sng" dirty="0" smtClean="0"/>
              <a:t>Priority axis	</a:t>
            </a:r>
            <a:r>
              <a:rPr lang="en-US" dirty="0" smtClean="0"/>
              <a:t>	</a:t>
            </a:r>
            <a:r>
              <a:rPr lang="en-US" u="sng" dirty="0" smtClean="0"/>
              <a:t>investment	</a:t>
            </a:r>
            <a:r>
              <a:rPr lang="en-US" dirty="0" smtClean="0"/>
              <a:t>	</a:t>
            </a:r>
            <a:r>
              <a:rPr lang="en-US" u="sng" dirty="0" smtClean="0"/>
              <a:t>soft      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1.1		6		1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1.2		4		5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2.1		6		0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2.2		0		10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2.3		0		11</a:t>
            </a:r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793044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u="sng" dirty="0" smtClean="0"/>
              <a:t>Priority axis	</a:t>
            </a:r>
            <a:r>
              <a:rPr lang="en-US" dirty="0" smtClean="0"/>
              <a:t>	</a:t>
            </a:r>
            <a:r>
              <a:rPr lang="en-US" u="sng" dirty="0" smtClean="0"/>
              <a:t>investment	</a:t>
            </a:r>
            <a:r>
              <a:rPr lang="en-US" dirty="0" smtClean="0"/>
              <a:t>	</a:t>
            </a:r>
            <a:r>
              <a:rPr lang="en-US" u="sng" dirty="0" smtClean="0"/>
              <a:t>soft      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1.1		6		1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1.2		4		5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2.1		6		0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2.2		0		10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2.3		0		11</a:t>
            </a:r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793044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u="sng" dirty="0" smtClean="0"/>
              <a:t>Priority axis	</a:t>
            </a:r>
            <a:r>
              <a:rPr lang="en-US" dirty="0" smtClean="0"/>
              <a:t>	</a:t>
            </a:r>
            <a:r>
              <a:rPr lang="en-US" u="sng" dirty="0" smtClean="0"/>
              <a:t>investment	</a:t>
            </a:r>
            <a:r>
              <a:rPr lang="en-US" dirty="0" smtClean="0"/>
              <a:t>	</a:t>
            </a:r>
            <a:r>
              <a:rPr lang="en-US" u="sng" dirty="0" smtClean="0"/>
              <a:t>soft      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1.1		6		1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1.2		4		5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2.1		6		0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2.2		0		10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2.3		0		11</a:t>
            </a:r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793044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u="sng" dirty="0" smtClean="0"/>
              <a:t>Priority axis	</a:t>
            </a:r>
            <a:r>
              <a:rPr lang="en-US" dirty="0" smtClean="0"/>
              <a:t>	</a:t>
            </a:r>
            <a:r>
              <a:rPr lang="en-US" u="sng" dirty="0" smtClean="0"/>
              <a:t>investment	</a:t>
            </a:r>
            <a:r>
              <a:rPr lang="en-US" dirty="0" smtClean="0"/>
              <a:t>	</a:t>
            </a:r>
            <a:r>
              <a:rPr lang="en-US" u="sng" dirty="0" smtClean="0"/>
              <a:t>soft      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1.1		6		1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1.2		4		5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2.1		6		0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2.2		0		10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2.3		0		11</a:t>
            </a:r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793044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u="sng" dirty="0" smtClean="0"/>
              <a:t>Priority axis	</a:t>
            </a:r>
            <a:r>
              <a:rPr lang="en-US" dirty="0" smtClean="0"/>
              <a:t>	</a:t>
            </a:r>
            <a:r>
              <a:rPr lang="en-US" u="sng" dirty="0" smtClean="0"/>
              <a:t>investment	</a:t>
            </a:r>
            <a:r>
              <a:rPr lang="en-US" dirty="0" smtClean="0"/>
              <a:t>	</a:t>
            </a:r>
            <a:r>
              <a:rPr lang="en-US" u="sng" dirty="0" smtClean="0"/>
              <a:t>soft      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1.1		6		1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1.2		4		5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2.1		6		0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2.2		0		10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2.3		0		11</a:t>
            </a:r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7930442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u="sng" dirty="0" smtClean="0"/>
              <a:t>Priority axis	</a:t>
            </a:r>
            <a:r>
              <a:rPr lang="en-US" dirty="0" smtClean="0"/>
              <a:t>	</a:t>
            </a:r>
            <a:r>
              <a:rPr lang="en-US" u="sng" dirty="0" smtClean="0"/>
              <a:t>investment	</a:t>
            </a:r>
            <a:r>
              <a:rPr lang="en-US" dirty="0" smtClean="0"/>
              <a:t>	</a:t>
            </a:r>
            <a:r>
              <a:rPr lang="en-US" u="sng" dirty="0" smtClean="0"/>
              <a:t>soft      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1.1		6		1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1.2		4		5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2.1		6		0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2.2		0		10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2.3		0		11</a:t>
            </a:r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793044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u="sng" dirty="0" smtClean="0"/>
              <a:t>Priority axis	</a:t>
            </a:r>
            <a:r>
              <a:rPr lang="en-US" dirty="0" smtClean="0"/>
              <a:t>	</a:t>
            </a:r>
            <a:r>
              <a:rPr lang="en-US" u="sng" dirty="0" smtClean="0"/>
              <a:t>investment	</a:t>
            </a:r>
            <a:r>
              <a:rPr lang="en-US" dirty="0" smtClean="0"/>
              <a:t>	</a:t>
            </a:r>
            <a:r>
              <a:rPr lang="en-US" u="sng" dirty="0" smtClean="0"/>
              <a:t>soft      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1.1		6		1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1.2		4		5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2.1		6		0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2.2		0		10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2.3		0		11</a:t>
            </a:r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7930442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u="sng" dirty="0" smtClean="0"/>
              <a:t>Priority axis	</a:t>
            </a:r>
            <a:r>
              <a:rPr lang="en-US" dirty="0" smtClean="0"/>
              <a:t>	</a:t>
            </a:r>
            <a:r>
              <a:rPr lang="en-US" u="sng" dirty="0" smtClean="0"/>
              <a:t>investment	</a:t>
            </a:r>
            <a:r>
              <a:rPr lang="en-US" dirty="0" smtClean="0"/>
              <a:t>	</a:t>
            </a:r>
            <a:r>
              <a:rPr lang="en-US" u="sng" dirty="0" smtClean="0"/>
              <a:t>soft      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1.1		6		1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1.2		4		5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2.1		6		0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2.2		0		10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2.3		0		11</a:t>
            </a:r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7930442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u="sng" dirty="0" smtClean="0"/>
              <a:t>Priority axis	</a:t>
            </a:r>
            <a:r>
              <a:rPr lang="en-US" dirty="0" smtClean="0"/>
              <a:t>	</a:t>
            </a:r>
            <a:r>
              <a:rPr lang="en-US" u="sng" dirty="0" smtClean="0"/>
              <a:t>investment	</a:t>
            </a:r>
            <a:r>
              <a:rPr lang="en-US" dirty="0" smtClean="0"/>
              <a:t>	</a:t>
            </a:r>
            <a:r>
              <a:rPr lang="en-US" u="sng" dirty="0" smtClean="0"/>
              <a:t>soft      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1.1		6		1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1.2		4		5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2.1		6		0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2.2		0		10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2.3		0		11</a:t>
            </a:r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7930442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u="sng" dirty="0" smtClean="0"/>
              <a:t>Priority axis	</a:t>
            </a:r>
            <a:r>
              <a:rPr lang="en-US" dirty="0" smtClean="0"/>
              <a:t>	</a:t>
            </a:r>
            <a:r>
              <a:rPr lang="en-US" u="sng" dirty="0" smtClean="0"/>
              <a:t>investment	</a:t>
            </a:r>
            <a:r>
              <a:rPr lang="en-US" dirty="0" smtClean="0"/>
              <a:t>	</a:t>
            </a:r>
            <a:r>
              <a:rPr lang="en-US" u="sng" dirty="0" smtClean="0"/>
              <a:t>soft      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1.1		6		1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1.2		4		5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2.1		6		0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2.2		0		10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2.3		0		11</a:t>
            </a:r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7930442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7930442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7930442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793044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u="sng" dirty="0" smtClean="0"/>
              <a:t>Priority axis	</a:t>
            </a:r>
            <a:r>
              <a:rPr lang="en-US" dirty="0" smtClean="0"/>
              <a:t>	</a:t>
            </a:r>
            <a:r>
              <a:rPr lang="en-US" u="sng" dirty="0" smtClean="0"/>
              <a:t>investment	</a:t>
            </a:r>
            <a:r>
              <a:rPr lang="en-US" dirty="0" smtClean="0"/>
              <a:t>	</a:t>
            </a:r>
            <a:r>
              <a:rPr lang="en-US" u="sng" dirty="0" smtClean="0"/>
              <a:t>soft      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1.1		6		1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1.2		4		5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2.1		6		0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2.2		0		10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2.3		0		11</a:t>
            </a:r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7930442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662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CE78672-2241-4B3E-BA9F-F13872ABFD39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5832841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u="sng" dirty="0" smtClean="0"/>
              <a:t>Priority axis	</a:t>
            </a:r>
            <a:r>
              <a:rPr lang="en-US" dirty="0" smtClean="0"/>
              <a:t>	</a:t>
            </a:r>
            <a:r>
              <a:rPr lang="en-US" u="sng" dirty="0" smtClean="0"/>
              <a:t>investment	</a:t>
            </a:r>
            <a:r>
              <a:rPr lang="en-US" dirty="0" smtClean="0"/>
              <a:t>	</a:t>
            </a:r>
            <a:r>
              <a:rPr lang="en-US" u="sng" dirty="0" smtClean="0"/>
              <a:t>soft      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1.1		6		1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1.2		4		5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2.1		6		0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2.2		0		10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2.3		0		11</a:t>
            </a:r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793044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u="sng" dirty="0" smtClean="0"/>
              <a:t>Priority axis	</a:t>
            </a:r>
            <a:r>
              <a:rPr lang="en-US" dirty="0" smtClean="0"/>
              <a:t>	</a:t>
            </a:r>
            <a:r>
              <a:rPr lang="en-US" u="sng" dirty="0" smtClean="0"/>
              <a:t>investment	</a:t>
            </a:r>
            <a:r>
              <a:rPr lang="en-US" dirty="0" smtClean="0"/>
              <a:t>	</a:t>
            </a:r>
            <a:r>
              <a:rPr lang="en-US" u="sng" dirty="0" smtClean="0"/>
              <a:t>soft      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1.1		6		1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1.2		4		5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2.1		6		0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2.2		0		10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2.3		0		11</a:t>
            </a:r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793044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u="sng" dirty="0" smtClean="0"/>
              <a:t>Priority axis	</a:t>
            </a:r>
            <a:r>
              <a:rPr lang="en-US" dirty="0" smtClean="0"/>
              <a:t>	</a:t>
            </a:r>
            <a:r>
              <a:rPr lang="en-US" u="sng" dirty="0" smtClean="0"/>
              <a:t>investment	</a:t>
            </a:r>
            <a:r>
              <a:rPr lang="en-US" dirty="0" smtClean="0"/>
              <a:t>	</a:t>
            </a:r>
            <a:r>
              <a:rPr lang="en-US" u="sng" dirty="0" smtClean="0"/>
              <a:t>soft      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1.1		6		1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1.2		4		5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2.1		6		0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2.2		0		10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2.3		0		11</a:t>
            </a:r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793044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u="sng" dirty="0" smtClean="0"/>
              <a:t>Priority axis	</a:t>
            </a:r>
            <a:r>
              <a:rPr lang="en-US" dirty="0" smtClean="0"/>
              <a:t>	</a:t>
            </a:r>
            <a:r>
              <a:rPr lang="en-US" u="sng" dirty="0" smtClean="0"/>
              <a:t>investment	</a:t>
            </a:r>
            <a:r>
              <a:rPr lang="en-US" dirty="0" smtClean="0"/>
              <a:t>	</a:t>
            </a:r>
            <a:r>
              <a:rPr lang="en-US" u="sng" dirty="0" smtClean="0"/>
              <a:t>soft      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1.1		6		1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1.2		4		5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2.1		6		0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2.2		0		10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2.3		0		11</a:t>
            </a:r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793044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u="sng" dirty="0" smtClean="0"/>
              <a:t>Priority axis	</a:t>
            </a:r>
            <a:r>
              <a:rPr lang="en-US" dirty="0" smtClean="0"/>
              <a:t>	</a:t>
            </a:r>
            <a:r>
              <a:rPr lang="en-US" u="sng" dirty="0" smtClean="0"/>
              <a:t>investment	</a:t>
            </a:r>
            <a:r>
              <a:rPr lang="en-US" dirty="0" smtClean="0"/>
              <a:t>	</a:t>
            </a:r>
            <a:r>
              <a:rPr lang="en-US" u="sng" dirty="0" smtClean="0"/>
              <a:t>soft      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1.1		6		1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1.2		4		5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2.1		6		0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2.2		0		10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2.3		0		11</a:t>
            </a:r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793044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u="sng" dirty="0" smtClean="0"/>
              <a:t>Priority axis	</a:t>
            </a:r>
            <a:r>
              <a:rPr lang="en-US" dirty="0" smtClean="0"/>
              <a:t>	</a:t>
            </a:r>
            <a:r>
              <a:rPr lang="en-US" u="sng" dirty="0" smtClean="0"/>
              <a:t>investment	</a:t>
            </a:r>
            <a:r>
              <a:rPr lang="en-US" dirty="0" smtClean="0"/>
              <a:t>	</a:t>
            </a:r>
            <a:r>
              <a:rPr lang="en-US" u="sng" dirty="0" smtClean="0"/>
              <a:t>soft      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1.1		6		1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1.2		4		5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2.1		6		0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2.2		0		10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2.3		0		11</a:t>
            </a:r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793044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smtClean="0"/>
              <a:t>Alcím mintájának szerkesztése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0CE93-B669-466E-97D9-5586B27B364B}" type="datetimeFigureOut">
              <a:rPr lang="hu-HU"/>
              <a:pPr>
                <a:defRPr/>
              </a:pPr>
              <a:t>2018. 02. 09.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297E6-F63A-420B-A5B0-020FB1FAC753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CE9F5-51AF-492A-8824-5C3A838A03E1}" type="datetimeFigureOut">
              <a:rPr lang="hu-HU"/>
              <a:pPr>
                <a:defRPr/>
              </a:pPr>
              <a:t>2018. 02. 09.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C024E-147D-4045-9DAD-21AF12B4AB33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AA197-6970-48B6-A3FB-810FD4BF9205}" type="datetimeFigureOut">
              <a:rPr lang="hu-HU"/>
              <a:pPr>
                <a:defRPr/>
              </a:pPr>
              <a:t>2018. 02. 09.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3280E-00BB-400B-9C9F-947E1C4D2FE9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503B2-91B5-4ECA-A2B3-2F9028CA9F63}" type="datetimeFigureOut">
              <a:rPr lang="hu-HU"/>
              <a:pPr>
                <a:defRPr/>
              </a:pPr>
              <a:t>2018. 02. 09.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02D96E-9455-42D9-84CC-73985AD981DD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BB731E-4A3B-49FE-A6D7-CE71F9F6BF43}" type="datetimeFigureOut">
              <a:rPr lang="hu-HU"/>
              <a:pPr>
                <a:defRPr/>
              </a:pPr>
              <a:t>2018. 02. 09.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639283-BB6B-4F31-993C-91CC9CEDBA1A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1A2C06-BD9A-4379-B602-55E0AD36598B}" type="datetimeFigureOut">
              <a:rPr lang="hu-HU"/>
              <a:pPr>
                <a:defRPr/>
              </a:pPr>
              <a:t>2018. 02. 09.</a:t>
            </a:fld>
            <a:endParaRPr lang="hu-HU"/>
          </a:p>
        </p:txBody>
      </p:sp>
      <p:sp>
        <p:nvSpPr>
          <p:cNvPr id="6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7A546-20EC-4033-8AE8-BD2B7FFEE11C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E6801F-3549-4362-A2D9-E461ABBB383C}" type="datetimeFigureOut">
              <a:rPr lang="hu-HU"/>
              <a:pPr>
                <a:defRPr/>
              </a:pPr>
              <a:t>2018. 02. 09.</a:t>
            </a:fld>
            <a:endParaRPr lang="hu-HU"/>
          </a:p>
        </p:txBody>
      </p:sp>
      <p:sp>
        <p:nvSpPr>
          <p:cNvPr id="8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9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92047-826B-4480-86DF-10E3A1124327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386912-64D0-44FD-B6A0-EC23926F6DC4}" type="datetimeFigureOut">
              <a:rPr lang="hu-HU"/>
              <a:pPr>
                <a:defRPr/>
              </a:pPr>
              <a:t>2018. 02. 09.</a:t>
            </a:fld>
            <a:endParaRPr lang="hu-HU"/>
          </a:p>
        </p:txBody>
      </p:sp>
      <p:sp>
        <p:nvSpPr>
          <p:cNvPr id="4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5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380E5D-EA24-4FB5-B325-E00683E23599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13E15F-97D3-47FA-BB81-EA309E948FF8}" type="datetimeFigureOut">
              <a:rPr lang="hu-HU"/>
              <a:pPr>
                <a:defRPr/>
              </a:pPr>
              <a:t>2018. 02. 09.</a:t>
            </a:fld>
            <a:endParaRPr lang="hu-HU"/>
          </a:p>
        </p:txBody>
      </p:sp>
      <p:sp>
        <p:nvSpPr>
          <p:cNvPr id="3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4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398296-9193-445F-B714-62C84B76813F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152CEA-3C4D-4332-BF4B-A4A8BEDF2AF5}" type="datetimeFigureOut">
              <a:rPr lang="hu-HU"/>
              <a:pPr>
                <a:defRPr/>
              </a:pPr>
              <a:t>2018. 02. 09.</a:t>
            </a:fld>
            <a:endParaRPr lang="hu-HU"/>
          </a:p>
        </p:txBody>
      </p:sp>
      <p:sp>
        <p:nvSpPr>
          <p:cNvPr id="6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63AD1F-3B30-4D00-9F1C-16D24C11CAE3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hu-HU" noProof="0" smtClean="0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0E46C8-9B5C-4D31-9DD3-CDA154339562}" type="datetimeFigureOut">
              <a:rPr lang="hu-HU"/>
              <a:pPr>
                <a:defRPr/>
              </a:pPr>
              <a:t>2018. 02. 09.</a:t>
            </a:fld>
            <a:endParaRPr lang="hu-HU"/>
          </a:p>
        </p:txBody>
      </p:sp>
      <p:sp>
        <p:nvSpPr>
          <p:cNvPr id="6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FC3B4-50F0-4DE2-AF60-4426CBA96076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Cím hely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hu-HU" smtClean="0"/>
              <a:t>Mintacím szerkesztése</a:t>
            </a:r>
          </a:p>
        </p:txBody>
      </p:sp>
      <p:sp>
        <p:nvSpPr>
          <p:cNvPr id="1027" name="Szöveg hely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2B749A6-BA16-4EBE-9FD1-69C8862F8548}" type="datetimeFigureOut">
              <a:rPr lang="hu-HU"/>
              <a:pPr>
                <a:defRPr/>
              </a:pPr>
              <a:t>2018. 02. 09.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F217791-932A-409C-A541-0FB4ABF1EC05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jpeg"/><Relationship Id="rId9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bg/url?sa=i&amp;rct=j&amp;q=&amp;esrc=s&amp;source=images&amp;cd=&amp;cad=rja&amp;uact=8&amp;ved=0ahUKEwj238elmu7YAhUCwBQKHS_5COAQjRwIBw&amp;url=http://www.iconarchive.com/show/ecommerce-business-icons-by-designcontest/research-icon.html&amp;psig=AOvVaw3UhdyOodyXGgLnnAiF_Qs9&amp;ust=1516800924699201" TargetMode="External"/><Relationship Id="rId3" Type="http://schemas.openxmlformats.org/officeDocument/2006/relationships/image" Target="../media/image9.jpeg"/><Relationship Id="rId7" Type="http://schemas.openxmlformats.org/officeDocument/2006/relationships/image" Target="../media/image18.jpeg"/><Relationship Id="rId12" Type="http://schemas.openxmlformats.org/officeDocument/2006/relationships/image" Target="../media/image2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ogle.bg/url?sa=i&amp;rct=j&amp;q=&amp;esrc=s&amp;source=images&amp;cd=&amp;cad=rja&amp;uact=8&amp;ved=0ahUKEwjesoCClu7YAhWBFxQKHb6yAOcQjRwIBw&amp;url=http://clipground.com/workshop-clipart.html&amp;psig=AOvVaw3tZTM9NeZZrjxhtm0vABae&amp;ust=1516799879339853" TargetMode="External"/><Relationship Id="rId11" Type="http://schemas.openxmlformats.org/officeDocument/2006/relationships/image" Target="../media/image20.jpeg"/><Relationship Id="rId5" Type="http://schemas.openxmlformats.org/officeDocument/2006/relationships/image" Target="../media/image17.tmp"/><Relationship Id="rId10" Type="http://schemas.openxmlformats.org/officeDocument/2006/relationships/hyperlink" Target="http://www.google.bg/url?sa=i&amp;rct=j&amp;q=&amp;esrc=s&amp;source=images&amp;cd=&amp;cad=rja&amp;uact=8&amp;ved=0ahUKEwivq72vkvXYAhUCaxQKHSYUCxcQjRwIBw&amp;url=http://www.techieblogie.info/2017/04/electronic-office-equipment.html&amp;psig=AOvVaw1IPHU7MneXwO6iJ3M1VlZo&amp;ust=1517039415192726" TargetMode="External"/><Relationship Id="rId4" Type="http://schemas.openxmlformats.org/officeDocument/2006/relationships/image" Target="../media/image10.jpeg"/><Relationship Id="rId9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google.bg/url?sa=i&amp;rct=j&amp;q=&amp;esrc=s&amp;source=images&amp;cd=&amp;cad=rja&amp;uact=8&amp;ved=0ahUKEwjlvZ_WlvXYAhWJKFAKHXBADyoQjRwIBw&amp;url=https://www.archdaily.com/774331/do-you-know-about-the-secret-apartment-at-the-top-of-the-eiffel-tower&amp;psig=AOvVaw1aov1jCvWnXQfSXyWwSyzV&amp;ust=1517040527723179" TargetMode="External"/><Relationship Id="rId5" Type="http://schemas.openxmlformats.org/officeDocument/2006/relationships/image" Target="../media/image22.tmp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google.bg/url?sa=i&amp;rct=j&amp;q=&amp;esrc=s&amp;source=images&amp;cd=&amp;cad=rja&amp;uact=8&amp;ved=0ahUKEwj-6f_1lvXYAhXOaVAKHd0CBccQjRwIBw&amp;url=https://fitsmallbusiness.com/event-press-release-template/&amp;psig=AOvVaw3i7sQ_V7wtV3wZJbuwaSvr&amp;ust=1517040632327144" TargetMode="External"/><Relationship Id="rId5" Type="http://schemas.openxmlformats.org/officeDocument/2006/relationships/image" Target="../media/image24.tmp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9.jpeg"/><Relationship Id="rId7" Type="http://schemas.openxmlformats.org/officeDocument/2006/relationships/hyperlink" Target="http://www.google.bg/url?sa=i&amp;rct=j&amp;q=&amp;esrc=s&amp;source=images&amp;cd=&amp;cad=rja&amp;uact=8&amp;ved=0ahUKEwjvp_Srl_XYAhVBLFAKHeLfDk4QjRwIBw&amp;url=http://www.cbtownandcountry.com/like-selling-buying-a-home-takes-an-all-pro-team/&amp;psig=AOvVaw2BIrx4oICq6t_5WF3cUsUY&amp;ust=1517040741624253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tmp"/><Relationship Id="rId5" Type="http://schemas.openxmlformats.org/officeDocument/2006/relationships/image" Target="../media/image26.tmp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tmp"/><Relationship Id="rId5" Type="http://schemas.openxmlformats.org/officeDocument/2006/relationships/image" Target="../media/image29.tmp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tmp"/><Relationship Id="rId4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bg/url?sa=i&amp;rct=j&amp;q=&amp;esrc=s&amp;source=images&amp;cd=&amp;cad=rja&amp;uact=8&amp;ved=0ahUKEwiFpubKifDYAhVMuBQKHconBmgQjRwIBw&amp;url=http://gclipart.com/budget-clipart_17090/&amp;psig=AOvVaw2brMHV2UX-OH4aGeopm4d-&amp;ust=1516865147573352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tmp"/><Relationship Id="rId5" Type="http://schemas.openxmlformats.org/officeDocument/2006/relationships/image" Target="../media/image33.tmp"/><Relationship Id="rId4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hyperlink" Target="https://www.google.bg/url?sa=i&amp;rct=j&amp;q=&amp;esrc=s&amp;source=images&amp;cd=&amp;cad=rja&amp;uact=8&amp;ved=0ahUKEwjOr7SY7PDYAhVCzxQKHboLBmIQjRwIBw&amp;url=https://www.pqb.fr/page-des-documents-faciles-a-utiliser-pour-votre-systeme-de-management.php&amp;psig=AOvVaw1OCO2QiY114G1zZzTQm5pP&amp;ust=1516891728015508" TargetMode="External"/><Relationship Id="rId4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9.jpe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10.jpeg"/><Relationship Id="rId9" Type="http://schemas.microsoft.com/office/2007/relationships/diagramDrawing" Target="../diagrams/drawing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9.jpeg"/><Relationship Id="rId7" Type="http://schemas.openxmlformats.org/officeDocument/2006/relationships/hyperlink" Target="http://www.google.bg/url?sa=i&amp;rct=j&amp;q=&amp;esrc=s&amp;source=images&amp;cd=&amp;cad=rja&amp;uact=8&amp;ved=0ahUKEwiHltfCh_XYAhXMZ1AKHVXbDk0QjRwIBw&amp;url=http://www.pvhc.net/page/741/&amp;psig=AOvVaw3CFdFUEeRWRdP5PvXSq8K2&amp;ust=1517036490238354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hyperlink" Target="http://www.google.bg/url?sa=i&amp;rct=j&amp;q=&amp;esrc=s&amp;source=images&amp;cd=&amp;cad=rja&amp;uact=8&amp;ved=0ahUKEwj24t-nh_XYAhWKmLQKHb6ZAHYQjRwIBw&amp;url=http://www.firstpage.ae/blog/how-to-choose-the-right-office-supplies-providers/&amp;psig=AOvVaw1CSCNN70gPzjls8w-c8Q0f&amp;ust=1517036443442550" TargetMode="External"/><Relationship Id="rId4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9.jpe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ogle.bg/url?sa=i&amp;rct=j&amp;q=&amp;esrc=s&amp;source=images&amp;cd=&amp;cad=rja&amp;uact=8&amp;ved=0ahUKEwih16mJzvDYAhVCOBQKHbjiDmsQjRwIBw&amp;url=http://www.newsnation.in/assembly-elections/uttar-pradesh-polls/no-mobile-phones-camera-inside-vote-counting-centres-election-commission-article-164101.html&amp;psig=AOvVaw16wTy5a-dSDii_NI4zRUhh&amp;ust=1516883637054992" TargetMode="External"/><Relationship Id="rId5" Type="http://schemas.openxmlformats.org/officeDocument/2006/relationships/image" Target="../media/image38.tmp"/><Relationship Id="rId4" Type="http://schemas.openxmlformats.org/officeDocument/2006/relationships/image" Target="../media/image1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1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bg/url?sa=i&amp;rct=j&amp;q=&amp;esrc=s&amp;source=images&amp;cd=&amp;cad=rja&amp;uact=8&amp;ved=&amp;url=http://blog.planview.com/spike-agile-project-development/&amp;psig=AOvVaw0SHP95sm8Lg3RdFkuSo8ZZ&amp;ust=1517040136196919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4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hyperlink" Target="https://www.google.bg/url?sa=i&amp;rct=j&amp;q=&amp;esrc=s&amp;source=images&amp;cd=&amp;cad=rja&amp;uact=8&amp;ved=0ahUKEwiI_Z3ylPXYAhWLOxQKHShMAksQjRwIBw&amp;url=https://www.123rf.com/photo_14767064_3d-people-icon-jumping-over-a-hurdle-obstacle-this-is-a-3d-render-illustartion.html&amp;psig=AOvVaw1MqLNABXvcTqwN2ZGf-3L6&amp;ust=1517039962003930" TargetMode="External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hyperlink" Target="https://www.google.bg/url?sa=i&amp;rct=j&amp;q=&amp;esrc=s&amp;source=images&amp;cd=&amp;cad=rja&amp;uact=8&amp;ved=0ahUKEwj8sLqcvPDYAhULOhQKHVmXARcQjRwIBw&amp;url=https://www.makeuseof.com/tag/print-excel-spreadsheet-one-single-page/&amp;psig=AOvVaw3xssarEE90gh0LSVJmchne&amp;ust=1516878806873398" TargetMode="External"/><Relationship Id="rId4" Type="http://schemas.openxmlformats.org/officeDocument/2006/relationships/image" Target="../media/image10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tmp"/><Relationship Id="rId5" Type="http://schemas.openxmlformats.org/officeDocument/2006/relationships/image" Target="../media/image13.tmp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tmp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tmp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ím 1"/>
          <p:cNvSpPr>
            <a:spLocks noGrp="1"/>
          </p:cNvSpPr>
          <p:nvPr>
            <p:ph type="ctrTitle"/>
          </p:nvPr>
        </p:nvSpPr>
        <p:spPr>
          <a:xfrm>
            <a:off x="3455964" y="2077896"/>
            <a:ext cx="5364508" cy="3295320"/>
          </a:xfrm>
        </p:spPr>
        <p:txBody>
          <a:bodyPr/>
          <a:lstStyle/>
          <a:p>
            <a:pPr eaLnBrk="1" hangingPunct="1"/>
            <a:r>
              <a:rPr lang="tr-TR" sz="3100" b="1" dirty="0" smtClean="0">
                <a:solidFill>
                  <a:srgbClr val="003399"/>
                </a:solidFill>
                <a:latin typeface="Verdana" pitchFamily="34" charset="0"/>
              </a:rPr>
              <a:t>PROJE TEKLİFİ</a:t>
            </a:r>
            <a:r>
              <a:rPr lang="en-US" sz="3100" b="1" dirty="0" smtClean="0">
                <a:solidFill>
                  <a:srgbClr val="003399"/>
                </a:solidFill>
                <a:latin typeface="Verdana" pitchFamily="34" charset="0"/>
              </a:rPr>
              <a:t/>
            </a:r>
            <a:br>
              <a:rPr lang="en-US" sz="3100" b="1" dirty="0" smtClean="0">
                <a:solidFill>
                  <a:srgbClr val="003399"/>
                </a:solidFill>
                <a:latin typeface="Verdana" pitchFamily="34" charset="0"/>
              </a:rPr>
            </a:br>
            <a:r>
              <a:rPr lang="en-US" sz="3100" b="1" dirty="0" smtClean="0">
                <a:solidFill>
                  <a:srgbClr val="003399"/>
                </a:solidFill>
                <a:latin typeface="Verdana" pitchFamily="34" charset="0"/>
              </a:rPr>
              <a:t/>
            </a:r>
            <a:br>
              <a:rPr lang="en-US" sz="3100" b="1" dirty="0" smtClean="0">
                <a:solidFill>
                  <a:srgbClr val="003399"/>
                </a:solidFill>
                <a:latin typeface="Verdana" pitchFamily="34" charset="0"/>
              </a:rPr>
            </a:br>
            <a:r>
              <a:rPr lang="tr-TR" sz="3100" b="1" dirty="0" smtClean="0">
                <a:solidFill>
                  <a:srgbClr val="003399"/>
                </a:solidFill>
                <a:latin typeface="Verdana" pitchFamily="34" charset="0"/>
              </a:rPr>
              <a:t>EKLER</a:t>
            </a:r>
            <a:endParaRPr lang="hu-HU" sz="3100" b="1" dirty="0">
              <a:solidFill>
                <a:srgbClr val="003399"/>
              </a:solidFill>
              <a:latin typeface="Verdana" pitchFamily="34" charset="0"/>
            </a:endParaRP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340461" y="5949280"/>
            <a:ext cx="5167643" cy="864096"/>
          </a:xfrm>
          <a:noFill/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INTERREG - IPA </a:t>
            </a:r>
            <a:r>
              <a:rPr lang="tr-TR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Bulgaristan-Türkiye SÖİ Programı</a:t>
            </a:r>
            <a:endParaRPr lang="en-US" sz="14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hu-HU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CCI </a:t>
            </a:r>
            <a:r>
              <a:rPr lang="hu-HU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2014TC16I5CB005</a:t>
            </a:r>
          </a:p>
        </p:txBody>
      </p:sp>
      <p:sp>
        <p:nvSpPr>
          <p:cNvPr id="14339" name="Rectangle 9"/>
          <p:cNvSpPr>
            <a:spLocks noChangeArrowheads="1"/>
          </p:cNvSpPr>
          <p:nvPr/>
        </p:nvSpPr>
        <p:spPr bwMode="auto">
          <a:xfrm>
            <a:off x="0" y="1125538"/>
            <a:ext cx="9144000" cy="574675"/>
          </a:xfrm>
          <a:prstGeom prst="rect">
            <a:avLst/>
          </a:prstGeom>
          <a:solidFill>
            <a:srgbClr val="98C222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dirty="0">
              <a:latin typeface="Calibri" pitchFamily="34" charset="0"/>
            </a:endParaRPr>
          </a:p>
        </p:txBody>
      </p:sp>
      <p:sp>
        <p:nvSpPr>
          <p:cNvPr id="14340" name="Rectangle 10"/>
          <p:cNvSpPr>
            <a:spLocks noChangeArrowheads="1"/>
          </p:cNvSpPr>
          <p:nvPr/>
        </p:nvSpPr>
        <p:spPr bwMode="auto">
          <a:xfrm>
            <a:off x="-36512" y="908050"/>
            <a:ext cx="8675688" cy="360363"/>
          </a:xfrm>
          <a:prstGeom prst="rect">
            <a:avLst/>
          </a:prstGeom>
          <a:solidFill>
            <a:srgbClr val="843D8D"/>
          </a:solidFill>
          <a:ln w="381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en-US" dirty="0">
              <a:latin typeface="Calibri" pitchFamily="34" charset="0"/>
            </a:endParaRPr>
          </a:p>
        </p:txBody>
      </p:sp>
      <p:pic>
        <p:nvPicPr>
          <p:cNvPr id="14342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05910" y="5981535"/>
            <a:ext cx="800358" cy="543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Kép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77024" y="260350"/>
            <a:ext cx="1799432" cy="557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2" descr="C:\Users\HristovaV\Desktop\PIM 2017\EC illustrations - free to use\reaching_for_EU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236032"/>
            <a:ext cx="1131903" cy="1684969"/>
          </a:xfrm>
          <a:prstGeom prst="rect">
            <a:avLst/>
          </a:prstGeom>
          <a:solidFill>
            <a:schemeClr val="bg1">
              <a:alpha val="0"/>
            </a:schemeClr>
          </a:solidFill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23561" name="Picture 9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5" t="5310" r="6333" b="5990"/>
          <a:stretch/>
        </p:blipFill>
        <p:spPr bwMode="auto">
          <a:xfrm>
            <a:off x="395536" y="1175099"/>
            <a:ext cx="1512168" cy="1008112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3557" name="Picture 5" descr="C:\Users\HristovaV\Desktop\AIR\DSC_2443 - Copy (2)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267735"/>
            <a:ext cx="1387030" cy="1385401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6" name="Picture 1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7" y="2492910"/>
            <a:ext cx="1387029" cy="720066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3556" name="Picture 4" descr="C:\Users\HristovaV\Desktop\PIM 2017\EC illustrations - free to use\EU_wind_power_small_size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7" y="548680"/>
            <a:ext cx="1387029" cy="942553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5" name="Picture 1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511260"/>
            <a:ext cx="1387030" cy="913392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075240" cy="66790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bg-BG" sz="2000" b="1" cap="small" dirty="0">
                <a:solidFill>
                  <a:srgbClr val="003399"/>
                </a:solidFill>
                <a:latin typeface="Verdana" pitchFamily="34" charset="0"/>
              </a:rPr>
              <a:t> </a:t>
            </a:r>
            <a:r>
              <a:rPr lang="tr-TR" sz="2000" b="1" cap="small" dirty="0">
                <a:solidFill>
                  <a:srgbClr val="003399"/>
                </a:solidFill>
                <a:latin typeface="Verdana" pitchFamily="34" charset="0"/>
              </a:rPr>
              <a:t>Başvuru Formu</a:t>
            </a:r>
            <a:endParaRPr lang="en-US" sz="2000" b="1" cap="small" dirty="0" smtClean="0">
              <a:solidFill>
                <a:srgbClr val="003399"/>
              </a:solidFill>
              <a:latin typeface="Verdana" pitchFamily="34" charset="0"/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368299" y="1412776"/>
            <a:ext cx="4563739" cy="3534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t"/>
          <a:lstStyle/>
          <a:p>
            <a:pPr marL="177800" indent="-177800" algn="just" eaLnBrk="0" hangingPunct="0">
              <a:spcBef>
                <a:spcPts val="0"/>
              </a:spcBef>
              <a:buClr>
                <a:srgbClr val="9BBB59"/>
              </a:buClr>
              <a:buSzPct val="95000"/>
              <a:buFont typeface="Wingdings 2" pitchFamily="18" charset="2"/>
              <a:buNone/>
            </a:pP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2.3. 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 Faaliyetleri</a:t>
            </a:r>
            <a:endParaRPr lang="en-GB" sz="1600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7800" indent="-177800" algn="just" eaLnBrk="0" hangingPunct="0">
              <a:spcBef>
                <a:spcPts val="0"/>
              </a:spcBef>
              <a:buClr>
                <a:srgbClr val="9BBB59"/>
              </a:buClr>
              <a:buSzPct val="95000"/>
              <a:buFont typeface="Wingdings 2" pitchFamily="18" charset="2"/>
              <a:buNone/>
            </a:pPr>
            <a:endParaRPr lang="en-GB" sz="1600" b="1" i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7800" indent="-177800" algn="just" eaLnBrk="0" hangingPunct="0">
              <a:spcBef>
                <a:spcPts val="0"/>
              </a:spcBef>
              <a:buClr>
                <a:srgbClr val="9BBB59"/>
              </a:buClr>
              <a:buSzPct val="95000"/>
              <a:buFont typeface="Wingdings 2" pitchFamily="18" charset="2"/>
              <a:buNone/>
            </a:pPr>
            <a:r>
              <a:rPr lang="en-GB" sz="1600" b="1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</a:t>
            </a:r>
            <a:r>
              <a:rPr lang="tr-TR" sz="16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er bir faaliyetin gerçekleştirileceği net </a:t>
            </a:r>
            <a:r>
              <a:rPr lang="tr-TR" sz="16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lokasyon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(NUTS III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bölgesi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),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kısa tanım, sorumlu ortak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yöntem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 kaynaklar, faaliyetin sonuçları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285750" indent="-285750" algn="just" eaLnBrk="0" hangingPunct="0">
              <a:spcBef>
                <a:spcPts val="0"/>
              </a:spcBef>
              <a:buClr>
                <a:srgbClr val="9BBB59"/>
              </a:buClr>
              <a:buSzPct val="95000"/>
              <a:buFont typeface="Courier New" panose="02070309020205020404" pitchFamily="49" charset="0"/>
              <a:buChar char="o"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iyi tanımlanmış, gerçekçi ve uygulanabilir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marL="285750" indent="-285750" algn="just" eaLnBrk="0" hangingPunct="0">
              <a:spcBef>
                <a:spcPts val="0"/>
              </a:spcBef>
              <a:buClr>
                <a:srgbClr val="9BBB59"/>
              </a:buClr>
              <a:buSzPct val="95000"/>
              <a:buFont typeface="Courier New" panose="02070309020205020404" pitchFamily="49" charset="0"/>
              <a:buChar char="o"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kronolojik olarak sıralanmış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marL="285750" indent="-285750" algn="just" eaLnBrk="0" hangingPunct="0">
              <a:spcBef>
                <a:spcPts val="0"/>
              </a:spcBef>
              <a:buClr>
                <a:srgbClr val="9BBB59"/>
              </a:buClr>
              <a:buSzPct val="95000"/>
              <a:buFont typeface="Courier New" panose="02070309020205020404" pitchFamily="49" charset="0"/>
              <a:buChar char="o"/>
            </a:pP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15 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faaliyete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kadar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marL="285750" lvl="1" indent="-285750" algn="just" eaLnBrk="0" hangingPunct="0">
              <a:spcBef>
                <a:spcPts val="0"/>
              </a:spcBef>
              <a:buClr>
                <a:srgbClr val="9BBB59"/>
              </a:buClr>
              <a:buSzPct val="95000"/>
              <a:buFont typeface="Courier New" panose="02070309020205020404" pitchFamily="49" charset="0"/>
              <a:buChar char="o"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organizasyonlar, analizler/çalışmalar, yapım işleri 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 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tedarik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gibi tipik faaliyetlerin net içeriği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GB" sz="16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" name="Picture 1" descr="Microsoft Excel - AF2_TR_151217-v4.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7" t="19030" r="3677" b="6879"/>
          <a:stretch/>
        </p:blipFill>
        <p:spPr>
          <a:xfrm>
            <a:off x="5148064" y="1444156"/>
            <a:ext cx="3483428" cy="5081188"/>
          </a:xfrm>
          <a:prstGeom prst="rect">
            <a:avLst/>
          </a:prstGeom>
          <a:ln>
            <a:solidFill>
              <a:srgbClr val="92D05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672082" y="4941168"/>
            <a:ext cx="4259958" cy="1584176"/>
          </a:xfrm>
          <a:prstGeom prst="rect">
            <a:avLst/>
          </a:prstGeom>
          <a:ln w="6350">
            <a:solidFill>
              <a:schemeClr val="accent4">
                <a:lumMod val="75000"/>
              </a:schemeClr>
            </a:solidFill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just" eaLnBrk="0" hangingPunct="0">
              <a:spcBef>
                <a:spcPct val="20000"/>
              </a:spcBef>
              <a:buClr>
                <a:schemeClr val="bg2"/>
              </a:buClr>
              <a:buSzPct val="95000"/>
            </a:pPr>
            <a:r>
              <a:rPr lang="tr-TR" sz="1600" smtClean="0">
                <a:solidFill>
                  <a:srgbClr val="843D8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«Proje </a:t>
            </a:r>
            <a:r>
              <a:rPr lang="tr-TR" sz="1600" smtClean="0">
                <a:solidFill>
                  <a:srgbClr val="843D8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ekibinin </a:t>
            </a:r>
            <a:r>
              <a:rPr lang="tr-TR" sz="1600" smtClean="0">
                <a:solidFill>
                  <a:srgbClr val="843D8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kurulması», «proje </a:t>
            </a:r>
            <a:r>
              <a:rPr lang="tr-TR" sz="1600" smtClean="0">
                <a:solidFill>
                  <a:srgbClr val="843D8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ekibinin </a:t>
            </a:r>
            <a:r>
              <a:rPr lang="tr-TR" sz="1600" smtClean="0">
                <a:solidFill>
                  <a:srgbClr val="843D8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toplantıları», «proje raporlamaları», «ihale belgelerinin hazırlanması», muhasebe </a:t>
            </a:r>
            <a:r>
              <a:rPr lang="tr-TR" sz="1600" dirty="0" smtClean="0">
                <a:solidFill>
                  <a:srgbClr val="843D8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işleri, </a:t>
            </a:r>
            <a:r>
              <a:rPr lang="tr-TR" sz="1600" dirty="0" err="1" smtClean="0">
                <a:solidFill>
                  <a:srgbClr val="843D8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vs</a:t>
            </a:r>
            <a:r>
              <a:rPr lang="tr-TR" sz="1600" dirty="0" smtClean="0">
                <a:solidFill>
                  <a:srgbClr val="843D8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ayrı birer faaliyet olarak düşünülemez.</a:t>
            </a:r>
            <a:endParaRPr lang="en-GB" sz="1600" dirty="0">
              <a:solidFill>
                <a:srgbClr val="843D8D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7504" y="5229200"/>
            <a:ext cx="5645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>
                <a:ln w="9000" cmpd="sng">
                  <a:noFill/>
                  <a:prstDash val="solid"/>
                </a:ln>
                <a:solidFill>
                  <a:srgbClr val="843D8D"/>
                </a:solidFill>
                <a:effectLst>
                  <a:reflection blurRad="12700" stA="28000" endPos="45000" dist="1000" dir="5400000" sy="-100000" algn="bl" rotWithShape="0"/>
                </a:effectLst>
                <a:sym typeface="Wingdings"/>
              </a:rPr>
              <a:t></a:t>
            </a:r>
            <a:endParaRPr lang="en-US" sz="5400" b="1" cap="all" spc="0" dirty="0">
              <a:ln w="9000" cmpd="sng">
                <a:noFill/>
                <a:prstDash val="solid"/>
              </a:ln>
              <a:solidFill>
                <a:srgbClr val="843D8D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5" name="Picture 2" descr="Image result for workshop clipart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8755" y="3123710"/>
            <a:ext cx="667079" cy="580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Image result for research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7168" y="3094467"/>
            <a:ext cx="638845" cy="638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Image result for office equipment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2996952"/>
            <a:ext cx="877764" cy="83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construction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0099" y="3038037"/>
            <a:ext cx="1029679" cy="751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4857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075240" cy="66790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bg-BG" sz="2000" b="1" cap="small" dirty="0">
                <a:solidFill>
                  <a:srgbClr val="003399"/>
                </a:solidFill>
                <a:latin typeface="Verdana" pitchFamily="34" charset="0"/>
              </a:rPr>
              <a:t> </a:t>
            </a:r>
            <a:r>
              <a:rPr lang="tr-TR" sz="2000" b="1" cap="small" dirty="0">
                <a:solidFill>
                  <a:srgbClr val="003399"/>
                </a:solidFill>
                <a:latin typeface="Verdana" pitchFamily="34" charset="0"/>
              </a:rPr>
              <a:t>Başvuru Formu</a:t>
            </a:r>
            <a:endParaRPr lang="en-US" sz="2000" b="1" cap="small" dirty="0" smtClean="0">
              <a:solidFill>
                <a:srgbClr val="003399"/>
              </a:solidFill>
              <a:latin typeface="Verdana" pitchFamily="34" charset="0"/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368300" y="1587500"/>
            <a:ext cx="4914900" cy="2434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432000" indent="-468000" algn="just" eaLnBrk="0" hangingPunct="0">
              <a:spcBef>
                <a:spcPts val="0"/>
              </a:spcBef>
              <a:buClr>
                <a:srgbClr val="9BBB59"/>
              </a:buClr>
              <a:buSzPct val="95000"/>
              <a:buFont typeface="Wingdings 2" pitchFamily="18" charset="2"/>
              <a:buNone/>
            </a:pP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2.4. 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Uygun görülen sınır ötesi bölgesi dışındaki proje faaliyetleri 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onay tiki, faaliyetin tanımı, türü, yeri, katılımcılar, çıktılar ve program alanına nasıl bir fayda sağlayacağına ilişkin gerekçelendirme</a:t>
            </a:r>
            <a:r>
              <a:rPr lang="en-GB" sz="16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827584" y="4021612"/>
            <a:ext cx="4392488" cy="2370021"/>
          </a:xfrm>
          <a:prstGeom prst="rect">
            <a:avLst/>
          </a:prstGeom>
          <a:ln w="6350">
            <a:solidFill>
              <a:srgbClr val="92D050"/>
            </a:solidFill>
            <a:headEnd/>
            <a:tailEnd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285750" indent="-285750" eaLnBrk="0" hangingPunct="0">
              <a:spcBef>
                <a:spcPts val="0"/>
              </a:spcBef>
              <a:buClr>
                <a:srgbClr val="4D7620"/>
              </a:buClr>
              <a:buSzPct val="95000"/>
              <a:buFont typeface="Courier New" panose="02070309020205020404" pitchFamily="49" charset="0"/>
              <a:buChar char="o"/>
            </a:pPr>
            <a:r>
              <a:rPr lang="tr-TR" sz="1600" b="1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Organizasyonlara, seminerlere, eğitimlere, iş seyahatlerine </a:t>
            </a:r>
            <a:r>
              <a:rPr lang="tr-TR" sz="1600" b="1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 </a:t>
            </a:r>
            <a:r>
              <a:rPr lang="tr-TR" sz="1600" b="1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tanıtım faaliyetlerine </a:t>
            </a:r>
            <a:r>
              <a:rPr lang="tr-TR" sz="1600" b="1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katılım veya bunların düzenlenmesiyle ilgili</a:t>
            </a:r>
            <a:r>
              <a:rPr lang="en-GB" sz="1600" b="1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</a:p>
          <a:p>
            <a:pPr marL="285750" indent="-285750" algn="just" eaLnBrk="0" hangingPunct="0">
              <a:spcBef>
                <a:spcPts val="0"/>
              </a:spcBef>
              <a:buClr>
                <a:srgbClr val="4D7620"/>
              </a:buClr>
              <a:buSzPct val="95000"/>
              <a:buFont typeface="Courier New" panose="02070309020205020404" pitchFamily="49" charset="0"/>
              <a:buChar char="o"/>
            </a:pPr>
            <a:r>
              <a:rPr lang="tr-TR" sz="1600" b="1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İlgili ortağa ayrılan bütçenin en fazla %20’si kullanılabilir</a:t>
            </a:r>
            <a:r>
              <a:rPr lang="en-GB" sz="1600" b="1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marL="285750" indent="-285750" algn="just" eaLnBrk="0" hangingPunct="0">
              <a:spcBef>
                <a:spcPts val="0"/>
              </a:spcBef>
              <a:buClr>
                <a:srgbClr val="4D7620"/>
              </a:buClr>
              <a:buSzPct val="95000"/>
              <a:buFont typeface="Courier New" panose="02070309020205020404" pitchFamily="49" charset="0"/>
              <a:buChar char="o"/>
            </a:pPr>
            <a:r>
              <a:rPr lang="tr-TR" sz="1600" b="1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Sadece </a:t>
            </a:r>
            <a:r>
              <a:rPr lang="en-GB" sz="1600" b="1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BL3 </a:t>
            </a:r>
            <a:r>
              <a:rPr lang="tr-TR" sz="1600" b="1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</a:t>
            </a:r>
            <a:r>
              <a:rPr lang="en-GB" sz="1600" b="1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BL4</a:t>
            </a:r>
            <a:r>
              <a:rPr lang="tr-TR" sz="1600" b="1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altında gösterilebilir</a:t>
            </a:r>
            <a:r>
              <a:rPr lang="en-GB" sz="1600" b="1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GB" sz="1600" b="1" dirty="0">
              <a:solidFill>
                <a:srgbClr val="4D762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Picture 3" descr="Microsoft Excel - AF2_TR_151217-v4.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1" t="17451" r="4806" b="2434"/>
          <a:stretch/>
        </p:blipFill>
        <p:spPr>
          <a:xfrm>
            <a:off x="5724128" y="1651592"/>
            <a:ext cx="2962477" cy="4740041"/>
          </a:xfrm>
          <a:prstGeom prst="rect">
            <a:avLst/>
          </a:prstGeom>
          <a:ln>
            <a:solidFill>
              <a:srgbClr val="98C222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13" name="Rectangle 12"/>
          <p:cNvSpPr/>
          <p:nvPr/>
        </p:nvSpPr>
        <p:spPr>
          <a:xfrm>
            <a:off x="263007" y="4869160"/>
            <a:ext cx="5645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>
                <a:ln w="9000" cmpd="sng">
                  <a:noFill/>
                  <a:prstDash val="solid"/>
                </a:ln>
                <a:solidFill>
                  <a:srgbClr val="4D7620"/>
                </a:solidFill>
                <a:effectLst>
                  <a:reflection blurRad="12700" stA="28000" endPos="45000" dist="1000" dir="5400000" sy="-100000" algn="bl" rotWithShape="0"/>
                </a:effectLst>
                <a:sym typeface="Wingdings"/>
              </a:rPr>
              <a:t></a:t>
            </a:r>
            <a:endParaRPr lang="en-US" sz="5400" b="1" cap="all" spc="0" dirty="0">
              <a:ln w="9000" cmpd="sng">
                <a:noFill/>
                <a:prstDash val="solid"/>
              </a:ln>
              <a:solidFill>
                <a:srgbClr val="4D762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6" name="Picture 2" descr="Related image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492896"/>
            <a:ext cx="2016785" cy="1344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7932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075240" cy="66790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bg-BG" sz="2000" b="1" cap="small" dirty="0">
                <a:solidFill>
                  <a:srgbClr val="003399"/>
                </a:solidFill>
                <a:latin typeface="Verdana" pitchFamily="34" charset="0"/>
              </a:rPr>
              <a:t> </a:t>
            </a:r>
            <a:r>
              <a:rPr lang="tr-TR" sz="2000" b="1" cap="small" dirty="0">
                <a:solidFill>
                  <a:srgbClr val="003399"/>
                </a:solidFill>
                <a:latin typeface="Verdana" pitchFamily="34" charset="0"/>
              </a:rPr>
              <a:t>Başvuru Formu</a:t>
            </a:r>
            <a:endParaRPr lang="en-US" sz="2000" b="1" cap="small" dirty="0" smtClean="0">
              <a:solidFill>
                <a:srgbClr val="003399"/>
              </a:solidFill>
              <a:latin typeface="Verdana" pitchFamily="34" charset="0"/>
            </a:endParaRPr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368300" y="1587500"/>
            <a:ext cx="4275708" cy="4533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177800" indent="-177800" algn="just" eaLnBrk="0" hangingPunct="0">
              <a:spcBef>
                <a:spcPts val="0"/>
              </a:spcBef>
              <a:buClr>
                <a:srgbClr val="9BBB59"/>
              </a:buClr>
              <a:buSzPct val="95000"/>
            </a:pP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2.5. 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İletişim ve görünürlük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177800" indent="-177800" algn="just" eaLnBrk="0" hangingPunct="0">
              <a:spcBef>
                <a:spcPts val="0"/>
              </a:spcBef>
              <a:buClr>
                <a:srgbClr val="9BBB59"/>
              </a:buClr>
              <a:buSzPct val="95000"/>
            </a:pPr>
            <a:endParaRPr lang="en-GB" sz="1600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 algn="just" eaLnBrk="0" hangingPunct="0">
              <a:spcBef>
                <a:spcPts val="0"/>
              </a:spcBef>
              <a:buClr>
                <a:srgbClr val="003399"/>
              </a:buClr>
              <a:buSzPct val="95000"/>
              <a:buFont typeface="Courier New" panose="02070309020205020404" pitchFamily="49" charset="0"/>
              <a:buChar char="o"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Projenin iletişim ve tanıtımı stratejisi, tüm proje faaliyetleri altındaki iletişim eylemlerinin özeti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marL="342900" indent="-342900" algn="just" eaLnBrk="0" hangingPunct="0">
              <a:spcBef>
                <a:spcPts val="0"/>
              </a:spcBef>
              <a:buClr>
                <a:srgbClr val="003399"/>
              </a:buClr>
              <a:buSzPct val="95000"/>
              <a:buFont typeface="Courier New" panose="02070309020205020404" pitchFamily="49" charset="0"/>
              <a:buChar char="o"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İletişim ve görselleştirme araçları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 </a:t>
            </a:r>
          </a:p>
          <a:p>
            <a:pPr marL="342900" indent="-342900" algn="just" eaLnBrk="0" hangingPunct="0">
              <a:spcBef>
                <a:spcPts val="0"/>
              </a:spcBef>
              <a:buClr>
                <a:srgbClr val="003399"/>
              </a:buClr>
              <a:buSzPct val="95000"/>
              <a:buFont typeface="Courier New" panose="02070309020205020404" pitchFamily="49" charset="0"/>
              <a:buChar char="o"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Hedef kitle ve tahmin edilen ulaşılacak kişi sayısı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</p:txBody>
      </p:sp>
      <p:pic>
        <p:nvPicPr>
          <p:cNvPr id="2" name="Picture 1" descr="Microsoft Excel - AF2_TR_151217-v4.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0" t="18503" r="4053" b="2857"/>
          <a:stretch/>
        </p:blipFill>
        <p:spPr>
          <a:xfrm>
            <a:off x="5107278" y="1287543"/>
            <a:ext cx="3569178" cy="5525833"/>
          </a:xfrm>
          <a:prstGeom prst="rect">
            <a:avLst/>
          </a:prstGeom>
          <a:ln>
            <a:solidFill>
              <a:srgbClr val="98C222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10" name="Picture 4" descr="Image result for press release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9680" y="2348880"/>
            <a:ext cx="1784373" cy="1189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3311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075240" cy="66790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bg-BG" sz="2000" b="1" cap="small" dirty="0">
                <a:solidFill>
                  <a:srgbClr val="003399"/>
                </a:solidFill>
                <a:latin typeface="Verdana" pitchFamily="34" charset="0"/>
              </a:rPr>
              <a:t> </a:t>
            </a:r>
            <a:r>
              <a:rPr lang="tr-TR" sz="2000" b="1" cap="small" dirty="0">
                <a:solidFill>
                  <a:srgbClr val="003399"/>
                </a:solidFill>
                <a:latin typeface="Verdana" pitchFamily="34" charset="0"/>
              </a:rPr>
              <a:t>Başvuru Formu</a:t>
            </a:r>
            <a:endParaRPr lang="en-US" sz="2000" b="1" cap="small" dirty="0" smtClean="0">
              <a:solidFill>
                <a:srgbClr val="003399"/>
              </a:solidFill>
              <a:latin typeface="Verdana" pitchFamily="34" charset="0"/>
            </a:endParaRPr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368300" y="1587499"/>
            <a:ext cx="4275708" cy="2364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177800" indent="-177800" algn="just" eaLnBrk="0" hangingPunct="0">
              <a:lnSpc>
                <a:spcPct val="150000"/>
              </a:lnSpc>
              <a:spcBef>
                <a:spcPts val="0"/>
              </a:spcBef>
              <a:buClr>
                <a:srgbClr val="9BBB59"/>
              </a:buClr>
              <a:buSzPct val="95000"/>
              <a:buFont typeface="Wingdings 2" pitchFamily="18" charset="2"/>
              <a:buNone/>
            </a:pP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2.6. 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Süre ve faaliyet planı 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Bölüm 2.3 altında tanımlanan bütün faaliyetler tabloya otomatik olarak girilecektir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 faaliyetlerin hangi çeyrekte uygulanacağını işaretleyin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2" name="Picture 1" descr="Microsoft Excel - AF2_TR_151217-v4.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0" t="18504" r="3300" b="10750"/>
          <a:stretch/>
        </p:blipFill>
        <p:spPr>
          <a:xfrm>
            <a:off x="4775359" y="1525701"/>
            <a:ext cx="3512457" cy="4851720"/>
          </a:xfrm>
          <a:prstGeom prst="rect">
            <a:avLst/>
          </a:prstGeom>
          <a:ln>
            <a:solidFill>
              <a:srgbClr val="98C222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368300" y="4077072"/>
            <a:ext cx="4275708" cy="2362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177800" indent="-177800" algn="just" eaLnBrk="0" hangingPunct="0">
              <a:lnSpc>
                <a:spcPct val="150000"/>
              </a:lnSpc>
              <a:spcBef>
                <a:spcPts val="0"/>
              </a:spcBef>
              <a:buClr>
                <a:srgbClr val="9BBB59"/>
              </a:buClr>
              <a:buSzPct val="95000"/>
              <a:buFont typeface="Wingdings 2" pitchFamily="18" charset="2"/>
              <a:buNone/>
            </a:pP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3. 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Projenin yönetimi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342900" indent="-342900" algn="just" eaLnBrk="0" hangingPunct="0">
              <a:lnSpc>
                <a:spcPct val="150000"/>
              </a:lnSpc>
              <a:spcBef>
                <a:spcPts val="0"/>
              </a:spcBef>
              <a:buClr>
                <a:srgbClr val="9BBB59"/>
              </a:buClr>
              <a:buSzPct val="95000"/>
              <a:buFont typeface="Courier New" panose="02070309020205020404" pitchFamily="49" charset="0"/>
              <a:buChar char="o"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Projenin yönetimiyle ilgili genel plan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marL="342900" indent="-342900" algn="just" eaLnBrk="0" hangingPunct="0">
              <a:lnSpc>
                <a:spcPct val="150000"/>
              </a:lnSpc>
              <a:spcBef>
                <a:spcPts val="0"/>
              </a:spcBef>
              <a:buClr>
                <a:srgbClr val="9BBB59"/>
              </a:buClr>
              <a:buSzPct val="95000"/>
              <a:buFont typeface="Courier New" panose="02070309020205020404" pitchFamily="49" charset="0"/>
              <a:buChar char="o"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 ekibinin yapısı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marL="342900" indent="-342900" algn="just" eaLnBrk="0" hangingPunct="0">
              <a:lnSpc>
                <a:spcPct val="150000"/>
              </a:lnSpc>
              <a:spcBef>
                <a:spcPts val="0"/>
              </a:spcBef>
              <a:buClr>
                <a:srgbClr val="9BBB59"/>
              </a:buClr>
              <a:buSzPct val="95000"/>
              <a:buFont typeface="Courier New" panose="02070309020205020404" pitchFamily="49" charset="0"/>
              <a:buChar char="o"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Her bir takım üyesinin sorumlulukları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marL="342900" indent="-342900" algn="just" eaLnBrk="0" hangingPunct="0">
              <a:lnSpc>
                <a:spcPct val="150000"/>
              </a:lnSpc>
              <a:spcBef>
                <a:spcPts val="0"/>
              </a:spcBef>
              <a:buClr>
                <a:srgbClr val="9BBB59"/>
              </a:buClr>
              <a:buSzPct val="95000"/>
              <a:buFont typeface="Courier New" panose="02070309020205020404" pitchFamily="49" charset="0"/>
              <a:buChar char="o"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CV eklenmeyecektir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342900" indent="-342900" algn="just" eaLnBrk="0" hangingPunct="0">
              <a:lnSpc>
                <a:spcPct val="150000"/>
              </a:lnSpc>
              <a:spcBef>
                <a:spcPts val="0"/>
              </a:spcBef>
              <a:buClr>
                <a:srgbClr val="9BBB59"/>
              </a:buClr>
              <a:buSzPct val="95000"/>
              <a:buFont typeface="Courier New" panose="02070309020205020404" pitchFamily="49" charset="0"/>
              <a:buChar char="o"/>
            </a:pPr>
            <a:endParaRPr lang="bg-BG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1" name="Picture 10" descr="Microsoft Excel - AF2_TR_151217-v4.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6" t="17451" r="4430" b="43793"/>
          <a:stretch/>
        </p:blipFill>
        <p:spPr>
          <a:xfrm>
            <a:off x="5436096" y="4011561"/>
            <a:ext cx="3454400" cy="2657799"/>
          </a:xfrm>
          <a:prstGeom prst="rect">
            <a:avLst/>
          </a:prstGeom>
          <a:ln>
            <a:solidFill>
              <a:srgbClr val="98C222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2050" name="Picture 2" descr="Related image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5460" y="4913765"/>
            <a:ext cx="2170956" cy="1526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9006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075240" cy="66790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bg-BG" sz="2000" b="1" cap="small" dirty="0">
                <a:solidFill>
                  <a:srgbClr val="003399"/>
                </a:solidFill>
                <a:latin typeface="Verdana" pitchFamily="34" charset="0"/>
              </a:rPr>
              <a:t> </a:t>
            </a:r>
            <a:r>
              <a:rPr lang="tr-TR" sz="2000" b="1" cap="small" dirty="0">
                <a:solidFill>
                  <a:srgbClr val="003399"/>
                </a:solidFill>
                <a:latin typeface="Verdana" pitchFamily="34" charset="0"/>
              </a:rPr>
              <a:t>Başvuru Formu</a:t>
            </a:r>
            <a:endParaRPr lang="bg-BG" sz="2000" b="1" cap="small" dirty="0" smtClean="0">
              <a:solidFill>
                <a:srgbClr val="003399"/>
              </a:solidFill>
              <a:latin typeface="Verdana" pitchFamily="34" charset="0"/>
            </a:endParaRPr>
          </a:p>
        </p:txBody>
      </p:sp>
      <p:pic>
        <p:nvPicPr>
          <p:cNvPr id="2" name="Picture 1" descr="Microsoft Excel - AF2_TR_151217-v4.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7" t="22495" r="5032" b="26500"/>
          <a:stretch/>
        </p:blipFill>
        <p:spPr>
          <a:xfrm>
            <a:off x="3924490" y="1484784"/>
            <a:ext cx="3455822" cy="3497944"/>
          </a:xfrm>
          <a:prstGeom prst="rect">
            <a:avLst/>
          </a:prstGeom>
          <a:ln>
            <a:solidFill>
              <a:srgbClr val="98C222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5" name="Picture 4" descr="Microsoft Excel - AF2_TR_151217-v4.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0" t="18500" r="4053" b="32063"/>
          <a:stretch/>
        </p:blipFill>
        <p:spPr>
          <a:xfrm>
            <a:off x="5409050" y="3140968"/>
            <a:ext cx="3483429" cy="3390326"/>
          </a:xfrm>
          <a:prstGeom prst="rect">
            <a:avLst/>
          </a:prstGeom>
          <a:ln>
            <a:solidFill>
              <a:srgbClr val="98C222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246976" y="1497454"/>
            <a:ext cx="3568687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273050" indent="-273050" algn="just" eaLnBrk="0" hangingPunct="0">
              <a:spcBef>
                <a:spcPct val="20000"/>
              </a:spcBef>
              <a:buClr>
                <a:srgbClr val="9BBB59"/>
              </a:buClr>
              <a:buSzPct val="95000"/>
            </a:pP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4. 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 İzleme</a:t>
            </a:r>
            <a:endParaRPr lang="en-GB" sz="1600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44500" indent="-444500" eaLnBrk="0" hangingPunct="0">
              <a:spcBef>
                <a:spcPts val="1200"/>
              </a:spcBef>
              <a:spcAft>
                <a:spcPts val="600"/>
              </a:spcAft>
              <a:buClr>
                <a:srgbClr val="9BBB59"/>
              </a:buClr>
              <a:buSzPct val="95000"/>
              <a:buFont typeface="Wingdings 2" pitchFamily="18" charset="2"/>
              <a:buNone/>
            </a:pP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4.1. 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Hedeflenen çıktılar 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</a:t>
            </a:r>
            <a:r>
              <a:rPr lang="tr-TR" sz="16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uygulanacak faaliyetler sayesinde proje hangi program göstergelerine katkı yapmaktadır</a:t>
            </a:r>
            <a:r>
              <a:rPr lang="en-GB" sz="16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  <a:p>
            <a:pPr marL="444500" indent="-444500" eaLnBrk="0" hangingPunct="0">
              <a:spcBef>
                <a:spcPts val="1200"/>
              </a:spcBef>
              <a:spcAft>
                <a:spcPts val="600"/>
              </a:spcAft>
              <a:buClr>
                <a:srgbClr val="9BBB59"/>
              </a:buClr>
              <a:buSzPct val="95000"/>
              <a:buFont typeface="Wingdings 2" pitchFamily="18" charset="2"/>
              <a:buNone/>
            </a:pP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4.2. 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Çarpan etkisi </a:t>
            </a:r>
            <a:r>
              <a:rPr lang="en-GB" sz="16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tr-TR" sz="16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 fikrinin daha da ileri </a:t>
            </a:r>
            <a:r>
              <a:rPr lang="tr-TR" sz="1600" i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götürülmesi </a:t>
            </a:r>
            <a:r>
              <a:rPr lang="tr-TR" sz="1600" i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 </a:t>
            </a:r>
            <a:r>
              <a:rPr lang="tr-TR" sz="16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 sonuçlarının </a:t>
            </a:r>
            <a:r>
              <a:rPr lang="tr-TR" sz="1600" i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uygun </a:t>
            </a:r>
            <a:r>
              <a:rPr lang="tr-TR" sz="1600" i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bölgede ve hedef gruplar arasında </a:t>
            </a:r>
            <a:r>
              <a:rPr lang="tr-TR" sz="16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katlanarak artması ihtimali.</a:t>
            </a:r>
            <a:endParaRPr lang="en-GB" sz="1600" i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348907" y="5204229"/>
            <a:ext cx="4799158" cy="1465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444500" indent="-444500" algn="just" eaLnBrk="0" hangingPunct="0">
              <a:spcBef>
                <a:spcPct val="20000"/>
              </a:spcBef>
              <a:buClr>
                <a:srgbClr val="9BBB59"/>
              </a:buClr>
              <a:buSzPct val="95000"/>
              <a:buFont typeface="Wingdings 2" pitchFamily="18" charset="2"/>
              <a:buNone/>
            </a:pP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4.3. 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Sürdürülebilirlik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tr-TR" sz="16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 </a:t>
            </a:r>
            <a:r>
              <a:rPr lang="tr-TR" sz="1600" i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faaliyetlerinin </a:t>
            </a:r>
            <a:r>
              <a:rPr lang="tr-TR" sz="1600" i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sürdürülmesi koşulları, elde edilen katma değerin </a:t>
            </a:r>
            <a:r>
              <a:rPr lang="tr-TR" sz="16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yönetimi ve bakımı, gerekli devam faaliyetleri, buna ilişkin harcamalar ve sorumlu ortaklar.</a:t>
            </a:r>
            <a:endParaRPr lang="en-GB" sz="1600" i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020767" y="2658398"/>
            <a:ext cx="3871713" cy="338554"/>
          </a:xfrm>
          <a:prstGeom prst="rect">
            <a:avLst/>
          </a:prstGeom>
          <a:ln>
            <a:solidFill>
              <a:srgbClr val="92D05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tr-TR" sz="1600" b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Ek 1’deki ayrıntılar</a:t>
            </a:r>
            <a:endParaRPr lang="bg-BG" sz="16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1281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075240" cy="66790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bg-BG" sz="2000" b="1" cap="small" dirty="0">
                <a:solidFill>
                  <a:srgbClr val="003399"/>
                </a:solidFill>
                <a:latin typeface="Verdana" pitchFamily="34" charset="0"/>
              </a:rPr>
              <a:t> </a:t>
            </a:r>
            <a:r>
              <a:rPr lang="tr-TR" sz="2000" b="1" cap="small" dirty="0" smtClean="0">
                <a:solidFill>
                  <a:srgbClr val="003399"/>
                </a:solidFill>
                <a:latin typeface="Verdana" pitchFamily="34" charset="0"/>
              </a:rPr>
              <a:t>Başvuru Formu</a:t>
            </a:r>
            <a:endParaRPr lang="en-US" sz="2000" b="1" cap="small" dirty="0" smtClean="0">
              <a:solidFill>
                <a:srgbClr val="003399"/>
              </a:solidFill>
              <a:latin typeface="Verdana" pitchFamily="34" charset="0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457200" y="1340768"/>
            <a:ext cx="4330824" cy="5176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273050" indent="-273050" algn="just" eaLnBrk="0" hangingPunct="0">
              <a:lnSpc>
                <a:spcPct val="150000"/>
              </a:lnSpc>
              <a:spcBef>
                <a:spcPts val="1200"/>
              </a:spcBef>
              <a:buClr>
                <a:srgbClr val="9BBB59"/>
              </a:buClr>
              <a:buSzPct val="95000"/>
              <a:buFont typeface="Wingdings 2" pitchFamily="18" charset="2"/>
              <a:buNone/>
            </a:pP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5. 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 Uyumu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</a:t>
            </a:r>
          </a:p>
          <a:p>
            <a:pPr marL="444500" indent="-444500" eaLnBrk="0" hangingPunct="0">
              <a:spcBef>
                <a:spcPts val="1200"/>
              </a:spcBef>
              <a:spcAft>
                <a:spcPts val="600"/>
              </a:spcAft>
              <a:buClr>
                <a:srgbClr val="9BBB59"/>
              </a:buClr>
              <a:buSzPct val="95000"/>
            </a:pPr>
            <a:r>
              <a:rPr lang="en-GB" sz="1600" b="1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5.1. 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Diğer programlar/stratejiler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</a:t>
            </a:r>
            <a:r>
              <a:rPr lang="en-GB" sz="1600" b="1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6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Programa ilişkin genel </a:t>
            </a:r>
            <a:r>
              <a:rPr lang="tr-TR" sz="1600" i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AB </a:t>
            </a:r>
            <a:r>
              <a:rPr lang="tr-TR" sz="1600" i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stratejileriyle uyum, </a:t>
            </a:r>
            <a:r>
              <a:rPr lang="tr-TR" sz="1600" i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diğer </a:t>
            </a:r>
            <a:r>
              <a:rPr lang="tr-TR" sz="1600" i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girişimler, </a:t>
            </a:r>
            <a:r>
              <a:rPr lang="tr-TR" sz="16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programlar ve stratejiler ile ulusal ve bölgesel düzeydeki sinerji</a:t>
            </a:r>
            <a:r>
              <a:rPr lang="en-GB" sz="16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444500" indent="-444500" eaLnBrk="0" hangingPunct="0">
              <a:spcBef>
                <a:spcPts val="1200"/>
              </a:spcBef>
              <a:spcAft>
                <a:spcPts val="600"/>
              </a:spcAft>
              <a:buClr>
                <a:srgbClr val="9BBB59"/>
              </a:buClr>
              <a:buSzPct val="95000"/>
              <a:buFont typeface="Wingdings 2" pitchFamily="18" charset="2"/>
              <a:buNone/>
            </a:pPr>
            <a:r>
              <a:rPr lang="en-GB" sz="1600" b="1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5.2. 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Yatay prensipler 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</a:t>
            </a:r>
            <a:r>
              <a:rPr lang="en-GB" sz="1600" b="1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6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bir yada daha fazla yatay prensibe katkı yapılması – sürdürülebilir kalkınma, fırsat eşitliği, ayrımcılığın önlenmesi ve kadın erkek eşitliği.</a:t>
            </a:r>
          </a:p>
          <a:p>
            <a:pPr marL="444500" indent="-444500" eaLnBrk="0" hangingPunct="0">
              <a:spcBef>
                <a:spcPts val="1200"/>
              </a:spcBef>
              <a:spcAft>
                <a:spcPts val="600"/>
              </a:spcAft>
              <a:buClr>
                <a:srgbClr val="9BBB59"/>
              </a:buClr>
              <a:buSzPct val="95000"/>
              <a:buFont typeface="Wingdings 2" pitchFamily="18" charset="2"/>
              <a:buNone/>
            </a:pPr>
            <a:r>
              <a:rPr lang="en-GB" sz="16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</a:t>
            </a:r>
            <a:r>
              <a:rPr lang="tr-TR" sz="16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Yatay prensiplerle uyum, proje faaliyetlerinin tanımlarında da görülebilir olmalıdır.</a:t>
            </a:r>
            <a:endParaRPr lang="en-GB" sz="1600" i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" name="Picture 1" descr="Microsoft Excel - AF2_TR_151217-v4.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3" t="19970" r="3722" b="5608"/>
          <a:stretch/>
        </p:blipFill>
        <p:spPr>
          <a:xfrm>
            <a:off x="5196340" y="1493515"/>
            <a:ext cx="3497944" cy="5103837"/>
          </a:xfrm>
          <a:prstGeom prst="rect">
            <a:avLst/>
          </a:prstGeom>
          <a:ln>
            <a:solidFill>
              <a:srgbClr val="92D05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119517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budget clipart euro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61"/>
          <a:stretch/>
        </p:blipFill>
        <p:spPr bwMode="auto">
          <a:xfrm>
            <a:off x="6337300" y="1368219"/>
            <a:ext cx="2590800" cy="1700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075240" cy="66790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bg-BG" sz="2000" b="1" cap="small" dirty="0">
                <a:solidFill>
                  <a:srgbClr val="003399"/>
                </a:solidFill>
                <a:latin typeface="Verdana" pitchFamily="34" charset="0"/>
              </a:rPr>
              <a:t> </a:t>
            </a:r>
            <a:r>
              <a:rPr lang="tr-TR" sz="2000" b="1" cap="small" dirty="0" smtClean="0">
                <a:solidFill>
                  <a:srgbClr val="003399"/>
                </a:solidFill>
                <a:latin typeface="Verdana" pitchFamily="34" charset="0"/>
              </a:rPr>
              <a:t>Başvuru Formu</a:t>
            </a:r>
            <a:endParaRPr lang="en-US" sz="2000" b="1" cap="small" dirty="0" smtClean="0">
              <a:solidFill>
                <a:srgbClr val="003399"/>
              </a:solidFill>
              <a:latin typeface="Verdana" pitchFamily="34" charset="0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28600" y="1584243"/>
            <a:ext cx="8699500" cy="5229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lnSpc>
                <a:spcPts val="2300"/>
              </a:lnSpc>
              <a:spcBef>
                <a:spcPts val="600"/>
              </a:spcBef>
              <a:spcAft>
                <a:spcPts val="0"/>
              </a:spcAft>
              <a:buClr>
                <a:srgbClr val="9BBB59"/>
              </a:buClr>
              <a:buSzPct val="95000"/>
              <a:buFont typeface="Wingdings 2" pitchFamily="18" charset="2"/>
              <a:buNone/>
            </a:pPr>
            <a:r>
              <a:rPr lang="en-GB" sz="1600" b="1" u="sng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PART 3. </a:t>
            </a:r>
            <a:r>
              <a:rPr lang="tr-TR" sz="1600" b="1" u="sng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BÜTÇE</a:t>
            </a:r>
            <a:r>
              <a:rPr lang="en-GB" sz="1600" b="1" u="sng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>
              <a:lnSpc>
                <a:spcPts val="2300"/>
              </a:lnSpc>
              <a:spcBef>
                <a:spcPts val="600"/>
              </a:spcBef>
            </a:pP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</a:t>
            </a:r>
            <a:r>
              <a:rPr lang="tr-TR" sz="1600" b="1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ablo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1: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 ortaklarının toplam bütçesi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indent="-1222375" algn="just" defTabSz="215900" eaLnBrk="0" hangingPunct="0">
              <a:lnSpc>
                <a:spcPts val="2300"/>
              </a:lnSpc>
              <a:spcBef>
                <a:spcPts val="600"/>
              </a:spcBef>
              <a:spcAft>
                <a:spcPts val="0"/>
              </a:spcAft>
              <a:buClr>
                <a:srgbClr val="9BBB59"/>
              </a:buClr>
              <a:buSzPct val="95000"/>
              <a:tabLst>
                <a:tab pos="1257300" algn="l"/>
              </a:tabLst>
            </a:pPr>
            <a:r>
              <a:rPr lang="en-GB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</a:t>
            </a:r>
            <a:r>
              <a:rPr lang="tr-TR" sz="16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ablo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2: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Her bir ortak için bütçe kalemlerinin detaylandırılması 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P1, PP2, PP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3, </a:t>
            </a:r>
            <a:r>
              <a:rPr lang="tr-TR" sz="16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vb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için ayrı tablolar halinde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</a:p>
          <a:p>
            <a:pPr indent="-1222375" algn="just" defTabSz="215900" eaLnBrk="0" hangingPunct="0">
              <a:lnSpc>
                <a:spcPts val="2300"/>
              </a:lnSpc>
              <a:spcBef>
                <a:spcPts val="600"/>
              </a:spcBef>
              <a:spcAft>
                <a:spcPts val="0"/>
              </a:spcAft>
              <a:buClr>
                <a:srgbClr val="9BBB59"/>
              </a:buClr>
              <a:buSzPct val="95000"/>
              <a:buFont typeface="Wingdings 2" pitchFamily="18" charset="2"/>
              <a:buNone/>
              <a:tabLst>
                <a:tab pos="1257300" algn="l"/>
              </a:tabLst>
            </a:pP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ebdings" pitchFamily="18" charset="2"/>
              </a:rPr>
              <a:t>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ebdings" pitchFamily="18" charset="2"/>
              </a:rPr>
              <a:t>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ebdings" pitchFamily="18" charset="2"/>
              </a:rPr>
              <a:t>Birim fiyat başlığı altındaki rakamlar uygun KDV oranlarını da içermelidir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indent="-1222375" algn="just" defTabSz="215900" eaLnBrk="0" hangingPunct="0">
              <a:lnSpc>
                <a:spcPts val="2300"/>
              </a:lnSpc>
              <a:spcBef>
                <a:spcPts val="600"/>
              </a:spcBef>
              <a:spcAft>
                <a:spcPts val="0"/>
              </a:spcAft>
              <a:buClr>
                <a:srgbClr val="9BBB59"/>
              </a:buClr>
              <a:buSzPct val="95000"/>
              <a:buFont typeface="Wingdings 2" pitchFamily="18" charset="2"/>
              <a:buNone/>
              <a:tabLst>
                <a:tab pos="1257300" algn="l"/>
              </a:tabLst>
            </a:pP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ebdings" pitchFamily="18" charset="2"/>
              </a:rPr>
              <a:t>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ebdings" pitchFamily="18" charset="2"/>
              </a:rPr>
              <a:t>Sınır bölgesi dışındaki faaliyetler için 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ebdings" pitchFamily="18" charset="2"/>
              </a:rPr>
              <a:t>ilgili 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ebdings" pitchFamily="18" charset="2"/>
              </a:rPr>
              <a:t>ortağın bütçesinde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ebdings" pitchFamily="18" charset="2"/>
              </a:rPr>
              <a:t>sadece BL3 ve BL4 altına girilmelidir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indent="-1222375" algn="just" defTabSz="215900" eaLnBrk="0" hangingPunct="0">
              <a:lnSpc>
                <a:spcPts val="2300"/>
              </a:lnSpc>
              <a:spcBef>
                <a:spcPts val="600"/>
              </a:spcBef>
              <a:spcAft>
                <a:spcPts val="0"/>
              </a:spcAft>
              <a:buClr>
                <a:srgbClr val="9BBB59"/>
              </a:buClr>
              <a:buSzPct val="95000"/>
              <a:buFont typeface="Wingdings 2" pitchFamily="18" charset="2"/>
              <a:buNone/>
              <a:tabLst>
                <a:tab pos="1257300" algn="l"/>
              </a:tabLst>
            </a:pP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ebdings" pitchFamily="18" charset="2"/>
              </a:rPr>
              <a:t>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ebdings" pitchFamily="18" charset="2"/>
              </a:rPr>
              <a:t>Virgülden sonra iki basamak olacak şekilde sayılar yuvarlanmalıdır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ebdings" pitchFamily="18" charset="2"/>
              </a:rPr>
              <a:t>. (10x2.25,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ebdings" pitchFamily="18" charset="2"/>
              </a:rPr>
              <a:t>olmalı, 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ebdings" pitchFamily="18" charset="2"/>
              </a:rPr>
              <a:t>10x2.256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ebdings" pitchFamily="18" charset="2"/>
              </a:rPr>
              <a:t> değil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ebdings" pitchFamily="18" charset="2"/>
              </a:rPr>
              <a:t>).</a:t>
            </a:r>
            <a:endParaRPr lang="en-GB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indent="-1222375" algn="just" defTabSz="215900" eaLnBrk="0" hangingPunct="0">
              <a:lnSpc>
                <a:spcPts val="2300"/>
              </a:lnSpc>
              <a:spcBef>
                <a:spcPts val="600"/>
              </a:spcBef>
              <a:spcAft>
                <a:spcPts val="0"/>
              </a:spcAft>
              <a:buClr>
                <a:srgbClr val="9BBB59"/>
              </a:buClr>
              <a:buSzPct val="95000"/>
              <a:tabLst>
                <a:tab pos="1257300" algn="l"/>
              </a:tabLst>
            </a:pPr>
            <a:r>
              <a:rPr lang="en-GB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</a:t>
            </a:r>
            <a:r>
              <a:rPr lang="tr-TR" sz="16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ablo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2 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toplam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</a:t>
            </a:r>
            <a:r>
              <a:rPr lang="en-GB" sz="1600" dirty="0" smtClean="0"/>
              <a:t>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Bütçe kalemlerinin detaylandırılması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– to</a:t>
            </a:r>
            <a:r>
              <a:rPr lang="tr-TR" sz="16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plam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tutarlar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indent="-1222375" algn="just" defTabSz="215900" eaLnBrk="0" hangingPunct="0">
              <a:lnSpc>
                <a:spcPts val="2300"/>
              </a:lnSpc>
              <a:spcBef>
                <a:spcPts val="600"/>
              </a:spcBef>
              <a:spcAft>
                <a:spcPts val="0"/>
              </a:spcAft>
              <a:buClr>
                <a:srgbClr val="9BBB59"/>
              </a:buClr>
              <a:buSzPct val="95000"/>
              <a:tabLst>
                <a:tab pos="1257300" algn="l"/>
              </a:tabLst>
            </a:pPr>
            <a:r>
              <a:rPr lang="en-GB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</a:t>
            </a:r>
            <a:r>
              <a:rPr lang="tr-TR" sz="16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ablo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3: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Bütçe kalemlerinin detaylandırılmasına ilişkin özet – hata mesajları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>
              <a:lnSpc>
                <a:spcPts val="2300"/>
              </a:lnSpc>
              <a:spcBef>
                <a:spcPts val="600"/>
              </a:spcBef>
            </a:pPr>
            <a:r>
              <a:rPr lang="en-GB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</a:t>
            </a:r>
            <a:r>
              <a:rPr lang="tr-TR" sz="16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ablo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4: </a:t>
            </a:r>
            <a:r>
              <a:rPr lang="tr-TR" sz="16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Bütçe kalemlerinin detaylandırılmasına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ilişkin her proje ortağı için </a:t>
            </a:r>
            <a:r>
              <a:rPr lang="tr-TR" sz="16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özet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indent="-1222375" algn="just" defTabSz="215900" eaLnBrk="0" hangingPunct="0">
              <a:lnSpc>
                <a:spcPts val="2300"/>
              </a:lnSpc>
              <a:spcBef>
                <a:spcPts val="600"/>
              </a:spcBef>
              <a:spcAft>
                <a:spcPts val="0"/>
              </a:spcAft>
              <a:buClr>
                <a:srgbClr val="9BBB59"/>
              </a:buClr>
              <a:buSzPct val="95000"/>
              <a:tabLst>
                <a:tab pos="1257300" algn="l"/>
              </a:tabLst>
            </a:pPr>
            <a:r>
              <a:rPr lang="en-GB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</a:t>
            </a:r>
            <a:r>
              <a:rPr lang="tr-TR" sz="1600" b="1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ablo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5: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Projenin diğer kaynakları ve ortakların katkıları – zorunlu değildir, ancak 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bir 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ortak katkısı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öngörülmüşse buraya yazılmalıdır!</a:t>
            </a:r>
            <a:endParaRPr lang="en-GB" sz="16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8659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075240" cy="66790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bg-BG" sz="2000" b="1" cap="small" dirty="0">
                <a:solidFill>
                  <a:srgbClr val="003399"/>
                </a:solidFill>
                <a:latin typeface="Verdana" pitchFamily="34" charset="0"/>
              </a:rPr>
              <a:t> </a:t>
            </a:r>
            <a:r>
              <a:rPr lang="tr-TR" sz="2000" b="1" cap="small" dirty="0" smtClean="0">
                <a:solidFill>
                  <a:srgbClr val="003399"/>
                </a:solidFill>
                <a:latin typeface="Verdana" pitchFamily="34" charset="0"/>
              </a:rPr>
              <a:t>Başvuru Formu</a:t>
            </a:r>
            <a:endParaRPr lang="en-US" sz="2000" b="1" cap="small" dirty="0" smtClean="0">
              <a:solidFill>
                <a:srgbClr val="003399"/>
              </a:solidFill>
              <a:latin typeface="Verdana" pitchFamily="34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07504" y="1451344"/>
            <a:ext cx="3528392" cy="5001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lvl="1" indent="-342900" algn="just">
              <a:buClr>
                <a:srgbClr val="0563C1"/>
              </a:buClr>
              <a:buFont typeface="Wingdings" panose="05000000000000000000" pitchFamily="2" charset="2"/>
              <a:buChar char="ü"/>
            </a:pP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Ortaklık ve eş-finansman beyanı</a:t>
            </a:r>
            <a:r>
              <a:rPr lang="en-GB" sz="1600" b="1" dirty="0" smtClean="0"/>
              <a:t> 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otomatik 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olarak 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doldurulur,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her bir ortak için imzalı, kaşeli ve tarihli olarak</a:t>
            </a:r>
            <a:r>
              <a:rPr lang="en-GB" sz="16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 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GB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 özeti 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</a:t>
            </a:r>
            <a:r>
              <a:rPr lang="tr-TR" sz="16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İngilizce, Türkçe ve Bulgarca olarak doldurulmalıdır</a:t>
            </a:r>
            <a:r>
              <a:rPr lang="en-GB" sz="16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 </a:t>
            </a:r>
            <a:r>
              <a:rPr lang="tr-TR" sz="16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her bir dil başına 2 sayfadan uzun olmamalıdır; her üç versiyon arasında farklılıklar olması halinde İngilizce versiyon öncelikli olacaktır.</a:t>
            </a:r>
          </a:p>
        </p:txBody>
      </p:sp>
      <p:pic>
        <p:nvPicPr>
          <p:cNvPr id="13" name="Picture 12" descr="Microsoft Excel - AF2_TR_151217-v4.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0" t="19635" r="6061" b="10579"/>
          <a:stretch/>
        </p:blipFill>
        <p:spPr>
          <a:xfrm>
            <a:off x="3735671" y="1451344"/>
            <a:ext cx="3932673" cy="4785968"/>
          </a:xfrm>
          <a:prstGeom prst="rect">
            <a:avLst/>
          </a:prstGeom>
          <a:ln>
            <a:solidFill>
              <a:srgbClr val="92D05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14" name="Picture 13" descr="Microsoft Excel - AF2_TR_151217-v4.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9" t="18501" r="3421" b="6191"/>
          <a:stretch/>
        </p:blipFill>
        <p:spPr>
          <a:xfrm>
            <a:off x="5617420" y="2492896"/>
            <a:ext cx="3279285" cy="4228543"/>
          </a:xfrm>
          <a:prstGeom prst="rect">
            <a:avLst/>
          </a:prstGeom>
          <a:ln>
            <a:solidFill>
              <a:srgbClr val="92D05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959880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075240" cy="66790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000" b="1" cap="small" dirty="0" smtClean="0">
                <a:solidFill>
                  <a:srgbClr val="003399"/>
                </a:solidFill>
                <a:latin typeface="Verdana" pitchFamily="34" charset="0"/>
              </a:rPr>
              <a:t>Ekler</a:t>
            </a:r>
            <a:endParaRPr lang="en-US" sz="2000" b="1" cap="small" dirty="0" smtClean="0">
              <a:solidFill>
                <a:srgbClr val="003399"/>
              </a:solidFill>
              <a:latin typeface="Verdana" pitchFamily="34" charset="0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518318" y="1421343"/>
            <a:ext cx="8107363" cy="4730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lvl="1" indent="-495300" algn="ctr">
              <a:lnSpc>
                <a:spcPct val="150000"/>
              </a:lnSpc>
            </a:pP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Ek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А: (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şablonlar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</a:p>
          <a:p>
            <a:pPr marL="1298575" lvl="1" indent="-495300" algn="just">
              <a:lnSpc>
                <a:spcPct val="150000"/>
              </a:lnSpc>
            </a:pPr>
            <a:endParaRPr lang="en-GB" sz="1600" b="1" i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1" indent="-495300" algn="just">
              <a:lnSpc>
                <a:spcPts val="2400"/>
              </a:lnSpc>
            </a:pP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А1. 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Mantıksal Çerçeve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>
              <a:lnSpc>
                <a:spcPts val="2400"/>
              </a:lnSpc>
            </a:pP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A2. 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 Ortaklık Anlaşması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tüm ortaklar tarafından imzalanmış, kaşelenmiş ve tarihli şekilde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>
              <a:lnSpc>
                <a:spcPts val="2400"/>
              </a:lnSpc>
            </a:pP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A3. 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Uygunluk Beyanı 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Ana yararlanıcı tarafından </a:t>
            </a:r>
            <a:r>
              <a:rPr lang="tr-TR" sz="16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imzalanmış, kaşelenmiş ve tarihli şekilde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 </a:t>
            </a:r>
          </a:p>
          <a:p>
            <a:pPr>
              <a:lnSpc>
                <a:spcPts val="2400"/>
              </a:lnSpc>
            </a:pP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A4. 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Yemin Beyanı </a:t>
            </a:r>
            <a:r>
              <a:rPr lang="en-GB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her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ortak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tarafından </a:t>
            </a:r>
            <a:r>
              <a:rPr lang="tr-TR" sz="16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imzalanmış, kaşelenmiş ve tarihli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şekilde ayrı ayrı sunulacaktır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 </a:t>
            </a:r>
          </a:p>
          <a:p>
            <a:pPr>
              <a:lnSpc>
                <a:spcPts val="2400"/>
              </a:lnSpc>
            </a:pP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A5. 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Taahhüt Beyanı </a:t>
            </a:r>
            <a:r>
              <a:rPr lang="en-GB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her ortak </a:t>
            </a:r>
            <a:r>
              <a:rPr lang="tr-TR" sz="16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tarafından imzalanmış, kaşelenmiş ve tarihli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şekilde </a:t>
            </a:r>
            <a:r>
              <a:rPr lang="tr-TR" sz="16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ayrı ayrı sunulacaktır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 </a:t>
            </a:r>
          </a:p>
          <a:p>
            <a:pPr>
              <a:lnSpc>
                <a:spcPts val="2400"/>
              </a:lnSpc>
            </a:pP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A6. 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Ana Yararlanıcının e-posta Adresi Beyanı 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tr-TR" sz="16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Ana yararlanıcı tarafından imzalanmış, kaşelenmiş ve tarihli şekilde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GB" sz="16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309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075240" cy="66790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000" b="1" cap="small" dirty="0" smtClean="0">
                <a:solidFill>
                  <a:srgbClr val="003399"/>
                </a:solidFill>
                <a:latin typeface="Verdana" pitchFamily="34" charset="0"/>
              </a:rPr>
              <a:t>Ekler</a:t>
            </a:r>
            <a:endParaRPr lang="en-US" sz="2000" b="1" cap="small" dirty="0" smtClean="0">
              <a:solidFill>
                <a:srgbClr val="003399"/>
              </a:solidFill>
              <a:latin typeface="Verdana" pitchFamily="34" charset="0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51521" y="1495425"/>
            <a:ext cx="6192688" cy="4885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1298575" lvl="1" indent="-1031875" algn="just">
              <a:lnSpc>
                <a:spcPts val="2200"/>
              </a:lnSpc>
            </a:pP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Ekler - B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</a:t>
            </a:r>
          </a:p>
          <a:p>
            <a:pPr marL="1298575" lvl="1" indent="-1031875" algn="just">
              <a:lnSpc>
                <a:spcPts val="2200"/>
              </a:lnSpc>
            </a:pPr>
            <a:endParaRPr lang="en-GB" sz="1600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812800" lvl="1" indent="-546100" algn="just">
              <a:lnSpc>
                <a:spcPts val="2200"/>
              </a:lnSpc>
            </a:pP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B1.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Her bir proje ortağının 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yasal durumu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 gösterir belge.</a:t>
            </a:r>
          </a:p>
          <a:p>
            <a:pPr marL="812800" lvl="1" indent="-546100" algn="just">
              <a:lnSpc>
                <a:spcPts val="2200"/>
              </a:lnSpc>
            </a:pP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В2.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Yerel Meclis/Yönetim kurulu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ve benzer yapıların yada 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yönetici kişi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nin, 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projenin hazırlanması ve uygulanması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 ilişkin kararı 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her bir proje ortağı için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İkinci seviye bütçe ile yönetilen Bulgar ortaklar, ilgili ilk seviye yöneticisi tarafından hazırlanmış bir Destek Mektubu sunmalıdır.</a:t>
            </a:r>
          </a:p>
          <a:p>
            <a:pPr marL="812800" lvl="1" indent="-546100" algn="just">
              <a:lnSpc>
                <a:spcPts val="2200"/>
              </a:lnSpc>
            </a:pP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B3.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Ortakların yasal temsilcileri tarafından verilmiş Yasal Vekalet </a:t>
            </a:r>
            <a:r>
              <a:rPr lang="en-GB" sz="16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</a:t>
            </a:r>
            <a:r>
              <a:rPr lang="tr-TR" sz="16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başvuru formu ve/veya ilgili ekler ve beyanların ana yararlanıcı yada diğer ortakların yasal temsilcisi tarafından imzalanmaması halinde</a:t>
            </a:r>
            <a:r>
              <a:rPr lang="en-GB" sz="16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).</a:t>
            </a:r>
          </a:p>
        </p:txBody>
      </p:sp>
      <p:pic>
        <p:nvPicPr>
          <p:cNvPr id="2050" name="Picture 2" descr="Image result for documents">
            <a:hlinkClick r:id="rId5"/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17" r="17250"/>
          <a:stretch/>
        </p:blipFill>
        <p:spPr bwMode="auto">
          <a:xfrm>
            <a:off x="6588224" y="2132856"/>
            <a:ext cx="2305408" cy="3859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8194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ln>
            <a:solidFill>
              <a:schemeClr val="bg2"/>
            </a:solidFill>
          </a:ln>
          <a:effectLst/>
        </p:spPr>
        <p:txBody>
          <a:bodyPr/>
          <a:lstStyle/>
          <a:p>
            <a:pPr marL="0" indent="0">
              <a:buNone/>
            </a:pPr>
            <a:endParaRPr lang="en-US" sz="20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endParaRPr lang="en-US" sz="20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endParaRPr lang="en-US" sz="24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endParaRPr lang="bg-BG" sz="24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345630" y="5774348"/>
            <a:ext cx="8219256" cy="833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>
              <a:spcBef>
                <a:spcPts val="600"/>
              </a:spcBef>
            </a:pPr>
            <a:endParaRPr lang="bg-BG" sz="2000" i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075240" cy="66790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bg-BG" sz="2000" b="1" cap="small" dirty="0">
                <a:solidFill>
                  <a:srgbClr val="003399"/>
                </a:solidFill>
                <a:latin typeface="Verdana" pitchFamily="34" charset="0"/>
              </a:rPr>
              <a:t> </a:t>
            </a:r>
            <a:r>
              <a:rPr lang="tr-TR" sz="2000" b="1" cap="small" dirty="0" smtClean="0">
                <a:solidFill>
                  <a:srgbClr val="003399"/>
                </a:solidFill>
                <a:latin typeface="Verdana" pitchFamily="34" charset="0"/>
              </a:rPr>
              <a:t>proje teklifinin </a:t>
            </a:r>
            <a:r>
              <a:rPr lang="tr-TR" sz="2000" b="1" cap="small" dirty="0" err="1" smtClean="0">
                <a:solidFill>
                  <a:srgbClr val="003399"/>
                </a:solidFill>
                <a:latin typeface="Verdana" pitchFamily="34" charset="0"/>
              </a:rPr>
              <a:t>yapisi</a:t>
            </a:r>
            <a:endParaRPr lang="en-US" sz="2000" b="1" cap="small" dirty="0" smtClean="0">
              <a:solidFill>
                <a:srgbClr val="003399"/>
              </a:solidFill>
              <a:latin typeface="Verdana" pitchFamily="34" charset="0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604019672"/>
              </p:ext>
            </p:extLst>
          </p:nvPr>
        </p:nvGraphicFramePr>
        <p:xfrm>
          <a:off x="611560" y="1557238"/>
          <a:ext cx="7676255" cy="50401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pSp>
        <p:nvGrpSpPr>
          <p:cNvPr id="13" name="Group 12"/>
          <p:cNvGrpSpPr/>
          <p:nvPr/>
        </p:nvGrpSpPr>
        <p:grpSpPr>
          <a:xfrm>
            <a:off x="6277483" y="5054061"/>
            <a:ext cx="2474851" cy="1543291"/>
            <a:chOff x="5277989" y="1305841"/>
            <a:chExt cx="2135318" cy="1708254"/>
          </a:xfrm>
          <a:solidFill>
            <a:schemeClr val="tx2">
              <a:lumMod val="20000"/>
              <a:lumOff val="8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4" name="Rounded Rectangle 13"/>
            <p:cNvSpPr/>
            <p:nvPr/>
          </p:nvSpPr>
          <p:spPr>
            <a:xfrm>
              <a:off x="5277989" y="1305841"/>
              <a:ext cx="2135318" cy="1708254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-4464770"/>
                <a:satOff val="26899"/>
                <a:lumOff val="2156"/>
                <a:alphaOff val="0"/>
              </a:schemeClr>
            </a:fillRef>
            <a:effectRef idx="0">
              <a:schemeClr val="accent4">
                <a:hueOff val="-4464770"/>
                <a:satOff val="26899"/>
                <a:lumOff val="2156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bg-BG" dirty="0"/>
            </a:p>
          </p:txBody>
        </p:sp>
        <p:sp>
          <p:nvSpPr>
            <p:cNvPr id="15" name="Rounded Rectangle 4"/>
            <p:cNvSpPr/>
            <p:nvPr/>
          </p:nvSpPr>
          <p:spPr>
            <a:xfrm>
              <a:off x="5328022" y="1355874"/>
              <a:ext cx="2035252" cy="1608188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480" tIns="30480" rIns="30480" bIns="30480" numCol="1" spcCol="1270" anchor="ctr" anchorCtr="0">
              <a:noAutofit/>
            </a:bodyPr>
            <a:lstStyle/>
            <a:p>
              <a:pPr lvl="0" algn="ctr">
                <a:spcBef>
                  <a:spcPts val="600"/>
                </a:spcBef>
              </a:pPr>
              <a:r>
                <a:rPr lang="tr-TR" sz="1600" b="1" dirty="0" smtClean="0">
                  <a:solidFill>
                    <a:schemeClr val="accent1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Kağıt üzerindeki ekler</a:t>
              </a:r>
              <a:endParaRPr lang="bg-BG" sz="1600" b="1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algn="ctr">
                <a:spcBef>
                  <a:spcPts val="600"/>
                </a:spcBef>
              </a:pPr>
              <a:r>
                <a:rPr lang="bg-BG" sz="1600" dirty="0" smtClean="0">
                  <a:solidFill>
                    <a:schemeClr val="accent1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(</a:t>
              </a:r>
              <a:r>
                <a:rPr lang="tr-TR" sz="1600" dirty="0" smtClean="0">
                  <a:solidFill>
                    <a:schemeClr val="accent1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sözleşme aşamasına</a:t>
              </a:r>
              <a:r>
                <a:rPr lang="bg-BG" sz="1600" dirty="0" smtClean="0">
                  <a:solidFill>
                    <a:schemeClr val="accent1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)</a:t>
              </a:r>
              <a:endParaRPr lang="bg-BG" sz="1600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380158" y="5002702"/>
            <a:ext cx="2499703" cy="1543291"/>
            <a:chOff x="5277989" y="1305841"/>
            <a:chExt cx="2135318" cy="1708254"/>
          </a:xfrm>
          <a:solidFill>
            <a:schemeClr val="tx2">
              <a:lumMod val="20000"/>
              <a:lumOff val="8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8" name="Rounded Rectangle 17"/>
            <p:cNvSpPr/>
            <p:nvPr/>
          </p:nvSpPr>
          <p:spPr>
            <a:xfrm>
              <a:off x="5277989" y="1305841"/>
              <a:ext cx="2135318" cy="1708254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-4464770"/>
                <a:satOff val="26899"/>
                <a:lumOff val="2156"/>
                <a:alphaOff val="0"/>
              </a:schemeClr>
            </a:fillRef>
            <a:effectRef idx="0">
              <a:schemeClr val="accent4">
                <a:hueOff val="-4464770"/>
                <a:satOff val="26899"/>
                <a:lumOff val="2156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bg-BG" dirty="0"/>
            </a:p>
          </p:txBody>
        </p:sp>
        <p:sp>
          <p:nvSpPr>
            <p:cNvPr id="19" name="Rounded Rectangle 4"/>
            <p:cNvSpPr/>
            <p:nvPr/>
          </p:nvSpPr>
          <p:spPr>
            <a:xfrm>
              <a:off x="5328022" y="1355874"/>
              <a:ext cx="2035252" cy="1608188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480" tIns="30480" rIns="30480" bIns="30480" numCol="1" spcCol="1270" anchor="ctr" anchorCtr="0">
              <a:noAutofit/>
            </a:bodyPr>
            <a:lstStyle/>
            <a:p>
              <a:pPr lvl="0" algn="ctr">
                <a:spcBef>
                  <a:spcPts val="600"/>
                </a:spcBef>
              </a:pPr>
              <a:r>
                <a:rPr lang="tr-TR" sz="1600" b="1" dirty="0" smtClean="0">
                  <a:solidFill>
                    <a:schemeClr val="accent1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EK - C</a:t>
              </a:r>
              <a:endParaRPr lang="bg-BG" sz="1600" b="1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algn="ctr">
                <a:spcBef>
                  <a:spcPts val="600"/>
                </a:spcBef>
              </a:pPr>
              <a:r>
                <a:rPr lang="tr-TR" sz="1600" b="1" dirty="0" smtClean="0">
                  <a:solidFill>
                    <a:schemeClr val="accent1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Hibe Sözleşmesi</a:t>
              </a:r>
              <a:endParaRPr lang="bg-BG" sz="1600" b="1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algn="ctr">
                <a:spcBef>
                  <a:spcPts val="600"/>
                </a:spcBef>
              </a:pPr>
              <a:r>
                <a:rPr lang="bg-BG" sz="1600" dirty="0" smtClean="0">
                  <a:solidFill>
                    <a:schemeClr val="accent1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(</a:t>
              </a:r>
              <a:r>
                <a:rPr lang="tr-TR" sz="1600" dirty="0" smtClean="0">
                  <a:solidFill>
                    <a:schemeClr val="accent1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sözleşme aşamasında</a:t>
              </a:r>
              <a:r>
                <a:rPr lang="bg-BG" sz="1600" dirty="0" smtClean="0">
                  <a:solidFill>
                    <a:schemeClr val="accent1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)</a:t>
              </a:r>
              <a:endParaRPr lang="bg-BG" sz="1600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97515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075240" cy="66790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bg-BG" sz="2000" b="1" cap="small" dirty="0">
                <a:solidFill>
                  <a:srgbClr val="003399"/>
                </a:solidFill>
                <a:latin typeface="Verdana" pitchFamily="34" charset="0"/>
              </a:rPr>
              <a:t> </a:t>
            </a:r>
            <a:r>
              <a:rPr lang="tr-TR" sz="2000" b="1" cap="small" dirty="0" smtClean="0">
                <a:solidFill>
                  <a:srgbClr val="003399"/>
                </a:solidFill>
                <a:latin typeface="Verdana" pitchFamily="34" charset="0"/>
              </a:rPr>
              <a:t>Ekler</a:t>
            </a:r>
            <a:endParaRPr lang="en-US" sz="2000" b="1" cap="small" dirty="0" smtClean="0">
              <a:solidFill>
                <a:srgbClr val="003399"/>
              </a:solidFill>
              <a:latin typeface="Verdana" pitchFamily="34" charset="0"/>
            </a:endParaRPr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380158" y="1661107"/>
            <a:ext cx="7873255" cy="3172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990600" lvl="1" indent="-546100" algn="just">
              <a:lnSpc>
                <a:spcPct val="150000"/>
              </a:lnSpc>
            </a:pP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Ekler - 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B: (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devam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</a:p>
          <a:p>
            <a:pPr marL="1079500" lvl="1" indent="-635000" algn="just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В4. 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Toptan ödeme şeklindeki harcamaların gerekçelendirilmesi 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Bütçe kalemi 4 altında danışmanlık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çalışma, tasarım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internet sitesi kurulması </a:t>
            </a:r>
            <a:r>
              <a:rPr lang="tr-TR" sz="16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vb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hizmetler için toptan ödemesi şeklinde planlanan harcamalar için hazırlanmalı ve yasal temsilci yada yetkili kişi tarafından imzalanmış olmalıdır</a:t>
            </a:r>
            <a:r>
              <a:rPr lang="en-GB" sz="1600" dirty="0" smtClean="0"/>
              <a:t>. </a:t>
            </a:r>
          </a:p>
          <a:p>
            <a:pPr marL="1079500" lvl="1" indent="-635000" algn="just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В5.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Bütçe Kalemi 4.4’deki alımlara ilişkin teknik şartnameler –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Sarf malzemeleri ve 4.7 detaylandırma, tasarım, tercüme, </a:t>
            </a:r>
            <a:r>
              <a:rPr lang="tr-TR" sz="16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vb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(</a:t>
            </a:r>
            <a:r>
              <a:rPr lang="tr-TR" sz="16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mal alımı öngörüldüyse</a:t>
            </a:r>
            <a:r>
              <a:rPr lang="en-GB" sz="16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  <a:endParaRPr lang="en-GB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32" name="Picture 8" descr="Image result for stationery supplies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834078"/>
            <a:ext cx="3168352" cy="1835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Image result for list invoice clipart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6404" y="5301208"/>
            <a:ext cx="1641500" cy="135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8104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075240" cy="66790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bg-BG" sz="2000" b="1" cap="small" dirty="0">
                <a:solidFill>
                  <a:srgbClr val="003399"/>
                </a:solidFill>
                <a:latin typeface="Verdana" pitchFamily="34" charset="0"/>
              </a:rPr>
              <a:t> </a:t>
            </a:r>
            <a:r>
              <a:rPr lang="tr-TR" sz="2000" b="1" cap="small" dirty="0" smtClean="0">
                <a:solidFill>
                  <a:srgbClr val="003399"/>
                </a:solidFill>
                <a:latin typeface="Verdana" pitchFamily="34" charset="0"/>
              </a:rPr>
              <a:t>Ekler</a:t>
            </a:r>
            <a:endParaRPr lang="en-US" sz="2000" b="1" cap="small" dirty="0" smtClean="0">
              <a:solidFill>
                <a:srgbClr val="003399"/>
              </a:solidFill>
              <a:latin typeface="Verdana" pitchFamily="34" charset="0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457200" y="1477108"/>
            <a:ext cx="8107363" cy="5048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lvl="1" algn="just">
              <a:lnSpc>
                <a:spcPts val="2100"/>
              </a:lnSpc>
            </a:pP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Ekler – B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(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devam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</a:p>
          <a:p>
            <a:pPr marL="0" lvl="1" algn="just">
              <a:lnSpc>
                <a:spcPts val="2100"/>
              </a:lnSpc>
            </a:pP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B6. 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Yalnızca YATIRIM FAALİYETLERİNE ilişkin destekleyici belgeler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</a:t>
            </a:r>
          </a:p>
          <a:p>
            <a:pPr marL="0" lvl="1" algn="just">
              <a:lnSpc>
                <a:spcPts val="2100"/>
              </a:lnSpc>
            </a:pP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В6.1.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Üzerinde inşaat işleri yapılacak olan ve belediye veya kamuya ait maddi varlıklara 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ilişkin 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mülkiyet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belgesi yada sertifikası (yada ulusal mevzuata göre geçerli diğer bir belge) ve mülkiyetin krokisi/tasarımı; maddi varlığın projenin tamamlanmasından itibaren 5 yıl boyunca bedelsiz kullanılabileceğine dair mülk sahibinin iznini gösterir belge (Belediye meclisi, yönetim kurulu, </a:t>
            </a:r>
            <a:r>
              <a:rPr lang="tr-TR" sz="16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vs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tarafından alınan karar):</a:t>
            </a:r>
            <a:endParaRPr lang="en-GB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lvl="1" indent="-285750" algn="just">
              <a:lnSpc>
                <a:spcPts val="2100"/>
              </a:lnSpc>
              <a:buFont typeface="Webdings"/>
              <a:buChar char="4"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ebdings" pitchFamily="18" charset="2"/>
              </a:rPr>
              <a:t>Belediye veya kamuya ait mülkiyet üzerinde bir takım malzeme ve ekipmanın kalıcı olarak yerleştirilmesi halinde de bu belgeler gereklidir.</a:t>
            </a:r>
          </a:p>
          <a:p>
            <a:pPr marL="0" lvl="1" algn="just">
              <a:lnSpc>
                <a:spcPts val="2100"/>
              </a:lnSpc>
            </a:pP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В6.2.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Özel mülkiyet sahibinin iznini gösterir belge (Yatırım faaliyetlerinin özel mülkiyete tabi bölgelerden geçmesi halinde)</a:t>
            </a:r>
            <a:r>
              <a:rPr lang="en-GB" sz="16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  <a:endParaRPr lang="en-GB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1" algn="just">
              <a:lnSpc>
                <a:spcPts val="2100"/>
              </a:lnSpc>
            </a:pP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В6.3.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Özel durumu olan (milli parklar, çevre ve mimari değerler, kültür varlıkları, koruma alanları, </a:t>
            </a:r>
            <a:r>
              <a:rPr lang="tr-TR" sz="16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vs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 bölge ve yapılarda yatırım faaliyetleri yapılacağı zaman ilgili ve geçerli ulusal mevzuatın gerektirdiği izin belgeleri</a:t>
            </a:r>
            <a:r>
              <a:rPr lang="en-GB" sz="16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marL="0" lvl="1" algn="just">
              <a:lnSpc>
                <a:spcPts val="2100"/>
              </a:lnSpc>
            </a:pP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В6.4.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Olumlu Çevre Etki Değerlendirmesi sonucu veya ÇED gerekmediğine dair yetkili kuruluştan alınacak resmi yazı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  <a:endParaRPr lang="en-GB" sz="16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1874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075240" cy="66790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bg-BG" sz="2000" b="1" cap="small" dirty="0">
                <a:solidFill>
                  <a:srgbClr val="003399"/>
                </a:solidFill>
                <a:latin typeface="Verdana" pitchFamily="34" charset="0"/>
              </a:rPr>
              <a:t> </a:t>
            </a:r>
            <a:r>
              <a:rPr lang="tr-TR" sz="2000" b="1" cap="small" dirty="0" smtClean="0">
                <a:solidFill>
                  <a:srgbClr val="003399"/>
                </a:solidFill>
                <a:latin typeface="Verdana" pitchFamily="34" charset="0"/>
              </a:rPr>
              <a:t>Ekler</a:t>
            </a:r>
            <a:endParaRPr lang="en-US" sz="2000" b="1" cap="small" dirty="0" smtClean="0">
              <a:solidFill>
                <a:srgbClr val="003399"/>
              </a:solidFill>
              <a:latin typeface="Verdana" pitchFamily="34" charset="0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501162" y="1520735"/>
            <a:ext cx="7789984" cy="2484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622300" indent="-622300" algn="just">
              <a:lnSpc>
                <a:spcPts val="2100"/>
              </a:lnSpc>
              <a:spcBef>
                <a:spcPts val="1200"/>
              </a:spcBef>
              <a:spcAft>
                <a:spcPts val="600"/>
              </a:spcAft>
            </a:pP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В6.5</a:t>
            </a:r>
            <a:r>
              <a:rPr lang="en-GB" sz="1600" b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r>
              <a:rPr lang="tr-TR" sz="1600" b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Onaylanmış Ayrıntılı 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 Tasarımı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(ilgili mevzuat gereğince gerekli görüldüğü durumlarda), Açıklama notları ve Öngörülen Birim Maliyet Cetveli / orijinal dilinde ve İngilizce tercümesiyle birlikte/</a:t>
            </a:r>
            <a:endParaRPr lang="en-GB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612000" lvl="0" algn="just"/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veya yetkili kuruluş tarafından öngörülen yapım onarım işlerinin onaylı proje tasarımı gerektirmediğine dair resmi yazı; müdahale edilecek yapıların krokisi/planı; Öngörülen tadilat işlemleri için açıklama notu; Öngörülen Birim 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Maliyet 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Cetveli (keşif özeti)</a:t>
            </a:r>
            <a:r>
              <a:rPr lang="en-GB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GB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ts val="2100"/>
              </a:lnSpc>
            </a:pPr>
            <a:endParaRPr lang="en-GB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1239902" y="3861048"/>
            <a:ext cx="6930961" cy="1008112"/>
          </a:xfrm>
          <a:prstGeom prst="rect">
            <a:avLst/>
          </a:prstGeom>
          <a:ln w="6350">
            <a:solidFill>
              <a:schemeClr val="accent4">
                <a:lumMod val="75000"/>
              </a:schemeClr>
            </a:solidFill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lvl="1" algn="just"/>
            <a:r>
              <a:rPr lang="tr-TR" sz="1600" b="1" smtClean="0">
                <a:solidFill>
                  <a:srgbClr val="7030A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Onaylanmış Ayrıntılı </a:t>
            </a:r>
            <a:r>
              <a:rPr lang="tr-TR" sz="1600" b="1" smtClean="0">
                <a:solidFill>
                  <a:srgbClr val="7030A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 </a:t>
            </a:r>
            <a:r>
              <a:rPr lang="tr-TR" sz="1600" b="1" smtClean="0">
                <a:solidFill>
                  <a:srgbClr val="7030A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Tasarımı </a:t>
            </a:r>
            <a:r>
              <a:rPr lang="tr-TR" sz="1600" b="1" dirty="0" smtClean="0">
                <a:solidFill>
                  <a:srgbClr val="7030A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olmaması (eğer gerekliyse) proje teklifinin ek bilgi talebi istenmesine gerek kalmadan elenmesi için geçerli bir sebep olarak görülecektir.</a:t>
            </a:r>
            <a:endParaRPr lang="en-GB" sz="1600" b="1" dirty="0">
              <a:solidFill>
                <a:srgbClr val="7030A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1239904" y="5013176"/>
            <a:ext cx="6930960" cy="1368151"/>
          </a:xfrm>
          <a:prstGeom prst="rect">
            <a:avLst/>
          </a:prstGeom>
          <a:ln w="6350">
            <a:headEnd/>
            <a:tailEnd/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just" eaLnBrk="0" hangingPunct="0">
              <a:spcBef>
                <a:spcPts val="600"/>
              </a:spcBef>
              <a:buClr>
                <a:srgbClr val="003366"/>
              </a:buClr>
              <a:buSzPct val="95000"/>
            </a:pPr>
            <a:r>
              <a:rPr lang="tr-TR" sz="1600" b="1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Uygulamanın </a:t>
            </a:r>
            <a:r>
              <a:rPr lang="tr-TR" sz="1600" b="1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finansman </a:t>
            </a:r>
            <a:r>
              <a:rPr lang="tr-TR" sz="1600" b="1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için onaylanması halinde</a:t>
            </a:r>
            <a:r>
              <a:rPr lang="tr-TR" sz="1600" b="1" dirty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sözleşmenin imzalanmasından önce her </a:t>
            </a:r>
            <a:r>
              <a:rPr lang="tr-TR" sz="1600" b="1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bir ortak tarafından yapılması öngörülen inşaat işleri için gerekli inşaat izninin (ilgili ulusal mevzuata göre mümkünse) Yönetim Makamına sunulması gerekecektir. </a:t>
            </a:r>
            <a:endParaRPr lang="en-GB" sz="1600" b="1" dirty="0" smtClean="0">
              <a:solidFill>
                <a:srgbClr val="4D762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 eaLnBrk="0" hangingPunct="0">
              <a:spcBef>
                <a:spcPts val="600"/>
              </a:spcBef>
              <a:buClr>
                <a:srgbClr val="003366"/>
              </a:buClr>
              <a:buSzPct val="95000"/>
              <a:buFont typeface="Wingdings 2" pitchFamily="18" charset="2"/>
              <a:buNone/>
            </a:pPr>
            <a:endParaRPr lang="en-GB" sz="1600" b="1" dirty="0">
              <a:solidFill>
                <a:srgbClr val="4D762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75326" y="5169966"/>
            <a:ext cx="5645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>
                <a:ln w="9000" cmpd="sng">
                  <a:noFill/>
                  <a:prstDash val="solid"/>
                </a:ln>
                <a:solidFill>
                  <a:srgbClr val="4D7620"/>
                </a:solidFill>
                <a:effectLst>
                  <a:reflection blurRad="12700" stA="28000" endPos="45000" dist="1000" dir="5400000" sy="-100000" algn="bl" rotWithShape="0"/>
                </a:effectLst>
                <a:sym typeface="Wingdings"/>
              </a:rPr>
              <a:t></a:t>
            </a:r>
            <a:endParaRPr lang="en-US" sz="5400" b="1" cap="all" spc="0" dirty="0">
              <a:ln w="9000" cmpd="sng">
                <a:noFill/>
                <a:prstDash val="solid"/>
              </a:ln>
              <a:solidFill>
                <a:srgbClr val="4D762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75325" y="3789040"/>
            <a:ext cx="5645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>
                <a:ln w="9000" cmpd="sng">
                  <a:noFill/>
                  <a:prstDash val="solid"/>
                </a:ln>
                <a:solidFill>
                  <a:srgbClr val="843D8D"/>
                </a:solidFill>
                <a:effectLst>
                  <a:reflection blurRad="12700" stA="28000" endPos="45000" dist="1000" dir="5400000" sy="-100000" algn="bl" rotWithShape="0"/>
                </a:effectLst>
                <a:sym typeface="Wingdings"/>
              </a:rPr>
              <a:t></a:t>
            </a:r>
            <a:endParaRPr lang="en-US" sz="5400" b="1" cap="all" spc="0" dirty="0">
              <a:ln w="9000" cmpd="sng">
                <a:noFill/>
                <a:prstDash val="solid"/>
              </a:ln>
              <a:solidFill>
                <a:srgbClr val="843D8D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46305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075240" cy="66790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bg-BG" sz="2000" b="1" cap="small" dirty="0">
                <a:solidFill>
                  <a:srgbClr val="003399"/>
                </a:solidFill>
                <a:latin typeface="Verdana" pitchFamily="34" charset="0"/>
              </a:rPr>
              <a:t> </a:t>
            </a:r>
            <a:r>
              <a:rPr lang="tr-TR" sz="2000" b="1" cap="small" dirty="0" smtClean="0">
                <a:solidFill>
                  <a:srgbClr val="003399"/>
                </a:solidFill>
                <a:latin typeface="Verdana" pitchFamily="34" charset="0"/>
              </a:rPr>
              <a:t>Ekler</a:t>
            </a:r>
            <a:endParaRPr lang="en-US" sz="2000" b="1" cap="small" dirty="0" smtClean="0">
              <a:solidFill>
                <a:srgbClr val="003399"/>
              </a:solidFill>
              <a:latin typeface="Verdana" pitchFamily="34" charset="0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501162" y="1412775"/>
            <a:ext cx="7789984" cy="3960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t"/>
          <a:lstStyle/>
          <a:p>
            <a:pPr marL="622300" indent="-622300" algn="just">
              <a:lnSpc>
                <a:spcPts val="2100"/>
              </a:lnSpc>
              <a:spcBef>
                <a:spcPts val="1200"/>
              </a:spcBef>
              <a:spcAft>
                <a:spcPts val="600"/>
              </a:spcAft>
            </a:pPr>
            <a:r>
              <a:rPr lang="bg-BG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В6.6. 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Mal alımları için teknik şartname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İngilizce ve ilgili ortak tarafından imzalı ve kaşelenmiş şekilde sunulacaktır.</a:t>
            </a:r>
          </a:p>
          <a:p>
            <a:pPr marL="622300" indent="-622300" algn="just">
              <a:lnSpc>
                <a:spcPts val="2100"/>
              </a:lnSpc>
              <a:spcBef>
                <a:spcPts val="1200"/>
              </a:spcBef>
              <a:spcAft>
                <a:spcPts val="600"/>
              </a:spcAft>
            </a:pPr>
            <a:endParaRPr lang="en-GB" sz="1600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  <a:sym typeface="Webdings" pitchFamily="18" charset="2"/>
            </a:endParaRPr>
          </a:p>
          <a:p>
            <a:pPr algn="just">
              <a:spcBef>
                <a:spcPts val="2400"/>
              </a:spcBef>
            </a:pP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В6.7. 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Arazinin son halinin fotoğrafları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Ek dosyalarda şu bilgiler de belirtilmelidir – başvuru sahibinin adı, yeri, ilgili nesnenin tam konumunu gösteren fotoğraf, tarih.</a:t>
            </a:r>
          </a:p>
          <a:p>
            <a:pPr algn="just">
              <a:spcBef>
                <a:spcPts val="2400"/>
              </a:spcBef>
            </a:pP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Any other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 ile ilgili tüm diğer belgeler, izinler, yetkilendirmeler, onaylar, vs. de ek olarak sunulmalıdır.</a:t>
            </a:r>
            <a:endParaRPr lang="en-GB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spcBef>
                <a:spcPts val="600"/>
              </a:spcBef>
            </a:pP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Ek - C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Hibe sözleşmesi – taslak versiyon (yalnızca bilgi amacıyla).</a:t>
            </a:r>
            <a:endParaRPr lang="en-GB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622300" indent="-622300" algn="just">
              <a:lnSpc>
                <a:spcPts val="2100"/>
              </a:lnSpc>
            </a:pP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187623" y="2132856"/>
            <a:ext cx="7013315" cy="662205"/>
          </a:xfrm>
          <a:prstGeom prst="rect">
            <a:avLst/>
          </a:prstGeom>
          <a:ln w="6350">
            <a:solidFill>
              <a:schemeClr val="accent4">
                <a:lumMod val="75000"/>
              </a:schemeClr>
            </a:solidFill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lvl="1" algn="just"/>
            <a:r>
              <a:rPr lang="tr-TR" sz="1600" b="1" dirty="0" smtClean="0">
                <a:solidFill>
                  <a:srgbClr val="7030A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Lütfen telif gerektiren isimlerin ve marka adlarının yer almamasına dikkat ediniz!</a:t>
            </a:r>
            <a:endParaRPr lang="en-GB" sz="1600" b="1" dirty="0" smtClean="0">
              <a:solidFill>
                <a:srgbClr val="7030A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1" algn="just"/>
            <a:endParaRPr lang="bg-BG" sz="1600" b="1" dirty="0">
              <a:solidFill>
                <a:srgbClr val="7030A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64743" y="1988840"/>
            <a:ext cx="5645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>
                <a:ln w="9000" cmpd="sng">
                  <a:noFill/>
                  <a:prstDash val="solid"/>
                </a:ln>
                <a:solidFill>
                  <a:srgbClr val="843D8D"/>
                </a:solidFill>
                <a:effectLst>
                  <a:reflection blurRad="12700" stA="28000" endPos="45000" dist="1000" dir="5400000" sy="-100000" algn="bl" rotWithShape="0"/>
                </a:effectLst>
                <a:sym typeface="Wingdings"/>
              </a:rPr>
              <a:t></a:t>
            </a:r>
            <a:endParaRPr lang="en-US" sz="5400" b="1" cap="all" spc="0" dirty="0">
              <a:ln w="9000" cmpd="sng">
                <a:noFill/>
                <a:prstDash val="solid"/>
              </a:ln>
              <a:solidFill>
                <a:srgbClr val="843D8D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1129320" y="4797152"/>
            <a:ext cx="7071619" cy="1944216"/>
          </a:xfrm>
          <a:prstGeom prst="rect">
            <a:avLst/>
          </a:prstGeom>
          <a:ln w="6350">
            <a:headEnd/>
            <a:tailEnd/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just" eaLnBrk="0" hangingPunct="0">
              <a:spcBef>
                <a:spcPts val="600"/>
              </a:spcBef>
              <a:buClr>
                <a:srgbClr val="003366"/>
              </a:buClr>
              <a:buSzPct val="95000"/>
            </a:pPr>
            <a:r>
              <a:rPr lang="tr-TR" sz="1600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Destekleyici belgeler orijinal dilinde ve bu belgelerin tamamı ya da en azından ortağın uygunluğunu kanıtlayan ilgili kısımları ilgili kuruluş tarafından aslı gibidir olarak kaşelenmiş ve imzalanmış İngilizce tercümeleriyle sunulmalıdır.</a:t>
            </a:r>
            <a:endParaRPr lang="en-GB" sz="1600" dirty="0" smtClean="0">
              <a:solidFill>
                <a:srgbClr val="4D762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 eaLnBrk="0" hangingPunct="0">
              <a:spcBef>
                <a:spcPts val="600"/>
              </a:spcBef>
              <a:buClr>
                <a:srgbClr val="003366"/>
              </a:buClr>
              <a:buSzPct val="95000"/>
            </a:pPr>
            <a:r>
              <a:rPr lang="tr-TR" sz="1600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Başvurunun değerlendirilmesi ile ilgili olarak İngilizce tercümeler öncelik taşıyacaktır.</a:t>
            </a:r>
            <a:endParaRPr lang="bg-BG" sz="1600" dirty="0">
              <a:solidFill>
                <a:srgbClr val="4D762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64743" y="5169966"/>
            <a:ext cx="5645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>
                <a:ln w="9000" cmpd="sng">
                  <a:noFill/>
                  <a:prstDash val="solid"/>
                </a:ln>
                <a:solidFill>
                  <a:srgbClr val="4D7620"/>
                </a:solidFill>
                <a:effectLst>
                  <a:reflection blurRad="12700" stA="28000" endPos="45000" dist="1000" dir="5400000" sy="-100000" algn="bl" rotWithShape="0"/>
                </a:effectLst>
                <a:sym typeface="Wingdings"/>
              </a:rPr>
              <a:t></a:t>
            </a:r>
            <a:endParaRPr lang="en-US" sz="5400" b="1" cap="all" spc="0" dirty="0">
              <a:ln w="9000" cmpd="sng">
                <a:noFill/>
                <a:prstDash val="solid"/>
              </a:ln>
              <a:solidFill>
                <a:srgbClr val="4D762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27194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075240" cy="66790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000" b="1" cap="small" dirty="0" smtClean="0">
                <a:solidFill>
                  <a:srgbClr val="003399"/>
                </a:solidFill>
                <a:latin typeface="Verdana" pitchFamily="34" charset="0"/>
              </a:rPr>
              <a:t>Elektronik Kopyaların Yapısı</a:t>
            </a:r>
            <a:endParaRPr lang="en-US" sz="2000" b="1" cap="small" dirty="0" smtClean="0">
              <a:solidFill>
                <a:srgbClr val="003399"/>
              </a:solidFill>
              <a:latin typeface="Verdana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1152" y="2145630"/>
            <a:ext cx="5645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>
                <a:ln w="9000" cmpd="sng">
                  <a:noFill/>
                  <a:prstDash val="solid"/>
                </a:ln>
                <a:solidFill>
                  <a:srgbClr val="4D7620"/>
                </a:solidFill>
                <a:effectLst>
                  <a:reflection blurRad="12700" stA="28000" endPos="45000" dist="1000" dir="5400000" sy="-100000" algn="bl" rotWithShape="0"/>
                </a:effectLst>
                <a:sym typeface="Wingdings"/>
              </a:rPr>
              <a:t></a:t>
            </a:r>
            <a:endParaRPr lang="en-US" sz="5400" b="1" cap="all" spc="0" dirty="0">
              <a:ln w="9000" cmpd="sng">
                <a:noFill/>
                <a:prstDash val="solid"/>
              </a:ln>
              <a:solidFill>
                <a:srgbClr val="4D762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35015" y="4485890"/>
            <a:ext cx="5645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>
                <a:ln w="9000" cmpd="sng">
                  <a:noFill/>
                  <a:prstDash val="solid"/>
                </a:ln>
                <a:solidFill>
                  <a:srgbClr val="4D7620"/>
                </a:solidFill>
                <a:effectLst>
                  <a:reflection blurRad="12700" stA="28000" endPos="45000" dist="1000" dir="5400000" sy="-100000" algn="bl" rotWithShape="0"/>
                </a:effectLst>
                <a:sym typeface="Wingdings"/>
              </a:rPr>
              <a:t></a:t>
            </a:r>
            <a:endParaRPr lang="en-US" sz="5400" b="1" cap="all" spc="0" dirty="0">
              <a:ln w="9000" cmpd="sng">
                <a:noFill/>
                <a:prstDash val="solid"/>
              </a:ln>
              <a:solidFill>
                <a:srgbClr val="4D762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1002103" y="1700808"/>
            <a:ext cx="7285713" cy="1872208"/>
          </a:xfrm>
          <a:prstGeom prst="rect">
            <a:avLst/>
          </a:prstGeom>
          <a:ln w="6350">
            <a:headEnd/>
            <a:tailEnd/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just"/>
            <a:r>
              <a:rPr lang="tr-TR" sz="1600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Başvuru formunun </a:t>
            </a:r>
            <a:r>
              <a:rPr lang="tr-TR" sz="1600" b="1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kapak sayfası</a:t>
            </a:r>
            <a:r>
              <a:rPr lang="tr-TR" sz="1600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ana yararlanıcının yasal temsilcisi tarafından imzalanmalı ve kaşelenmelidir.</a:t>
            </a:r>
            <a:endParaRPr lang="en-GB" sz="1600" dirty="0" smtClean="0">
              <a:solidFill>
                <a:srgbClr val="4D762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tr-TR" sz="1600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Başvuru formunun </a:t>
            </a:r>
            <a:r>
              <a:rPr lang="tr-TR" sz="1600" b="1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her sayfası </a:t>
            </a:r>
            <a:r>
              <a:rPr lang="tr-TR" sz="1600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ana yararlanıcı tarafından imzalanmalıdır.</a:t>
            </a:r>
          </a:p>
          <a:p>
            <a:pPr algn="just"/>
            <a:r>
              <a:rPr lang="tr-TR" sz="1600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Başvuru formu hem imzalı ve kaşeli </a:t>
            </a:r>
            <a:r>
              <a:rPr lang="tr-TR" sz="1600" b="1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bir taranmış kopya</a:t>
            </a:r>
            <a:r>
              <a:rPr lang="tr-TR" sz="1600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hem de üzerinde değişiklik yapılması mümkün olan </a:t>
            </a:r>
            <a:r>
              <a:rPr lang="tr-TR" sz="1600" b="1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bir Excel dosyası </a:t>
            </a:r>
            <a:r>
              <a:rPr lang="tr-TR" sz="1600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olarak gönderilmelidir</a:t>
            </a:r>
            <a:r>
              <a:rPr lang="en-GB" sz="1600" b="1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endParaRPr lang="en-GB" sz="1600" b="1" dirty="0">
              <a:solidFill>
                <a:srgbClr val="4D762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1023924" y="3861048"/>
            <a:ext cx="7285713" cy="2160240"/>
          </a:xfrm>
          <a:prstGeom prst="rect">
            <a:avLst/>
          </a:prstGeom>
          <a:ln w="6350">
            <a:headEnd/>
            <a:tailEnd/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just" eaLnBrk="0" hangingPunct="0">
              <a:spcBef>
                <a:spcPts val="600"/>
              </a:spcBef>
              <a:buClr>
                <a:srgbClr val="003366"/>
              </a:buClr>
              <a:buSzPct val="95000"/>
            </a:pPr>
            <a:r>
              <a:rPr lang="tr-TR" sz="1600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Her bir ek ve destekleyici belge (Grup A ve B) gereklilikleri karşılayacak şekilde tarihli, imzalı ve kaşeli olarak hazırlanmalı ve ayrı bir  dosya olarak taranarak isimlendirilmelidir.</a:t>
            </a:r>
          </a:p>
          <a:p>
            <a:pPr algn="just" eaLnBrk="0" hangingPunct="0">
              <a:spcBef>
                <a:spcPts val="600"/>
              </a:spcBef>
              <a:buClr>
                <a:srgbClr val="003366"/>
              </a:buClr>
              <a:buSzPct val="95000"/>
            </a:pPr>
            <a:r>
              <a:rPr lang="en-GB" sz="1600" b="1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ebdings" pitchFamily="18" charset="2"/>
              </a:rPr>
              <a:t> </a:t>
            </a:r>
            <a:r>
              <a:rPr lang="tr-TR" sz="1600" b="1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ebdings" pitchFamily="18" charset="2"/>
              </a:rPr>
              <a:t>Yalnız değişiklik yapılabilir kopya olarak </a:t>
            </a:r>
            <a:r>
              <a:rPr lang="en-GB" sz="1600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tr-TR" sz="1600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Mantıksal Çerçeve </a:t>
            </a:r>
            <a:r>
              <a:rPr lang="en-GB" sz="1600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(А1).</a:t>
            </a:r>
          </a:p>
          <a:p>
            <a:pPr algn="just" eaLnBrk="0" hangingPunct="0">
              <a:spcBef>
                <a:spcPts val="600"/>
              </a:spcBef>
              <a:buClr>
                <a:srgbClr val="003366"/>
              </a:buClr>
              <a:buSzPct val="95000"/>
              <a:buFont typeface="Wingdings 2" pitchFamily="18" charset="2"/>
              <a:buNone/>
            </a:pPr>
            <a:r>
              <a:rPr lang="en-GB" sz="1600" b="1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ebdings" pitchFamily="18" charset="2"/>
              </a:rPr>
              <a:t>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ebdings" pitchFamily="18" charset="2"/>
              </a:rPr>
              <a:t> </a:t>
            </a:r>
            <a:r>
              <a:rPr lang="tr-TR" sz="1600" b="1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ebdings" pitchFamily="18" charset="2"/>
              </a:rPr>
              <a:t>Hem taranmış kopya, hem de değişiklik yapılabilir format olarak </a:t>
            </a:r>
            <a:r>
              <a:rPr lang="tr-TR" sz="1600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ebdings" pitchFamily="18" charset="2"/>
              </a:rPr>
              <a:t>– Başvuru formu, açıklama notları </a:t>
            </a:r>
            <a:r>
              <a:rPr lang="az-Cyrl-AZ" sz="1600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ebdings" pitchFamily="18" charset="2"/>
              </a:rPr>
              <a:t>(</a:t>
            </a:r>
            <a:r>
              <a:rPr lang="az-Cyrl-AZ" sz="1600" dirty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ebdings" pitchFamily="18" charset="2"/>
              </a:rPr>
              <a:t>В6.5</a:t>
            </a:r>
            <a:r>
              <a:rPr lang="az-Cyrl-AZ" sz="1600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ebdings" pitchFamily="18" charset="2"/>
              </a:rPr>
              <a:t>)</a:t>
            </a:r>
            <a:r>
              <a:rPr lang="tr-TR" sz="1600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ebdings" pitchFamily="18" charset="2"/>
              </a:rPr>
              <a:t> ve Tahmini Birim </a:t>
            </a:r>
            <a:r>
              <a:rPr lang="tr-TR" sz="160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ebdings" pitchFamily="18" charset="2"/>
              </a:rPr>
              <a:t>Maliyet </a:t>
            </a:r>
            <a:r>
              <a:rPr lang="tr-TR" sz="160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ebdings" pitchFamily="18" charset="2"/>
              </a:rPr>
              <a:t>Cetveli (keşif özeti) </a:t>
            </a:r>
            <a:r>
              <a:rPr lang="en-GB" sz="1600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(В6.5).</a:t>
            </a:r>
          </a:p>
        </p:txBody>
      </p:sp>
    </p:spTree>
    <p:extLst>
      <p:ext uri="{BB962C8B-B14F-4D97-AF65-F5344CB8AC3E}">
        <p14:creationId xmlns:p14="http://schemas.microsoft.com/office/powerpoint/2010/main" val="1544202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075240" cy="66790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000" b="1" cap="small" dirty="0" smtClean="0">
                <a:solidFill>
                  <a:srgbClr val="003399"/>
                </a:solidFill>
                <a:latin typeface="Verdana" pitchFamily="34" charset="0"/>
              </a:rPr>
              <a:t>Elektronik Kopyaların Yapısı</a:t>
            </a:r>
            <a:endParaRPr lang="en-US" sz="2000" b="1" cap="small" dirty="0" smtClean="0">
              <a:solidFill>
                <a:srgbClr val="003399"/>
              </a:solidFill>
              <a:latin typeface="Verdana" pitchFamily="34" charset="0"/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5940152" y="1628800"/>
            <a:ext cx="2520280" cy="1944216"/>
          </a:xfrm>
          <a:prstGeom prst="rect">
            <a:avLst/>
          </a:prstGeom>
          <a:ln w="6350">
            <a:solidFill>
              <a:srgbClr val="843D8D"/>
            </a:solidFill>
            <a:headEnd/>
            <a:tailEnd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spcBef>
                <a:spcPts val="600"/>
              </a:spcBef>
              <a:buClr>
                <a:srgbClr val="003366"/>
              </a:buClr>
              <a:buSzPct val="95000"/>
              <a:buFont typeface="Wingdings 2" pitchFamily="18" charset="2"/>
              <a:buNone/>
            </a:pPr>
            <a:r>
              <a:rPr lang="tr-TR" sz="1600" smtClean="0">
                <a:solidFill>
                  <a:srgbClr val="7030A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Belgeler </a:t>
            </a:r>
            <a:r>
              <a:rPr lang="tr-TR" sz="1600" smtClean="0">
                <a:solidFill>
                  <a:srgbClr val="7030A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geleneksel </a:t>
            </a:r>
            <a:r>
              <a:rPr lang="tr-TR" sz="1600" dirty="0" smtClean="0">
                <a:solidFill>
                  <a:srgbClr val="7030A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bir tarayıcı tarafından taranmalıdır – herhangi bir kamera yada telefon ile fotoğrafı çekilmemelidir.</a:t>
            </a:r>
          </a:p>
        </p:txBody>
      </p:sp>
      <p:pic>
        <p:nvPicPr>
          <p:cNvPr id="2" name="Picture 1" descr="BG_TR_Guidelines for Applicants_2nd call [Compatibility Mode] - Microsoft Word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8" t="35300" r="8348" b="4550"/>
          <a:stretch/>
        </p:blipFill>
        <p:spPr>
          <a:xfrm>
            <a:off x="380158" y="1628800"/>
            <a:ext cx="4383315" cy="4248472"/>
          </a:xfrm>
          <a:prstGeom prst="rect">
            <a:avLst/>
          </a:prstGeom>
          <a:ln>
            <a:solidFill>
              <a:srgbClr val="92D05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5936073" y="3933056"/>
            <a:ext cx="2520280" cy="1944216"/>
          </a:xfrm>
          <a:prstGeom prst="rect">
            <a:avLst/>
          </a:prstGeom>
          <a:ln w="6350">
            <a:headEnd/>
            <a:tailEnd/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spcBef>
                <a:spcPts val="600"/>
              </a:spcBef>
              <a:buClr>
                <a:srgbClr val="003366"/>
              </a:buClr>
              <a:buSzPct val="95000"/>
              <a:buFont typeface="Wingdings 2" pitchFamily="18" charset="2"/>
              <a:buNone/>
            </a:pPr>
            <a:r>
              <a:rPr lang="tr-TR" sz="1600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Dosya formatları, dosya adları ve klasörlerin yapısı</a:t>
            </a:r>
            <a:r>
              <a:rPr lang="en-GB" sz="1600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  <a:p>
            <a:pPr eaLnBrk="0" hangingPunct="0">
              <a:spcBef>
                <a:spcPts val="600"/>
              </a:spcBef>
              <a:buClr>
                <a:srgbClr val="003366"/>
              </a:buClr>
              <a:buSzPct val="95000"/>
              <a:buFont typeface="Wingdings 2" pitchFamily="18" charset="2"/>
              <a:buNone/>
            </a:pPr>
            <a:r>
              <a:rPr lang="tr-TR" sz="1600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Başvuru Rehberi sayfa 52’ye göz atınız</a:t>
            </a:r>
            <a:r>
              <a:rPr lang="en-GB" sz="1600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GB" sz="1600" dirty="0">
              <a:solidFill>
                <a:srgbClr val="4D762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Right Arrow 4"/>
          <p:cNvSpPr/>
          <p:nvPr/>
        </p:nvSpPr>
        <p:spPr>
          <a:xfrm flipH="1">
            <a:off x="5012767" y="4617132"/>
            <a:ext cx="639353" cy="468052"/>
          </a:xfrm>
          <a:prstGeom prst="rightArrow">
            <a:avLst/>
          </a:prstGeom>
          <a:noFill/>
          <a:ln>
            <a:solidFill>
              <a:srgbClr val="4D762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2050" name="Picture 2" descr="Image result for no camera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628800"/>
            <a:ext cx="909531" cy="885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Picture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042"/>
          <a:stretch/>
        </p:blipFill>
        <p:spPr bwMode="auto">
          <a:xfrm>
            <a:off x="4788024" y="2514066"/>
            <a:ext cx="996533" cy="927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6517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075240" cy="66790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000" b="1" cap="small" dirty="0" smtClean="0">
                <a:solidFill>
                  <a:srgbClr val="003399"/>
                </a:solidFill>
                <a:latin typeface="Verdana" pitchFamily="34" charset="0"/>
              </a:rPr>
              <a:t>Belgeler ve Elektronik Dosyalar</a:t>
            </a:r>
            <a:endParaRPr lang="en-US" sz="2000" b="1" cap="small" dirty="0" smtClean="0">
              <a:solidFill>
                <a:srgbClr val="003399"/>
              </a:solidFill>
              <a:latin typeface="Verdana" pitchFamily="34" charset="0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1002102" y="1556792"/>
            <a:ext cx="7285713" cy="1230963"/>
          </a:xfrm>
          <a:prstGeom prst="rect">
            <a:avLst/>
          </a:prstGeom>
          <a:ln w="6350">
            <a:headEnd/>
            <a:tailEnd/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just" eaLnBrk="0" hangingPunct="0">
              <a:spcBef>
                <a:spcPts val="600"/>
              </a:spcBef>
              <a:buClr>
                <a:srgbClr val="003366"/>
              </a:buClr>
              <a:buSzPct val="95000"/>
            </a:pPr>
            <a:r>
              <a:rPr lang="tr-TR" sz="1600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 teklifi Elektronik Sistem Kullanılarak yalnızca elektronik formda gönderilmelidir.</a:t>
            </a:r>
            <a:r>
              <a:rPr lang="en-GB" sz="1600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algn="just" eaLnBrk="0" hangingPunct="0">
              <a:spcBef>
                <a:spcPts val="600"/>
              </a:spcBef>
              <a:buClr>
                <a:srgbClr val="003366"/>
              </a:buClr>
              <a:buSzPct val="95000"/>
            </a:pPr>
            <a:r>
              <a:rPr lang="tr-TR" sz="1600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Başka yöntemlerle iletilen başvurulan Ortak Sekretarya tarafından kabul edilmeyecek ve değerlendirmeye alınmayacaktır.</a:t>
            </a:r>
            <a:endParaRPr lang="bg-BG" sz="1600" dirty="0">
              <a:solidFill>
                <a:srgbClr val="4D762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50649" y="1628800"/>
            <a:ext cx="5645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>
                <a:ln w="9000" cmpd="sng">
                  <a:noFill/>
                  <a:prstDash val="solid"/>
                </a:ln>
                <a:solidFill>
                  <a:srgbClr val="4D7620"/>
                </a:solidFill>
                <a:effectLst>
                  <a:reflection blurRad="12700" stA="28000" endPos="45000" dist="1000" dir="5400000" sy="-100000" algn="bl" rotWithShape="0"/>
                </a:effectLst>
                <a:sym typeface="Wingdings"/>
              </a:rPr>
              <a:t></a:t>
            </a:r>
            <a:endParaRPr lang="en-US" sz="5400" b="1" cap="all" spc="0" dirty="0">
              <a:ln w="9000" cmpd="sng">
                <a:noFill/>
                <a:prstDash val="solid"/>
              </a:ln>
              <a:solidFill>
                <a:srgbClr val="4D762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84237" y="3441774"/>
            <a:ext cx="5645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>
                <a:ln w="9000" cmpd="sng">
                  <a:noFill/>
                  <a:prstDash val="solid"/>
                </a:ln>
                <a:solidFill>
                  <a:srgbClr val="4D7620"/>
                </a:solidFill>
                <a:effectLst>
                  <a:reflection blurRad="12700" stA="28000" endPos="45000" dist="1000" dir="5400000" sy="-100000" algn="bl" rotWithShape="0"/>
                </a:effectLst>
                <a:sym typeface="Wingdings"/>
              </a:rPr>
              <a:t></a:t>
            </a:r>
            <a:endParaRPr lang="en-US" sz="5400" b="1" cap="all" spc="0" dirty="0">
              <a:ln w="9000" cmpd="sng">
                <a:noFill/>
                <a:prstDash val="solid"/>
              </a:ln>
              <a:solidFill>
                <a:srgbClr val="4D762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1030703" y="3063974"/>
            <a:ext cx="7285713" cy="1805186"/>
          </a:xfrm>
          <a:prstGeom prst="rect">
            <a:avLst/>
          </a:prstGeom>
          <a:ln w="6350">
            <a:headEnd/>
            <a:tailEnd/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just" eaLnBrk="0" hangingPunct="0">
              <a:spcBef>
                <a:spcPts val="600"/>
              </a:spcBef>
              <a:buClr>
                <a:srgbClr val="003366"/>
              </a:buClr>
              <a:buSzPct val="95000"/>
            </a:pPr>
            <a:r>
              <a:rPr lang="tr-TR" sz="1600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Taranmış görüntüleri Elektronik Sisteme yüklenilen </a:t>
            </a:r>
            <a:r>
              <a:rPr lang="tr-TR" sz="1600" b="1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orijinal basılı belgeler</a:t>
            </a:r>
            <a:r>
              <a:rPr lang="bg-BG" sz="1600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endParaRPr lang="en-US" sz="1600" dirty="0" smtClean="0">
              <a:solidFill>
                <a:srgbClr val="4D762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 algn="just" eaLnBrk="0" hangingPunct="0">
              <a:spcBef>
                <a:spcPts val="600"/>
              </a:spcBef>
              <a:buClr>
                <a:srgbClr val="003366"/>
              </a:buClr>
              <a:buSzPct val="95000"/>
              <a:buFont typeface="Webdings"/>
              <a:buChar char="4"/>
            </a:pPr>
            <a:r>
              <a:rPr lang="tr-TR" sz="160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ebdings" pitchFamily="18" charset="2"/>
              </a:rPr>
              <a:t>bir </a:t>
            </a:r>
            <a:r>
              <a:rPr lang="tr-TR" sz="160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ebdings" pitchFamily="18" charset="2"/>
              </a:rPr>
              <a:t>projenin sözleşme imzalanması </a:t>
            </a:r>
            <a:r>
              <a:rPr lang="tr-TR" sz="1600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ebdings" pitchFamily="18" charset="2"/>
              </a:rPr>
              <a:t>üzere seçilmesi halinde bu belgeler </a:t>
            </a:r>
            <a:r>
              <a:rPr lang="tr-TR" sz="1600" b="1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ebdings" pitchFamily="18" charset="2"/>
              </a:rPr>
              <a:t>Yönetim Makamına sunulmalıdır. </a:t>
            </a:r>
          </a:p>
          <a:p>
            <a:pPr marL="285750" indent="-285750" algn="just" eaLnBrk="0" hangingPunct="0">
              <a:spcBef>
                <a:spcPts val="600"/>
              </a:spcBef>
              <a:buClr>
                <a:srgbClr val="003366"/>
              </a:buClr>
              <a:buSzPct val="95000"/>
              <a:buFont typeface="Webdings"/>
              <a:buChar char="4"/>
            </a:pPr>
            <a:r>
              <a:rPr lang="tr-TR" sz="1600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ebdings" pitchFamily="18" charset="2"/>
              </a:rPr>
              <a:t>bu belgeler proje teklifi değerlendirilme ve seçim sürecinin herhangi bir aşamasında talep edilebilecektir.</a:t>
            </a:r>
            <a:endParaRPr lang="bg-BG" sz="1600" dirty="0">
              <a:solidFill>
                <a:srgbClr val="4D762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55635" y="5169966"/>
            <a:ext cx="5645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>
                <a:ln w="9000" cmpd="sng">
                  <a:noFill/>
                  <a:prstDash val="solid"/>
                </a:ln>
                <a:solidFill>
                  <a:srgbClr val="843D8D"/>
                </a:solidFill>
                <a:effectLst>
                  <a:reflection blurRad="12700" stA="28000" endPos="45000" dist="1000" dir="5400000" sy="-100000" algn="bl" rotWithShape="0"/>
                </a:effectLst>
                <a:sym typeface="Wingdings"/>
              </a:rPr>
              <a:t></a:t>
            </a:r>
            <a:endParaRPr lang="en-US" sz="5400" b="1" cap="all" spc="0" dirty="0">
              <a:ln w="9000" cmpd="sng">
                <a:noFill/>
                <a:prstDash val="solid"/>
              </a:ln>
              <a:solidFill>
                <a:srgbClr val="843D8D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1002101" y="5157192"/>
            <a:ext cx="7285713" cy="1253753"/>
          </a:xfrm>
          <a:prstGeom prst="rect">
            <a:avLst/>
          </a:prstGeom>
          <a:ln w="6350">
            <a:solidFill>
              <a:srgbClr val="843D8D"/>
            </a:solidFill>
            <a:headEnd/>
            <a:tailEnd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just" eaLnBrk="0" hangingPunct="0">
              <a:spcBef>
                <a:spcPts val="600"/>
              </a:spcBef>
              <a:buClr>
                <a:srgbClr val="003366"/>
              </a:buClr>
              <a:buSzPct val="95000"/>
            </a:pPr>
            <a:r>
              <a:rPr lang="tr-TR" sz="1600" dirty="0" smtClean="0">
                <a:solidFill>
                  <a:srgbClr val="843D8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Elektronik olarak sunulan belgelerin gerçek kopyalarının sunulamaması veya gerçek ve taranmış kopyalar arasında farklılıklar olması durumu</a:t>
            </a:r>
            <a:r>
              <a:rPr lang="tr-TR" sz="1600" b="1" dirty="0" smtClean="0">
                <a:solidFill>
                  <a:srgbClr val="843D8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Hibe Sözleşmesinin imzalanmasının reddedilmesi </a:t>
            </a:r>
            <a:r>
              <a:rPr lang="tr-TR" sz="1600" dirty="0" smtClean="0">
                <a:solidFill>
                  <a:srgbClr val="843D8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ile sonuçlanacaktır</a:t>
            </a:r>
            <a:r>
              <a:rPr lang="tr-TR" sz="1600" b="1" dirty="0" smtClean="0">
                <a:solidFill>
                  <a:srgbClr val="843D8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bg-BG" sz="1600" b="1" dirty="0">
              <a:solidFill>
                <a:srgbClr val="843D8D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6771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229600" cy="66790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0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SIK YAPILAN HATALAR VE TAVSİYELER</a:t>
            </a:r>
            <a:endParaRPr lang="en-US" sz="2000" b="1" cap="small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hape 301"/>
          <p:cNvSpPr txBox="1">
            <a:spLocks/>
          </p:cNvSpPr>
          <p:nvPr/>
        </p:nvSpPr>
        <p:spPr bwMode="auto">
          <a:xfrm>
            <a:off x="459347" y="1484784"/>
            <a:ext cx="8297314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 typeface="Courier New" panose="02070309020205020404" pitchFamily="49" charset="0"/>
              <a:buChar char="o"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Başvuru formunun Excel versiyonu ve taranmış</a:t>
            </a:r>
          </a:p>
          <a:p>
            <a:pPr marL="0" indent="0" algn="just">
              <a:buNone/>
              <a:tabLst>
                <a:tab pos="355600" algn="l"/>
              </a:tabLst>
            </a:pPr>
            <a:r>
              <a:rPr lang="tr-TR" sz="16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kopyası arasında farklılıklar olması;</a:t>
            </a:r>
            <a:endParaRPr lang="en-GB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buFont typeface="Courier New" panose="02070309020205020404" pitchFamily="49" charset="0"/>
              <a:buChar char="o"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Başvuru formunun tamamının İngilizce olarak</a:t>
            </a:r>
          </a:p>
          <a:p>
            <a:pPr marL="0" indent="0" algn="just">
              <a:buNone/>
              <a:tabLst>
                <a:tab pos="355600" algn="l"/>
              </a:tabLst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doldurulmaması.</a:t>
            </a:r>
          </a:p>
          <a:p>
            <a:pPr algn="just">
              <a:buFont typeface="Courier New" panose="02070309020205020404" pitchFamily="49" charset="0"/>
              <a:buChar char="o"/>
              <a:tabLst>
                <a:tab pos="355600" algn="l"/>
              </a:tabLst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Bütçe kalemlerinde KDV’nin öngörülmemiş olması (Bulgar ortaklar için)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 özetindeki bilgilerin bazılarının başvuru formunda sunulanlardan farklı olması (3 dilden herhangi biri için);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Ortaklık ve eş-finansman beyanının yalnızca ana yararlanıcı tarafından sunulması;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Bazı eklerin bulunmaması, bu eklerdeki bazı bilgilerin eksik olması ya da istenilen özellikleri taşımaması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Destekleyici belgelerden ortaklarca eş-finansman sağlanacağı anlaşılmasına rağmen başvuru belgesindeki 5 </a:t>
            </a:r>
            <a:r>
              <a:rPr lang="tr-TR" sz="16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nolu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bütçe tablosunda gösterilmemesi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Ortaklarla ilgili en güncel yasal durumunu gösterir belgenin bazı uygunluk 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kriterlerini 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kanıtlamaması; adayın uygunluğu, yasal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temsilcinin kimliği, kuruluş tarihi, sahip olduğu yetkinin ölçüsü, vb.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Projenin hazırlanması ve uygulanmasına ilişkin kararın yetkili yapı tarafından alınmamış olması;</a:t>
            </a:r>
            <a:endParaRPr lang="bg-BG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buFont typeface="Courier New" panose="02070309020205020404" pitchFamily="49" charset="0"/>
              <a:buChar char="o"/>
            </a:pPr>
            <a:endParaRPr lang="bg-BG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buFont typeface="Courier New" panose="02070309020205020404" pitchFamily="49" charset="0"/>
              <a:buChar char="o"/>
            </a:pPr>
            <a:endParaRPr lang="bg-BG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buFont typeface="Courier New" panose="02070309020205020404" pitchFamily="49" charset="0"/>
              <a:buChar char="o"/>
            </a:pPr>
            <a:endParaRPr lang="en" sz="16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9218" name="Picture 2" descr="Image result for mistake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3" y="1346199"/>
            <a:ext cx="2417588" cy="1362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5871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Related image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7" y="5157192"/>
            <a:ext cx="1658146" cy="1567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229600" cy="66790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0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SIK YAPILAN HATALAR VE TAVSİYELER</a:t>
            </a:r>
            <a:endParaRPr lang="en-US" sz="2000" b="1" cap="small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hape 301"/>
          <p:cNvSpPr txBox="1">
            <a:spLocks/>
          </p:cNvSpPr>
          <p:nvPr/>
        </p:nvSpPr>
        <p:spPr bwMode="auto">
          <a:xfrm>
            <a:off x="459347" y="1484784"/>
            <a:ext cx="8297314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 typeface="Courier New" panose="02070309020205020404" pitchFamily="49" charset="0"/>
              <a:buChar char="o"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Maddi varlıkların </a:t>
            </a:r>
            <a:r>
              <a:rPr lang="tr-TR" sz="16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projenin tamamlanmasından itibaren 5 yıl boyunca bedelsiz kullanılabileceğine dair mülk sahibinin iznini gösterir belge (Belediye meclisi, yönetim kurulu, </a:t>
            </a:r>
            <a:r>
              <a:rPr lang="tr-TR" sz="16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vs</a:t>
            </a:r>
            <a:r>
              <a:rPr lang="tr-TR" sz="16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kararı)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</a:t>
            </a:r>
          </a:p>
          <a:p>
            <a:pPr marL="0" indent="0" algn="just">
              <a:buNone/>
            </a:pP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-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Maddi varlıkları net 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olarak 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tanımlamaması</a:t>
            </a:r>
            <a:r>
              <a:rPr lang="en-GB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  <a:endParaRPr lang="en-GB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algn="just">
              <a:buNone/>
            </a:pP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-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Yetkili yapı 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tarafından 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verilmemesi</a:t>
            </a:r>
            <a:r>
              <a:rPr lang="en-GB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GB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buFont typeface="Courier New" panose="02070309020205020404" pitchFamily="49" charset="0"/>
              <a:buChar char="o"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Bazı stratejilerin hazırlanması, araştırmalar ve diğer hizmetler için toptan ödeme seçildiği halde bu hizmeti gerekçelendiren hiçbir 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ek 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bulunmaması</a:t>
            </a:r>
            <a:r>
              <a:rPr lang="en-GB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  <a:endParaRPr lang="en-GB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buFont typeface="Courier New" panose="02070309020205020404" pitchFamily="49" charset="0"/>
              <a:buChar char="o"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Öngörülen mal alımları için teknik şartname bulunmaması;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Teknik şartnamede alınacak malzemeye ilişkin marka ve model isimlerinin bulunması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Teknik şartnamede belirtilen 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toplam 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tutarın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bütçede gösterilenden farklı olması;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Yatırıma konu olan varlıklar arasında belediye veya kamuya ait olmayan mülkiyetlerin bulunması;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Ayrıntılı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 tasarımının 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ulusal 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mevzuat gerekliliklerine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uygun olacak</a:t>
            </a:r>
          </a:p>
          <a:p>
            <a:pPr marL="0" indent="0" algn="just">
              <a:buNone/>
              <a:tabLst>
                <a:tab pos="355600" algn="l"/>
                <a:tab pos="452438" algn="l"/>
                <a:tab pos="539750" algn="l"/>
              </a:tabLst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şekilde onaylanmış olmaması.</a:t>
            </a:r>
            <a:endParaRPr lang="en-GB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3794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229600" cy="66790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000" b="1" cap="small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SIK YAPILAN HATALAR VE TAVSİYELER</a:t>
            </a:r>
            <a:endParaRPr lang="en-US" sz="2000" b="1" cap="small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hape 301"/>
          <p:cNvSpPr txBox="1">
            <a:spLocks/>
          </p:cNvSpPr>
          <p:nvPr/>
        </p:nvSpPr>
        <p:spPr bwMode="auto">
          <a:xfrm>
            <a:off x="459347" y="1484784"/>
            <a:ext cx="8289117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 typeface="Courier New" panose="02070309020205020404" pitchFamily="49" charset="0"/>
              <a:buChar char="o"/>
            </a:pP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Ayrıntılı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 tasarımının kısımlarının/eklerinin projeye eklenmemesi;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Gönderilen proje tasarımının uygulanabilir seviyede olmaması, ya 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 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ayrıntılı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birim 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maliyet 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listesinin (keşif özeti)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bulunmaması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Birim maliyet 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listesindeki 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(keşif özeti) fiyatların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yalnızca yerel para birimi ile verilmesi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Ayrıntılı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birim maliyet 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listesinin 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onaylanmış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 tasarımında 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yapılacak 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yatırımın büyüklüğüyle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uyumlu olmaması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Öngörülen yapım/onarım işlerinin proje tasarım onayı gerekmediğine dair ilgili kuruluştan alınan bir yazı bulunmaması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Bazı dokümanların İngilizce tercümesinin bulunmaması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tr-TR" sz="16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vb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algn="just">
              <a:buFont typeface="Courier New" panose="02070309020205020404" pitchFamily="49" charset="0"/>
              <a:buChar char="o"/>
            </a:pPr>
            <a:endParaRPr lang="bg-BG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buFont typeface="Courier New" panose="02070309020205020404" pitchFamily="49" charset="0"/>
              <a:buChar char="o"/>
            </a:pPr>
            <a:endParaRPr lang="bg-BG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buFont typeface="Courier New" panose="02070309020205020404" pitchFamily="49" charset="0"/>
              <a:buChar char="o"/>
            </a:pPr>
            <a:endParaRPr lang="bg-BG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buFont typeface="Courier New" panose="02070309020205020404" pitchFamily="49" charset="0"/>
              <a:buChar char="o"/>
            </a:pPr>
            <a:endParaRPr lang="en" sz="16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052" name="Picture 4" descr="Related image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1" y="4509912"/>
            <a:ext cx="2592288" cy="1943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0160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075240" cy="66790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bg-BG" sz="2000" b="1" cap="small" dirty="0">
                <a:solidFill>
                  <a:srgbClr val="003399"/>
                </a:solidFill>
                <a:latin typeface="Verdana" pitchFamily="34" charset="0"/>
              </a:rPr>
              <a:t> </a:t>
            </a:r>
            <a:r>
              <a:rPr lang="tr-TR" sz="2000" b="1" cap="small" dirty="0" smtClean="0">
                <a:solidFill>
                  <a:srgbClr val="003399"/>
                </a:solidFill>
                <a:latin typeface="Verdana" pitchFamily="34" charset="0"/>
              </a:rPr>
              <a:t>BAŞVURU FORMU VE EKLERİ</a:t>
            </a:r>
            <a:endParaRPr lang="en-US" sz="2000" b="1" cap="small" dirty="0">
              <a:solidFill>
                <a:srgbClr val="003399"/>
              </a:solidFill>
              <a:latin typeface="Verdana" pitchFamily="34" charset="0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457201" y="1361874"/>
            <a:ext cx="4114799" cy="3795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ts val="2100"/>
              </a:lnSpc>
            </a:pPr>
            <a:r>
              <a:rPr lang="tr-TR" sz="1600" b="1" cap="small" dirty="0" smtClean="0">
                <a:solidFill>
                  <a:srgbClr val="003399"/>
                </a:solidFill>
                <a:latin typeface="Verdana" pitchFamily="34" charset="0"/>
              </a:rPr>
              <a:t>B</a:t>
            </a:r>
            <a:r>
              <a:rPr lang="en-GB" sz="1600" b="1" cap="small" dirty="0" smtClean="0">
                <a:solidFill>
                  <a:srgbClr val="003399"/>
                </a:solidFill>
                <a:latin typeface="Verdana" pitchFamily="34" charset="0"/>
              </a:rPr>
              <a:t>F –</a:t>
            </a:r>
            <a:r>
              <a:rPr lang="tr-TR" sz="1600" b="1" cap="small" dirty="0" smtClean="0">
                <a:solidFill>
                  <a:srgbClr val="003399"/>
                </a:solidFill>
                <a:latin typeface="Verdana" pitchFamily="34" charset="0"/>
              </a:rPr>
              <a:t> </a:t>
            </a:r>
            <a:r>
              <a:rPr lang="en-GB" sz="1600" b="1" cap="small" dirty="0" smtClean="0">
                <a:solidFill>
                  <a:srgbClr val="003399"/>
                </a:solidFill>
                <a:latin typeface="Verdana" pitchFamily="34" charset="0"/>
              </a:rPr>
              <a:t>Excel</a:t>
            </a:r>
            <a:r>
              <a:rPr lang="tr-TR" sz="1600" b="1" cap="small" dirty="0" smtClean="0">
                <a:solidFill>
                  <a:srgbClr val="003399"/>
                </a:solidFill>
                <a:latin typeface="Verdana" pitchFamily="34" charset="0"/>
              </a:rPr>
              <a:t> Dokümanı</a:t>
            </a:r>
            <a:endParaRPr lang="en-GB" sz="1600" b="1" cap="small" dirty="0" smtClean="0">
              <a:solidFill>
                <a:srgbClr val="003399"/>
              </a:solidFill>
              <a:latin typeface="Verdana" pitchFamily="34" charset="0"/>
            </a:endParaRPr>
          </a:p>
          <a:p>
            <a:pPr algn="ctr">
              <a:lnSpc>
                <a:spcPts val="2100"/>
              </a:lnSpc>
            </a:pPr>
            <a:endParaRPr lang="en-GB" sz="1600" b="1" cap="small" dirty="0" smtClean="0">
              <a:solidFill>
                <a:srgbClr val="003399"/>
              </a:solidFill>
              <a:latin typeface="Verdana" pitchFamily="34" charset="0"/>
            </a:endParaRPr>
          </a:p>
          <a:p>
            <a:pPr marL="342900" indent="-342900" algn="just">
              <a:lnSpc>
                <a:spcPts val="2100"/>
              </a:lnSpc>
              <a:buFont typeface="Courier New" panose="02070309020205020404" pitchFamily="49" charset="0"/>
              <a:buChar char="o"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Kapak sayfası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 </a:t>
            </a:r>
          </a:p>
          <a:p>
            <a:pPr marL="342900" indent="-342900" algn="just">
              <a:lnSpc>
                <a:spcPts val="2100"/>
              </a:lnSpc>
              <a:buFont typeface="Courier New" panose="02070309020205020404" pitchFamily="49" charset="0"/>
              <a:buChar char="o"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Çıktı göstergeleri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marL="342900" indent="-342900" algn="just">
              <a:lnSpc>
                <a:spcPts val="2100"/>
              </a:lnSpc>
              <a:buFont typeface="Courier New" panose="02070309020205020404" pitchFamily="49" charset="0"/>
              <a:buChar char="o"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Kontrol listesi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marL="342900" indent="-342900" algn="just">
              <a:lnSpc>
                <a:spcPts val="2100"/>
              </a:lnSpc>
              <a:buFont typeface="Courier New" panose="02070309020205020404" pitchFamily="49" charset="0"/>
              <a:buChar char="o"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Ortak kimlik formaları 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Bölüm 1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</a:p>
          <a:p>
            <a:pPr marL="342900" indent="-342900" algn="just">
              <a:lnSpc>
                <a:spcPts val="2100"/>
              </a:lnSpc>
              <a:buFont typeface="Courier New" panose="02070309020205020404" pitchFamily="49" charset="0"/>
              <a:buChar char="o"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 tanımlama formu 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Bölüm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2)</a:t>
            </a:r>
          </a:p>
          <a:p>
            <a:pPr marL="342900" indent="-342900" algn="just">
              <a:lnSpc>
                <a:spcPts val="2100"/>
              </a:lnSpc>
              <a:buFont typeface="Courier New" panose="02070309020205020404" pitchFamily="49" charset="0"/>
              <a:buChar char="o"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Bütçe tabloları, ortaklık ve eş-finansman beyanı, üç dilde sunulan proje özeti (Bölüm 3)</a:t>
            </a:r>
          </a:p>
        </p:txBody>
      </p:sp>
      <p:pic>
        <p:nvPicPr>
          <p:cNvPr id="1026" name="Picture 2" descr="Related image">
            <a:hlinkClick r:id="rId5"/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40"/>
          <a:stretch/>
        </p:blipFill>
        <p:spPr bwMode="auto">
          <a:xfrm>
            <a:off x="899591" y="5157192"/>
            <a:ext cx="3384377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4705217" y="1484785"/>
            <a:ext cx="4053682" cy="3096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>
              <a:lnSpc>
                <a:spcPts val="2100"/>
              </a:lnSpc>
            </a:pPr>
            <a:r>
              <a:rPr lang="tr-TR" sz="1600" b="1" cap="small" dirty="0" smtClean="0">
                <a:solidFill>
                  <a:srgbClr val="003399"/>
                </a:solidFill>
                <a:latin typeface="Verdana" pitchFamily="34" charset="0"/>
              </a:rPr>
              <a:t>Başvuru Formu ve Ekleri Şu Özellikleri Taşımalıdır</a:t>
            </a:r>
            <a:r>
              <a:rPr lang="en-GB" sz="1600" b="1" cap="small" dirty="0" smtClean="0">
                <a:solidFill>
                  <a:srgbClr val="003399"/>
                </a:solidFill>
                <a:latin typeface="Verdana" pitchFamily="34" charset="0"/>
              </a:rPr>
              <a:t>:</a:t>
            </a:r>
          </a:p>
          <a:p>
            <a:pPr algn="just">
              <a:lnSpc>
                <a:spcPts val="2100"/>
              </a:lnSpc>
            </a:pPr>
            <a:endParaRPr lang="en-GB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 algn="just">
              <a:lnSpc>
                <a:spcPts val="2100"/>
              </a:lnSpc>
              <a:buFont typeface="Wingdings" panose="05000000000000000000" pitchFamily="2" charset="2"/>
              <a:buChar char="ü"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bilgisayarda ve İngilizce olarak doldurulmalıdır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 </a:t>
            </a:r>
          </a:p>
          <a:p>
            <a:pPr marL="342900" indent="-342900" algn="just">
              <a:lnSpc>
                <a:spcPts val="2100"/>
              </a:lnSpc>
              <a:buFont typeface="Wingdings" panose="05000000000000000000" pitchFamily="2" charset="2"/>
              <a:buChar char="ü"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yalnızca başvuru paketi içerisinde yer alan standart formatta gönderilmelidir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marL="342900" indent="-342900" algn="just">
              <a:lnSpc>
                <a:spcPts val="2100"/>
              </a:lnSpc>
              <a:buFont typeface="Wingdings" panose="05000000000000000000" pitchFamily="2" charset="2"/>
              <a:buChar char="ü"/>
            </a:pPr>
            <a:r>
              <a:rPr lang="tr-TR" sz="16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apak sayfasından başlayarak sıralı bir şekilde doldurulmalıdır.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342900" indent="-342900" algn="just">
              <a:lnSpc>
                <a:spcPts val="2100"/>
              </a:lnSpc>
              <a:buFont typeface="Wingdings" panose="05000000000000000000" pitchFamily="2" charset="2"/>
              <a:buChar char="ü"/>
            </a:pPr>
            <a:endParaRPr lang="en-US" sz="16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5076056" y="5013176"/>
            <a:ext cx="3672408" cy="1512169"/>
          </a:xfrm>
          <a:prstGeom prst="rect">
            <a:avLst/>
          </a:prstGeom>
          <a:ln w="6350">
            <a:solidFill>
              <a:schemeClr val="accent4">
                <a:lumMod val="75000"/>
              </a:schemeClr>
            </a:solidFill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just"/>
            <a:r>
              <a:rPr lang="tr-TR" sz="1600" b="1" dirty="0" smtClean="0">
                <a:solidFill>
                  <a:srgbClr val="7030A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Standart başvuru formu veya eklerinde değişiklik yapılması proje teklifinizin reddine yol açacaktır</a:t>
            </a:r>
            <a:r>
              <a:rPr lang="en-US" sz="1600" b="1" dirty="0" smtClean="0">
                <a:solidFill>
                  <a:srgbClr val="7030A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bg-BG" sz="1600" b="1" dirty="0">
              <a:solidFill>
                <a:srgbClr val="7030A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511479" y="5307595"/>
            <a:ext cx="5645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>
                <a:ln w="9000" cmpd="sng">
                  <a:noFill/>
                  <a:prstDash val="solid"/>
                </a:ln>
                <a:solidFill>
                  <a:srgbClr val="843D8D"/>
                </a:solidFill>
                <a:effectLst>
                  <a:reflection blurRad="12700" stA="28000" endPos="45000" dist="1000" dir="5400000" sy="-100000" algn="bl" rotWithShape="0"/>
                </a:effectLst>
                <a:sym typeface="Wingdings"/>
              </a:rPr>
              <a:t></a:t>
            </a:r>
            <a:endParaRPr lang="en-US" sz="5400" b="1" cap="all" spc="0" dirty="0">
              <a:ln w="9000" cmpd="sng">
                <a:noFill/>
                <a:prstDash val="solid"/>
              </a:ln>
              <a:solidFill>
                <a:srgbClr val="843D8D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49621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7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3687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687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</p:grpSp>
      <p:sp>
        <p:nvSpPr>
          <p:cNvPr id="13" name="Tartalom helye 12"/>
          <p:cNvSpPr>
            <a:spLocks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endParaRPr lang="hu-HU" b="1" dirty="0" smtClean="0">
              <a:latin typeface="Verdana" pitchFamily="34" charset="0"/>
            </a:endParaRPr>
          </a:p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endParaRPr lang="hu-HU" b="1" dirty="0">
              <a:latin typeface="Verdana" pitchFamily="34" charset="0"/>
            </a:endParaRPr>
          </a:p>
        </p:txBody>
      </p:sp>
      <p:sp>
        <p:nvSpPr>
          <p:cNvPr id="7" name="Cím 11"/>
          <p:cNvSpPr txBox="1"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endParaRPr lang="en-US" sz="2400" b="1" cap="small" dirty="0" smtClean="0">
              <a:latin typeface="Verdana" pitchFamily="34" charset="0"/>
            </a:endParaRPr>
          </a:p>
        </p:txBody>
      </p:sp>
      <p:pic>
        <p:nvPicPr>
          <p:cNvPr id="9" name="Kép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419872" y="188640"/>
            <a:ext cx="5244562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INTERREG - IPA </a:t>
            </a:r>
            <a:r>
              <a:rPr lang="tr-TR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Bulgaristan-Türkiye SÖİ Programı</a:t>
            </a:r>
            <a:endParaRPr lang="en-US" sz="14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algn="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hu-HU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CCI 2014TC16I5CB005</a:t>
            </a:r>
            <a:endParaRPr lang="hu-HU" sz="14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Alcím 2"/>
          <p:cNvSpPr txBox="1">
            <a:spLocks/>
          </p:cNvSpPr>
          <p:nvPr/>
        </p:nvSpPr>
        <p:spPr bwMode="auto">
          <a:xfrm>
            <a:off x="3585031" y="4235340"/>
            <a:ext cx="5167643" cy="1076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eaLnBrk="1" fontAlgn="auto" hangingPunct="1">
              <a:spcAft>
                <a:spcPts val="0"/>
              </a:spcAft>
              <a:defRPr/>
            </a:pPr>
            <a:endParaRPr lang="en-US" sz="2400" b="1" dirty="0">
              <a:solidFill>
                <a:srgbClr val="336699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2709824"/>
            <a:ext cx="8291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ct val="90000"/>
              </a:lnSpc>
            </a:pPr>
            <a:r>
              <a:rPr lang="tr-TR" altLang="bg-BG" sz="40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Teşekkürler</a:t>
            </a:r>
            <a:r>
              <a:rPr lang="en-US" altLang="bg-BG" sz="40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!</a:t>
            </a:r>
            <a:endParaRPr lang="en-GB" altLang="bg-BG" sz="40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8" name="Round Diagonal Corner Rectangle 17"/>
          <p:cNvSpPr/>
          <p:nvPr/>
        </p:nvSpPr>
        <p:spPr>
          <a:xfrm>
            <a:off x="5714450" y="5836625"/>
            <a:ext cx="2949984" cy="724640"/>
          </a:xfrm>
          <a:prstGeom prst="round2DiagRect">
            <a:avLst/>
          </a:prstGeom>
          <a:solidFill>
            <a:sysClr val="window" lastClr="FFFFFF"/>
          </a:solidFill>
          <a:ln w="25400" cap="flat" cmpd="sng" algn="ctr">
            <a:solidFill>
              <a:srgbClr val="003399"/>
            </a:solidFill>
            <a:prstDash val="solid"/>
          </a:ln>
          <a:effectLst/>
        </p:spPr>
        <p:txBody>
          <a:bodyPr rtlCol="0" anchor="ctr">
            <a:sp3d extrusionH="57150">
              <a:bevelT w="38100" h="38100"/>
            </a:sp3d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914400">
              <a:defRPr/>
            </a:pPr>
            <a:r>
              <a:rPr lang="en-US" sz="1000" b="1" kern="0" dirty="0" smtClean="0">
                <a:ln>
                  <a:solidFill>
                    <a:schemeClr val="accent2">
                      <a:lumMod val="40000"/>
                      <a:lumOff val="60000"/>
                    </a:schemeClr>
                  </a:solidFill>
                </a:ln>
                <a:solidFill>
                  <a:srgbClr val="003399"/>
                </a:solidFill>
                <a:latin typeface="+mj-lt"/>
                <a:cs typeface="Arial" pitchFamily="34" charset="0"/>
              </a:rPr>
              <a:t>	</a:t>
            </a:r>
            <a:endParaRPr lang="en-US" sz="1000" b="1" kern="0" dirty="0"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  <a:solidFill>
                <a:srgbClr val="003399"/>
              </a:solidFill>
              <a:latin typeface="+mj-lt"/>
              <a:cs typeface="Arial" pitchFamily="34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3132" y="5919447"/>
            <a:ext cx="819108" cy="557114"/>
          </a:xfrm>
          <a:prstGeom prst="rect">
            <a:avLst/>
          </a:prstGeom>
        </p:spPr>
      </p:pic>
      <p:sp>
        <p:nvSpPr>
          <p:cNvPr id="20" name="TextBox 3"/>
          <p:cNvSpPr txBox="1"/>
          <p:nvPr/>
        </p:nvSpPr>
        <p:spPr>
          <a:xfrm>
            <a:off x="6740203" y="5990255"/>
            <a:ext cx="2008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00" b="1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 Programa AB tarafından eş-finansman sağlanacaktır.</a:t>
            </a:r>
            <a:endParaRPr lang="en-US" sz="800" b="1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Alcím 2"/>
          <p:cNvSpPr txBox="1">
            <a:spLocks/>
          </p:cNvSpPr>
          <p:nvPr/>
        </p:nvSpPr>
        <p:spPr bwMode="auto">
          <a:xfrm>
            <a:off x="3436805" y="4235340"/>
            <a:ext cx="5167643" cy="135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5000"/>
              </a:lnSpc>
              <a:spcBef>
                <a:spcPct val="25000"/>
              </a:spcBef>
              <a:spcAft>
                <a:spcPct val="25000"/>
              </a:spcAft>
            </a:pPr>
            <a:r>
              <a:rPr lang="tr-TR" sz="120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Mustafa Ünsoy</a:t>
            </a:r>
            <a:endParaRPr lang="en-GB" sz="1200" dirty="0" smtClean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r">
              <a:lnSpc>
                <a:spcPct val="125000"/>
              </a:lnSpc>
              <a:spcBef>
                <a:spcPct val="25000"/>
              </a:spcBef>
              <a:spcAft>
                <a:spcPct val="25000"/>
              </a:spcAft>
            </a:pPr>
            <a:r>
              <a:rPr lang="tr-TR" sz="120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AB İşleri Uzmanı, Avrupa Birliği Bakanlığı</a:t>
            </a:r>
            <a:endParaRPr lang="en-GB" sz="1200" dirty="0" smtClean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1" algn="r">
              <a:lnSpc>
                <a:spcPct val="125000"/>
              </a:lnSpc>
              <a:spcBef>
                <a:spcPct val="25000"/>
              </a:spcBef>
              <a:spcAft>
                <a:spcPct val="25000"/>
              </a:spcAft>
            </a:pPr>
            <a:r>
              <a:rPr lang="tr-TR" sz="120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munsoy@ab.gov.tr</a:t>
            </a:r>
            <a:r>
              <a:rPr lang="en-GB" sz="120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algn="r">
              <a:lnSpc>
                <a:spcPct val="125000"/>
              </a:lnSpc>
              <a:spcBef>
                <a:spcPct val="25000"/>
              </a:spcBef>
              <a:spcAft>
                <a:spcPct val="25000"/>
              </a:spcAft>
            </a:pPr>
            <a:r>
              <a:rPr lang="en-GB" sz="120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Tel./fax: +</a:t>
            </a:r>
            <a:r>
              <a:rPr lang="tr-TR" sz="120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90 312 2181621</a:t>
            </a:r>
            <a:endParaRPr lang="en-GB" sz="1200" b="1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046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1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1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075240" cy="66790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bg-BG" sz="2000" b="1" cap="small" dirty="0">
                <a:solidFill>
                  <a:srgbClr val="003399"/>
                </a:solidFill>
                <a:latin typeface="Verdana" pitchFamily="34" charset="0"/>
              </a:rPr>
              <a:t> </a:t>
            </a:r>
            <a:r>
              <a:rPr lang="tr-TR" sz="2000" b="1" cap="small" dirty="0">
                <a:solidFill>
                  <a:srgbClr val="003399"/>
                </a:solidFill>
                <a:latin typeface="Verdana" pitchFamily="34" charset="0"/>
              </a:rPr>
              <a:t>Başvuru Formu</a:t>
            </a:r>
            <a:endParaRPr lang="en-US" sz="2000" b="1" cap="small" dirty="0" smtClean="0">
              <a:solidFill>
                <a:srgbClr val="003399"/>
              </a:solidFill>
              <a:latin typeface="Verdana" pitchFamily="34" charset="0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380159" y="1441447"/>
            <a:ext cx="4695898" cy="5011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/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Kapak Sayfası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 başlığını girin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(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kısa 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 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dikkat çekici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); 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öncelik eksenini, özel hedefi, proje türünü ve müdahale alanını aşağı açılan menülerden seçin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ana 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yararlanıcı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rolündeki kurumun ve yasal temsilcisinin ismini girin (İngilizce olarak)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kapak sayfası resmi temsilci tarafından imzalanıp mühürlenmelidir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GB" sz="16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89" t="17768" r="13601" b="25435"/>
          <a:stretch/>
        </p:blipFill>
        <p:spPr bwMode="auto">
          <a:xfrm>
            <a:off x="5331437" y="1729478"/>
            <a:ext cx="3527967" cy="4579842"/>
          </a:xfrm>
          <a:prstGeom prst="rect">
            <a:avLst/>
          </a:prstGeom>
          <a:noFill/>
          <a:ln w="9525">
            <a:solidFill>
              <a:srgbClr val="92D050"/>
            </a:solidFill>
            <a:miter lim="800000"/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8820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075240" cy="66790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bg-BG" sz="2000" b="1" cap="small" dirty="0">
                <a:solidFill>
                  <a:srgbClr val="003399"/>
                </a:solidFill>
                <a:latin typeface="Verdana" pitchFamily="34" charset="0"/>
              </a:rPr>
              <a:t> </a:t>
            </a:r>
            <a:r>
              <a:rPr lang="tr-TR" sz="2000" b="1" cap="small" dirty="0">
                <a:solidFill>
                  <a:srgbClr val="003399"/>
                </a:solidFill>
                <a:latin typeface="Verdana" pitchFamily="34" charset="0"/>
              </a:rPr>
              <a:t>Başvuru Formu</a:t>
            </a:r>
            <a:endParaRPr lang="en-US" sz="2000" b="1" cap="small" dirty="0" smtClean="0">
              <a:solidFill>
                <a:srgbClr val="003399"/>
              </a:solidFill>
              <a:latin typeface="Verdana" pitchFamily="34" charset="0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457201" y="1441447"/>
            <a:ext cx="3628230" cy="5011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/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Çıktı göstergeleri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Gerekli bilgiler madde 4.1’den alınarak otomatik olarak doldurulur.</a:t>
            </a:r>
            <a:endParaRPr lang="en-GB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Kontrol listesi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Başvuru formunun tüm kısımları tam olarak doldurulduğunda kontrol listesi otomatik olarak doldurulur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Ek ortak eklenmesine olanak sağlar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GB" sz="16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" name="Picture 1" descr="Microsoft Excel - AF2_TR_151217-v4.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5" t="18503" r="33246" b="14286"/>
          <a:stretch/>
        </p:blipFill>
        <p:spPr>
          <a:xfrm>
            <a:off x="4355976" y="1441447"/>
            <a:ext cx="3096344" cy="4409446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3" descr="Microsoft Excel - AF2_TR_151217-v4.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3" t="19030" r="22077" b="20847"/>
          <a:stretch/>
        </p:blipFill>
        <p:spPr>
          <a:xfrm>
            <a:off x="6070269" y="3424546"/>
            <a:ext cx="2772038" cy="3028790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67457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075240" cy="66790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bg-BG" sz="2000" b="1" cap="small" dirty="0">
                <a:solidFill>
                  <a:srgbClr val="003399"/>
                </a:solidFill>
                <a:latin typeface="Verdana" pitchFamily="34" charset="0"/>
              </a:rPr>
              <a:t> </a:t>
            </a:r>
            <a:r>
              <a:rPr lang="tr-TR" sz="2000" b="1" cap="small" dirty="0">
                <a:solidFill>
                  <a:srgbClr val="003399"/>
                </a:solidFill>
                <a:latin typeface="Verdana" pitchFamily="34" charset="0"/>
              </a:rPr>
              <a:t>Başvuru Formu</a:t>
            </a:r>
            <a:endParaRPr lang="en-US" sz="2000" b="1" cap="small" dirty="0" smtClean="0">
              <a:solidFill>
                <a:srgbClr val="003399"/>
              </a:solidFill>
              <a:latin typeface="Verdana" pitchFamily="34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381000" y="1397000"/>
            <a:ext cx="8394700" cy="5056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2000" tIns="72000" rIns="72000" bIns="72000" anchor="ctr"/>
          <a:lstStyle/>
          <a:p>
            <a:pPr marL="898525" lvl="1" indent="-809625" algn="just">
              <a:lnSpc>
                <a:spcPts val="2100"/>
              </a:lnSpc>
              <a:spcBef>
                <a:spcPts val="600"/>
              </a:spcBef>
              <a:buClr>
                <a:schemeClr val="bg2"/>
              </a:buClr>
              <a:tabLst>
                <a:tab pos="449263" algn="l"/>
                <a:tab pos="1346200" algn="l"/>
              </a:tabLst>
            </a:pPr>
            <a:r>
              <a:rPr lang="tr-TR" sz="1600" b="1" u="sng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BÖLÜM 1. Proje Ortakları</a:t>
            </a:r>
            <a:r>
              <a:rPr lang="en-GB" sz="1600" b="1" u="sng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  <a:p>
            <a:pPr marL="533400" indent="-444500" algn="just" eaLnBrk="0" hangingPunct="0">
              <a:lnSpc>
                <a:spcPts val="2100"/>
              </a:lnSpc>
              <a:spcBef>
                <a:spcPts val="600"/>
              </a:spcBef>
              <a:buClr>
                <a:srgbClr val="9BBB59"/>
              </a:buClr>
              <a:buSzPct val="95000"/>
              <a:buFont typeface="Wingdings 2" pitchFamily="18" charset="2"/>
              <a:buNone/>
              <a:tabLst>
                <a:tab pos="622300" algn="l"/>
                <a:tab pos="1346200" algn="l"/>
              </a:tabLst>
            </a:pP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Ana Yararlanıcı (Ortak 1) – Tablo PP1 (LP), Ortak 2 – Tablo PP2, Ortak N – Tablo PPN:</a:t>
            </a:r>
            <a:endParaRPr lang="en-GB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533400" lvl="1" indent="-444500" algn="just">
              <a:lnSpc>
                <a:spcPts val="2100"/>
              </a:lnSpc>
              <a:spcBef>
                <a:spcPts val="600"/>
              </a:spcBef>
              <a:spcAft>
                <a:spcPts val="0"/>
              </a:spcAft>
              <a:buClr>
                <a:srgbClr val="0563C1"/>
              </a:buClr>
              <a:tabLst>
                <a:tab pos="533400" algn="l"/>
                <a:tab pos="1346200" algn="l"/>
              </a:tabLst>
            </a:pPr>
            <a:r>
              <a:rPr lang="en-GB" sz="1600" b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1.1 </a:t>
            </a:r>
            <a:r>
              <a:rPr lang="tr-TR" sz="1600" b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Ayrıntılı 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bilgi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533400" lvl="1" indent="-444500" algn="just">
              <a:lnSpc>
                <a:spcPts val="2100"/>
              </a:lnSpc>
              <a:spcBef>
                <a:spcPts val="600"/>
              </a:spcBef>
              <a:spcAft>
                <a:spcPts val="0"/>
              </a:spcAft>
              <a:buClr>
                <a:srgbClr val="0563C1"/>
              </a:buClr>
              <a:tabLst>
                <a:tab pos="533400" algn="l"/>
                <a:tab pos="1346200" algn="l"/>
              </a:tabLst>
            </a:pP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1.2 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Ortak profili 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milliyet, irtibat bilgileri, kuruluş yapısı, genel yeterlilikler ve faaliyetler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533400" lvl="1" indent="-444500" algn="just">
              <a:lnSpc>
                <a:spcPts val="2100"/>
              </a:lnSpc>
              <a:spcBef>
                <a:spcPts val="600"/>
              </a:spcBef>
              <a:spcAft>
                <a:spcPts val="0"/>
              </a:spcAft>
              <a:buClr>
                <a:srgbClr val="0563C1"/>
              </a:buClr>
              <a:tabLst>
                <a:tab pos="533400" algn="l"/>
                <a:tab pos="1346200" algn="l"/>
              </a:tabLst>
            </a:pPr>
            <a:endParaRPr lang="en-GB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533400" lvl="1" indent="-444500" algn="just">
              <a:lnSpc>
                <a:spcPts val="2100"/>
              </a:lnSpc>
              <a:spcBef>
                <a:spcPts val="600"/>
              </a:spcBef>
              <a:spcAft>
                <a:spcPts val="0"/>
              </a:spcAft>
              <a:buClr>
                <a:srgbClr val="0563C1"/>
              </a:buClr>
              <a:tabLst>
                <a:tab pos="533400" algn="l"/>
                <a:tab pos="1346200" algn="l"/>
              </a:tabLst>
            </a:pPr>
            <a:endParaRPr lang="en-GB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533400" lvl="1" indent="-444500" algn="just">
              <a:lnSpc>
                <a:spcPts val="2100"/>
              </a:lnSpc>
              <a:spcBef>
                <a:spcPts val="600"/>
              </a:spcBef>
              <a:spcAft>
                <a:spcPts val="0"/>
              </a:spcAft>
              <a:buClr>
                <a:srgbClr val="0563C1"/>
              </a:buClr>
              <a:tabLst>
                <a:tab pos="533400" algn="l"/>
                <a:tab pos="1346200" algn="l"/>
              </a:tabLst>
            </a:pPr>
            <a:endParaRPr lang="en-GB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533400" lvl="1" indent="-444500" algn="just">
              <a:lnSpc>
                <a:spcPts val="2100"/>
              </a:lnSpc>
              <a:spcBef>
                <a:spcPts val="600"/>
              </a:spcBef>
              <a:spcAft>
                <a:spcPts val="0"/>
              </a:spcAft>
              <a:buClr>
                <a:srgbClr val="0563C1"/>
              </a:buClr>
              <a:tabLst>
                <a:tab pos="533400" algn="l"/>
                <a:tab pos="1346200" algn="l"/>
              </a:tabLst>
            </a:pPr>
            <a:endParaRPr lang="en-GB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533400" lvl="1" indent="-444500" algn="just">
              <a:lnSpc>
                <a:spcPts val="2100"/>
              </a:lnSpc>
              <a:spcBef>
                <a:spcPts val="600"/>
              </a:spcBef>
              <a:spcAft>
                <a:spcPts val="0"/>
              </a:spcAft>
              <a:buClr>
                <a:srgbClr val="0563C1"/>
              </a:buClr>
              <a:tabLst>
                <a:tab pos="533400" algn="l"/>
                <a:tab pos="1346200" algn="l"/>
              </a:tabLst>
            </a:pP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1.3 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Ortak deneyimi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kamu tarafından finanse edilen projelerin yönetimi 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daha önce uygulanan bu tür projeler 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hakkında 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ayrıntılı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bilgi 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 fazla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 </a:t>
            </a:r>
            <a:r>
              <a:rPr lang="en-GB" sz="1600" b="1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).</a:t>
            </a:r>
          </a:p>
          <a:p>
            <a:pPr marL="533400" lvl="1" indent="-444500" algn="just">
              <a:lnSpc>
                <a:spcPts val="2100"/>
              </a:lnSpc>
              <a:spcBef>
                <a:spcPts val="600"/>
              </a:spcBef>
              <a:spcAft>
                <a:spcPts val="0"/>
              </a:spcAft>
              <a:buClr>
                <a:srgbClr val="0563C1"/>
              </a:buClr>
              <a:tabLst>
                <a:tab pos="533400" algn="l"/>
                <a:tab pos="1346200" algn="l"/>
              </a:tabLst>
            </a:pP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2. 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Finansal durum ve insan kaynakları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2016, 2015 ve 2014 yılları için yıllık ciro ve tam zamanlı/yarı zamanlı çalışan personelin sayısı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GB" sz="16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1431963" y="3573016"/>
            <a:ext cx="7226365" cy="720080"/>
          </a:xfrm>
          <a:prstGeom prst="rect">
            <a:avLst/>
          </a:prstGeom>
          <a:ln w="6350">
            <a:headEnd/>
            <a:tailEnd/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273050" indent="-273050" algn="just" eaLnBrk="0" hangingPunct="0">
              <a:spcBef>
                <a:spcPts val="600"/>
              </a:spcBef>
              <a:buClr>
                <a:srgbClr val="003366"/>
              </a:buClr>
              <a:buSzPct val="95000"/>
              <a:buFont typeface="Wingdings 2" pitchFamily="18" charset="2"/>
              <a:buNone/>
            </a:pPr>
            <a:r>
              <a:rPr lang="tr-TR" sz="1600" b="1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 hedefleri, faaliyetleri ve çıktıları ile ilgili deneyim ve uzmanlık üzerine odaklanılarak</a:t>
            </a:r>
            <a:r>
              <a:rPr lang="en-GB" sz="1600" b="1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!</a:t>
            </a:r>
            <a:endParaRPr lang="en-GB" sz="1600" b="1" dirty="0">
              <a:solidFill>
                <a:srgbClr val="CC33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55576" y="3444210"/>
            <a:ext cx="5645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>
                <a:ln w="9000" cmpd="sng">
                  <a:noFill/>
                  <a:prstDash val="solid"/>
                </a:ln>
                <a:solidFill>
                  <a:srgbClr val="4D7620"/>
                </a:solidFill>
                <a:effectLst>
                  <a:reflection blurRad="12700" stA="28000" endPos="45000" dist="1000" dir="5400000" sy="-100000" algn="bl" rotWithShape="0"/>
                </a:effectLst>
                <a:sym typeface="Wingdings"/>
              </a:rPr>
              <a:t></a:t>
            </a:r>
            <a:endParaRPr lang="en-US" sz="5400" b="1" cap="all" spc="0" dirty="0">
              <a:ln w="9000" cmpd="sng">
                <a:noFill/>
                <a:prstDash val="solid"/>
              </a:ln>
              <a:solidFill>
                <a:srgbClr val="4D762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75391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075240" cy="66790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bg-BG" sz="2000" b="1" cap="small" dirty="0">
                <a:solidFill>
                  <a:srgbClr val="003399"/>
                </a:solidFill>
                <a:latin typeface="Verdana" pitchFamily="34" charset="0"/>
              </a:rPr>
              <a:t> </a:t>
            </a:r>
            <a:r>
              <a:rPr lang="tr-TR" sz="2000" b="1" cap="small" dirty="0">
                <a:solidFill>
                  <a:srgbClr val="003399"/>
                </a:solidFill>
                <a:latin typeface="Verdana" pitchFamily="34" charset="0"/>
              </a:rPr>
              <a:t>Başvuru Formu</a:t>
            </a:r>
            <a:endParaRPr lang="en-US" sz="2000" b="1" cap="small" dirty="0" smtClean="0">
              <a:solidFill>
                <a:srgbClr val="003399"/>
              </a:solidFill>
              <a:latin typeface="Verdana" pitchFamily="34" charset="0"/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457200" y="1536700"/>
            <a:ext cx="8107363" cy="4844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2000" tIns="72000" rIns="72000" bIns="72000" anchor="ctr"/>
          <a:lstStyle/>
          <a:p>
            <a:pPr marL="273050" indent="-273050" eaLnBrk="0" hangingPunct="0">
              <a:lnSpc>
                <a:spcPct val="150000"/>
              </a:lnSpc>
              <a:spcBef>
                <a:spcPts val="300"/>
              </a:spcBef>
              <a:buClr>
                <a:srgbClr val="9BBB59"/>
              </a:buClr>
              <a:buSzPct val="95000"/>
              <a:buFont typeface="Wingdings 2" pitchFamily="18" charset="2"/>
              <a:buNone/>
            </a:pPr>
            <a:r>
              <a:rPr lang="en-GB" sz="1600" b="1" u="sng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PART 2. </a:t>
            </a:r>
            <a:r>
              <a:rPr lang="tr-TR" sz="1600" b="1" u="sng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 kimliği</a:t>
            </a:r>
            <a:endParaRPr lang="en-GB" sz="1600" b="1" u="sng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73050" indent="-273050" eaLnBrk="0" hangingPunct="0">
              <a:lnSpc>
                <a:spcPct val="150000"/>
              </a:lnSpc>
              <a:spcBef>
                <a:spcPts val="300"/>
              </a:spcBef>
              <a:buClr>
                <a:srgbClr val="9BBB59"/>
              </a:buClr>
              <a:buSzPct val="95000"/>
              <a:buFont typeface="Wingdings 2" pitchFamily="18" charset="2"/>
              <a:buNone/>
            </a:pP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1.1. Pro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je başlığı 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projenin resmi ve tam adı, öncelik ekseni, özel hedef ve proje türü gibi bilgiler Başvuru Formunun kapak sayfası doldurulduğunda otomatik olarak gelecektir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  <a:p>
            <a:pPr marL="273050" indent="-273050" eaLnBrk="0" hangingPunct="0">
              <a:lnSpc>
                <a:spcPct val="150000"/>
              </a:lnSpc>
              <a:spcBef>
                <a:spcPts val="300"/>
              </a:spcBef>
              <a:buClr>
                <a:srgbClr val="9BBB59"/>
              </a:buClr>
              <a:buSzPct val="95000"/>
              <a:buFont typeface="Wingdings 2" pitchFamily="18" charset="2"/>
              <a:buNone/>
            </a:pP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1.2.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00" b="1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süresi 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ay olarak (minimum ve maksimum proje süreleri başvuru yaptığınız önceliğe göre değişmektedir).</a:t>
            </a:r>
            <a:endParaRPr lang="en-GB" sz="1600" i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622300" indent="-622300" algn="just" eaLnBrk="0" hangingPunct="0">
              <a:lnSpc>
                <a:spcPct val="150000"/>
              </a:lnSpc>
              <a:spcBef>
                <a:spcPts val="300"/>
              </a:spcBef>
              <a:buClr>
                <a:srgbClr val="9BBB59"/>
              </a:buClr>
              <a:buSzPct val="95000"/>
              <a:buFont typeface="Wingdings 2" pitchFamily="18" charset="2"/>
              <a:buNone/>
              <a:tabLst>
                <a:tab pos="622300" algn="l"/>
              </a:tabLst>
            </a:pP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1.3. 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Projenin işbirliği kriteri 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zorunlu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Ortak 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Gelişim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 Ortak Uygulama + bir ek kriter: Ortak </a:t>
            </a:r>
            <a:r>
              <a:rPr lang="tr-TR" sz="16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Personal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ya da Ortak Finansman (gerekçe girildiğinde onay tiki otomatik olarak gelecektir)</a:t>
            </a:r>
          </a:p>
          <a:p>
            <a:pPr marL="622300" indent="-622300" algn="just" eaLnBrk="0" hangingPunct="0">
              <a:lnSpc>
                <a:spcPct val="150000"/>
              </a:lnSpc>
              <a:spcBef>
                <a:spcPts val="300"/>
              </a:spcBef>
              <a:buClr>
                <a:srgbClr val="9BBB59"/>
              </a:buClr>
              <a:buSzPct val="95000"/>
              <a:buFont typeface="Wingdings 2" pitchFamily="18" charset="2"/>
              <a:buNone/>
              <a:tabLst>
                <a:tab pos="622300" algn="l"/>
              </a:tabLst>
            </a:pP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1.4. 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Projenin sınır ötesi etkisi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projenin 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hangi 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sorunu ele alacağını,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önerilen çözümü ve sınır bölgesi için faydalarını anlatın.</a:t>
            </a:r>
            <a:endParaRPr lang="en-GB" sz="16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2090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075240" cy="66790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bg-BG" sz="2000" b="1" cap="small" dirty="0">
                <a:solidFill>
                  <a:srgbClr val="003399"/>
                </a:solidFill>
                <a:latin typeface="Verdana" pitchFamily="34" charset="0"/>
              </a:rPr>
              <a:t> </a:t>
            </a:r>
            <a:r>
              <a:rPr lang="tr-TR" sz="2000" b="1" cap="small" dirty="0">
                <a:solidFill>
                  <a:srgbClr val="003399"/>
                </a:solidFill>
                <a:latin typeface="Verdana" pitchFamily="34" charset="0"/>
              </a:rPr>
              <a:t>Başvuru Formu</a:t>
            </a:r>
            <a:endParaRPr lang="en-US" sz="2000" b="1" cap="small" dirty="0" smtClean="0">
              <a:solidFill>
                <a:srgbClr val="003399"/>
              </a:solidFill>
              <a:latin typeface="Verdana" pitchFamily="34" charset="0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457200" y="1403347"/>
            <a:ext cx="5266928" cy="526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273050" indent="-273050" eaLnBrk="0" hangingPunct="0">
              <a:spcBef>
                <a:spcPct val="20000"/>
              </a:spcBef>
              <a:buClr>
                <a:srgbClr val="9BBB59"/>
              </a:buClr>
              <a:buSzPct val="95000"/>
              <a:buFont typeface="Wingdings 2" pitchFamily="18" charset="2"/>
              <a:buNone/>
            </a:pP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2. 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 tanımı</a:t>
            </a:r>
            <a:endParaRPr lang="en-GB" sz="1600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73050" indent="-273050" eaLnBrk="0" hangingPunct="0">
              <a:spcBef>
                <a:spcPct val="20000"/>
              </a:spcBef>
              <a:buClr>
                <a:srgbClr val="9BBB59"/>
              </a:buClr>
              <a:buSzPct val="95000"/>
              <a:buFont typeface="Wingdings 2" pitchFamily="18" charset="2"/>
              <a:buNone/>
            </a:pP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2.1. 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Arka plan ve proje teklifi için olan talep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</a:t>
            </a:r>
          </a:p>
          <a:p>
            <a:pPr marL="444500" lvl="0" indent="-444500" algn="just" eaLnBrk="0" hangingPunct="0">
              <a:spcBef>
                <a:spcPct val="20000"/>
              </a:spcBef>
              <a:buClr>
                <a:srgbClr val="9BBB59"/>
              </a:buClr>
              <a:buSzPct val="95000"/>
              <a:buFont typeface="Verdana" panose="020B0604030504040204" pitchFamily="34" charset="0"/>
              <a:buChar char="●"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sektörün mevcut durumu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marL="444500" lvl="0" indent="-444500" algn="just" eaLnBrk="0" hangingPunct="0">
              <a:spcBef>
                <a:spcPct val="20000"/>
              </a:spcBef>
              <a:buClr>
                <a:srgbClr val="9BBB59"/>
              </a:buClr>
              <a:buSzPct val="95000"/>
              <a:buFont typeface="Verdana" panose="020B0604030504040204" pitchFamily="34" charset="0"/>
              <a:buChar char="●"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belirlediğiniz ve karşılaşabileceğinizi düşündüğünüz problemler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marL="444500" lvl="0" indent="-444500" algn="just" eaLnBrk="0" hangingPunct="0">
              <a:spcBef>
                <a:spcPct val="20000"/>
              </a:spcBef>
              <a:buClr>
                <a:srgbClr val="9BBB59"/>
              </a:buClr>
              <a:buSzPct val="95000"/>
              <a:buFont typeface="Verdana" panose="020B0604030504040204" pitchFamily="34" charset="0"/>
              <a:buChar char="●"/>
            </a:pP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gelişim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potansiyeli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 </a:t>
            </a:r>
          </a:p>
          <a:p>
            <a:pPr marL="444500" lvl="0" indent="-444500" algn="just" eaLnBrk="0" hangingPunct="0">
              <a:spcBef>
                <a:spcPct val="20000"/>
              </a:spcBef>
              <a:buClr>
                <a:srgbClr val="9BBB59"/>
              </a:buClr>
              <a:buSzPct val="95000"/>
              <a:buFont typeface="Verdana" panose="020B0604030504040204" pitchFamily="34" charset="0"/>
              <a:buChar char="●"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 bölgesindeki seçilen hedef gruplara ilişkin zayıflıklar ve engeller;</a:t>
            </a:r>
            <a:endParaRPr lang="en-GB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44500" lvl="0" indent="-444500" algn="just" eaLnBrk="0" hangingPunct="0">
              <a:spcBef>
                <a:spcPct val="20000"/>
              </a:spcBef>
              <a:buClr>
                <a:srgbClr val="9BBB59"/>
              </a:buClr>
              <a:buSzPct val="95000"/>
              <a:buFont typeface="Verdana" panose="020B0604030504040204" pitchFamily="34" charset="0"/>
              <a:buChar char="●"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 ortağının projeye katılmasına sebep olan ihtiyaçlar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marL="444500" lvl="0" indent="-444500" algn="just" eaLnBrk="0" hangingPunct="0">
              <a:spcBef>
                <a:spcPct val="20000"/>
              </a:spcBef>
              <a:buClr>
                <a:srgbClr val="9BBB59"/>
              </a:buClr>
              <a:buSzPct val="95000"/>
              <a:buFont typeface="Verdana" panose="020B0604030504040204" pitchFamily="34" charset="0"/>
              <a:buChar char="●"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projenin, sınır ötesi bölgesinin ihtiyaç ve kısıtlamalarıyla ilgisi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marL="444500" lvl="0" indent="-444500" algn="just" eaLnBrk="0" hangingPunct="0">
              <a:spcBef>
                <a:spcPct val="20000"/>
              </a:spcBef>
              <a:buClr>
                <a:srgbClr val="9BBB59"/>
              </a:buClr>
              <a:buSzPct val="95000"/>
              <a:buFont typeface="Verdana" panose="020B0604030504040204" pitchFamily="34" charset="0"/>
              <a:buChar char="●"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 hedeflerinin seçilen özel program hedefi ile uyumu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marL="444500" lvl="0" indent="-444500" algn="just" eaLnBrk="0" hangingPunct="0">
              <a:spcBef>
                <a:spcPct val="20000"/>
              </a:spcBef>
              <a:buClr>
                <a:srgbClr val="9BBB59"/>
              </a:buClr>
              <a:buSzPct val="95000"/>
              <a:buFont typeface="Verdana" panose="020B0604030504040204" pitchFamily="34" charset="0"/>
              <a:buChar char="●"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mevcut durumun iyileştirilmesi ve problemlerin çözülmesi için 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izlenecek 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yol/lar ve strateji/ler</a:t>
            </a:r>
            <a:r>
              <a:rPr lang="en-GB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  <a:endParaRPr lang="en-GB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44500" indent="-444500" algn="just" eaLnBrk="0" hangingPunct="0">
              <a:spcBef>
                <a:spcPct val="20000"/>
              </a:spcBef>
              <a:buClr>
                <a:srgbClr val="9BBB59"/>
              </a:buClr>
              <a:buSzPct val="95000"/>
              <a:buFont typeface="Verdana" panose="020B0604030504040204" pitchFamily="34" charset="0"/>
              <a:buChar char="●"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 teklifinin belirlenen hedef kitle, nihai yararlanıcılar ve ortaklar 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için 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fayladaları</a:t>
            </a:r>
            <a:endParaRPr lang="en-GB" sz="16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" name="Picture 1" descr="Microsoft Excel - AF2_TR_151217-v4.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6" t="20462" r="25354" b="1579"/>
          <a:stretch/>
        </p:blipFill>
        <p:spPr>
          <a:xfrm>
            <a:off x="5805175" y="1556792"/>
            <a:ext cx="3231321" cy="4718274"/>
          </a:xfrm>
          <a:prstGeom prst="rect">
            <a:avLst/>
          </a:prstGeom>
          <a:ln>
            <a:solidFill>
              <a:srgbClr val="92D05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4" name="TextBox 3"/>
          <p:cNvSpPr txBox="1"/>
          <p:nvPr/>
        </p:nvSpPr>
        <p:spPr>
          <a:xfrm rot="18539502">
            <a:off x="6130651" y="4017740"/>
            <a:ext cx="26602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b="1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azami</a:t>
            </a:r>
            <a:r>
              <a:rPr lang="bg-BG" sz="1600" b="1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bg-BG" sz="1600" b="1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4000 </a:t>
            </a:r>
            <a:r>
              <a:rPr lang="tr-TR" sz="1600" b="1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karakter</a:t>
            </a:r>
            <a:endParaRPr lang="bg-BG" sz="1600" b="1" dirty="0">
              <a:solidFill>
                <a:srgbClr val="4D762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8476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075240" cy="66790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bg-BG" sz="2000" b="1" cap="small" dirty="0">
                <a:solidFill>
                  <a:srgbClr val="003399"/>
                </a:solidFill>
                <a:latin typeface="Verdana" pitchFamily="34" charset="0"/>
              </a:rPr>
              <a:t> </a:t>
            </a:r>
            <a:r>
              <a:rPr lang="tr-TR" sz="2000" b="1" cap="small" dirty="0">
                <a:solidFill>
                  <a:srgbClr val="003399"/>
                </a:solidFill>
                <a:latin typeface="Verdana" pitchFamily="34" charset="0"/>
              </a:rPr>
              <a:t>Başvuru Formu</a:t>
            </a:r>
            <a:endParaRPr lang="en-US" sz="2000" b="1" cap="small" dirty="0" smtClean="0">
              <a:solidFill>
                <a:srgbClr val="003399"/>
              </a:solidFill>
              <a:latin typeface="Verdana" pitchFamily="34" charset="0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457201" y="1403347"/>
            <a:ext cx="4612652" cy="4113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444500" indent="-444500" algn="just" eaLnBrk="0" hangingPunct="0">
              <a:spcBef>
                <a:spcPct val="20000"/>
              </a:spcBef>
              <a:buClr>
                <a:srgbClr val="9BBB59"/>
              </a:buClr>
              <a:buSzPct val="95000"/>
              <a:buFont typeface="Wingdings 2" pitchFamily="18" charset="2"/>
              <a:buNone/>
            </a:pP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2.2.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Hedef grupların ve yararlanıcıların tanımlanması</a:t>
            </a:r>
            <a:endParaRPr lang="en-GB" sz="1600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44500" indent="-444500" algn="just" eaLnBrk="0" hangingPunct="0">
              <a:spcBef>
                <a:spcPct val="20000"/>
              </a:spcBef>
              <a:buClr>
                <a:srgbClr val="9BBB59"/>
              </a:buClr>
              <a:buSzPct val="95000"/>
              <a:buFont typeface="Wingdings 2" pitchFamily="18" charset="2"/>
              <a:buNone/>
            </a:pP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Türü, tanımı ve öngörülen sayı</a:t>
            </a:r>
          </a:p>
          <a:p>
            <a:pPr marL="444500" indent="-444500" algn="just" eaLnBrk="0" hangingPunct="0">
              <a:spcBef>
                <a:spcPct val="20000"/>
              </a:spcBef>
              <a:buClr>
                <a:srgbClr val="9BBB59"/>
              </a:buClr>
              <a:buSzPct val="95000"/>
              <a:buFont typeface="Wingdings 2" pitchFamily="18" charset="2"/>
              <a:buNone/>
            </a:pPr>
            <a:r>
              <a:rPr lang="tr-TR" sz="16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Hedef Guruplar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” </a:t>
            </a:r>
            <a:r>
              <a:rPr lang="tr-TR" sz="16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projeden olumlu olarak etkilenecek kişi ve yapılardır</a:t>
            </a:r>
            <a:r>
              <a:rPr lang="en-GB" sz="16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  <a:p>
            <a:pPr lvl="1" algn="just"/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“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Nihai Yararlanıcılar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” </a:t>
            </a:r>
            <a:r>
              <a:rPr lang="tr-TR" sz="16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projeden uzun dönemde fayda sağlayacak olanlardır</a:t>
            </a:r>
            <a:r>
              <a:rPr lang="en-GB" sz="16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444500" indent="-444500" algn="just" eaLnBrk="0" hangingPunct="0">
              <a:lnSpc>
                <a:spcPct val="150000"/>
              </a:lnSpc>
              <a:spcBef>
                <a:spcPct val="20000"/>
              </a:spcBef>
              <a:buClr>
                <a:schemeClr val="bg2"/>
              </a:buClr>
              <a:buSzPct val="95000"/>
              <a:buFont typeface="Wingdings" pitchFamily="2" charset="2"/>
              <a:buChar char="ü"/>
            </a:pPr>
            <a:endParaRPr lang="bg-BG" sz="1600" i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" name="Picture 1" descr="Microsoft Excel - AF2_TR_151217-v4.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5" t="19030" r="25149" b="2222"/>
          <a:stretch/>
        </p:blipFill>
        <p:spPr>
          <a:xfrm>
            <a:off x="5373655" y="1664567"/>
            <a:ext cx="3145753" cy="4644752"/>
          </a:xfrm>
          <a:prstGeom prst="rect">
            <a:avLst/>
          </a:prstGeom>
          <a:ln>
            <a:solidFill>
              <a:srgbClr val="92D05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1115616" y="5661248"/>
            <a:ext cx="7403792" cy="792088"/>
          </a:xfrm>
          <a:prstGeom prst="rect">
            <a:avLst/>
          </a:prstGeom>
          <a:ln w="6350">
            <a:solidFill>
              <a:schemeClr val="accent4">
                <a:lumMod val="75000"/>
              </a:schemeClr>
            </a:solidFill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just" eaLnBrk="0" hangingPunct="0">
              <a:spcBef>
                <a:spcPct val="20000"/>
              </a:spcBef>
              <a:buClr>
                <a:schemeClr val="bg2"/>
              </a:buClr>
              <a:buSzPct val="95000"/>
            </a:pPr>
            <a:r>
              <a:rPr lang="tr-TR" sz="1600" b="1" dirty="0" smtClean="0">
                <a:solidFill>
                  <a:srgbClr val="843D8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Sayıları abartılı girmeyiniz ve mümkün olduğu kadarıyla gerçekçi olmaya çalışınız. Bu projenizi daha önemsiz göstermez. </a:t>
            </a:r>
            <a:endParaRPr lang="en-GB" sz="1600" b="1" dirty="0">
              <a:solidFill>
                <a:srgbClr val="843D8D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80158" y="5451610"/>
            <a:ext cx="5645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>
                <a:ln w="9000" cmpd="sng">
                  <a:noFill/>
                  <a:prstDash val="solid"/>
                </a:ln>
                <a:solidFill>
                  <a:srgbClr val="843D8D"/>
                </a:solidFill>
                <a:effectLst>
                  <a:reflection blurRad="12700" stA="28000" endPos="45000" dist="1000" dir="5400000" sy="-100000" algn="bl" rotWithShape="0"/>
                </a:effectLst>
                <a:sym typeface="Wingdings"/>
              </a:rPr>
              <a:t></a:t>
            </a:r>
            <a:endParaRPr lang="en-US" sz="5400" b="1" cap="all" spc="0" dirty="0">
              <a:ln w="9000" cmpd="sng">
                <a:noFill/>
                <a:prstDash val="solid"/>
              </a:ln>
              <a:solidFill>
                <a:srgbClr val="843D8D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43303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3975</TotalTime>
  <Words>2316</Words>
  <Application>Microsoft Office PowerPoint</Application>
  <PresentationFormat>Ekran Gösterisi (4:3)</PresentationFormat>
  <Paragraphs>430</Paragraphs>
  <Slides>30</Slides>
  <Notes>30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7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30</vt:i4>
      </vt:variant>
    </vt:vector>
  </HeadingPairs>
  <TitlesOfParts>
    <vt:vector size="38" baseType="lpstr">
      <vt:lpstr>Arial</vt:lpstr>
      <vt:lpstr>Calibri</vt:lpstr>
      <vt:lpstr>Courier New</vt:lpstr>
      <vt:lpstr>Verdana</vt:lpstr>
      <vt:lpstr>Webdings</vt:lpstr>
      <vt:lpstr>Wingdings</vt:lpstr>
      <vt:lpstr>Wingdings 2</vt:lpstr>
      <vt:lpstr>Office-téma</vt:lpstr>
      <vt:lpstr>PROJE TEKLİFİ  EKLER</vt:lpstr>
      <vt:lpstr> proje teklifinin yapisi</vt:lpstr>
      <vt:lpstr> BAŞVURU FORMU VE EKLERİ</vt:lpstr>
      <vt:lpstr> Başvuru Formu</vt:lpstr>
      <vt:lpstr> Başvuru Formu</vt:lpstr>
      <vt:lpstr> Başvuru Formu</vt:lpstr>
      <vt:lpstr> Başvuru Formu</vt:lpstr>
      <vt:lpstr> Başvuru Formu</vt:lpstr>
      <vt:lpstr> Başvuru Formu</vt:lpstr>
      <vt:lpstr> Başvuru Formu</vt:lpstr>
      <vt:lpstr> Başvuru Formu</vt:lpstr>
      <vt:lpstr> Başvuru Formu</vt:lpstr>
      <vt:lpstr> Başvuru Formu</vt:lpstr>
      <vt:lpstr> Başvuru Formu</vt:lpstr>
      <vt:lpstr> Başvuru Formu</vt:lpstr>
      <vt:lpstr> Başvuru Formu</vt:lpstr>
      <vt:lpstr> Başvuru Formu</vt:lpstr>
      <vt:lpstr>Ekler</vt:lpstr>
      <vt:lpstr>Ekler</vt:lpstr>
      <vt:lpstr> Ekler</vt:lpstr>
      <vt:lpstr> Ekler</vt:lpstr>
      <vt:lpstr> Ekler</vt:lpstr>
      <vt:lpstr> Ekler</vt:lpstr>
      <vt:lpstr>Elektronik Kopyaların Yapısı</vt:lpstr>
      <vt:lpstr>Elektronik Kopyaların Yapısı</vt:lpstr>
      <vt:lpstr>Belgeler ve Elektronik Dosyalar</vt:lpstr>
      <vt:lpstr>SIK YAPILAN HATALAR VE TAVSİYELER</vt:lpstr>
      <vt:lpstr>SIK YAPILAN HATALAR VE TAVSİYELER</vt:lpstr>
      <vt:lpstr>SIK YAPILAN HATALAR VE TAVSİYELER</vt:lpstr>
      <vt:lpstr>PowerPoint Sunusu</vt:lpstr>
    </vt:vector>
  </TitlesOfParts>
  <Company>WT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BG TR Presentation</dc:title>
  <dc:creator>Vanya;Vania Hristova</dc:creator>
  <cp:lastModifiedBy>Semiha Ozturk</cp:lastModifiedBy>
  <cp:revision>1061</cp:revision>
  <cp:lastPrinted>2013-12-06T16:13:01Z</cp:lastPrinted>
  <dcterms:created xsi:type="dcterms:W3CDTF">2013-11-18T08:40:35Z</dcterms:created>
  <dcterms:modified xsi:type="dcterms:W3CDTF">2018-02-09T09:57:40Z</dcterms:modified>
</cp:coreProperties>
</file>