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34" r:id="rId2"/>
    <p:sldId id="356" r:id="rId3"/>
    <p:sldId id="347" r:id="rId4"/>
    <p:sldId id="353" r:id="rId5"/>
    <p:sldId id="355" r:id="rId6"/>
    <p:sldId id="349" r:id="rId7"/>
    <p:sldId id="350" r:id="rId8"/>
    <p:sldId id="354" r:id="rId9"/>
    <p:sldId id="351" r:id="rId10"/>
    <p:sldId id="357" r:id="rId11"/>
    <p:sldId id="358" r:id="rId12"/>
    <p:sldId id="35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F7A19E10-4C60-5043-A19D-623259BD9FE2}">
          <p14:sldIdLst>
            <p14:sldId id="334"/>
            <p14:sldId id="356"/>
            <p14:sldId id="347"/>
            <p14:sldId id="353"/>
            <p14:sldId id="355"/>
            <p14:sldId id="349"/>
            <p14:sldId id="350"/>
            <p14:sldId id="354"/>
            <p14:sldId id="351"/>
            <p14:sldId id="357"/>
            <p14:sldId id="358"/>
            <p14:sldId id="359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Karine Leroy" initials="KL [7]" lastIdx="1" clrIdx="6"/>
  <p:cmAuthor id="1" name="Albert Sorrosal" initials="AS" lastIdx="27" clrIdx="0">
    <p:extLst/>
  </p:cmAuthor>
  <p:cmAuthor id="8" name="Anna Dorangricchia" initials="AD" lastIdx="3" clrIdx="7"/>
  <p:cmAuthor id="2" name="Iveta Puzo" initials="IP" lastIdx="0" clrIdx="1"/>
  <p:cmAuthor id="3" name="Karine Leroy" initials="KL" lastIdx="6" clrIdx="2">
    <p:extLst/>
  </p:cmAuthor>
  <p:cmAuthor id="4" name="Karine Leroy" initials="KL [2]" lastIdx="1" clrIdx="3">
    <p:extLst/>
  </p:cmAuthor>
  <p:cmAuthor id="5" name="Karine Leroy" initials="KL [3]" lastIdx="2" clrIdx="4">
    <p:extLst/>
  </p:cmAuthor>
  <p:cmAuthor id="6" name="Karine Leroy" initials="KL [8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  <a:srgbClr val="751D70"/>
    <a:srgbClr val="07147A"/>
    <a:srgbClr val="CB6C65"/>
    <a:srgbClr val="829002"/>
    <a:srgbClr val="21612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 mitjà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Estil mitjà 1 - èmfas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93D81CF-94F2-401A-BA57-92F5A7B2D0C5}" styleName="Estil mitjà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 autoAdjust="0"/>
    <p:restoredTop sz="84317" autoAdjust="0"/>
  </p:normalViewPr>
  <p:slideViewPr>
    <p:cSldViewPr snapToGrid="0" snapToObjects="1">
      <p:cViewPr varScale="1">
        <p:scale>
          <a:sx n="78" d="100"/>
          <a:sy n="78" d="100"/>
        </p:scale>
        <p:origin x="-90" y="-2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ivetapuzo:Dropbox:00_TESIM:Communication:Conference%202017:TO%20sums%20in%20programm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ivetapuzo:Dropbox:00_TESIM:Communication:Conference%202017:TO%20sums%20in%20programm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ivetapuzo:Dropbox:00_TESIM:Communication:Conference%202017:TO%20sums%20in%20programme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ivetapuzo:Dropbox:00_TESIM:Communication:Conference%202017:TO%20sums%20in%20programme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ivetapuzo:Dropbox:00_TESIM:Communication:Conference%202017:TO%20sums%20in%20programme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ivetapuzo:Dropbox:00_TESIM:Communication:Conference%202017:TO%20sums%20in%20programm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style val="18"/>
  <c:chart>
    <c:plotArea>
      <c:layout/>
      <c:barChart>
        <c:barDir val="bar"/>
        <c:grouping val="clustered"/>
        <c:ser>
          <c:idx val="0"/>
          <c:order val="0"/>
          <c:tx>
            <c:strRef>
              <c:f>'TO funds in JOPs'!$C$8</c:f>
              <c:strCache>
                <c:ptCount val="1"/>
                <c:pt idx="0">
                  <c:v>TO1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en-US" smtClean="0"/>
                      <a:t>106,555,413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200" b="1">
                    <a:latin typeface="+mj-lt"/>
                  </a:defRPr>
                </a:pPr>
                <a:endParaRPr lang="it-IT"/>
              </a:p>
            </c:txPr>
            <c:showVal val="1"/>
          </c:dLbls>
          <c:val>
            <c:numRef>
              <c:f>'TO funds in JOPs'!$D$8:$S$8</c:f>
              <c:numCache>
                <c:formatCode>_(* #,##0.00_);_(* \(#,##0.00\);_(* "-"??_);_(@_)</c:formatCode>
                <c:ptCount val="1"/>
                <c:pt idx="0">
                  <c:v>106555413.8</c:v>
                </c:pt>
              </c:numCache>
            </c:numRef>
          </c:val>
        </c:ser>
        <c:ser>
          <c:idx val="1"/>
          <c:order val="1"/>
          <c:tx>
            <c:strRef>
              <c:f>'TO funds in JOPs'!$C$9</c:f>
              <c:strCache>
                <c:ptCount val="1"/>
                <c:pt idx="0">
                  <c:v>TO2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en-US" smtClean="0"/>
                      <a:t>60,509,594 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200" b="1">
                    <a:latin typeface="+mj-lt"/>
                  </a:defRPr>
                </a:pPr>
                <a:endParaRPr lang="it-IT"/>
              </a:p>
            </c:txPr>
            <c:showVal val="1"/>
          </c:dLbls>
          <c:val>
            <c:numRef>
              <c:f>'TO funds in JOPs'!$D$9:$S$9</c:f>
              <c:numCache>
                <c:formatCode>_(* #,##0.00_);_(* \(#,##0.00\);_(* "-"??_);_(@_)</c:formatCode>
                <c:ptCount val="1"/>
                <c:pt idx="0">
                  <c:v>60509594.539999999</c:v>
                </c:pt>
              </c:numCache>
            </c:numRef>
          </c:val>
        </c:ser>
        <c:ser>
          <c:idx val="2"/>
          <c:order val="2"/>
          <c:tx>
            <c:strRef>
              <c:f>'TO funds in JOPs'!$C$10</c:f>
              <c:strCache>
                <c:ptCount val="1"/>
                <c:pt idx="0">
                  <c:v>TO3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en-US" smtClean="0"/>
                      <a:t>97,020,418 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200" b="1">
                    <a:latin typeface="+mj-lt"/>
                  </a:defRPr>
                </a:pPr>
                <a:endParaRPr lang="it-IT"/>
              </a:p>
            </c:txPr>
            <c:showVal val="1"/>
          </c:dLbls>
          <c:val>
            <c:numRef>
              <c:f>'TO funds in JOPs'!$D$10:$S$10</c:f>
              <c:numCache>
                <c:formatCode>_(* #,##0.00_);_(* \(#,##0.00\);_(* "-"??_);_(@_)</c:formatCode>
                <c:ptCount val="1"/>
                <c:pt idx="0">
                  <c:v>97020418.180000007</c:v>
                </c:pt>
              </c:numCache>
            </c:numRef>
          </c:val>
        </c:ser>
        <c:ser>
          <c:idx val="3"/>
          <c:order val="3"/>
          <c:tx>
            <c:strRef>
              <c:f>'TO funds in JOPs'!$C$11</c:f>
              <c:strCache>
                <c:ptCount val="1"/>
                <c:pt idx="0">
                  <c:v>TO4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en-US" smtClean="0"/>
                      <a:t>52,822,236.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200" b="1">
                    <a:latin typeface="+mj-lt"/>
                  </a:defRPr>
                </a:pPr>
                <a:endParaRPr lang="it-IT"/>
              </a:p>
            </c:txPr>
            <c:showVal val="1"/>
          </c:dLbls>
          <c:val>
            <c:numRef>
              <c:f>'TO funds in JOPs'!$D$11:$S$11</c:f>
              <c:numCache>
                <c:formatCode>_(* #,##0.00_);_(* \(#,##0.00\);_(* "-"??_);_(@_)</c:formatCode>
                <c:ptCount val="1"/>
                <c:pt idx="0">
                  <c:v>52822236.340000011</c:v>
                </c:pt>
              </c:numCache>
            </c:numRef>
          </c:val>
        </c:ser>
        <c:ser>
          <c:idx val="4"/>
          <c:order val="4"/>
          <c:tx>
            <c:strRef>
              <c:f>'TO funds in JOPs'!$C$12</c:f>
              <c:strCache>
                <c:ptCount val="1"/>
                <c:pt idx="0">
                  <c:v>TO5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en-US" smtClean="0"/>
                      <a:t>19,128,639 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200" b="1">
                    <a:latin typeface="+mj-lt"/>
                  </a:defRPr>
                </a:pPr>
                <a:endParaRPr lang="it-IT"/>
              </a:p>
            </c:txPr>
            <c:showVal val="1"/>
          </c:dLbls>
          <c:val>
            <c:numRef>
              <c:f>'TO funds in JOPs'!$D$12:$S$12</c:f>
              <c:numCache>
                <c:formatCode>_(* #,##0.00_);_(* \(#,##0.00\);_(* "-"??_);_(@_)</c:formatCode>
                <c:ptCount val="1"/>
                <c:pt idx="0">
                  <c:v>19128639.539999999</c:v>
                </c:pt>
              </c:numCache>
            </c:numRef>
          </c:val>
        </c:ser>
        <c:ser>
          <c:idx val="5"/>
          <c:order val="5"/>
          <c:tx>
            <c:strRef>
              <c:f>'TO funds in JOPs'!$C$13</c:f>
              <c:strCache>
                <c:ptCount val="1"/>
                <c:pt idx="0">
                  <c:v>TO6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en-US" smtClean="0"/>
                      <a:t>158,256,863 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200" b="1">
                    <a:latin typeface="+mj-lt"/>
                  </a:defRPr>
                </a:pPr>
                <a:endParaRPr lang="it-IT"/>
              </a:p>
            </c:txPr>
            <c:showVal val="1"/>
          </c:dLbls>
          <c:val>
            <c:numRef>
              <c:f>'TO funds in JOPs'!$D$13:$S$13</c:f>
              <c:numCache>
                <c:formatCode>_(* #,##0.00_);_(* \(#,##0.00\);_(* "-"??_);_(@_)</c:formatCode>
                <c:ptCount val="1"/>
                <c:pt idx="0">
                  <c:v>158256863.78</c:v>
                </c:pt>
              </c:numCache>
            </c:numRef>
          </c:val>
        </c:ser>
        <c:ser>
          <c:idx val="6"/>
          <c:order val="6"/>
          <c:tx>
            <c:strRef>
              <c:f>'TO funds in JOPs'!$C$14</c:f>
              <c:strCache>
                <c:ptCount val="1"/>
                <c:pt idx="0">
                  <c:v>TO7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en-US" smtClean="0"/>
                      <a:t>130,645,855 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200" b="1">
                    <a:latin typeface="+mj-lt"/>
                  </a:defRPr>
                </a:pPr>
                <a:endParaRPr lang="it-IT"/>
              </a:p>
            </c:txPr>
            <c:showVal val="1"/>
          </c:dLbls>
          <c:val>
            <c:numRef>
              <c:f>'TO funds in JOPs'!$D$14:$S$14</c:f>
              <c:numCache>
                <c:formatCode>_(* #,##0.00_);_(* \(#,##0.00\);_(* "-"??_);_(@_)</c:formatCode>
                <c:ptCount val="1"/>
                <c:pt idx="0">
                  <c:v>130645855.24000001</c:v>
                </c:pt>
              </c:numCache>
            </c:numRef>
          </c:val>
        </c:ser>
        <c:ser>
          <c:idx val="7"/>
          <c:order val="7"/>
          <c:tx>
            <c:strRef>
              <c:f>'TO funds in JOPs'!$C$15</c:f>
              <c:strCache>
                <c:ptCount val="1"/>
                <c:pt idx="0">
                  <c:v>TO8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en-US" smtClean="0"/>
                      <a:t>124,869,450 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200" b="1">
                    <a:latin typeface="+mj-lt"/>
                  </a:defRPr>
                </a:pPr>
                <a:endParaRPr lang="it-IT"/>
              </a:p>
            </c:txPr>
            <c:showVal val="1"/>
          </c:dLbls>
          <c:val>
            <c:numRef>
              <c:f>'TO funds in JOPs'!$D$15:$S$15</c:f>
              <c:numCache>
                <c:formatCode>_(* #,##0.00_);_(* \(#,##0.00\);_(* "-"??_);_(@_)</c:formatCode>
                <c:ptCount val="1"/>
                <c:pt idx="0">
                  <c:v>124869450.81999998</c:v>
                </c:pt>
              </c:numCache>
            </c:numRef>
          </c:val>
        </c:ser>
        <c:ser>
          <c:idx val="8"/>
          <c:order val="8"/>
          <c:tx>
            <c:strRef>
              <c:f>'TO funds in JOPs'!$C$16</c:f>
              <c:strCache>
                <c:ptCount val="1"/>
                <c:pt idx="0">
                  <c:v>TO10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en-US" smtClean="0"/>
                      <a:t>91,085,159 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200" b="1">
                    <a:latin typeface="+mj-lt"/>
                  </a:defRPr>
                </a:pPr>
                <a:endParaRPr lang="it-IT"/>
              </a:p>
            </c:txPr>
            <c:showVal val="1"/>
          </c:dLbls>
          <c:val>
            <c:numRef>
              <c:f>'TO funds in JOPs'!$D$16:$S$16</c:f>
              <c:numCache>
                <c:formatCode>_(* #,##0.00_);_(* \(#,##0.00\);_(* "-"??_);_(@_)</c:formatCode>
                <c:ptCount val="1"/>
                <c:pt idx="0">
                  <c:v>91085159.929999992</c:v>
                </c:pt>
              </c:numCache>
            </c:numRef>
          </c:val>
        </c:ser>
        <c:dLbls>
          <c:showVal val="1"/>
        </c:dLbls>
        <c:axId val="66721664"/>
        <c:axId val="66723200"/>
      </c:barChart>
      <c:catAx>
        <c:axId val="66721664"/>
        <c:scaling>
          <c:orientation val="maxMin"/>
        </c:scaling>
        <c:delete val="1"/>
        <c:axPos val="l"/>
        <c:tickLblPos val="none"/>
        <c:crossAx val="66723200"/>
        <c:crosses val="autoZero"/>
        <c:auto val="1"/>
        <c:lblAlgn val="ctr"/>
        <c:lblOffset val="100"/>
      </c:catAx>
      <c:valAx>
        <c:axId val="66723200"/>
        <c:scaling>
          <c:orientation val="minMax"/>
        </c:scaling>
        <c:delete val="1"/>
        <c:axPos val="t"/>
        <c:majorGridlines/>
        <c:numFmt formatCode="_(* #,##0.00_);_(* \(#,##0.00\);_(* &quot;-&quot;??_);_(@_)" sourceLinked="1"/>
        <c:tickLblPos val="none"/>
        <c:crossAx val="66721664"/>
        <c:crosses val="autoZero"/>
        <c:crossBetween val="between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style val="18"/>
  <c:chart>
    <c:plotArea>
      <c:layout/>
      <c:barChart>
        <c:barDir val="col"/>
        <c:grouping val="percentStacked"/>
        <c:ser>
          <c:idx val="0"/>
          <c:order val="0"/>
          <c:tx>
            <c:strRef>
              <c:f>Applicants!$B$29</c:f>
              <c:strCache>
                <c:ptCount val="1"/>
              </c:strCache>
            </c:strRef>
          </c:tx>
          <c:cat>
            <c:strRef>
              <c:f>Applicants!$C$28:$J$28</c:f>
              <c:strCache>
                <c:ptCount val="8"/>
                <c:pt idx="0">
                  <c:v>KOLARCTIC</c:v>
                </c:pt>
                <c:pt idx="1">
                  <c:v>KARELIA</c:v>
                </c:pt>
                <c:pt idx="2">
                  <c:v>SEFIRU</c:v>
                </c:pt>
                <c:pt idx="3">
                  <c:v>EERU</c:v>
                </c:pt>
                <c:pt idx="4">
                  <c:v>LVRU</c:v>
                </c:pt>
                <c:pt idx="5">
                  <c:v>LLB</c:v>
                </c:pt>
                <c:pt idx="6">
                  <c:v>PBU</c:v>
                </c:pt>
                <c:pt idx="7">
                  <c:v>BSB</c:v>
                </c:pt>
              </c:strCache>
            </c:strRef>
          </c:cat>
          <c:val>
            <c:numRef>
              <c:f>Applicants!$C$29:$J$29</c:f>
              <c:numCache>
                <c:formatCode>General</c:formatCode>
                <c:ptCount val="8"/>
              </c:numCache>
            </c:numRef>
          </c:val>
        </c:ser>
        <c:ser>
          <c:idx val="1"/>
          <c:order val="1"/>
          <c:tx>
            <c:strRef>
              <c:f>Applicants!$B$30</c:f>
              <c:strCache>
                <c:ptCount val="1"/>
              </c:strCache>
            </c:strRef>
          </c:tx>
          <c:cat>
            <c:strRef>
              <c:f>Applicants!$C$28:$J$28</c:f>
              <c:strCache>
                <c:ptCount val="8"/>
                <c:pt idx="0">
                  <c:v>KOLARCTIC</c:v>
                </c:pt>
                <c:pt idx="1">
                  <c:v>KARELIA</c:v>
                </c:pt>
                <c:pt idx="2">
                  <c:v>SEFIRU</c:v>
                </c:pt>
                <c:pt idx="3">
                  <c:v>EERU</c:v>
                </c:pt>
                <c:pt idx="4">
                  <c:v>LVRU</c:v>
                </c:pt>
                <c:pt idx="5">
                  <c:v>LLB</c:v>
                </c:pt>
                <c:pt idx="6">
                  <c:v>PBU</c:v>
                </c:pt>
                <c:pt idx="7">
                  <c:v>BSB</c:v>
                </c:pt>
              </c:strCache>
            </c:strRef>
          </c:cat>
          <c:val>
            <c:numRef>
              <c:f>Applicants!$C$30:$J$30</c:f>
              <c:numCache>
                <c:formatCode>General</c:formatCode>
                <c:ptCount val="8"/>
              </c:numCache>
            </c:numRef>
          </c:val>
        </c:ser>
        <c:ser>
          <c:idx val="2"/>
          <c:order val="2"/>
          <c:tx>
            <c:strRef>
              <c:f>Applicants!$B$31</c:f>
              <c:strCache>
                <c:ptCount val="1"/>
                <c:pt idx="0">
                  <c:v>Partner countries and RU</c:v>
                </c:pt>
              </c:strCache>
            </c:strRef>
          </c:tx>
          <c:cat>
            <c:strRef>
              <c:f>Applicants!$C$28:$J$28</c:f>
              <c:strCache>
                <c:ptCount val="8"/>
                <c:pt idx="0">
                  <c:v>KOLARCTIC</c:v>
                </c:pt>
                <c:pt idx="1">
                  <c:v>KARELIA</c:v>
                </c:pt>
                <c:pt idx="2">
                  <c:v>SEFIRU</c:v>
                </c:pt>
                <c:pt idx="3">
                  <c:v>EERU</c:v>
                </c:pt>
                <c:pt idx="4">
                  <c:v>LVRU</c:v>
                </c:pt>
                <c:pt idx="5">
                  <c:v>LLB</c:v>
                </c:pt>
                <c:pt idx="6">
                  <c:v>PBU</c:v>
                </c:pt>
                <c:pt idx="7">
                  <c:v>BSB</c:v>
                </c:pt>
              </c:strCache>
            </c:strRef>
          </c:cat>
          <c:val>
            <c:numRef>
              <c:f>Applicants!$C$31:$J$31</c:f>
              <c:numCache>
                <c:formatCode>General</c:formatCode>
                <c:ptCount val="8"/>
                <c:pt idx="0">
                  <c:v>13</c:v>
                </c:pt>
                <c:pt idx="1">
                  <c:v>44</c:v>
                </c:pt>
                <c:pt idx="2">
                  <c:v>28</c:v>
                </c:pt>
                <c:pt idx="3">
                  <c:v>15</c:v>
                </c:pt>
                <c:pt idx="4">
                  <c:v>9</c:v>
                </c:pt>
                <c:pt idx="5">
                  <c:v>20</c:v>
                </c:pt>
                <c:pt idx="6">
                  <c:v>204</c:v>
                </c:pt>
                <c:pt idx="7">
                  <c:v>83</c:v>
                </c:pt>
              </c:numCache>
            </c:numRef>
          </c:val>
        </c:ser>
        <c:ser>
          <c:idx val="3"/>
          <c:order val="3"/>
          <c:tx>
            <c:strRef>
              <c:f>Applicants!$B$32</c:f>
              <c:strCache>
                <c:ptCount val="1"/>
                <c:pt idx="0">
                  <c:v>Member states and NO</c:v>
                </c:pt>
              </c:strCache>
            </c:strRef>
          </c:tx>
          <c:cat>
            <c:strRef>
              <c:f>Applicants!$C$28:$J$28</c:f>
              <c:strCache>
                <c:ptCount val="8"/>
                <c:pt idx="0">
                  <c:v>KOLARCTIC</c:v>
                </c:pt>
                <c:pt idx="1">
                  <c:v>KARELIA</c:v>
                </c:pt>
                <c:pt idx="2">
                  <c:v>SEFIRU</c:v>
                </c:pt>
                <c:pt idx="3">
                  <c:v>EERU</c:v>
                </c:pt>
                <c:pt idx="4">
                  <c:v>LVRU</c:v>
                </c:pt>
                <c:pt idx="5">
                  <c:v>LLB</c:v>
                </c:pt>
                <c:pt idx="6">
                  <c:v>PBU</c:v>
                </c:pt>
                <c:pt idx="7">
                  <c:v>BSB</c:v>
                </c:pt>
              </c:strCache>
            </c:strRef>
          </c:cat>
          <c:val>
            <c:numRef>
              <c:f>Applicants!$C$32:$J$32</c:f>
              <c:numCache>
                <c:formatCode>General</c:formatCode>
                <c:ptCount val="8"/>
                <c:pt idx="0">
                  <c:v>54</c:v>
                </c:pt>
                <c:pt idx="1">
                  <c:v>68</c:v>
                </c:pt>
                <c:pt idx="2">
                  <c:v>52</c:v>
                </c:pt>
                <c:pt idx="3">
                  <c:v>61</c:v>
                </c:pt>
                <c:pt idx="4">
                  <c:v>38</c:v>
                </c:pt>
                <c:pt idx="5">
                  <c:v>225</c:v>
                </c:pt>
                <c:pt idx="6">
                  <c:v>545</c:v>
                </c:pt>
                <c:pt idx="7">
                  <c:v>137</c:v>
                </c:pt>
              </c:numCache>
            </c:numRef>
          </c:val>
        </c:ser>
        <c:ser>
          <c:idx val="4"/>
          <c:order val="4"/>
          <c:tx>
            <c:strRef>
              <c:f>Applicants!$B$33</c:f>
              <c:strCache>
                <c:ptCount val="1"/>
                <c:pt idx="0">
                  <c:v>IPA countries</c:v>
                </c:pt>
              </c:strCache>
            </c:strRef>
          </c:tx>
          <c:cat>
            <c:strRef>
              <c:f>Applicants!$C$28:$J$28</c:f>
              <c:strCache>
                <c:ptCount val="8"/>
                <c:pt idx="0">
                  <c:v>KOLARCTIC</c:v>
                </c:pt>
                <c:pt idx="1">
                  <c:v>KARELIA</c:v>
                </c:pt>
                <c:pt idx="2">
                  <c:v>SEFIRU</c:v>
                </c:pt>
                <c:pt idx="3">
                  <c:v>EERU</c:v>
                </c:pt>
                <c:pt idx="4">
                  <c:v>LVRU</c:v>
                </c:pt>
                <c:pt idx="5">
                  <c:v>LLB</c:v>
                </c:pt>
                <c:pt idx="6">
                  <c:v>PBU</c:v>
                </c:pt>
                <c:pt idx="7">
                  <c:v>BSB</c:v>
                </c:pt>
              </c:strCache>
            </c:strRef>
          </c:cat>
          <c:val>
            <c:numRef>
              <c:f>Applicants!$C$33:$J$33</c:f>
              <c:numCache>
                <c:formatCode>General</c:formatCode>
                <c:ptCount val="8"/>
                <c:pt idx="7">
                  <c:v>79</c:v>
                </c:pt>
              </c:numCache>
            </c:numRef>
          </c:val>
        </c:ser>
        <c:dLbls/>
        <c:overlap val="100"/>
        <c:axId val="67334912"/>
        <c:axId val="67336448"/>
      </c:barChart>
      <c:catAx>
        <c:axId val="6733491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>
                <a:latin typeface="+mj-lt"/>
              </a:defRPr>
            </a:pPr>
            <a:endParaRPr lang="it-IT"/>
          </a:p>
        </c:txPr>
        <c:crossAx val="67336448"/>
        <c:crosses val="autoZero"/>
        <c:auto val="1"/>
        <c:lblAlgn val="ctr"/>
        <c:lblOffset val="100"/>
      </c:catAx>
      <c:valAx>
        <c:axId val="67336448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050" b="1">
                <a:latin typeface="+mj-lt"/>
              </a:defRPr>
            </a:pPr>
            <a:endParaRPr lang="it-IT"/>
          </a:p>
        </c:txPr>
        <c:crossAx val="67334912"/>
        <c:crosses val="autoZero"/>
        <c:crossBetween val="between"/>
      </c:valAx>
    </c:plotArea>
    <c:legend>
      <c:legendPos val="b"/>
      <c:legendEntry>
        <c:idx val="0"/>
        <c:delete val="1"/>
      </c:legendEntry>
      <c:legendEntry>
        <c:idx val="1"/>
        <c:delete val="1"/>
      </c:legendEntry>
      <c:layout/>
      <c:txPr>
        <a:bodyPr/>
        <a:lstStyle/>
        <a:p>
          <a:pPr>
            <a:defRPr sz="1200" b="1">
              <a:latin typeface="+mj-lt"/>
            </a:defRPr>
          </a:pPr>
          <a:endParaRPr lang="it-IT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style val="18"/>
  <c:chart>
    <c:title>
      <c:tx>
        <c:rich>
          <a:bodyPr/>
          <a:lstStyle/>
          <a:p>
            <a:pPr>
              <a:defRPr sz="2000">
                <a:solidFill>
                  <a:srgbClr val="581654"/>
                </a:solidFill>
                <a:latin typeface="+mj-lt"/>
              </a:defRPr>
            </a:pPr>
            <a:r>
              <a:rPr lang="en-US" sz="2000" dirty="0">
                <a:solidFill>
                  <a:srgbClr val="581654"/>
                </a:solidFill>
                <a:latin typeface="+mj-lt"/>
              </a:rPr>
              <a:t>Applications</a:t>
            </a:r>
            <a:r>
              <a:rPr lang="en-US" sz="2000" baseline="0" dirty="0">
                <a:solidFill>
                  <a:srgbClr val="581654"/>
                </a:solidFill>
                <a:latin typeface="+mj-lt"/>
              </a:rPr>
              <a:t> per </a:t>
            </a:r>
            <a:r>
              <a:rPr lang="en-US" sz="2000" baseline="0" dirty="0" smtClean="0">
                <a:solidFill>
                  <a:srgbClr val="581654"/>
                </a:solidFill>
                <a:latin typeface="+mj-lt"/>
              </a:rPr>
              <a:t>TO</a:t>
            </a:r>
            <a:endParaRPr lang="en-US" sz="2000" dirty="0">
              <a:solidFill>
                <a:srgbClr val="581654"/>
              </a:solidFill>
              <a:latin typeface="+mj-lt"/>
            </a:endParaRPr>
          </a:p>
        </c:rich>
      </c:tx>
      <c:layout>
        <c:manualLayout>
          <c:xMode val="edge"/>
          <c:yMode val="edge"/>
          <c:x val="5.5483189479956604E-2"/>
          <c:y val="3.0407475550290108E-2"/>
        </c:manualLayout>
      </c:layout>
    </c:title>
    <c:plotArea>
      <c:layout>
        <c:manualLayout>
          <c:layoutTarget val="inner"/>
          <c:xMode val="edge"/>
          <c:yMode val="edge"/>
          <c:x val="3.01978433986279E-2"/>
          <c:y val="0.15792531510998004"/>
          <c:w val="0.92950011389230591"/>
          <c:h val="0.78976230919811197"/>
        </c:manualLayout>
      </c:layout>
      <c:barChart>
        <c:barDir val="bar"/>
        <c:grouping val="clustered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>
                        <a:solidFill>
                          <a:srgbClr val="000090"/>
                        </a:solidFill>
                      </a:rPr>
                      <a:t> </a:t>
                    </a:r>
                    <a:r>
                      <a:rPr lang="en-US">
                        <a:solidFill>
                          <a:srgbClr val="000090"/>
                        </a:solidFill>
                      </a:rPr>
                      <a:t>385</a:t>
                    </a:r>
                    <a:endParaRPr lang="en-US"/>
                  </a:p>
                </c:rich>
              </c:tx>
              <c:showVal val="1"/>
              <c:showCatName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>
                        <a:solidFill>
                          <a:srgbClr val="000090"/>
                        </a:solidFill>
                      </a:rPr>
                      <a:t>34</a:t>
                    </a:r>
                    <a:endParaRPr lang="en-US"/>
                  </a:p>
                </c:rich>
              </c:tx>
              <c:showVal val="1"/>
              <c:showCatName val="1"/>
            </c:dLbl>
            <c:dLbl>
              <c:idx val="2"/>
              <c:layout>
                <c:manualLayout>
                  <c:x val="0"/>
                  <c:y val="2.4912616560289211E-3"/>
                </c:manualLayout>
              </c:layout>
              <c:tx>
                <c:rich>
                  <a:bodyPr/>
                  <a:lstStyle/>
                  <a:p>
                    <a:r>
                      <a:rPr lang="en-US" smtClean="0">
                        <a:solidFill>
                          <a:srgbClr val="000090"/>
                        </a:solidFill>
                      </a:rPr>
                      <a:t>464</a:t>
                    </a:r>
                    <a:endParaRPr lang="en-US"/>
                  </a:p>
                </c:rich>
              </c:tx>
              <c:showVal val="1"/>
              <c:showCatName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>
                        <a:solidFill>
                          <a:srgbClr val="000090"/>
                        </a:solidFill>
                      </a:rPr>
                      <a:t>130</a:t>
                    </a:r>
                    <a:endParaRPr lang="en-US"/>
                  </a:p>
                </c:rich>
              </c:tx>
              <c:showVal val="1"/>
              <c:showCatName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>
                        <a:solidFill>
                          <a:srgbClr val="000090"/>
                        </a:solidFill>
                      </a:rPr>
                      <a:t>52</a:t>
                    </a:r>
                    <a:endParaRPr lang="en-US"/>
                  </a:p>
                </c:rich>
              </c:tx>
              <c:showVal val="1"/>
              <c:showCatName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196</a:t>
                    </a:r>
                    <a:endParaRPr lang="en-US"/>
                  </a:p>
                </c:rich>
              </c:tx>
              <c:showVal val="1"/>
              <c:showCatName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139</a:t>
                    </a:r>
                    <a:endParaRPr lang="en-US"/>
                  </a:p>
                </c:rich>
              </c:tx>
              <c:showVal val="1"/>
              <c:showCatName val="1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mtClean="0"/>
                      <a:t>248</a:t>
                    </a:r>
                    <a:endParaRPr lang="en-US"/>
                  </a:p>
                </c:rich>
              </c:tx>
              <c:showVal val="1"/>
              <c:showCatName val="1"/>
            </c:dLbl>
            <c:dLbl>
              <c:idx val="8"/>
              <c:layout>
                <c:manualLayout>
                  <c:x val="1.7918638095714305E-2"/>
                  <c:y val="9.9642620365539315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29</a:t>
                    </a:r>
                    <a:endParaRPr lang="en-US"/>
                  </a:p>
                </c:rich>
              </c:tx>
              <c:showVal val="1"/>
              <c:showCatName val="1"/>
            </c:dLbl>
            <c:txPr>
              <a:bodyPr/>
              <a:lstStyle/>
              <a:p>
                <a:pPr>
                  <a:defRPr sz="1800" b="1">
                    <a:solidFill>
                      <a:srgbClr val="000090"/>
                    </a:solidFill>
                    <a:latin typeface="+mj-lt"/>
                  </a:defRPr>
                </a:pPr>
                <a:endParaRPr lang="it-IT"/>
              </a:p>
            </c:txPr>
            <c:showVal val="1"/>
            <c:showCatName val="1"/>
          </c:dLbls>
          <c:cat>
            <c:strRef>
              <c:f>'Submitted per TO'!$P$25:$X$25</c:f>
              <c:strCache>
                <c:ptCount val="9"/>
                <c:pt idx="0">
                  <c:v>TO1</c:v>
                </c:pt>
                <c:pt idx="1">
                  <c:v>TO2</c:v>
                </c:pt>
                <c:pt idx="2">
                  <c:v>TO3</c:v>
                </c:pt>
                <c:pt idx="3">
                  <c:v>TO4</c:v>
                </c:pt>
                <c:pt idx="4">
                  <c:v>TO5</c:v>
                </c:pt>
                <c:pt idx="5">
                  <c:v>TO6</c:v>
                </c:pt>
                <c:pt idx="6">
                  <c:v>TO7</c:v>
                </c:pt>
                <c:pt idx="7">
                  <c:v>TO8</c:v>
                </c:pt>
                <c:pt idx="8">
                  <c:v>TO10</c:v>
                </c:pt>
              </c:strCache>
            </c:strRef>
          </c:cat>
          <c:val>
            <c:numRef>
              <c:f>'Submitted per TO'!$P$26:$X$26</c:f>
              <c:numCache>
                <c:formatCode>General</c:formatCode>
                <c:ptCount val="9"/>
                <c:pt idx="0">
                  <c:v>385</c:v>
                </c:pt>
                <c:pt idx="1">
                  <c:v>34</c:v>
                </c:pt>
                <c:pt idx="2">
                  <c:v>464</c:v>
                </c:pt>
                <c:pt idx="3">
                  <c:v>130</c:v>
                </c:pt>
                <c:pt idx="4">
                  <c:v>52</c:v>
                </c:pt>
                <c:pt idx="5">
                  <c:v>196</c:v>
                </c:pt>
                <c:pt idx="6">
                  <c:v>139</c:v>
                </c:pt>
                <c:pt idx="7">
                  <c:v>248</c:v>
                </c:pt>
                <c:pt idx="8">
                  <c:v>29</c:v>
                </c:pt>
              </c:numCache>
            </c:numRef>
          </c:val>
        </c:ser>
        <c:dLbls/>
        <c:gapWidth val="100"/>
        <c:axId val="77120256"/>
        <c:axId val="77114368"/>
      </c:barChart>
      <c:valAx>
        <c:axId val="77114368"/>
        <c:scaling>
          <c:orientation val="minMax"/>
        </c:scaling>
        <c:axPos val="t"/>
        <c:majorGridlines/>
        <c:numFmt formatCode="General" sourceLinked="1"/>
        <c:tickLblPos val="nextTo"/>
        <c:txPr>
          <a:bodyPr/>
          <a:lstStyle/>
          <a:p>
            <a:pPr>
              <a:defRPr>
                <a:latin typeface="+mj-lt"/>
              </a:defRPr>
            </a:pPr>
            <a:endParaRPr lang="it-IT"/>
          </a:p>
        </c:txPr>
        <c:crossAx val="77120256"/>
        <c:crosses val="autoZero"/>
        <c:crossBetween val="between"/>
      </c:valAx>
      <c:catAx>
        <c:axId val="77120256"/>
        <c:scaling>
          <c:orientation val="maxMin"/>
        </c:scaling>
        <c:delete val="1"/>
        <c:axPos val="l"/>
        <c:tickLblPos val="none"/>
        <c:crossAx val="77114368"/>
        <c:crosses val="autoZero"/>
        <c:auto val="1"/>
        <c:lblAlgn val="ctr"/>
        <c:lblOffset val="100"/>
      </c:catAx>
    </c:plotArea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style val="18"/>
  <c:chart>
    <c:plotArea>
      <c:layout/>
      <c:pie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100" b="1">
                    <a:latin typeface="+mj-lt"/>
                  </a:defRPr>
                </a:pPr>
                <a:endParaRPr lang="it-IT"/>
              </a:p>
            </c:txPr>
            <c:dLblPos val="outEnd"/>
            <c:showCatName val="1"/>
            <c:showPercent val="1"/>
            <c:showLeaderLines val="1"/>
          </c:dLbls>
          <c:cat>
            <c:strRef>
              <c:f>Sheet4!$C$11:$K$11</c:f>
              <c:strCache>
                <c:ptCount val="9"/>
                <c:pt idx="0">
                  <c:v>TO1</c:v>
                </c:pt>
                <c:pt idx="1">
                  <c:v>TO2</c:v>
                </c:pt>
                <c:pt idx="2">
                  <c:v>TO3</c:v>
                </c:pt>
                <c:pt idx="3">
                  <c:v>TO4</c:v>
                </c:pt>
                <c:pt idx="4">
                  <c:v>TO5</c:v>
                </c:pt>
                <c:pt idx="5">
                  <c:v>TO6</c:v>
                </c:pt>
                <c:pt idx="6">
                  <c:v>TO7</c:v>
                </c:pt>
                <c:pt idx="7">
                  <c:v>TO8</c:v>
                </c:pt>
                <c:pt idx="8">
                  <c:v>TO10</c:v>
                </c:pt>
              </c:strCache>
            </c:strRef>
          </c:cat>
          <c:val>
            <c:numRef>
              <c:f>Sheet4!$C$12:$K$12</c:f>
              <c:numCache>
                <c:formatCode>_([$€-2]\ * #\ ##,000_);_([$€-2]\ * \(#\ ##,000\);_([$€-2]\ * "-"??_);_(@_)</c:formatCode>
                <c:ptCount val="9"/>
                <c:pt idx="0">
                  <c:v>237347332.49999994</c:v>
                </c:pt>
                <c:pt idx="1">
                  <c:v>23095214</c:v>
                </c:pt>
                <c:pt idx="2">
                  <c:v>540557607</c:v>
                </c:pt>
                <c:pt idx="3">
                  <c:v>95267766.049999997</c:v>
                </c:pt>
                <c:pt idx="4">
                  <c:v>51603849.929999992</c:v>
                </c:pt>
                <c:pt idx="5">
                  <c:v>118916524.74999999</c:v>
                </c:pt>
                <c:pt idx="6">
                  <c:v>227167701.99999997</c:v>
                </c:pt>
                <c:pt idx="7">
                  <c:v>400180000</c:v>
                </c:pt>
                <c:pt idx="8">
                  <c:v>32594642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style val="18"/>
  <c:chart>
    <c:plotArea>
      <c:layout/>
      <c:pie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200" b="1">
                    <a:latin typeface="+mj-lt"/>
                  </a:defRPr>
                </a:pPr>
                <a:endParaRPr lang="it-IT"/>
              </a:p>
            </c:txPr>
            <c:dLblPos val="outEnd"/>
            <c:showCatName val="1"/>
            <c:showPercent val="1"/>
            <c:showLeaderLines val="1"/>
          </c:dLbls>
          <c:cat>
            <c:strRef>
              <c:f>Sheet4!$C$39:$C$47</c:f>
              <c:strCache>
                <c:ptCount val="9"/>
                <c:pt idx="0">
                  <c:v>TO1</c:v>
                </c:pt>
                <c:pt idx="1">
                  <c:v>TO2</c:v>
                </c:pt>
                <c:pt idx="2">
                  <c:v>TO3</c:v>
                </c:pt>
                <c:pt idx="3">
                  <c:v>TO4</c:v>
                </c:pt>
                <c:pt idx="4">
                  <c:v>TO5</c:v>
                </c:pt>
                <c:pt idx="5">
                  <c:v>TO6</c:v>
                </c:pt>
                <c:pt idx="6">
                  <c:v>TO7</c:v>
                </c:pt>
                <c:pt idx="7">
                  <c:v>TO8</c:v>
                </c:pt>
                <c:pt idx="8">
                  <c:v>TO10</c:v>
                </c:pt>
              </c:strCache>
            </c:strRef>
          </c:cat>
          <c:val>
            <c:numRef>
              <c:f>Sheet4!$D$39:$D$47</c:f>
              <c:numCache>
                <c:formatCode>General</c:formatCode>
                <c:ptCount val="9"/>
                <c:pt idx="0">
                  <c:v>55395058.409999996</c:v>
                </c:pt>
                <c:pt idx="1">
                  <c:v>4554493.9999999991</c:v>
                </c:pt>
                <c:pt idx="2">
                  <c:v>50873213.469999999</c:v>
                </c:pt>
                <c:pt idx="3">
                  <c:v>16500000.000000002</c:v>
                </c:pt>
                <c:pt idx="4">
                  <c:v>15828639.540000001</c:v>
                </c:pt>
                <c:pt idx="5">
                  <c:v>45817377.280000001</c:v>
                </c:pt>
                <c:pt idx="6">
                  <c:v>61788001.589999996</c:v>
                </c:pt>
                <c:pt idx="7">
                  <c:v>44270782.82</c:v>
                </c:pt>
                <c:pt idx="8">
                  <c:v>82265032.070000008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style val="18"/>
  <c:chart>
    <c:plotArea>
      <c:layout/>
      <c:barChart>
        <c:barDir val="col"/>
        <c:grouping val="clustered"/>
        <c:ser>
          <c:idx val="0"/>
          <c:order val="0"/>
          <c:cat>
            <c:strRef>
              <c:f>Sheet3!$M$33:$M$35</c:f>
              <c:strCache>
                <c:ptCount val="3"/>
                <c:pt idx="0">
                  <c:v>Allocated to calls</c:v>
                </c:pt>
                <c:pt idx="1">
                  <c:v>Requested in calls</c:v>
                </c:pt>
                <c:pt idx="2">
                  <c:v>Approved</c:v>
                </c:pt>
              </c:strCache>
            </c:strRef>
          </c:cat>
          <c:val>
            <c:numRef>
              <c:f>Sheet3!$N$33:$N$35</c:f>
              <c:numCache>
                <c:formatCode>_([$€-2]\ * #\ ##,000_);_([$€-2]\ * \(#\ ##,000\);_([$€-2]\ * "-"??_);_(@_)</c:formatCode>
                <c:ptCount val="3"/>
                <c:pt idx="0">
                  <c:v>33519999.999999993</c:v>
                </c:pt>
                <c:pt idx="1">
                  <c:v>223017794.00000003</c:v>
                </c:pt>
                <c:pt idx="2">
                  <c:v>33959554.999999993</c:v>
                </c:pt>
              </c:numCache>
            </c:numRef>
          </c:val>
        </c:ser>
        <c:dLbls/>
        <c:axId val="77394688"/>
        <c:axId val="77396224"/>
      </c:barChart>
      <c:catAx>
        <c:axId val="7739468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>
                <a:latin typeface="+mj-lt"/>
              </a:defRPr>
            </a:pPr>
            <a:endParaRPr lang="it-IT"/>
          </a:p>
        </c:txPr>
        <c:crossAx val="77396224"/>
        <c:crosses val="autoZero"/>
        <c:auto val="1"/>
        <c:lblAlgn val="ctr"/>
        <c:lblOffset val="100"/>
      </c:catAx>
      <c:valAx>
        <c:axId val="77396224"/>
        <c:scaling>
          <c:orientation val="minMax"/>
        </c:scaling>
        <c:axPos val="l"/>
        <c:majorGridlines/>
        <c:numFmt formatCode="_([$€-2]\ * #\ ##,000_);_([$€-2]\ * \(#\ ##,000\);_([$€-2]\ * &quot;-&quot;??_);_(@_)" sourceLinked="1"/>
        <c:tickLblPos val="nextTo"/>
        <c:txPr>
          <a:bodyPr/>
          <a:lstStyle/>
          <a:p>
            <a:pPr>
              <a:defRPr b="1">
                <a:latin typeface="+mj-lt"/>
              </a:defRPr>
            </a:pPr>
            <a:endParaRPr lang="it-IT"/>
          </a:p>
        </c:txPr>
        <c:crossAx val="77394688"/>
        <c:crosses val="autoZero"/>
        <c:crossBetween val="between"/>
      </c:valAx>
    </c:plotArea>
    <c:plotVisOnly val="1"/>
    <c:dispBlanksAs val="gap"/>
  </c:chart>
  <c:externalData r:id="rId1"/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Relationship Id="rId4" Type="http://schemas.openxmlformats.org/officeDocument/2006/relationships/image" Target="../media/image12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Relationship Id="rId4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CAC839-28A8-8241-ADCF-7093FED45853}" type="doc">
      <dgm:prSet loTypeId="urn:microsoft.com/office/officeart/2008/layout/HexagonCluster" loCatId="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BB0F0A2-F5CD-B341-8BBF-073E70023113}">
      <dgm:prSet phldrT="[Text]" custT="1"/>
      <dgm:spPr/>
      <dgm:t>
        <a:bodyPr/>
        <a:lstStyle/>
        <a:p>
          <a:r>
            <a:rPr lang="en-US" sz="2000" b="1" dirty="0" smtClean="0">
              <a:latin typeface="+mj-lt"/>
            </a:rPr>
            <a:t>15 programmes adopted</a:t>
          </a:r>
          <a:endParaRPr lang="en-US" sz="2000" b="1" dirty="0">
            <a:latin typeface="+mj-lt"/>
          </a:endParaRPr>
        </a:p>
      </dgm:t>
    </dgm:pt>
    <dgm:pt modelId="{6724F4FB-CF76-9B4D-96C8-ADCF47AEE8C6}" type="parTrans" cxnId="{9975ECA2-0DB8-894F-92F4-19729B181C8A}">
      <dgm:prSet/>
      <dgm:spPr/>
      <dgm:t>
        <a:bodyPr/>
        <a:lstStyle/>
        <a:p>
          <a:endParaRPr lang="en-US"/>
        </a:p>
      </dgm:t>
    </dgm:pt>
    <dgm:pt modelId="{DCC89557-7981-5F48-8FBA-3EF824E6829A}" type="sibTrans" cxnId="{9975ECA2-0DB8-894F-92F4-19729B181C8A}">
      <dgm:prSet/>
      <dgm:spPr>
        <a:blipFill rotWithShape="1">
          <a:blip xmlns:r="http://schemas.openxmlformats.org/officeDocument/2006/relationships" r:embed="rId1">
            <a:duotone>
              <a:schemeClr val="lt1">
                <a:alpha val="90000"/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lt1">
                <a:alpha val="90000"/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E4C5F5EF-1673-2A47-A5A2-4F9D61508846}">
      <dgm:prSet phldrT="[Text]" custT="1"/>
      <dgm:spPr/>
      <dgm:t>
        <a:bodyPr/>
        <a:lstStyle/>
        <a:p>
          <a:r>
            <a:rPr lang="en-US" sz="2000" b="1" dirty="0" smtClean="0">
              <a:latin typeface="+mj-lt"/>
            </a:rPr>
            <a:t>Programme and national authorities and bodies set up</a:t>
          </a:r>
          <a:endParaRPr lang="en-US" sz="2000" b="1" dirty="0">
            <a:latin typeface="+mj-lt"/>
          </a:endParaRPr>
        </a:p>
      </dgm:t>
    </dgm:pt>
    <dgm:pt modelId="{F4F6CFF3-9ACF-BD4C-88CB-635CB693722A}" type="parTrans" cxnId="{B39C6FC5-231D-554E-9D48-46EA6C5741A2}">
      <dgm:prSet/>
      <dgm:spPr/>
      <dgm:t>
        <a:bodyPr/>
        <a:lstStyle/>
        <a:p>
          <a:endParaRPr lang="en-US"/>
        </a:p>
      </dgm:t>
    </dgm:pt>
    <dgm:pt modelId="{55EA4039-0025-1042-925D-FE0F8D0463B8}" type="sibTrans" cxnId="{B39C6FC5-231D-554E-9D48-46EA6C5741A2}">
      <dgm:prSet custT="1"/>
      <dgm:spPr>
        <a:blipFill>
          <a:blip xmlns:r="http://schemas.openxmlformats.org/officeDocument/2006/relationships" r:embed="rId2">
            <a:duotone>
              <a:schemeClr val="lt1">
                <a:alpha val="90000"/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lt1">
                <a:alpha val="90000"/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5000" b="-5000"/>
          </a:stretch>
        </a:blipFill>
      </dgm:spPr>
      <dgm:t>
        <a:bodyPr/>
        <a:lstStyle/>
        <a:p>
          <a:endParaRPr lang="en-US"/>
        </a:p>
      </dgm:t>
    </dgm:pt>
    <dgm:pt modelId="{7C90CE04-6C2D-2749-BB89-3C7A28E376AB}">
      <dgm:prSet phldrT="[Text]" custT="1"/>
      <dgm:spPr/>
      <dgm:t>
        <a:bodyPr/>
        <a:lstStyle/>
        <a:p>
          <a:r>
            <a:rPr lang="en-US" sz="2000" b="1" dirty="0" smtClean="0">
              <a:latin typeface="+mj-lt"/>
            </a:rPr>
            <a:t>20 Financing Agreements signed</a:t>
          </a:r>
          <a:endParaRPr lang="en-US" sz="2000" b="1" dirty="0">
            <a:latin typeface="+mj-lt"/>
          </a:endParaRPr>
        </a:p>
      </dgm:t>
    </dgm:pt>
    <dgm:pt modelId="{7FF8D49F-D319-7747-BDFC-4088CC5AE968}" type="parTrans" cxnId="{D3439FE3-3B8A-5149-AA4A-C726BF89C4E4}">
      <dgm:prSet/>
      <dgm:spPr/>
      <dgm:t>
        <a:bodyPr/>
        <a:lstStyle/>
        <a:p>
          <a:endParaRPr lang="en-US"/>
        </a:p>
      </dgm:t>
    </dgm:pt>
    <dgm:pt modelId="{A08F15BD-9BD6-FF48-AFBC-90EB4358B565}" type="sibTrans" cxnId="{D3439FE3-3B8A-5149-AA4A-C726BF89C4E4}">
      <dgm:prSet/>
      <dgm:spPr>
        <a:blipFill>
          <a:blip xmlns:r="http://schemas.openxmlformats.org/officeDocument/2006/relationships" r:embed="rId3">
            <a:duotone>
              <a:schemeClr val="lt1">
                <a:alpha val="90000"/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lt1">
                <a:alpha val="90000"/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4000" r="-4000"/>
          </a:stretch>
        </a:blipFill>
      </dgm:spPr>
      <dgm:t>
        <a:bodyPr/>
        <a:lstStyle/>
        <a:p>
          <a:endParaRPr lang="en-US"/>
        </a:p>
      </dgm:t>
    </dgm:pt>
    <dgm:pt modelId="{E7ECF621-6381-D74E-9C4F-DCA801823CFA}">
      <dgm:prSet phldrT="[Text]" custT="1"/>
      <dgm:spPr/>
      <dgm:t>
        <a:bodyPr/>
        <a:lstStyle/>
        <a:p>
          <a:r>
            <a:rPr lang="en-US" sz="2000" b="1" dirty="0" smtClean="0">
              <a:latin typeface="+mj-lt"/>
            </a:rPr>
            <a:t>5 Managing Authorities designated</a:t>
          </a:r>
          <a:endParaRPr lang="en-US" sz="2000" b="1" dirty="0">
            <a:latin typeface="+mj-lt"/>
          </a:endParaRPr>
        </a:p>
      </dgm:t>
    </dgm:pt>
    <dgm:pt modelId="{E644B81C-9DCD-DF40-A490-867D1F2E858F}" type="parTrans" cxnId="{3BF83A10-BAA4-8243-9C66-2E9B7567006E}">
      <dgm:prSet/>
      <dgm:spPr/>
      <dgm:t>
        <a:bodyPr/>
        <a:lstStyle/>
        <a:p>
          <a:endParaRPr lang="en-US"/>
        </a:p>
      </dgm:t>
    </dgm:pt>
    <dgm:pt modelId="{45789C5B-50BE-9E45-B82F-5D8F131F6052}" type="sibTrans" cxnId="{3BF83A10-BAA4-8243-9C66-2E9B7567006E}">
      <dgm:prSet/>
      <dgm:spPr>
        <a:blipFill>
          <a:blip xmlns:r="http://schemas.openxmlformats.org/officeDocument/2006/relationships" r:embed="rId4">
            <a:duotone>
              <a:schemeClr val="lt1">
                <a:alpha val="90000"/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lt1">
                <a:alpha val="90000"/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8000" b="-8000"/>
          </a:stretch>
        </a:blipFill>
      </dgm:spPr>
      <dgm:t>
        <a:bodyPr/>
        <a:lstStyle/>
        <a:p>
          <a:endParaRPr lang="en-US"/>
        </a:p>
      </dgm:t>
    </dgm:pt>
    <dgm:pt modelId="{C66642FC-ADFC-BB44-8E32-DBAC1CA24F66}" type="pres">
      <dgm:prSet presAssocID="{86CAC839-28A8-8241-ADCF-7093FED45853}" presName="Name0" presStyleCnt="0">
        <dgm:presLayoutVars>
          <dgm:chMax val="21"/>
          <dgm:chPref val="21"/>
        </dgm:presLayoutVars>
      </dgm:prSet>
      <dgm:spPr/>
      <dgm:t>
        <a:bodyPr/>
        <a:lstStyle/>
        <a:p>
          <a:endParaRPr lang="en-US"/>
        </a:p>
      </dgm:t>
    </dgm:pt>
    <dgm:pt modelId="{20BD0621-3F40-9E42-99F4-0CFC75E33A63}" type="pres">
      <dgm:prSet presAssocID="{5BB0F0A2-F5CD-B341-8BBF-073E70023113}" presName="text1" presStyleCnt="0"/>
      <dgm:spPr/>
      <dgm:t>
        <a:bodyPr/>
        <a:lstStyle/>
        <a:p>
          <a:endParaRPr lang="en-US"/>
        </a:p>
      </dgm:t>
    </dgm:pt>
    <dgm:pt modelId="{88E259DD-6997-3C41-8059-99FFFB61F2D0}" type="pres">
      <dgm:prSet presAssocID="{5BB0F0A2-F5CD-B341-8BBF-073E70023113}" presName="textRepeatNode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DB009A-DF0F-0348-A79C-6E272190D7C8}" type="pres">
      <dgm:prSet presAssocID="{5BB0F0A2-F5CD-B341-8BBF-073E70023113}" presName="textaccent1" presStyleCnt="0"/>
      <dgm:spPr/>
      <dgm:t>
        <a:bodyPr/>
        <a:lstStyle/>
        <a:p>
          <a:endParaRPr lang="en-US"/>
        </a:p>
      </dgm:t>
    </dgm:pt>
    <dgm:pt modelId="{5D31A6E9-7DB3-CD49-9A0C-FA350790D4D7}" type="pres">
      <dgm:prSet presAssocID="{5BB0F0A2-F5CD-B341-8BBF-073E70023113}" presName="accentRepeatNode" presStyleLbl="solidAlignAcc1" presStyleIdx="0" presStyleCnt="8"/>
      <dgm:spPr/>
      <dgm:t>
        <a:bodyPr/>
        <a:lstStyle/>
        <a:p>
          <a:endParaRPr lang="en-US"/>
        </a:p>
      </dgm:t>
    </dgm:pt>
    <dgm:pt modelId="{C600FBA4-0086-FF45-92BD-700207934305}" type="pres">
      <dgm:prSet presAssocID="{DCC89557-7981-5F48-8FBA-3EF824E6829A}" presName="image1" presStyleCnt="0"/>
      <dgm:spPr/>
      <dgm:t>
        <a:bodyPr/>
        <a:lstStyle/>
        <a:p>
          <a:endParaRPr lang="en-US"/>
        </a:p>
      </dgm:t>
    </dgm:pt>
    <dgm:pt modelId="{FBF13D33-EACB-5343-A6BD-CB79B308C2E4}" type="pres">
      <dgm:prSet presAssocID="{DCC89557-7981-5F48-8FBA-3EF824E6829A}" presName="imageRepeatNode" presStyleLbl="alignAcc1" presStyleIdx="0" presStyleCnt="4"/>
      <dgm:spPr/>
      <dgm:t>
        <a:bodyPr/>
        <a:lstStyle/>
        <a:p>
          <a:endParaRPr lang="en-US"/>
        </a:p>
      </dgm:t>
    </dgm:pt>
    <dgm:pt modelId="{E0CFEB37-9C0F-0649-9B7D-3C1C7E05B8B9}" type="pres">
      <dgm:prSet presAssocID="{DCC89557-7981-5F48-8FBA-3EF824E6829A}" presName="imageaccent1" presStyleCnt="0"/>
      <dgm:spPr/>
      <dgm:t>
        <a:bodyPr/>
        <a:lstStyle/>
        <a:p>
          <a:endParaRPr lang="en-US"/>
        </a:p>
      </dgm:t>
    </dgm:pt>
    <dgm:pt modelId="{AB8DD481-A111-004D-B223-5B6C2DB154FD}" type="pres">
      <dgm:prSet presAssocID="{DCC89557-7981-5F48-8FBA-3EF824E6829A}" presName="accentRepeatNode" presStyleLbl="solidAlignAcc1" presStyleIdx="1" presStyleCnt="8"/>
      <dgm:spPr/>
      <dgm:t>
        <a:bodyPr/>
        <a:lstStyle/>
        <a:p>
          <a:endParaRPr lang="en-US"/>
        </a:p>
      </dgm:t>
    </dgm:pt>
    <dgm:pt modelId="{87E2BFD4-9791-A741-9C0D-54028D5C1D6B}" type="pres">
      <dgm:prSet presAssocID="{E4C5F5EF-1673-2A47-A5A2-4F9D61508846}" presName="text2" presStyleCnt="0"/>
      <dgm:spPr/>
      <dgm:t>
        <a:bodyPr/>
        <a:lstStyle/>
        <a:p>
          <a:endParaRPr lang="en-US"/>
        </a:p>
      </dgm:t>
    </dgm:pt>
    <dgm:pt modelId="{EE8A3DCD-EAD8-6843-B80A-42F57C7BF6A4}" type="pres">
      <dgm:prSet presAssocID="{E4C5F5EF-1673-2A47-A5A2-4F9D61508846}" presName="textRepeatNode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538FBF-134D-2946-997E-1FA44CBAD2C3}" type="pres">
      <dgm:prSet presAssocID="{E4C5F5EF-1673-2A47-A5A2-4F9D61508846}" presName="textaccent2" presStyleCnt="0"/>
      <dgm:spPr/>
      <dgm:t>
        <a:bodyPr/>
        <a:lstStyle/>
        <a:p>
          <a:endParaRPr lang="en-US"/>
        </a:p>
      </dgm:t>
    </dgm:pt>
    <dgm:pt modelId="{4B232607-DFAE-C946-A4C6-9B68CEB2C791}" type="pres">
      <dgm:prSet presAssocID="{E4C5F5EF-1673-2A47-A5A2-4F9D61508846}" presName="accentRepeatNode" presStyleLbl="solidAlignAcc1" presStyleIdx="2" presStyleCnt="8"/>
      <dgm:spPr/>
      <dgm:t>
        <a:bodyPr/>
        <a:lstStyle/>
        <a:p>
          <a:endParaRPr lang="en-US"/>
        </a:p>
      </dgm:t>
    </dgm:pt>
    <dgm:pt modelId="{734A58B7-0C72-0D43-ADBA-BF3E4993FF51}" type="pres">
      <dgm:prSet presAssocID="{55EA4039-0025-1042-925D-FE0F8D0463B8}" presName="image2" presStyleCnt="0"/>
      <dgm:spPr/>
      <dgm:t>
        <a:bodyPr/>
        <a:lstStyle/>
        <a:p>
          <a:endParaRPr lang="en-US"/>
        </a:p>
      </dgm:t>
    </dgm:pt>
    <dgm:pt modelId="{75FA00DF-0A42-9C43-B8BD-20B121D8F996}" type="pres">
      <dgm:prSet presAssocID="{55EA4039-0025-1042-925D-FE0F8D0463B8}" presName="imageRepeatNode" presStyleLbl="alignAcc1" presStyleIdx="1" presStyleCnt="4" custLinFactNeighborX="86350" custLinFactNeighborY="-53277"/>
      <dgm:spPr/>
      <dgm:t>
        <a:bodyPr/>
        <a:lstStyle/>
        <a:p>
          <a:endParaRPr lang="en-US"/>
        </a:p>
      </dgm:t>
    </dgm:pt>
    <dgm:pt modelId="{C5965903-E30D-884C-B822-0D7F32B8BFB6}" type="pres">
      <dgm:prSet presAssocID="{55EA4039-0025-1042-925D-FE0F8D0463B8}" presName="imageaccent2" presStyleCnt="0"/>
      <dgm:spPr/>
      <dgm:t>
        <a:bodyPr/>
        <a:lstStyle/>
        <a:p>
          <a:endParaRPr lang="en-US"/>
        </a:p>
      </dgm:t>
    </dgm:pt>
    <dgm:pt modelId="{F0D79C10-7FEF-B743-8FC7-929C8ED07703}" type="pres">
      <dgm:prSet presAssocID="{55EA4039-0025-1042-925D-FE0F8D0463B8}" presName="accentRepeatNode" presStyleLbl="solidAlignAcc1" presStyleIdx="3" presStyleCnt="8"/>
      <dgm:spPr/>
      <dgm:t>
        <a:bodyPr/>
        <a:lstStyle/>
        <a:p>
          <a:endParaRPr lang="en-US"/>
        </a:p>
      </dgm:t>
    </dgm:pt>
    <dgm:pt modelId="{50408862-E48C-E649-A96C-587BCE31FB64}" type="pres">
      <dgm:prSet presAssocID="{7C90CE04-6C2D-2749-BB89-3C7A28E376AB}" presName="text3" presStyleCnt="0"/>
      <dgm:spPr/>
      <dgm:t>
        <a:bodyPr/>
        <a:lstStyle/>
        <a:p>
          <a:endParaRPr lang="en-US"/>
        </a:p>
      </dgm:t>
    </dgm:pt>
    <dgm:pt modelId="{33C72BAD-73A9-084B-B9C8-E07C1AF046BC}" type="pres">
      <dgm:prSet presAssocID="{7C90CE04-6C2D-2749-BB89-3C7A28E376AB}" presName="textRepeatNode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CCCE5C-19F3-C749-8A5D-CB1DFAE9253B}" type="pres">
      <dgm:prSet presAssocID="{7C90CE04-6C2D-2749-BB89-3C7A28E376AB}" presName="textaccent3" presStyleCnt="0"/>
      <dgm:spPr/>
      <dgm:t>
        <a:bodyPr/>
        <a:lstStyle/>
        <a:p>
          <a:endParaRPr lang="en-US"/>
        </a:p>
      </dgm:t>
    </dgm:pt>
    <dgm:pt modelId="{1F582484-5A8B-DC48-9D38-2B79F7636114}" type="pres">
      <dgm:prSet presAssocID="{7C90CE04-6C2D-2749-BB89-3C7A28E376AB}" presName="accentRepeatNode" presStyleLbl="solidAlignAcc1" presStyleIdx="4" presStyleCnt="8"/>
      <dgm:spPr/>
      <dgm:t>
        <a:bodyPr/>
        <a:lstStyle/>
        <a:p>
          <a:endParaRPr lang="en-US"/>
        </a:p>
      </dgm:t>
    </dgm:pt>
    <dgm:pt modelId="{7B401099-F6B9-EF45-B025-EF8A21DCC01F}" type="pres">
      <dgm:prSet presAssocID="{A08F15BD-9BD6-FF48-AFBC-90EB4358B565}" presName="image3" presStyleCnt="0"/>
      <dgm:spPr/>
      <dgm:t>
        <a:bodyPr/>
        <a:lstStyle/>
        <a:p>
          <a:endParaRPr lang="en-US"/>
        </a:p>
      </dgm:t>
    </dgm:pt>
    <dgm:pt modelId="{606BF23E-F6DB-A248-A685-4A3E1FBBC60A}" type="pres">
      <dgm:prSet presAssocID="{A08F15BD-9BD6-FF48-AFBC-90EB4358B565}" presName="imageRepeatNode" presStyleLbl="alignAcc1" presStyleIdx="2" presStyleCnt="4" custLinFactNeighborX="456"/>
      <dgm:spPr/>
      <dgm:t>
        <a:bodyPr/>
        <a:lstStyle/>
        <a:p>
          <a:endParaRPr lang="en-US"/>
        </a:p>
      </dgm:t>
    </dgm:pt>
    <dgm:pt modelId="{85275FCA-0441-C44D-81C5-6BBDF75DC7F1}" type="pres">
      <dgm:prSet presAssocID="{A08F15BD-9BD6-FF48-AFBC-90EB4358B565}" presName="imageaccent3" presStyleCnt="0"/>
      <dgm:spPr/>
      <dgm:t>
        <a:bodyPr/>
        <a:lstStyle/>
        <a:p>
          <a:endParaRPr lang="en-US"/>
        </a:p>
      </dgm:t>
    </dgm:pt>
    <dgm:pt modelId="{71EA8544-C9C2-6B4B-8E36-86D71561C153}" type="pres">
      <dgm:prSet presAssocID="{A08F15BD-9BD6-FF48-AFBC-90EB4358B565}" presName="accentRepeatNode" presStyleLbl="solidAlignAcc1" presStyleIdx="5" presStyleCnt="8"/>
      <dgm:spPr/>
      <dgm:t>
        <a:bodyPr/>
        <a:lstStyle/>
        <a:p>
          <a:endParaRPr lang="en-US"/>
        </a:p>
      </dgm:t>
    </dgm:pt>
    <dgm:pt modelId="{50BF72AA-3477-B449-A731-26466C2F3A87}" type="pres">
      <dgm:prSet presAssocID="{E7ECF621-6381-D74E-9C4F-DCA801823CFA}" presName="text4" presStyleCnt="0"/>
      <dgm:spPr/>
      <dgm:t>
        <a:bodyPr/>
        <a:lstStyle/>
        <a:p>
          <a:endParaRPr lang="en-US"/>
        </a:p>
      </dgm:t>
    </dgm:pt>
    <dgm:pt modelId="{5FA939CB-43C9-FB4D-A8DB-3A9F68A77A5C}" type="pres">
      <dgm:prSet presAssocID="{E7ECF621-6381-D74E-9C4F-DCA801823CFA}" presName="textRepeatNode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B455FB-555C-334C-A142-CF56066152D1}" type="pres">
      <dgm:prSet presAssocID="{E7ECF621-6381-D74E-9C4F-DCA801823CFA}" presName="textaccent4" presStyleCnt="0"/>
      <dgm:spPr/>
      <dgm:t>
        <a:bodyPr/>
        <a:lstStyle/>
        <a:p>
          <a:endParaRPr lang="en-US"/>
        </a:p>
      </dgm:t>
    </dgm:pt>
    <dgm:pt modelId="{529089F7-780A-E543-9638-78F5D6C43949}" type="pres">
      <dgm:prSet presAssocID="{E7ECF621-6381-D74E-9C4F-DCA801823CFA}" presName="accentRepeatNode" presStyleLbl="solidAlignAcc1" presStyleIdx="6" presStyleCnt="8"/>
      <dgm:spPr/>
      <dgm:t>
        <a:bodyPr/>
        <a:lstStyle/>
        <a:p>
          <a:endParaRPr lang="en-US"/>
        </a:p>
      </dgm:t>
    </dgm:pt>
    <dgm:pt modelId="{89A7283B-8038-A649-AF0D-216623A081FE}" type="pres">
      <dgm:prSet presAssocID="{45789C5B-50BE-9E45-B82F-5D8F131F6052}" presName="image4" presStyleCnt="0"/>
      <dgm:spPr/>
      <dgm:t>
        <a:bodyPr/>
        <a:lstStyle/>
        <a:p>
          <a:endParaRPr lang="en-US"/>
        </a:p>
      </dgm:t>
    </dgm:pt>
    <dgm:pt modelId="{1D9CDA29-E407-2040-9E63-02C04F7A9703}" type="pres">
      <dgm:prSet presAssocID="{45789C5B-50BE-9E45-B82F-5D8F131F6052}" presName="imageRepeatNode" presStyleLbl="alignAcc1" presStyleIdx="3" presStyleCnt="4" custLinFactNeighborX="-85107" custLinFactNeighborY="54200"/>
      <dgm:spPr/>
      <dgm:t>
        <a:bodyPr/>
        <a:lstStyle/>
        <a:p>
          <a:endParaRPr lang="en-US"/>
        </a:p>
      </dgm:t>
    </dgm:pt>
    <dgm:pt modelId="{7C99B6F7-9277-E240-A4D3-66667FB4252A}" type="pres">
      <dgm:prSet presAssocID="{45789C5B-50BE-9E45-B82F-5D8F131F6052}" presName="imageaccent4" presStyleCnt="0"/>
      <dgm:spPr/>
      <dgm:t>
        <a:bodyPr/>
        <a:lstStyle/>
        <a:p>
          <a:endParaRPr lang="en-US"/>
        </a:p>
      </dgm:t>
    </dgm:pt>
    <dgm:pt modelId="{6E864D9F-6183-2140-8836-F5ED135FE717}" type="pres">
      <dgm:prSet presAssocID="{45789C5B-50BE-9E45-B82F-5D8F131F6052}" presName="accentRepeatNode" presStyleLbl="solidAlignAcc1" presStyleIdx="7" presStyleCnt="8"/>
      <dgm:spPr/>
      <dgm:t>
        <a:bodyPr/>
        <a:lstStyle/>
        <a:p>
          <a:endParaRPr lang="en-US"/>
        </a:p>
      </dgm:t>
    </dgm:pt>
  </dgm:ptLst>
  <dgm:cxnLst>
    <dgm:cxn modelId="{D3439FE3-3B8A-5149-AA4A-C726BF89C4E4}" srcId="{86CAC839-28A8-8241-ADCF-7093FED45853}" destId="{7C90CE04-6C2D-2749-BB89-3C7A28E376AB}" srcOrd="2" destOrd="0" parTransId="{7FF8D49F-D319-7747-BDFC-4088CC5AE968}" sibTransId="{A08F15BD-9BD6-FF48-AFBC-90EB4358B565}"/>
    <dgm:cxn modelId="{B39C6FC5-231D-554E-9D48-46EA6C5741A2}" srcId="{86CAC839-28A8-8241-ADCF-7093FED45853}" destId="{E4C5F5EF-1673-2A47-A5A2-4F9D61508846}" srcOrd="1" destOrd="0" parTransId="{F4F6CFF3-9ACF-BD4C-88CB-635CB693722A}" sibTransId="{55EA4039-0025-1042-925D-FE0F8D0463B8}"/>
    <dgm:cxn modelId="{3B969D81-2186-CF46-8B36-789DADF2CF76}" type="presOf" srcId="{E4C5F5EF-1673-2A47-A5A2-4F9D61508846}" destId="{EE8A3DCD-EAD8-6843-B80A-42F57C7BF6A4}" srcOrd="0" destOrd="0" presId="urn:microsoft.com/office/officeart/2008/layout/HexagonCluster"/>
    <dgm:cxn modelId="{4B2D2C95-7794-8143-86AE-2D91EEEE1E9E}" type="presOf" srcId="{7C90CE04-6C2D-2749-BB89-3C7A28E376AB}" destId="{33C72BAD-73A9-084B-B9C8-E07C1AF046BC}" srcOrd="0" destOrd="0" presId="urn:microsoft.com/office/officeart/2008/layout/HexagonCluster"/>
    <dgm:cxn modelId="{9FA61FCB-4A71-6841-BD52-6DFA6F76E093}" type="presOf" srcId="{55EA4039-0025-1042-925D-FE0F8D0463B8}" destId="{75FA00DF-0A42-9C43-B8BD-20B121D8F996}" srcOrd="0" destOrd="0" presId="urn:microsoft.com/office/officeart/2008/layout/HexagonCluster"/>
    <dgm:cxn modelId="{3BF83A10-BAA4-8243-9C66-2E9B7567006E}" srcId="{86CAC839-28A8-8241-ADCF-7093FED45853}" destId="{E7ECF621-6381-D74E-9C4F-DCA801823CFA}" srcOrd="3" destOrd="0" parTransId="{E644B81C-9DCD-DF40-A490-867D1F2E858F}" sibTransId="{45789C5B-50BE-9E45-B82F-5D8F131F6052}"/>
    <dgm:cxn modelId="{23F570F7-7D7D-A546-AF23-9598D06957A3}" type="presOf" srcId="{E7ECF621-6381-D74E-9C4F-DCA801823CFA}" destId="{5FA939CB-43C9-FB4D-A8DB-3A9F68A77A5C}" srcOrd="0" destOrd="0" presId="urn:microsoft.com/office/officeart/2008/layout/HexagonCluster"/>
    <dgm:cxn modelId="{9975ECA2-0DB8-894F-92F4-19729B181C8A}" srcId="{86CAC839-28A8-8241-ADCF-7093FED45853}" destId="{5BB0F0A2-F5CD-B341-8BBF-073E70023113}" srcOrd="0" destOrd="0" parTransId="{6724F4FB-CF76-9B4D-96C8-ADCF47AEE8C6}" sibTransId="{DCC89557-7981-5F48-8FBA-3EF824E6829A}"/>
    <dgm:cxn modelId="{267225EA-C121-544A-8D3F-823B47805202}" type="presOf" srcId="{DCC89557-7981-5F48-8FBA-3EF824E6829A}" destId="{FBF13D33-EACB-5343-A6BD-CB79B308C2E4}" srcOrd="0" destOrd="0" presId="urn:microsoft.com/office/officeart/2008/layout/HexagonCluster"/>
    <dgm:cxn modelId="{060F22B7-D3D2-7844-BBDC-2B51F4781B65}" type="presOf" srcId="{A08F15BD-9BD6-FF48-AFBC-90EB4358B565}" destId="{606BF23E-F6DB-A248-A685-4A3E1FBBC60A}" srcOrd="0" destOrd="0" presId="urn:microsoft.com/office/officeart/2008/layout/HexagonCluster"/>
    <dgm:cxn modelId="{432764D3-8967-CD48-A968-F37323BFA178}" type="presOf" srcId="{5BB0F0A2-F5CD-B341-8BBF-073E70023113}" destId="{88E259DD-6997-3C41-8059-99FFFB61F2D0}" srcOrd="0" destOrd="0" presId="urn:microsoft.com/office/officeart/2008/layout/HexagonCluster"/>
    <dgm:cxn modelId="{A3D6C48D-B26E-6D42-AB42-7FD846377110}" type="presOf" srcId="{45789C5B-50BE-9E45-B82F-5D8F131F6052}" destId="{1D9CDA29-E407-2040-9E63-02C04F7A9703}" srcOrd="0" destOrd="0" presId="urn:microsoft.com/office/officeart/2008/layout/HexagonCluster"/>
    <dgm:cxn modelId="{8E048F20-4292-264A-8F5B-D028A9D8A9BC}" type="presOf" srcId="{86CAC839-28A8-8241-ADCF-7093FED45853}" destId="{C66642FC-ADFC-BB44-8E32-DBAC1CA24F66}" srcOrd="0" destOrd="0" presId="urn:microsoft.com/office/officeart/2008/layout/HexagonCluster"/>
    <dgm:cxn modelId="{6D6EC430-7DB4-9849-8BA3-44EF206B4141}" type="presParOf" srcId="{C66642FC-ADFC-BB44-8E32-DBAC1CA24F66}" destId="{20BD0621-3F40-9E42-99F4-0CFC75E33A63}" srcOrd="0" destOrd="0" presId="urn:microsoft.com/office/officeart/2008/layout/HexagonCluster"/>
    <dgm:cxn modelId="{FB348F28-5E90-5040-92F1-12F980221A54}" type="presParOf" srcId="{20BD0621-3F40-9E42-99F4-0CFC75E33A63}" destId="{88E259DD-6997-3C41-8059-99FFFB61F2D0}" srcOrd="0" destOrd="0" presId="urn:microsoft.com/office/officeart/2008/layout/HexagonCluster"/>
    <dgm:cxn modelId="{B6CF353C-BF21-574D-959F-41B4437BA9AF}" type="presParOf" srcId="{C66642FC-ADFC-BB44-8E32-DBAC1CA24F66}" destId="{F5DB009A-DF0F-0348-A79C-6E272190D7C8}" srcOrd="1" destOrd="0" presId="urn:microsoft.com/office/officeart/2008/layout/HexagonCluster"/>
    <dgm:cxn modelId="{4615183D-0934-D247-BFED-7E1459C36124}" type="presParOf" srcId="{F5DB009A-DF0F-0348-A79C-6E272190D7C8}" destId="{5D31A6E9-7DB3-CD49-9A0C-FA350790D4D7}" srcOrd="0" destOrd="0" presId="urn:microsoft.com/office/officeart/2008/layout/HexagonCluster"/>
    <dgm:cxn modelId="{D564BACB-4E86-A344-9F1B-E89690005CE7}" type="presParOf" srcId="{C66642FC-ADFC-BB44-8E32-DBAC1CA24F66}" destId="{C600FBA4-0086-FF45-92BD-700207934305}" srcOrd="2" destOrd="0" presId="urn:microsoft.com/office/officeart/2008/layout/HexagonCluster"/>
    <dgm:cxn modelId="{E458B79D-A13F-6643-ACAE-791A7EA0FDAE}" type="presParOf" srcId="{C600FBA4-0086-FF45-92BD-700207934305}" destId="{FBF13D33-EACB-5343-A6BD-CB79B308C2E4}" srcOrd="0" destOrd="0" presId="urn:microsoft.com/office/officeart/2008/layout/HexagonCluster"/>
    <dgm:cxn modelId="{1BE9D2CB-5D10-C142-9783-CA4A5148AF65}" type="presParOf" srcId="{C66642FC-ADFC-BB44-8E32-DBAC1CA24F66}" destId="{E0CFEB37-9C0F-0649-9B7D-3C1C7E05B8B9}" srcOrd="3" destOrd="0" presId="urn:microsoft.com/office/officeart/2008/layout/HexagonCluster"/>
    <dgm:cxn modelId="{192A6300-FD8F-4B44-8977-426F336579C2}" type="presParOf" srcId="{E0CFEB37-9C0F-0649-9B7D-3C1C7E05B8B9}" destId="{AB8DD481-A111-004D-B223-5B6C2DB154FD}" srcOrd="0" destOrd="0" presId="urn:microsoft.com/office/officeart/2008/layout/HexagonCluster"/>
    <dgm:cxn modelId="{133821F6-CC25-0D4D-9298-9418105F4071}" type="presParOf" srcId="{C66642FC-ADFC-BB44-8E32-DBAC1CA24F66}" destId="{87E2BFD4-9791-A741-9C0D-54028D5C1D6B}" srcOrd="4" destOrd="0" presId="urn:microsoft.com/office/officeart/2008/layout/HexagonCluster"/>
    <dgm:cxn modelId="{4C297D0A-C0E3-6843-BFEC-5052BBBE8FAE}" type="presParOf" srcId="{87E2BFD4-9791-A741-9C0D-54028D5C1D6B}" destId="{EE8A3DCD-EAD8-6843-B80A-42F57C7BF6A4}" srcOrd="0" destOrd="0" presId="urn:microsoft.com/office/officeart/2008/layout/HexagonCluster"/>
    <dgm:cxn modelId="{EEE0D560-8364-3345-8216-54F33C3C194F}" type="presParOf" srcId="{C66642FC-ADFC-BB44-8E32-DBAC1CA24F66}" destId="{D2538FBF-134D-2946-997E-1FA44CBAD2C3}" srcOrd="5" destOrd="0" presId="urn:microsoft.com/office/officeart/2008/layout/HexagonCluster"/>
    <dgm:cxn modelId="{68E94002-9789-1C4F-BBC6-7084D6829DEE}" type="presParOf" srcId="{D2538FBF-134D-2946-997E-1FA44CBAD2C3}" destId="{4B232607-DFAE-C946-A4C6-9B68CEB2C791}" srcOrd="0" destOrd="0" presId="urn:microsoft.com/office/officeart/2008/layout/HexagonCluster"/>
    <dgm:cxn modelId="{1D0C3494-6D32-2648-A2F6-1C55094B890C}" type="presParOf" srcId="{C66642FC-ADFC-BB44-8E32-DBAC1CA24F66}" destId="{734A58B7-0C72-0D43-ADBA-BF3E4993FF51}" srcOrd="6" destOrd="0" presId="urn:microsoft.com/office/officeart/2008/layout/HexagonCluster"/>
    <dgm:cxn modelId="{118422F1-848A-5444-9AE2-5712C91631E0}" type="presParOf" srcId="{734A58B7-0C72-0D43-ADBA-BF3E4993FF51}" destId="{75FA00DF-0A42-9C43-B8BD-20B121D8F996}" srcOrd="0" destOrd="0" presId="urn:microsoft.com/office/officeart/2008/layout/HexagonCluster"/>
    <dgm:cxn modelId="{27F2F948-0CC2-B34B-95F4-07AB0EA1199C}" type="presParOf" srcId="{C66642FC-ADFC-BB44-8E32-DBAC1CA24F66}" destId="{C5965903-E30D-884C-B822-0D7F32B8BFB6}" srcOrd="7" destOrd="0" presId="urn:microsoft.com/office/officeart/2008/layout/HexagonCluster"/>
    <dgm:cxn modelId="{482A0B7B-E447-284A-8961-7A3630506E9A}" type="presParOf" srcId="{C5965903-E30D-884C-B822-0D7F32B8BFB6}" destId="{F0D79C10-7FEF-B743-8FC7-929C8ED07703}" srcOrd="0" destOrd="0" presId="urn:microsoft.com/office/officeart/2008/layout/HexagonCluster"/>
    <dgm:cxn modelId="{D2CA3B58-A03D-7E49-9141-D55FFBE07435}" type="presParOf" srcId="{C66642FC-ADFC-BB44-8E32-DBAC1CA24F66}" destId="{50408862-E48C-E649-A96C-587BCE31FB64}" srcOrd="8" destOrd="0" presId="urn:microsoft.com/office/officeart/2008/layout/HexagonCluster"/>
    <dgm:cxn modelId="{DD65238D-FB8B-E449-AD4F-099093F12A78}" type="presParOf" srcId="{50408862-E48C-E649-A96C-587BCE31FB64}" destId="{33C72BAD-73A9-084B-B9C8-E07C1AF046BC}" srcOrd="0" destOrd="0" presId="urn:microsoft.com/office/officeart/2008/layout/HexagonCluster"/>
    <dgm:cxn modelId="{8CAADEBA-3298-4A44-8D0C-E9A82F8478DF}" type="presParOf" srcId="{C66642FC-ADFC-BB44-8E32-DBAC1CA24F66}" destId="{3FCCCE5C-19F3-C749-8A5D-CB1DFAE9253B}" srcOrd="9" destOrd="0" presId="urn:microsoft.com/office/officeart/2008/layout/HexagonCluster"/>
    <dgm:cxn modelId="{D19EA961-F0DA-9C41-A7E2-0C175592156A}" type="presParOf" srcId="{3FCCCE5C-19F3-C749-8A5D-CB1DFAE9253B}" destId="{1F582484-5A8B-DC48-9D38-2B79F7636114}" srcOrd="0" destOrd="0" presId="urn:microsoft.com/office/officeart/2008/layout/HexagonCluster"/>
    <dgm:cxn modelId="{706C4596-4205-0845-AC12-740AC89089F8}" type="presParOf" srcId="{C66642FC-ADFC-BB44-8E32-DBAC1CA24F66}" destId="{7B401099-F6B9-EF45-B025-EF8A21DCC01F}" srcOrd="10" destOrd="0" presId="urn:microsoft.com/office/officeart/2008/layout/HexagonCluster"/>
    <dgm:cxn modelId="{C486FD27-11B5-9C47-AE00-964DA9E0F38E}" type="presParOf" srcId="{7B401099-F6B9-EF45-B025-EF8A21DCC01F}" destId="{606BF23E-F6DB-A248-A685-4A3E1FBBC60A}" srcOrd="0" destOrd="0" presId="urn:microsoft.com/office/officeart/2008/layout/HexagonCluster"/>
    <dgm:cxn modelId="{38274FCE-CDFE-3D46-BD4A-FF8B846DA6E5}" type="presParOf" srcId="{C66642FC-ADFC-BB44-8E32-DBAC1CA24F66}" destId="{85275FCA-0441-C44D-81C5-6BBDF75DC7F1}" srcOrd="11" destOrd="0" presId="urn:microsoft.com/office/officeart/2008/layout/HexagonCluster"/>
    <dgm:cxn modelId="{DC9CC63D-B99C-E84C-99BC-5DA71ACD8EB7}" type="presParOf" srcId="{85275FCA-0441-C44D-81C5-6BBDF75DC7F1}" destId="{71EA8544-C9C2-6B4B-8E36-86D71561C153}" srcOrd="0" destOrd="0" presId="urn:microsoft.com/office/officeart/2008/layout/HexagonCluster"/>
    <dgm:cxn modelId="{54C67001-35FC-9042-A033-F3944FB38300}" type="presParOf" srcId="{C66642FC-ADFC-BB44-8E32-DBAC1CA24F66}" destId="{50BF72AA-3477-B449-A731-26466C2F3A87}" srcOrd="12" destOrd="0" presId="urn:microsoft.com/office/officeart/2008/layout/HexagonCluster"/>
    <dgm:cxn modelId="{9746BD9B-41CF-B741-ACFD-5EC321BD336A}" type="presParOf" srcId="{50BF72AA-3477-B449-A731-26466C2F3A87}" destId="{5FA939CB-43C9-FB4D-A8DB-3A9F68A77A5C}" srcOrd="0" destOrd="0" presId="urn:microsoft.com/office/officeart/2008/layout/HexagonCluster"/>
    <dgm:cxn modelId="{D8C1ACF6-70FA-9B4F-8F07-6E3290FCDCFA}" type="presParOf" srcId="{C66642FC-ADFC-BB44-8E32-DBAC1CA24F66}" destId="{CFB455FB-555C-334C-A142-CF56066152D1}" srcOrd="13" destOrd="0" presId="urn:microsoft.com/office/officeart/2008/layout/HexagonCluster"/>
    <dgm:cxn modelId="{FA2E18D6-7044-A64E-85F7-2301239456D5}" type="presParOf" srcId="{CFB455FB-555C-334C-A142-CF56066152D1}" destId="{529089F7-780A-E543-9638-78F5D6C43949}" srcOrd="0" destOrd="0" presId="urn:microsoft.com/office/officeart/2008/layout/HexagonCluster"/>
    <dgm:cxn modelId="{7975E67F-3F3E-B944-A358-2C0947BB2AC5}" type="presParOf" srcId="{C66642FC-ADFC-BB44-8E32-DBAC1CA24F66}" destId="{89A7283B-8038-A649-AF0D-216623A081FE}" srcOrd="14" destOrd="0" presId="urn:microsoft.com/office/officeart/2008/layout/HexagonCluster"/>
    <dgm:cxn modelId="{B7464125-2714-114A-97FC-F36F9419387C}" type="presParOf" srcId="{89A7283B-8038-A649-AF0D-216623A081FE}" destId="{1D9CDA29-E407-2040-9E63-02C04F7A9703}" srcOrd="0" destOrd="0" presId="urn:microsoft.com/office/officeart/2008/layout/HexagonCluster"/>
    <dgm:cxn modelId="{1239419A-E08E-3F42-B339-FE52877D6D09}" type="presParOf" srcId="{C66642FC-ADFC-BB44-8E32-DBAC1CA24F66}" destId="{7C99B6F7-9277-E240-A4D3-66667FB4252A}" srcOrd="15" destOrd="0" presId="urn:microsoft.com/office/officeart/2008/layout/HexagonCluster"/>
    <dgm:cxn modelId="{584C2B31-FB71-E44E-9191-DB55457A9273}" type="presParOf" srcId="{7C99B6F7-9277-E240-A4D3-66667FB4252A}" destId="{6E864D9F-6183-2140-8836-F5ED135FE717}" srcOrd="0" destOrd="0" presId="urn:microsoft.com/office/officeart/2008/layout/HexagonCluster"/>
  </dgm:cxnLst>
  <dgm:bg/>
  <dgm:whole/>
  <dgm:extLst>
    <a:ext uri="{C62137D5-CB1D-491B-B009-E17868A290BF}">
      <dgm14:recolorImg xmlns:dgm14="http://schemas.microsoft.com/office/drawing/2010/diagram" xmlns="" val="1"/>
    </a:ex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E259DD-6997-3C41-8059-99FFFB61F2D0}">
      <dsp:nvSpPr>
        <dsp:cNvPr id="0" name=""/>
        <dsp:cNvSpPr/>
      </dsp:nvSpPr>
      <dsp:spPr>
        <a:xfrm>
          <a:off x="3606279" y="3415221"/>
          <a:ext cx="2424076" cy="208078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+mj-lt"/>
            </a:rPr>
            <a:t>15 programmes adopted</a:t>
          </a:r>
          <a:endParaRPr lang="en-US" sz="2000" b="1" kern="1200" dirty="0">
            <a:latin typeface="+mj-lt"/>
          </a:endParaRPr>
        </a:p>
      </dsp:txBody>
      <dsp:txXfrm>
        <a:off x="3606279" y="3415221"/>
        <a:ext cx="2424076" cy="2080789"/>
      </dsp:txXfrm>
    </dsp:sp>
    <dsp:sp modelId="{5D31A6E9-7DB3-CD49-9A0C-FA350790D4D7}">
      <dsp:nvSpPr>
        <dsp:cNvPr id="0" name=""/>
        <dsp:cNvSpPr/>
      </dsp:nvSpPr>
      <dsp:spPr>
        <a:xfrm>
          <a:off x="3682098" y="4334703"/>
          <a:ext cx="282986" cy="244022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BF13D33-EACB-5343-A6BD-CB79B308C2E4}">
      <dsp:nvSpPr>
        <dsp:cNvPr id="0" name=""/>
        <dsp:cNvSpPr/>
      </dsp:nvSpPr>
      <dsp:spPr>
        <a:xfrm>
          <a:off x="1548484" y="2284142"/>
          <a:ext cx="2424076" cy="2080789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1">
            <a:duotone>
              <a:schemeClr val="lt1">
                <a:alpha val="90000"/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lt1">
                <a:alpha val="90000"/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stretch>
            <a:fillRect/>
          </a:stretch>
        </a:blip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B8DD481-A111-004D-B223-5B6C2DB154FD}">
      <dsp:nvSpPr>
        <dsp:cNvPr id="0" name=""/>
        <dsp:cNvSpPr/>
      </dsp:nvSpPr>
      <dsp:spPr>
        <a:xfrm>
          <a:off x="3189808" y="4076391"/>
          <a:ext cx="282986" cy="244022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408236"/>
              <a:satOff val="-2039"/>
              <a:lumOff val="-1737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EE8A3DCD-EAD8-6843-B80A-42F57C7BF6A4}">
      <dsp:nvSpPr>
        <dsp:cNvPr id="0" name=""/>
        <dsp:cNvSpPr/>
      </dsp:nvSpPr>
      <dsp:spPr>
        <a:xfrm>
          <a:off x="5661939" y="2268203"/>
          <a:ext cx="2424076" cy="208078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4">
                <a:hueOff val="-952551"/>
                <a:satOff val="-4757"/>
                <a:lumOff val="-40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952551"/>
                <a:satOff val="-4757"/>
                <a:lumOff val="-40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952551"/>
                <a:satOff val="-4757"/>
                <a:lumOff val="-40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-952551"/>
              <a:satOff val="-4757"/>
              <a:lumOff val="-4052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+mj-lt"/>
            </a:rPr>
            <a:t>Programme and national authorities and bodies set up</a:t>
          </a:r>
          <a:endParaRPr lang="en-US" sz="2000" b="1" kern="1200" dirty="0">
            <a:latin typeface="+mj-lt"/>
          </a:endParaRPr>
        </a:p>
      </dsp:txBody>
      <dsp:txXfrm>
        <a:off x="5661939" y="2268203"/>
        <a:ext cx="2424076" cy="2080789"/>
      </dsp:txXfrm>
    </dsp:sp>
    <dsp:sp modelId="{4B232607-DFAE-C946-A4C6-9B68CEB2C791}">
      <dsp:nvSpPr>
        <dsp:cNvPr id="0" name=""/>
        <dsp:cNvSpPr/>
      </dsp:nvSpPr>
      <dsp:spPr>
        <a:xfrm>
          <a:off x="7322484" y="4058254"/>
          <a:ext cx="282986" cy="244022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816472"/>
              <a:satOff val="-4078"/>
              <a:lumOff val="-3473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5FA00DF-0A42-9C43-B8BD-20B121D8F996}">
      <dsp:nvSpPr>
        <dsp:cNvPr id="0" name=""/>
        <dsp:cNvSpPr/>
      </dsp:nvSpPr>
      <dsp:spPr>
        <a:xfrm>
          <a:off x="9821466" y="2303341"/>
          <a:ext cx="2424076" cy="2080789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2">
            <a:duotone>
              <a:schemeClr val="lt1">
                <a:alpha val="90000"/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lt1">
                <a:alpha val="90000"/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5000" b="-5000"/>
          </a:stretch>
        </a:blipFill>
        <a:ln w="6350" cap="flat" cmpd="sng" algn="ctr">
          <a:solidFill>
            <a:schemeClr val="accent4">
              <a:hueOff val="-952551"/>
              <a:satOff val="-4757"/>
              <a:lumOff val="-405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0D79C10-7FEF-B743-8FC7-929C8ED07703}">
      <dsp:nvSpPr>
        <dsp:cNvPr id="0" name=""/>
        <dsp:cNvSpPr/>
      </dsp:nvSpPr>
      <dsp:spPr>
        <a:xfrm>
          <a:off x="7783806" y="4344047"/>
          <a:ext cx="282986" cy="244022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1224708"/>
              <a:satOff val="-6117"/>
              <a:lumOff val="-521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33C72BAD-73A9-084B-B9C8-E07C1AF046BC}">
      <dsp:nvSpPr>
        <dsp:cNvPr id="0" name=""/>
        <dsp:cNvSpPr/>
      </dsp:nvSpPr>
      <dsp:spPr>
        <a:xfrm>
          <a:off x="3606279" y="1147017"/>
          <a:ext cx="2424076" cy="208078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4">
                <a:hueOff val="-1905101"/>
                <a:satOff val="-9515"/>
                <a:lumOff val="-81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1905101"/>
                <a:satOff val="-9515"/>
                <a:lumOff val="-81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1905101"/>
                <a:satOff val="-9515"/>
                <a:lumOff val="-81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-1905101"/>
              <a:satOff val="-9515"/>
              <a:lumOff val="-8105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+mj-lt"/>
            </a:rPr>
            <a:t>20 Financing Agreements signed</a:t>
          </a:r>
          <a:endParaRPr lang="en-US" sz="2000" b="1" kern="1200" dirty="0">
            <a:latin typeface="+mj-lt"/>
          </a:endParaRPr>
        </a:p>
      </dsp:txBody>
      <dsp:txXfrm>
        <a:off x="3606279" y="1147017"/>
        <a:ext cx="2424076" cy="2080789"/>
      </dsp:txXfrm>
    </dsp:sp>
    <dsp:sp modelId="{1F582484-5A8B-DC48-9D38-2B79F7636114}">
      <dsp:nvSpPr>
        <dsp:cNvPr id="0" name=""/>
        <dsp:cNvSpPr/>
      </dsp:nvSpPr>
      <dsp:spPr>
        <a:xfrm>
          <a:off x="5256146" y="1189886"/>
          <a:ext cx="282986" cy="244022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1632944"/>
              <a:satOff val="-8155"/>
              <a:lumOff val="-6947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606BF23E-F6DB-A248-A685-4A3E1FBBC60A}">
      <dsp:nvSpPr>
        <dsp:cNvPr id="0" name=""/>
        <dsp:cNvSpPr/>
      </dsp:nvSpPr>
      <dsp:spPr>
        <a:xfrm>
          <a:off x="5672992" y="0"/>
          <a:ext cx="2424076" cy="2080789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3">
            <a:duotone>
              <a:schemeClr val="lt1">
                <a:alpha val="90000"/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lt1">
                <a:alpha val="90000"/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4000" r="-4000"/>
          </a:stretch>
        </a:blipFill>
        <a:ln w="6350" cap="flat" cmpd="sng" algn="ctr">
          <a:solidFill>
            <a:schemeClr val="accent4">
              <a:hueOff val="-1905101"/>
              <a:satOff val="-9515"/>
              <a:lumOff val="-810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1EA8544-C9C2-6B4B-8E36-86D71561C153}">
      <dsp:nvSpPr>
        <dsp:cNvPr id="0" name=""/>
        <dsp:cNvSpPr/>
      </dsp:nvSpPr>
      <dsp:spPr>
        <a:xfrm>
          <a:off x="5717468" y="922230"/>
          <a:ext cx="282986" cy="244022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2041180"/>
              <a:satOff val="-10194"/>
              <a:lumOff val="-8684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FA939CB-43C9-FB4D-A8DB-3A9F68A77A5C}">
      <dsp:nvSpPr>
        <dsp:cNvPr id="0" name=""/>
        <dsp:cNvSpPr/>
      </dsp:nvSpPr>
      <dsp:spPr>
        <a:xfrm>
          <a:off x="7728277" y="1143719"/>
          <a:ext cx="2424076" cy="208078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4">
                <a:hueOff val="-2857652"/>
                <a:satOff val="-14272"/>
                <a:lumOff val="-121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2857652"/>
                <a:satOff val="-14272"/>
                <a:lumOff val="-121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2857652"/>
                <a:satOff val="-14272"/>
                <a:lumOff val="-121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-2857652"/>
              <a:satOff val="-14272"/>
              <a:lumOff val="-12157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+mj-lt"/>
            </a:rPr>
            <a:t>5 Managing Authorities designated</a:t>
          </a:r>
          <a:endParaRPr lang="en-US" sz="2000" b="1" kern="1200" dirty="0">
            <a:latin typeface="+mj-lt"/>
          </a:endParaRPr>
        </a:p>
      </dsp:txBody>
      <dsp:txXfrm>
        <a:off x="7728277" y="1143719"/>
        <a:ext cx="2424076" cy="2080789"/>
      </dsp:txXfrm>
    </dsp:sp>
    <dsp:sp modelId="{529089F7-780A-E543-9638-78F5D6C43949}">
      <dsp:nvSpPr>
        <dsp:cNvPr id="0" name=""/>
        <dsp:cNvSpPr/>
      </dsp:nvSpPr>
      <dsp:spPr>
        <a:xfrm>
          <a:off x="9812768" y="2062103"/>
          <a:ext cx="282986" cy="244022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2449416"/>
              <a:satOff val="-12233"/>
              <a:lumOff val="-1042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1D9CDA29-E407-2040-9E63-02C04F7A9703}">
      <dsp:nvSpPr>
        <dsp:cNvPr id="0" name=""/>
        <dsp:cNvSpPr/>
      </dsp:nvSpPr>
      <dsp:spPr>
        <a:xfrm>
          <a:off x="7740099" y="3415221"/>
          <a:ext cx="2424076" cy="2080789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4">
            <a:duotone>
              <a:schemeClr val="lt1">
                <a:alpha val="90000"/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lt1">
                <a:alpha val="90000"/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8000" b="-8000"/>
          </a:stretch>
        </a:blipFill>
        <a:ln w="6350" cap="flat" cmpd="sng" algn="ctr">
          <a:solidFill>
            <a:schemeClr val="accent4">
              <a:hueOff val="-2857652"/>
              <a:satOff val="-14272"/>
              <a:lumOff val="-1215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E864D9F-6183-2140-8836-F5ED135FE717}">
      <dsp:nvSpPr>
        <dsp:cNvPr id="0" name=""/>
        <dsp:cNvSpPr/>
      </dsp:nvSpPr>
      <dsp:spPr>
        <a:xfrm>
          <a:off x="10292244" y="2324263"/>
          <a:ext cx="282986" cy="244022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2857652"/>
              <a:satOff val="-14272"/>
              <a:lumOff val="-12157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D3EA7-D0CE-EB41-ABC6-0DB0AF78D1DB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88E7AE-47F1-B047-81A4-F24A378C2A37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0087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95BE5-1591-AD44-AE80-38ADA788D1CF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4620A6-3106-3D41-BF4A-81770CEB1EC1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4663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620A6-3106-3D41-BF4A-81770CEB1EC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06935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620A6-3106-3D41-BF4A-81770CEB1EC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3423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620A6-3106-3D41-BF4A-81770CEB1EC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3423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620A6-3106-3D41-BF4A-81770CEB1EC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32108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620A6-3106-3D41-BF4A-81770CEB1EC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34238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620A6-3106-3D41-BF4A-81770CEB1EC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5356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620A6-3106-3D41-BF4A-81770CEB1EC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60714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620A6-3106-3D41-BF4A-81770CEB1EC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3210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620A6-3106-3D41-BF4A-81770CEB1EC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60714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620A6-3106-3D41-BF4A-81770CEB1EC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6071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7744" y="1789882"/>
            <a:ext cx="6154044" cy="1726692"/>
          </a:xfrm>
          <a:prstGeom prst="rect">
            <a:avLst/>
          </a:prstGeom>
        </p:spPr>
        <p:txBody>
          <a:bodyPr anchor="b"/>
          <a:lstStyle>
            <a:lvl1pPr algn="l">
              <a:defRPr sz="3200" baseline="0"/>
            </a:lvl1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57744" y="3733560"/>
            <a:ext cx="6154044" cy="791543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subtitle</a:t>
            </a:r>
            <a:r>
              <a:rPr lang="fi-FI" dirty="0"/>
              <a:t> </a:t>
            </a:r>
            <a:r>
              <a:rPr lang="fi-FI" dirty="0" err="1"/>
              <a:t>style</a:t>
            </a:r>
            <a:r>
              <a:rPr lang="fi-FI" dirty="0"/>
              <a:t>	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xmlns="" val="1138676460"/>
              </p:ext>
            </p:extLst>
          </p:nvPr>
        </p:nvGraphicFramePr>
        <p:xfrm>
          <a:off x="0" y="5928494"/>
          <a:ext cx="12192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fr-BE" sz="1400" b="0" dirty="0">
                          <a:latin typeface="Century Gothic" pitchFamily="34" charset="0"/>
                        </a:rPr>
                        <a:t> A </a:t>
                      </a:r>
                      <a:r>
                        <a:rPr lang="fr-BE" sz="1400" b="0" dirty="0" err="1">
                          <a:latin typeface="Century Gothic" pitchFamily="34" charset="0"/>
                        </a:rPr>
                        <a:t>project</a:t>
                      </a:r>
                      <a:r>
                        <a:rPr lang="fr-BE" sz="1400" b="0" dirty="0">
                          <a:latin typeface="Century Gothic" pitchFamily="34" charset="0"/>
                        </a:rPr>
                        <a:t> </a:t>
                      </a:r>
                      <a:r>
                        <a:rPr lang="fr-BE" sz="1400" b="0" dirty="0" err="1">
                          <a:latin typeface="Century Gothic" pitchFamily="34" charset="0"/>
                        </a:rPr>
                        <a:t>funded</a:t>
                      </a:r>
                      <a:r>
                        <a:rPr lang="fr-BE" sz="1400" b="0" dirty="0">
                          <a:latin typeface="Century Gothic" pitchFamily="34" charset="0"/>
                        </a:rPr>
                        <a:t> by the </a:t>
                      </a:r>
                      <a:r>
                        <a:rPr lang="fr-BE" sz="1400" b="0" dirty="0" err="1">
                          <a:latin typeface="Century Gothic" pitchFamily="34" charset="0"/>
                        </a:rPr>
                        <a:t>European</a:t>
                      </a:r>
                      <a:r>
                        <a:rPr lang="fr-BE" sz="1400" b="0" dirty="0">
                          <a:latin typeface="Century Gothic" pitchFamily="34" charset="0"/>
                        </a:rPr>
                        <a:t> Union</a:t>
                      </a:r>
                      <a:endParaRPr lang="en-US" sz="1400" b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51D7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Implemented by a consortium led by</a:t>
                      </a:r>
                      <a:endParaRPr lang="de-DE" sz="1400" b="0" dirty="0">
                        <a:solidFill>
                          <a:schemeClr val="bg1"/>
                        </a:solidFill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51D7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68000" y="6304855"/>
            <a:ext cx="871728" cy="4815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7744" y="6304855"/>
            <a:ext cx="713232" cy="48158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7744" y="375174"/>
            <a:ext cx="2888706" cy="980991"/>
          </a:xfrm>
          <a:prstGeom prst="rect">
            <a:avLst/>
          </a:prstGeom>
        </p:spPr>
      </p:pic>
      <p:pic>
        <p:nvPicPr>
          <p:cNvPr id="10" name="Picture 4"/>
          <p:cNvPicPr>
            <a:picLocks noChangeAspect="1"/>
          </p:cNvPicPr>
          <p:nvPr userDrawn="1"/>
        </p:nvPicPr>
        <p:blipFill>
          <a:blip r:embed="rId5">
            <a:alphaModFix amt="35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64553" y="2334471"/>
            <a:ext cx="5227447" cy="3589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10740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arrotondato 8"/>
          <p:cNvSpPr/>
          <p:nvPr userDrawn="1"/>
        </p:nvSpPr>
        <p:spPr>
          <a:xfrm>
            <a:off x="806605" y="6176981"/>
            <a:ext cx="10515600" cy="252000"/>
          </a:xfrm>
          <a:prstGeom prst="roundRect">
            <a:avLst/>
          </a:prstGeom>
          <a:solidFill>
            <a:srgbClr val="751D7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dirty="0"/>
          </a:p>
        </p:txBody>
      </p:sp>
      <p:sp>
        <p:nvSpPr>
          <p:cNvPr id="9" name="Rettangolo arrotondato 9"/>
          <p:cNvSpPr/>
          <p:nvPr userDrawn="1"/>
        </p:nvSpPr>
        <p:spPr>
          <a:xfrm>
            <a:off x="806605" y="425753"/>
            <a:ext cx="10515600" cy="252000"/>
          </a:xfrm>
          <a:prstGeom prst="roundRect">
            <a:avLst/>
          </a:prstGeom>
          <a:solidFill>
            <a:srgbClr val="751D7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dirty="0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1492405" y="2233567"/>
            <a:ext cx="9144000" cy="2387600"/>
          </a:xfrm>
          <a:prstGeom prst="rect">
            <a:avLst/>
          </a:prstGeom>
        </p:spPr>
        <p:txBody>
          <a:bodyPr anchor="ctr"/>
          <a:lstStyle>
            <a:lvl1pPr algn="ctr">
              <a:defRPr sz="3200" baseline="0"/>
            </a:lvl1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pic>
        <p:nvPicPr>
          <p:cNvPr id="7" name="Picture 2" descr="C:\Users\Utente\Desktop\Lavoro\ENI CBC facility\02_Implementation phase\Activity H.1 - Dissemination and publicity\Visual identity\Tesim corporate\Tesim logotype regular\raster\Jpeg RGB\Tesim logo 5 color RGB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30117" y="4761153"/>
            <a:ext cx="792088" cy="1275841"/>
          </a:xfrm>
          <a:prstGeom prst="rect">
            <a:avLst/>
          </a:prstGeom>
          <a:noFill/>
        </p:spPr>
      </p:pic>
      <p:pic>
        <p:nvPicPr>
          <p:cNvPr id="11" name="Picture 3"/>
          <p:cNvPicPr>
            <a:picLocks noChangeAspect="1"/>
          </p:cNvPicPr>
          <p:nvPr userDrawn="1"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96306" y="802888"/>
            <a:ext cx="7825899" cy="5374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1890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605" y="1627321"/>
            <a:ext cx="10515600" cy="3784399"/>
          </a:xfrm>
        </p:spPr>
        <p:txBody>
          <a:bodyPr/>
          <a:lstStyle>
            <a:lvl1pPr marL="0" indent="0" algn="ctr">
              <a:buNone/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  <a:p>
            <a:pPr lvl="1"/>
            <a:r>
              <a:rPr lang="fi-FI" dirty="0"/>
              <a:t>Second </a:t>
            </a:r>
            <a:r>
              <a:rPr lang="fi-FI" dirty="0" err="1"/>
              <a:t>level</a:t>
            </a:r>
            <a:endParaRPr lang="fi-FI" dirty="0"/>
          </a:p>
          <a:p>
            <a:pPr lvl="2"/>
            <a:r>
              <a:rPr lang="fi-FI" dirty="0"/>
              <a:t>Third </a:t>
            </a:r>
            <a:r>
              <a:rPr lang="fi-FI" dirty="0" err="1"/>
              <a:t>level</a:t>
            </a:r>
            <a:endParaRPr lang="fi-FI" dirty="0"/>
          </a:p>
          <a:p>
            <a:pPr lvl="3"/>
            <a:r>
              <a:rPr lang="fi-FI" dirty="0" err="1"/>
              <a:t>Fourth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pPr lvl="4"/>
            <a:r>
              <a:rPr lang="fi-FI" dirty="0" err="1"/>
              <a:t>Fifth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en-US" dirty="0"/>
          </a:p>
        </p:txBody>
      </p:sp>
      <p:cxnSp>
        <p:nvCxnSpPr>
          <p:cNvPr id="13" name="Connettore 1 14"/>
          <p:cNvCxnSpPr/>
          <p:nvPr userDrawn="1"/>
        </p:nvCxnSpPr>
        <p:spPr>
          <a:xfrm>
            <a:off x="838200" y="966848"/>
            <a:ext cx="10477132" cy="33172"/>
          </a:xfrm>
          <a:prstGeom prst="line">
            <a:avLst/>
          </a:prstGeom>
          <a:ln w="28575">
            <a:solidFill>
              <a:srgbClr val="751D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341331" y="374725"/>
            <a:ext cx="1980874" cy="405894"/>
          </a:xfrm>
          <a:prstGeom prst="rect">
            <a:avLst/>
          </a:prstGeom>
        </p:spPr>
      </p:pic>
      <p:sp>
        <p:nvSpPr>
          <p:cNvPr id="22" name="Slide Number Placeholder 5"/>
          <p:cNvSpPr txBox="1">
            <a:spLocks/>
          </p:cNvSpPr>
          <p:nvPr userDrawn="1"/>
        </p:nvSpPr>
        <p:spPr>
          <a:xfrm>
            <a:off x="11615936" y="6156799"/>
            <a:ext cx="576064" cy="3254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rgbClr val="07147A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0DA9F56-95DC-464A-AE57-CB8978B1BFDB}" type="slidenum">
              <a:rPr lang="en-US" sz="1400" b="1" smtClean="0">
                <a:solidFill>
                  <a:srgbClr val="751D70"/>
                </a:solidFill>
                <a:latin typeface="Century Gothic" charset="0"/>
                <a:ea typeface="Century Gothic" charset="0"/>
                <a:cs typeface="Century Gothic" charset="0"/>
              </a:rPr>
              <a:pPr/>
              <a:t>‹N›</a:t>
            </a:fld>
            <a:endParaRPr lang="en-US" sz="1400" b="1" dirty="0">
              <a:solidFill>
                <a:srgbClr val="751D70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cxnSp>
        <p:nvCxnSpPr>
          <p:cNvPr id="24" name="Connettore 1 14"/>
          <p:cNvCxnSpPr/>
          <p:nvPr userDrawn="1"/>
        </p:nvCxnSpPr>
        <p:spPr>
          <a:xfrm>
            <a:off x="9157447" y="6486041"/>
            <a:ext cx="3051332" cy="3776"/>
          </a:xfrm>
          <a:prstGeom prst="line">
            <a:avLst/>
          </a:prstGeom>
          <a:ln w="28575">
            <a:solidFill>
              <a:srgbClr val="751D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838200" y="311099"/>
            <a:ext cx="8894763" cy="595983"/>
          </a:xfrm>
        </p:spPr>
        <p:txBody>
          <a:bodyPr>
            <a:normAutofit/>
          </a:bodyPr>
          <a:lstStyle>
            <a:lvl1pPr marL="0" indent="0" algn="just">
              <a:buNone/>
              <a:defRPr sz="2400">
                <a:solidFill>
                  <a:srgbClr val="751D70"/>
                </a:solidFill>
              </a:defRPr>
            </a:lvl1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</p:txBody>
      </p:sp>
      <p:pic>
        <p:nvPicPr>
          <p:cNvPr id="10" name="Picture 1"/>
          <p:cNvPicPr>
            <a:picLocks noChangeAspect="1"/>
          </p:cNvPicPr>
          <p:nvPr userDrawn="1"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324552" y="4513171"/>
            <a:ext cx="2867448" cy="1969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7462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tente\Desktop\Map_reduced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020300" y="5072565"/>
            <a:ext cx="2171700" cy="1400175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  <a:p>
            <a:pPr lvl="1"/>
            <a:r>
              <a:rPr lang="fi-FI" dirty="0"/>
              <a:t>Second </a:t>
            </a:r>
            <a:r>
              <a:rPr lang="fi-FI" dirty="0" err="1"/>
              <a:t>level</a:t>
            </a:r>
            <a:endParaRPr lang="fi-FI" dirty="0"/>
          </a:p>
          <a:p>
            <a:pPr lvl="2"/>
            <a:r>
              <a:rPr lang="fi-FI" dirty="0"/>
              <a:t>Third </a:t>
            </a:r>
            <a:r>
              <a:rPr lang="fi-FI" dirty="0" err="1"/>
              <a:t>level</a:t>
            </a:r>
            <a:endParaRPr lang="fi-FI" dirty="0"/>
          </a:p>
          <a:p>
            <a:pPr lvl="3"/>
            <a:r>
              <a:rPr lang="fi-FI" dirty="0" err="1"/>
              <a:t>Fourth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pPr lvl="4"/>
            <a:r>
              <a:rPr lang="fi-FI" dirty="0" err="1"/>
              <a:t>Fifth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  <a:p>
            <a:pPr lvl="1"/>
            <a:r>
              <a:rPr lang="fi-FI" dirty="0"/>
              <a:t>Second </a:t>
            </a:r>
            <a:r>
              <a:rPr lang="fi-FI" dirty="0" err="1"/>
              <a:t>level</a:t>
            </a:r>
            <a:endParaRPr lang="fi-FI" dirty="0"/>
          </a:p>
          <a:p>
            <a:pPr lvl="2"/>
            <a:r>
              <a:rPr lang="fi-FI" dirty="0"/>
              <a:t>Third </a:t>
            </a:r>
            <a:r>
              <a:rPr lang="fi-FI" dirty="0" err="1"/>
              <a:t>level</a:t>
            </a:r>
            <a:endParaRPr lang="fi-FI" dirty="0"/>
          </a:p>
          <a:p>
            <a:pPr lvl="3"/>
            <a:r>
              <a:rPr lang="fi-FI" dirty="0" err="1"/>
              <a:t>Fourth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pPr lvl="4"/>
            <a:r>
              <a:rPr lang="fi-FI" dirty="0" err="1"/>
              <a:t>Fifth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en-US" dirty="0"/>
          </a:p>
        </p:txBody>
      </p:sp>
      <p:cxnSp>
        <p:nvCxnSpPr>
          <p:cNvPr id="9" name="Connettore 1 14"/>
          <p:cNvCxnSpPr/>
          <p:nvPr userDrawn="1"/>
        </p:nvCxnSpPr>
        <p:spPr>
          <a:xfrm>
            <a:off x="838200" y="966848"/>
            <a:ext cx="10477132" cy="33172"/>
          </a:xfrm>
          <a:prstGeom prst="line">
            <a:avLst/>
          </a:prstGeom>
          <a:ln w="28575">
            <a:solidFill>
              <a:srgbClr val="751D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838200" y="311099"/>
            <a:ext cx="8894763" cy="595983"/>
          </a:xfrm>
        </p:spPr>
        <p:txBody>
          <a:bodyPr>
            <a:normAutofit/>
          </a:bodyPr>
          <a:lstStyle>
            <a:lvl1pPr marL="0" indent="0" algn="just">
              <a:buNone/>
              <a:defRPr sz="2400">
                <a:solidFill>
                  <a:srgbClr val="751D70"/>
                </a:solidFill>
              </a:defRPr>
            </a:lvl1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341331" y="374725"/>
            <a:ext cx="1980874" cy="405894"/>
          </a:xfrm>
          <a:prstGeom prst="rect">
            <a:avLst/>
          </a:prstGeom>
        </p:spPr>
      </p:pic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11615936" y="6156799"/>
            <a:ext cx="576064" cy="3254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rgbClr val="07147A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0DA9F56-95DC-464A-AE57-CB8978B1BFDB}" type="slidenum">
              <a:rPr lang="en-US" sz="1400" b="1" smtClean="0">
                <a:solidFill>
                  <a:srgbClr val="751D70"/>
                </a:solidFill>
                <a:latin typeface="Century Gothic" charset="0"/>
                <a:ea typeface="Century Gothic" charset="0"/>
                <a:cs typeface="Century Gothic" charset="0"/>
              </a:rPr>
              <a:pPr/>
              <a:t>‹N›</a:t>
            </a:fld>
            <a:endParaRPr lang="en-US" sz="1400" b="1" dirty="0">
              <a:solidFill>
                <a:srgbClr val="751D70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cxnSp>
        <p:nvCxnSpPr>
          <p:cNvPr id="17" name="Connettore 1 14"/>
          <p:cNvCxnSpPr/>
          <p:nvPr userDrawn="1"/>
        </p:nvCxnSpPr>
        <p:spPr>
          <a:xfrm>
            <a:off x="9157447" y="6486041"/>
            <a:ext cx="3051332" cy="3776"/>
          </a:xfrm>
          <a:prstGeom prst="line">
            <a:avLst/>
          </a:prstGeom>
          <a:ln w="28575">
            <a:solidFill>
              <a:srgbClr val="751D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34141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tente\Desktop\Map_reduced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020300" y="5072565"/>
            <a:ext cx="2171700" cy="1400175"/>
          </a:xfrm>
          <a:prstGeom prst="rect">
            <a:avLst/>
          </a:prstGeom>
          <a:noFill/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  <a:p>
            <a:pPr lvl="1"/>
            <a:r>
              <a:rPr lang="fi-FI" dirty="0"/>
              <a:t>Second </a:t>
            </a:r>
            <a:r>
              <a:rPr lang="fi-FI" dirty="0" err="1"/>
              <a:t>level</a:t>
            </a:r>
            <a:endParaRPr lang="fi-FI" dirty="0"/>
          </a:p>
          <a:p>
            <a:pPr lvl="2"/>
            <a:r>
              <a:rPr lang="fi-FI" dirty="0"/>
              <a:t>Third </a:t>
            </a:r>
            <a:r>
              <a:rPr lang="fi-FI" dirty="0" err="1"/>
              <a:t>level</a:t>
            </a:r>
            <a:endParaRPr lang="fi-FI" dirty="0"/>
          </a:p>
          <a:p>
            <a:pPr lvl="3"/>
            <a:r>
              <a:rPr lang="fi-FI" dirty="0" err="1"/>
              <a:t>Fourth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pPr lvl="4"/>
            <a:r>
              <a:rPr lang="fi-FI" dirty="0" err="1"/>
              <a:t>Fifth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  <a:p>
            <a:pPr lvl="1"/>
            <a:r>
              <a:rPr lang="fi-FI" dirty="0"/>
              <a:t>Second </a:t>
            </a:r>
            <a:r>
              <a:rPr lang="fi-FI" dirty="0" err="1"/>
              <a:t>level</a:t>
            </a:r>
            <a:endParaRPr lang="fi-FI" dirty="0"/>
          </a:p>
          <a:p>
            <a:pPr lvl="2"/>
            <a:r>
              <a:rPr lang="fi-FI" dirty="0"/>
              <a:t>Third </a:t>
            </a:r>
            <a:r>
              <a:rPr lang="fi-FI" dirty="0" err="1"/>
              <a:t>level</a:t>
            </a:r>
            <a:endParaRPr lang="fi-FI" dirty="0"/>
          </a:p>
          <a:p>
            <a:pPr lvl="3"/>
            <a:r>
              <a:rPr lang="fi-FI" dirty="0" err="1"/>
              <a:t>Fourth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pPr lvl="4"/>
            <a:r>
              <a:rPr lang="fi-FI" dirty="0" err="1"/>
              <a:t>Fifth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en-US" dirty="0"/>
          </a:p>
        </p:txBody>
      </p:sp>
      <p:cxnSp>
        <p:nvCxnSpPr>
          <p:cNvPr id="11" name="Connettore 1 14"/>
          <p:cNvCxnSpPr/>
          <p:nvPr userDrawn="1"/>
        </p:nvCxnSpPr>
        <p:spPr>
          <a:xfrm>
            <a:off x="838200" y="966848"/>
            <a:ext cx="10477132" cy="33172"/>
          </a:xfrm>
          <a:prstGeom prst="line">
            <a:avLst/>
          </a:prstGeom>
          <a:ln w="28575">
            <a:solidFill>
              <a:srgbClr val="751D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838200" y="311099"/>
            <a:ext cx="8894763" cy="59598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751D70"/>
                </a:solidFill>
              </a:defRPr>
            </a:lvl1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341331" y="374725"/>
            <a:ext cx="1980874" cy="405894"/>
          </a:xfrm>
          <a:prstGeom prst="rect">
            <a:avLst/>
          </a:prstGeom>
        </p:spPr>
      </p:pic>
      <p:sp>
        <p:nvSpPr>
          <p:cNvPr id="19" name="Slide Number Placeholder 5"/>
          <p:cNvSpPr txBox="1">
            <a:spLocks/>
          </p:cNvSpPr>
          <p:nvPr userDrawn="1"/>
        </p:nvSpPr>
        <p:spPr>
          <a:xfrm>
            <a:off x="11615936" y="6156799"/>
            <a:ext cx="576064" cy="3254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rgbClr val="07147A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0DA9F56-95DC-464A-AE57-CB8978B1BFDB}" type="slidenum">
              <a:rPr lang="en-US" sz="1400" b="1" smtClean="0">
                <a:solidFill>
                  <a:srgbClr val="751D70"/>
                </a:solidFill>
                <a:latin typeface="Century Gothic" charset="0"/>
                <a:ea typeface="Century Gothic" charset="0"/>
                <a:cs typeface="Century Gothic" charset="0"/>
              </a:rPr>
              <a:pPr/>
              <a:t>‹N›</a:t>
            </a:fld>
            <a:endParaRPr lang="en-US" sz="1400" b="1" dirty="0">
              <a:solidFill>
                <a:srgbClr val="751D70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cxnSp>
        <p:nvCxnSpPr>
          <p:cNvPr id="20" name="Connettore 1 14"/>
          <p:cNvCxnSpPr/>
          <p:nvPr userDrawn="1"/>
        </p:nvCxnSpPr>
        <p:spPr>
          <a:xfrm>
            <a:off x="9157447" y="6486041"/>
            <a:ext cx="3051332" cy="3776"/>
          </a:xfrm>
          <a:prstGeom prst="line">
            <a:avLst/>
          </a:prstGeom>
          <a:ln w="28575">
            <a:solidFill>
              <a:srgbClr val="751D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61032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Utente\Desktop\Map_Reduced_Big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495601" y="371790"/>
            <a:ext cx="8693380" cy="5499228"/>
          </a:xfrm>
          <a:prstGeom prst="rect">
            <a:avLst/>
          </a:prstGeom>
          <a:noFill/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1607672" y="2235240"/>
            <a:ext cx="9144000" cy="2387600"/>
          </a:xfrm>
          <a:prstGeom prst="rect">
            <a:avLst/>
          </a:prstGeom>
        </p:spPr>
        <p:txBody>
          <a:bodyPr anchor="ctr"/>
          <a:lstStyle>
            <a:lvl1pPr algn="ctr">
              <a:defRPr sz="3200" baseline="0"/>
            </a:lvl1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title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xmlns="" val="1163763868"/>
              </p:ext>
            </p:extLst>
          </p:nvPr>
        </p:nvGraphicFramePr>
        <p:xfrm>
          <a:off x="0" y="5871018"/>
          <a:ext cx="12192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fr-BE" sz="1400" b="0" dirty="0">
                          <a:latin typeface="Century Gothic" pitchFamily="34" charset="0"/>
                        </a:rPr>
                        <a:t> A </a:t>
                      </a:r>
                      <a:r>
                        <a:rPr lang="fr-BE" sz="1400" b="0" dirty="0" err="1">
                          <a:latin typeface="Century Gothic" pitchFamily="34" charset="0"/>
                        </a:rPr>
                        <a:t>project</a:t>
                      </a:r>
                      <a:r>
                        <a:rPr lang="fr-BE" sz="1400" b="0" dirty="0">
                          <a:latin typeface="Century Gothic" pitchFamily="34" charset="0"/>
                        </a:rPr>
                        <a:t> </a:t>
                      </a:r>
                      <a:r>
                        <a:rPr lang="fr-BE" sz="1400" b="0" dirty="0" err="1">
                          <a:latin typeface="Century Gothic" pitchFamily="34" charset="0"/>
                        </a:rPr>
                        <a:t>funded</a:t>
                      </a:r>
                      <a:r>
                        <a:rPr lang="fr-BE" sz="1400" b="0" dirty="0">
                          <a:latin typeface="Century Gothic" pitchFamily="34" charset="0"/>
                        </a:rPr>
                        <a:t> by the </a:t>
                      </a:r>
                      <a:r>
                        <a:rPr lang="fr-BE" sz="1400" b="0" dirty="0" err="1">
                          <a:latin typeface="Century Gothic" pitchFamily="34" charset="0"/>
                        </a:rPr>
                        <a:t>European</a:t>
                      </a:r>
                      <a:r>
                        <a:rPr lang="fr-BE" sz="1400" b="0" dirty="0">
                          <a:latin typeface="Century Gothic" pitchFamily="34" charset="0"/>
                        </a:rPr>
                        <a:t> Union</a:t>
                      </a:r>
                      <a:endParaRPr lang="en-US" sz="1400" b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51D7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Implemented by a consortium led by:</a:t>
                      </a:r>
                      <a:endParaRPr lang="de-DE" sz="1400" b="0" dirty="0">
                        <a:solidFill>
                          <a:schemeClr val="bg1"/>
                        </a:solidFill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51D7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7744" y="6276137"/>
            <a:ext cx="713232" cy="4815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1672" y="6329965"/>
            <a:ext cx="871728" cy="48158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>
            <a:alphaModFix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7744" y="375174"/>
            <a:ext cx="2888706" cy="980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19065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tente\Desktop\Map_reduced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020300" y="5072565"/>
            <a:ext cx="2171700" cy="140017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51308"/>
            <a:ext cx="3932237" cy="709047"/>
          </a:xfrm>
          <a:prstGeom prst="rect">
            <a:avLst/>
          </a:prstGeom>
        </p:spPr>
        <p:txBody>
          <a:bodyPr anchor="b"/>
          <a:lstStyle>
            <a:lvl1pPr>
              <a:defRPr sz="2800"/>
            </a:lvl1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751308"/>
            <a:ext cx="6172200" cy="3719594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  <a:p>
            <a:pPr lvl="1"/>
            <a:r>
              <a:rPr lang="fi-FI" dirty="0"/>
              <a:t>Second </a:t>
            </a:r>
            <a:r>
              <a:rPr lang="fi-FI" dirty="0" err="1"/>
              <a:t>level</a:t>
            </a:r>
            <a:endParaRPr lang="fi-FI" dirty="0"/>
          </a:p>
          <a:p>
            <a:pPr lvl="2"/>
            <a:r>
              <a:rPr lang="fi-FI" dirty="0"/>
              <a:t>Third </a:t>
            </a:r>
            <a:r>
              <a:rPr lang="fi-FI" dirty="0" err="1"/>
              <a:t>level</a:t>
            </a:r>
            <a:endParaRPr lang="fi-FI" dirty="0"/>
          </a:p>
          <a:p>
            <a:pPr lvl="3"/>
            <a:r>
              <a:rPr lang="fi-FI" dirty="0" err="1"/>
              <a:t>Fourth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pPr lvl="4"/>
            <a:r>
              <a:rPr lang="fi-FI" dirty="0" err="1"/>
              <a:t>Fifth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2460356"/>
            <a:ext cx="3932237" cy="3010546"/>
          </a:xfrm>
        </p:spPr>
        <p:txBody>
          <a:bodyPr>
            <a:norm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</p:txBody>
      </p:sp>
      <p:cxnSp>
        <p:nvCxnSpPr>
          <p:cNvPr id="10" name="Connettore 1 14"/>
          <p:cNvCxnSpPr/>
          <p:nvPr userDrawn="1"/>
        </p:nvCxnSpPr>
        <p:spPr>
          <a:xfrm>
            <a:off x="838200" y="966848"/>
            <a:ext cx="10477132" cy="33172"/>
          </a:xfrm>
          <a:prstGeom prst="line">
            <a:avLst/>
          </a:prstGeom>
          <a:ln w="28575">
            <a:solidFill>
              <a:srgbClr val="751D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838200" y="311099"/>
            <a:ext cx="8894763" cy="595983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rgbClr val="07147A"/>
                </a:solidFill>
              </a:defRPr>
            </a:lvl1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341331" y="374725"/>
            <a:ext cx="1980874" cy="405894"/>
          </a:xfrm>
          <a:prstGeom prst="rect">
            <a:avLst/>
          </a:prstGeom>
        </p:spPr>
      </p:pic>
      <p:sp>
        <p:nvSpPr>
          <p:cNvPr id="18" name="Slide Number Placeholder 5"/>
          <p:cNvSpPr txBox="1">
            <a:spLocks/>
          </p:cNvSpPr>
          <p:nvPr userDrawn="1"/>
        </p:nvSpPr>
        <p:spPr>
          <a:xfrm>
            <a:off x="11615936" y="6156799"/>
            <a:ext cx="576064" cy="3254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rgbClr val="07147A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0DA9F56-95DC-464A-AE57-CB8978B1BFDB}" type="slidenum">
              <a:rPr lang="en-US" sz="1400" b="1" smtClean="0">
                <a:solidFill>
                  <a:srgbClr val="751D70"/>
                </a:solidFill>
                <a:latin typeface="Century Gothic" charset="0"/>
                <a:ea typeface="Century Gothic" charset="0"/>
                <a:cs typeface="Century Gothic" charset="0"/>
              </a:rPr>
              <a:pPr/>
              <a:t>‹N›</a:t>
            </a:fld>
            <a:endParaRPr lang="en-US" sz="1400" b="1" dirty="0">
              <a:solidFill>
                <a:srgbClr val="751D70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cxnSp>
        <p:nvCxnSpPr>
          <p:cNvPr id="19" name="Connettore 1 14"/>
          <p:cNvCxnSpPr/>
          <p:nvPr userDrawn="1"/>
        </p:nvCxnSpPr>
        <p:spPr>
          <a:xfrm>
            <a:off x="9157447" y="6486041"/>
            <a:ext cx="3051332" cy="3776"/>
          </a:xfrm>
          <a:prstGeom prst="line">
            <a:avLst/>
          </a:prstGeom>
          <a:ln w="28575">
            <a:solidFill>
              <a:srgbClr val="751D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60471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tente\Desktop\Map_reduced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020300" y="5072565"/>
            <a:ext cx="2171700" cy="1400175"/>
          </a:xfrm>
          <a:prstGeom prst="rect">
            <a:avLst/>
          </a:prstGeom>
          <a:noFill/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751308"/>
            <a:ext cx="6172200" cy="371959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1751308"/>
            <a:ext cx="3932237" cy="709047"/>
          </a:xfrm>
          <a:prstGeom prst="rect">
            <a:avLst/>
          </a:prstGeom>
        </p:spPr>
        <p:txBody>
          <a:bodyPr anchor="b"/>
          <a:lstStyle>
            <a:lvl1pPr>
              <a:defRPr sz="2800"/>
            </a:lvl1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2460356"/>
            <a:ext cx="3932237" cy="3010546"/>
          </a:xfrm>
        </p:spPr>
        <p:txBody>
          <a:bodyPr>
            <a:norm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</p:txBody>
      </p:sp>
      <p:cxnSp>
        <p:nvCxnSpPr>
          <p:cNvPr id="12" name="Connettore 1 14"/>
          <p:cNvCxnSpPr/>
          <p:nvPr userDrawn="1"/>
        </p:nvCxnSpPr>
        <p:spPr>
          <a:xfrm>
            <a:off x="838200" y="966848"/>
            <a:ext cx="10477132" cy="33172"/>
          </a:xfrm>
          <a:prstGeom prst="line">
            <a:avLst/>
          </a:prstGeom>
          <a:ln w="28575">
            <a:solidFill>
              <a:srgbClr val="751D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838200" y="311099"/>
            <a:ext cx="8894763" cy="595983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rgbClr val="07147A"/>
                </a:solidFill>
              </a:defRPr>
            </a:lvl1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341331" y="374725"/>
            <a:ext cx="1980874" cy="405894"/>
          </a:xfrm>
          <a:prstGeom prst="rect">
            <a:avLst/>
          </a:prstGeom>
        </p:spPr>
      </p:pic>
      <p:sp>
        <p:nvSpPr>
          <p:cNvPr id="19" name="Slide Number Placeholder 5"/>
          <p:cNvSpPr txBox="1">
            <a:spLocks/>
          </p:cNvSpPr>
          <p:nvPr userDrawn="1"/>
        </p:nvSpPr>
        <p:spPr>
          <a:xfrm>
            <a:off x="11615936" y="6156799"/>
            <a:ext cx="576064" cy="3254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rgbClr val="07147A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0DA9F56-95DC-464A-AE57-CB8978B1BFDB}" type="slidenum">
              <a:rPr lang="en-US" sz="1400" b="1" smtClean="0">
                <a:solidFill>
                  <a:srgbClr val="751D70"/>
                </a:solidFill>
                <a:latin typeface="Century Gothic" charset="0"/>
                <a:ea typeface="Century Gothic" charset="0"/>
                <a:cs typeface="Century Gothic" charset="0"/>
              </a:rPr>
              <a:pPr/>
              <a:t>‹N›</a:t>
            </a:fld>
            <a:endParaRPr lang="en-US" sz="1400" b="1" dirty="0">
              <a:solidFill>
                <a:srgbClr val="751D70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cxnSp>
        <p:nvCxnSpPr>
          <p:cNvPr id="20" name="Connettore 1 14"/>
          <p:cNvCxnSpPr/>
          <p:nvPr userDrawn="1"/>
        </p:nvCxnSpPr>
        <p:spPr>
          <a:xfrm>
            <a:off x="9157447" y="6486041"/>
            <a:ext cx="3051332" cy="3776"/>
          </a:xfrm>
          <a:prstGeom prst="line">
            <a:avLst/>
          </a:prstGeom>
          <a:ln w="28575">
            <a:solidFill>
              <a:srgbClr val="751D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4688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tente\Desktop\Map_reduced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020300" y="5072565"/>
            <a:ext cx="2171700" cy="1400175"/>
          </a:xfrm>
          <a:prstGeom prst="rect">
            <a:avLst/>
          </a:prstGeom>
          <a:noFill/>
        </p:spPr>
      </p:pic>
      <p:cxnSp>
        <p:nvCxnSpPr>
          <p:cNvPr id="6" name="Connettore 1 14"/>
          <p:cNvCxnSpPr/>
          <p:nvPr userDrawn="1"/>
        </p:nvCxnSpPr>
        <p:spPr>
          <a:xfrm>
            <a:off x="838200" y="966848"/>
            <a:ext cx="10477132" cy="33172"/>
          </a:xfrm>
          <a:prstGeom prst="line">
            <a:avLst/>
          </a:prstGeom>
          <a:ln w="28575">
            <a:solidFill>
              <a:srgbClr val="751D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838200" y="311099"/>
            <a:ext cx="8894763" cy="595983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rgbClr val="07147A"/>
                </a:solidFill>
              </a:defRPr>
            </a:lvl1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341331" y="374725"/>
            <a:ext cx="1980874" cy="405894"/>
          </a:xfrm>
          <a:prstGeom prst="rect">
            <a:avLst/>
          </a:prstGeom>
        </p:spPr>
      </p:pic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11615936" y="6156799"/>
            <a:ext cx="576064" cy="3254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rgbClr val="07147A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0DA9F56-95DC-464A-AE57-CB8978B1BFDB}" type="slidenum">
              <a:rPr lang="en-US" sz="1400" b="1" smtClean="0">
                <a:solidFill>
                  <a:srgbClr val="751D70"/>
                </a:solidFill>
                <a:latin typeface="Century Gothic" charset="0"/>
                <a:ea typeface="Century Gothic" charset="0"/>
                <a:cs typeface="Century Gothic" charset="0"/>
              </a:rPr>
              <a:pPr/>
              <a:t>‹N›</a:t>
            </a:fld>
            <a:endParaRPr lang="en-US" sz="1400" b="1" dirty="0">
              <a:solidFill>
                <a:srgbClr val="751D70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cxnSp>
        <p:nvCxnSpPr>
          <p:cNvPr id="15" name="Connettore 1 14"/>
          <p:cNvCxnSpPr/>
          <p:nvPr userDrawn="1"/>
        </p:nvCxnSpPr>
        <p:spPr>
          <a:xfrm>
            <a:off x="9157447" y="6486041"/>
            <a:ext cx="3051332" cy="3776"/>
          </a:xfrm>
          <a:prstGeom prst="line">
            <a:avLst/>
          </a:prstGeom>
          <a:ln w="28575">
            <a:solidFill>
              <a:srgbClr val="751D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08324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Master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  <a:p>
            <a:pPr lvl="1"/>
            <a:r>
              <a:rPr lang="fi-FI" dirty="0"/>
              <a:t>Second </a:t>
            </a:r>
            <a:r>
              <a:rPr lang="fi-FI" dirty="0" err="1"/>
              <a:t>level</a:t>
            </a:r>
            <a:endParaRPr lang="fi-FI" dirty="0"/>
          </a:p>
          <a:p>
            <a:pPr lvl="2"/>
            <a:r>
              <a:rPr lang="fi-FI" dirty="0"/>
              <a:t>Third </a:t>
            </a:r>
            <a:r>
              <a:rPr lang="fi-FI" dirty="0" err="1"/>
              <a:t>level</a:t>
            </a:r>
            <a:endParaRPr lang="fi-FI" dirty="0"/>
          </a:p>
          <a:p>
            <a:pPr lvl="3"/>
            <a:r>
              <a:rPr lang="fi-FI" dirty="0" err="1"/>
              <a:t>Fourth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pPr lvl="4"/>
            <a:r>
              <a:rPr lang="fi-FI" dirty="0" err="1"/>
              <a:t>Fifth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70729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61" r:id="rId9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7147A"/>
          </a:solidFill>
          <a:latin typeface="Century Gothic" charset="0"/>
          <a:ea typeface="Century Gothic" charset="0"/>
          <a:cs typeface="Century Gothic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751D70"/>
        </a:buClr>
        <a:buFont typeface="Arial" charset="0"/>
        <a:buChar char="•"/>
        <a:defRPr sz="2800" b="1" kern="1200">
          <a:solidFill>
            <a:srgbClr val="07147A"/>
          </a:solidFill>
          <a:latin typeface="Century Gothic" charset="0"/>
          <a:ea typeface="Century Gothic" charset="0"/>
          <a:cs typeface="Century Gothic" charset="0"/>
        </a:defRPr>
      </a:lvl1pPr>
      <a:lvl2pPr marL="914400" indent="-457200" algn="l" defTabSz="914400" rtl="0" eaLnBrk="1" latinLnBrk="0" hangingPunct="1">
        <a:lnSpc>
          <a:spcPct val="90000"/>
        </a:lnSpc>
        <a:spcBef>
          <a:spcPts val="500"/>
        </a:spcBef>
        <a:buClr>
          <a:srgbClr val="751D70"/>
        </a:buClr>
        <a:buFont typeface="Arial" charset="0"/>
        <a:buChar char="•"/>
        <a:defRPr sz="2400" b="0" kern="1200">
          <a:solidFill>
            <a:srgbClr val="07147A"/>
          </a:solidFill>
          <a:latin typeface="Century Gothic" charset="0"/>
          <a:ea typeface="Century Gothic" charset="0"/>
          <a:cs typeface="Century Gothic" charset="0"/>
        </a:defRPr>
      </a:lvl2pPr>
      <a:lvl3pPr marL="1371600" indent="-457200" algn="l" defTabSz="914400" rtl="0" eaLnBrk="1" latinLnBrk="0" hangingPunct="1">
        <a:lnSpc>
          <a:spcPct val="90000"/>
        </a:lnSpc>
        <a:spcBef>
          <a:spcPts val="500"/>
        </a:spcBef>
        <a:buClr>
          <a:srgbClr val="751D70"/>
        </a:buClr>
        <a:buFont typeface="Arial" charset="0"/>
        <a:buChar char="•"/>
        <a:defRPr sz="2000" kern="1200">
          <a:solidFill>
            <a:srgbClr val="07147A"/>
          </a:solidFill>
          <a:latin typeface="Century Gothic" charset="0"/>
          <a:ea typeface="Century Gothic" charset="0"/>
          <a:cs typeface="Century Gothic" charset="0"/>
        </a:defRPr>
      </a:lvl3pPr>
      <a:lvl4pPr marL="1714500" indent="-342900" algn="l" defTabSz="914400" rtl="0" eaLnBrk="1" latinLnBrk="0" hangingPunct="1">
        <a:lnSpc>
          <a:spcPct val="90000"/>
        </a:lnSpc>
        <a:spcBef>
          <a:spcPts val="500"/>
        </a:spcBef>
        <a:buClr>
          <a:srgbClr val="751D70"/>
        </a:buClr>
        <a:buFont typeface="Arial" charset="0"/>
        <a:buChar char="•"/>
        <a:defRPr sz="2000" kern="1200">
          <a:solidFill>
            <a:srgbClr val="07147A"/>
          </a:solidFill>
          <a:latin typeface="Century Gothic" charset="0"/>
          <a:ea typeface="Century Gothic" charset="0"/>
          <a:cs typeface="Century Gothic" charset="0"/>
        </a:defRPr>
      </a:lvl4pPr>
      <a:lvl5pPr marL="2171700" indent="-342900" algn="l" defTabSz="914400" rtl="0" eaLnBrk="1" latinLnBrk="0" hangingPunct="1">
        <a:lnSpc>
          <a:spcPct val="90000"/>
        </a:lnSpc>
        <a:spcBef>
          <a:spcPts val="500"/>
        </a:spcBef>
        <a:buClr>
          <a:srgbClr val="751D70"/>
        </a:buClr>
        <a:buFont typeface="Arial" charset="0"/>
        <a:buChar char="•"/>
        <a:defRPr sz="2000" kern="1200">
          <a:solidFill>
            <a:srgbClr val="07147A"/>
          </a:solidFill>
          <a:latin typeface="Century Gothic" charset="0"/>
          <a:ea typeface="Century Gothic" charset="0"/>
          <a:cs typeface="Century Gothic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7743" y="1545021"/>
            <a:ext cx="7834463" cy="1971553"/>
          </a:xfrm>
        </p:spPr>
        <p:txBody>
          <a:bodyPr/>
          <a:lstStyle/>
          <a:p>
            <a:r>
              <a:rPr lang="lv-LV" dirty="0" smtClean="0"/>
              <a:t>ENI CBC in motion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lv-LV" dirty="0" smtClean="0"/>
              <a:t>ENPI CBC/ENI CBC annual conference</a:t>
            </a:r>
            <a:endParaRPr lang="en-US" dirty="0"/>
          </a:p>
          <a:p>
            <a:r>
              <a:rPr lang="lv-LV" sz="1600" dirty="0" smtClean="0">
                <a:solidFill>
                  <a:schemeClr val="bg1">
                    <a:lumMod val="50000"/>
                  </a:schemeClr>
                </a:solidFill>
              </a:rPr>
              <a:t>Tallinn, 30 November 2017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520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TO – allocation and demand</a:t>
            </a:r>
            <a:endParaRPr lang="en-GB" sz="2800" dirty="0"/>
          </a:p>
        </p:txBody>
      </p:sp>
      <p:sp>
        <p:nvSpPr>
          <p:cNvPr id="4" name="Rectangle arrodonit 4"/>
          <p:cNvSpPr/>
          <p:nvPr/>
        </p:nvSpPr>
        <p:spPr>
          <a:xfrm>
            <a:off x="838200" y="1316985"/>
            <a:ext cx="5168217" cy="590643"/>
          </a:xfrm>
          <a:prstGeom prst="roundRect">
            <a:avLst/>
          </a:prstGeom>
          <a:noFill/>
          <a:ln w="2857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a-ES" sz="2400" dirty="0">
              <a:latin typeface="Century Gothic" panose="020B0502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8200" y="1063638"/>
            <a:ext cx="5014448" cy="1107996"/>
          </a:xfrm>
          <a:prstGeom prst="rect">
            <a:avLst/>
          </a:prstGeom>
        </p:spPr>
        <p:txBody>
          <a:bodyPr wrap="square" rtlCol="0" anchor="b">
            <a:spAutoFit/>
          </a:bodyPr>
          <a:lstStyle/>
          <a:p>
            <a:r>
              <a:rPr lang="en-US" sz="2200" b="1" dirty="0" smtClean="0">
                <a:solidFill>
                  <a:srgbClr val="07147A"/>
                </a:solidFill>
                <a:latin typeface="+mj-lt"/>
              </a:rPr>
              <a:t>Allocation of funds per TO in the JOPs of programmes that have closed calls </a:t>
            </a:r>
          </a:p>
        </p:txBody>
      </p:sp>
      <p:sp>
        <p:nvSpPr>
          <p:cNvPr id="10" name="Rectangle arrodonit 4"/>
          <p:cNvSpPr/>
          <p:nvPr/>
        </p:nvSpPr>
        <p:spPr>
          <a:xfrm>
            <a:off x="4299634" y="1355291"/>
            <a:ext cx="5168217" cy="590643"/>
          </a:xfrm>
          <a:prstGeom prst="roundRect">
            <a:avLst/>
          </a:prstGeom>
          <a:noFill/>
          <a:ln w="2857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a-ES" sz="2400" dirty="0">
              <a:latin typeface="Century Gothic" panose="020B0502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63512" y="1138186"/>
            <a:ext cx="5072245" cy="769441"/>
          </a:xfrm>
          <a:prstGeom prst="rect">
            <a:avLst/>
          </a:prstGeom>
        </p:spPr>
        <p:txBody>
          <a:bodyPr wrap="square" rtlCol="0" anchor="b">
            <a:spAutoFit/>
          </a:bodyPr>
          <a:lstStyle/>
          <a:p>
            <a:r>
              <a:rPr lang="en-US" sz="2200" b="1" dirty="0" smtClean="0">
                <a:solidFill>
                  <a:srgbClr val="07147A"/>
                </a:solidFill>
                <a:latin typeface="+mj-lt"/>
              </a:rPr>
              <a:t>Sums requested per TO in calls for proposals</a:t>
            </a: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440732550"/>
              </p:ext>
            </p:extLst>
          </p:nvPr>
        </p:nvGraphicFramePr>
        <p:xfrm>
          <a:off x="5727441" y="1907628"/>
          <a:ext cx="6308316" cy="4461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788806489"/>
              </p:ext>
            </p:extLst>
          </p:nvPr>
        </p:nvGraphicFramePr>
        <p:xfrm>
          <a:off x="838199" y="1907627"/>
          <a:ext cx="5310722" cy="4461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120259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Interest in the calls </a:t>
            </a:r>
            <a:endParaRPr lang="en-GB" sz="2800" dirty="0"/>
          </a:p>
        </p:txBody>
      </p:sp>
      <p:sp>
        <p:nvSpPr>
          <p:cNvPr id="4" name="Rectangle arrodonit 4"/>
          <p:cNvSpPr/>
          <p:nvPr/>
        </p:nvSpPr>
        <p:spPr>
          <a:xfrm>
            <a:off x="838200" y="1055421"/>
            <a:ext cx="10498157" cy="482989"/>
          </a:xfrm>
          <a:prstGeom prst="roundRect">
            <a:avLst/>
          </a:prstGeom>
          <a:noFill/>
          <a:ln w="2857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a-ES" sz="2400" dirty="0">
              <a:latin typeface="Century Gothic" panose="020B0502020202020204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535977494"/>
              </p:ext>
            </p:extLst>
          </p:nvPr>
        </p:nvGraphicFramePr>
        <p:xfrm>
          <a:off x="1180520" y="1538410"/>
          <a:ext cx="7398233" cy="4484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8200" y="1035432"/>
            <a:ext cx="10421217" cy="400110"/>
          </a:xfrm>
          <a:prstGeom prst="rect">
            <a:avLst/>
          </a:prstGeom>
        </p:spPr>
        <p:txBody>
          <a:bodyPr wrap="none" rtlCol="0" anchor="b">
            <a:spAutoFit/>
          </a:bodyPr>
          <a:lstStyle/>
          <a:p>
            <a:r>
              <a:rPr lang="en-US" sz="2000" b="1" dirty="0" smtClean="0">
                <a:solidFill>
                  <a:srgbClr val="07147A"/>
                </a:solidFill>
                <a:latin typeface="+mj-lt"/>
              </a:rPr>
              <a:t>Allocated, requested and approved financing based on data from 4 programmes</a:t>
            </a:r>
          </a:p>
        </p:txBody>
      </p:sp>
    </p:spTree>
    <p:extLst>
      <p:ext uri="{BB962C8B-B14F-4D97-AF65-F5344CB8AC3E}">
        <p14:creationId xmlns:p14="http://schemas.microsoft.com/office/powerpoint/2010/main" xmlns="" val="275238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2405" y="2233567"/>
            <a:ext cx="9144000" cy="2387600"/>
          </a:xfrm>
        </p:spPr>
        <p:txBody>
          <a:bodyPr/>
          <a:lstStyle/>
          <a:p>
            <a:r>
              <a:rPr lang="en-GB" sz="3600" dirty="0" smtClean="0"/>
              <a:t>We wish all the best to the programmes in implementation of their strategies!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xmlns="" val="248127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2405" y="2233567"/>
            <a:ext cx="9144000" cy="2387600"/>
          </a:xfrm>
        </p:spPr>
        <p:txBody>
          <a:bodyPr/>
          <a:lstStyle/>
          <a:p>
            <a:r>
              <a:rPr lang="en-GB" sz="3600" dirty="0" smtClean="0"/>
              <a:t>Where are the ENI CBC programmes now?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xmlns="" val="257087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solidFill>
                  <a:srgbClr val="581654"/>
                </a:solidFill>
                <a:latin typeface="Century Gothic" panose="020B0502020202020204" pitchFamily="34" charset="0"/>
                <a:ea typeface="+mn-ea"/>
                <a:cs typeface="+mn-cs"/>
              </a:rPr>
              <a:t>2014 - 2017…busy </a:t>
            </a:r>
            <a:r>
              <a:rPr lang="en-GB" sz="2800" dirty="0">
                <a:solidFill>
                  <a:srgbClr val="581654"/>
                </a:solidFill>
                <a:latin typeface="Century Gothic" panose="020B0502020202020204" pitchFamily="34" charset="0"/>
                <a:ea typeface="+mn-ea"/>
                <a:cs typeface="+mn-cs"/>
              </a:rPr>
              <a:t>as </a:t>
            </a:r>
            <a:r>
              <a:rPr lang="en-GB" sz="2800" dirty="0" smtClean="0">
                <a:solidFill>
                  <a:srgbClr val="581654"/>
                </a:solidFill>
                <a:latin typeface="Century Gothic" panose="020B0502020202020204" pitchFamily="34" charset="0"/>
                <a:ea typeface="+mn-ea"/>
                <a:cs typeface="+mn-cs"/>
              </a:rPr>
              <a:t>a bee</a:t>
            </a:r>
            <a:endParaRPr lang="en-GB" sz="2800" dirty="0">
              <a:solidFill>
                <a:srgbClr val="581654"/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" name="Rectangle arrodonit 4"/>
          <p:cNvSpPr/>
          <p:nvPr/>
        </p:nvSpPr>
        <p:spPr>
          <a:xfrm>
            <a:off x="838200" y="1316985"/>
            <a:ext cx="10498157" cy="1962243"/>
          </a:xfrm>
          <a:prstGeom prst="roundRect">
            <a:avLst/>
          </a:prstGeom>
          <a:noFill/>
          <a:ln w="2857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a-ES" sz="2400" dirty="0">
              <a:latin typeface="Century Gothic" panose="020B0502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3622522017"/>
              </p:ext>
            </p:extLst>
          </p:nvPr>
        </p:nvGraphicFramePr>
        <p:xfrm>
          <a:off x="-431210" y="1245431"/>
          <a:ext cx="13775719" cy="54960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01241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608147" y="1037643"/>
            <a:ext cx="11389576" cy="506464"/>
          </a:xfrm>
        </p:spPr>
        <p:txBody>
          <a:bodyPr/>
          <a:lstStyle/>
          <a:p>
            <a:pPr lvl="0"/>
            <a:r>
              <a:rPr lang="en-GB" sz="2000" dirty="0">
                <a:solidFill>
                  <a:srgbClr val="581654"/>
                </a:solidFill>
                <a:latin typeface="Century Gothic" panose="020B0502020202020204" pitchFamily="34" charset="0"/>
              </a:rPr>
              <a:t>Financial allocations to projects under selected TOs in the JOPs </a:t>
            </a:r>
            <a:r>
              <a:rPr lang="en-GB" sz="2000" dirty="0" smtClean="0">
                <a:solidFill>
                  <a:srgbClr val="000090"/>
                </a:solidFill>
                <a:latin typeface="Century Gothic" panose="020B0502020202020204" pitchFamily="34" charset="0"/>
              </a:rPr>
              <a:t>(from total of </a:t>
            </a:r>
            <a:r>
              <a:rPr lang="en-GB" sz="2000" dirty="0">
                <a:solidFill>
                  <a:srgbClr val="000090"/>
                </a:solidFill>
                <a:latin typeface="Century Gothic" panose="020B0502020202020204" pitchFamily="34" charset="0"/>
              </a:rPr>
              <a:t>840.9 MEUR</a:t>
            </a:r>
            <a:r>
              <a:rPr lang="en-GB" sz="2000" dirty="0" smtClean="0">
                <a:solidFill>
                  <a:srgbClr val="000090"/>
                </a:solidFill>
                <a:latin typeface="Century Gothic" panose="020B0502020202020204" pitchFamily="34" charset="0"/>
              </a:rPr>
              <a:t>)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3061317621"/>
              </p:ext>
            </p:extLst>
          </p:nvPr>
        </p:nvGraphicFramePr>
        <p:xfrm>
          <a:off x="608148" y="1648713"/>
          <a:ext cx="5205018" cy="4611624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418006"/>
                <a:gridCol w="787012"/>
              </a:tblGrid>
              <a:tr h="356778">
                <a:tc gridSpan="2">
                  <a:txBody>
                    <a:bodyPr/>
                    <a:lstStyle/>
                    <a:p>
                      <a:pPr lvl="0"/>
                      <a:r>
                        <a:rPr lang="en-GB" sz="1600" dirty="0" smtClean="0">
                          <a:solidFill>
                            <a:srgbClr val="000090"/>
                          </a:solidFill>
                          <a:latin typeface="Century Gothic" panose="020B0502020202020204" pitchFamily="34" charset="0"/>
                        </a:rPr>
                        <a:t>TOs and number of programmes that have selected the particular TO</a:t>
                      </a:r>
                      <a:endParaRPr lang="en-GB" sz="1600" dirty="0">
                        <a:solidFill>
                          <a:srgbClr val="00009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</a:tr>
              <a:tr h="3567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atin typeface="+mj-lt"/>
                        </a:rPr>
                        <a:t>TO1 Business and SME development</a:t>
                      </a:r>
                      <a:endParaRPr lang="en-US" sz="1600" b="1" kern="1200" dirty="0" smtClean="0">
                        <a:solidFill>
                          <a:srgbClr val="00009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b="1" dirty="0" smtClean="0">
                          <a:latin typeface="+mj-lt"/>
                        </a:rPr>
                        <a:t>8</a:t>
                      </a:r>
                      <a:endParaRPr lang="en-US" b="1" dirty="0">
                        <a:latin typeface="+mj-lt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atin typeface="+mj-lt"/>
                        </a:rPr>
                        <a:t>TO2 Education, research, innovation</a:t>
                      </a:r>
                      <a:endParaRPr lang="en-US" sz="1600" b="1" kern="1200" dirty="0" smtClean="0">
                        <a:solidFill>
                          <a:srgbClr val="00009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b="1" dirty="0" smtClean="0">
                          <a:latin typeface="+mj-lt"/>
                        </a:rPr>
                        <a:t>5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atin typeface="+mj-lt"/>
                        </a:rPr>
                        <a:t>TO3 Local culture, historical heritage</a:t>
                      </a:r>
                      <a:endParaRPr lang="en-US" sz="1600" b="1" kern="1200" dirty="0" smtClean="0">
                        <a:solidFill>
                          <a:srgbClr val="00009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b="1" dirty="0" smtClean="0">
                          <a:latin typeface="+mj-lt"/>
                        </a:rPr>
                        <a:t>8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atin typeface="+mj-lt"/>
                        </a:rPr>
                        <a:t>TO4 Social inclusion, fight against poverty</a:t>
                      </a:r>
                      <a:endParaRPr lang="en-US" sz="1600" b="1" kern="1200" dirty="0" smtClean="0">
                        <a:solidFill>
                          <a:srgbClr val="00009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b="1" dirty="0" smtClean="0">
                          <a:latin typeface="+mj-lt"/>
                        </a:rPr>
                        <a:t>3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atin typeface="+mj-lt"/>
                        </a:rPr>
                        <a:t>TO5 Local and regional good governance</a:t>
                      </a:r>
                      <a:endParaRPr lang="en-US" sz="1600" b="1" kern="1200" dirty="0" smtClean="0">
                        <a:solidFill>
                          <a:srgbClr val="00009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b="1" dirty="0" smtClean="0">
                          <a:latin typeface="+mj-lt"/>
                        </a:rPr>
                        <a:t>3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atin typeface="+mj-lt"/>
                        </a:rPr>
                        <a:t>TO6 Environmental protection</a:t>
                      </a:r>
                      <a:endParaRPr lang="en-US" sz="1600" b="1" kern="1200" dirty="0" smtClean="0">
                        <a:solidFill>
                          <a:srgbClr val="00009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b="1" dirty="0" smtClean="0">
                          <a:latin typeface="+mj-lt"/>
                        </a:rPr>
                        <a:t>10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atin typeface="+mj-lt"/>
                        </a:rPr>
                        <a:t>TO7 Accessibility</a:t>
                      </a:r>
                      <a:endParaRPr lang="en-US" sz="1600" b="1" kern="1200" dirty="0" smtClean="0">
                        <a:solidFill>
                          <a:srgbClr val="00009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b="1" dirty="0" smtClean="0">
                          <a:latin typeface="+mj-lt"/>
                        </a:rPr>
                        <a:t>6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atin typeface="+mj-lt"/>
                        </a:rPr>
                        <a:t>TO8 Safety</a:t>
                      </a:r>
                      <a:r>
                        <a:rPr lang="en-US" sz="1600" b="1" kern="1200" baseline="0" dirty="0" smtClean="0">
                          <a:latin typeface="+mj-lt"/>
                        </a:rPr>
                        <a:t> and security</a:t>
                      </a:r>
                      <a:endParaRPr lang="en-US" sz="1600" b="1" kern="1200" dirty="0" smtClean="0">
                        <a:solidFill>
                          <a:srgbClr val="00009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b="1" dirty="0" smtClean="0">
                          <a:latin typeface="+mj-lt"/>
                        </a:rPr>
                        <a:t>4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atin typeface="+mj-lt"/>
                        </a:rPr>
                        <a:t>TO10 Border management and security</a:t>
                      </a:r>
                      <a:endParaRPr lang="en-US" sz="1600" b="1" kern="1200" dirty="0" smtClean="0">
                        <a:solidFill>
                          <a:srgbClr val="00009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b="1" dirty="0" smtClean="0">
                          <a:latin typeface="+mj-lt"/>
                        </a:rPr>
                        <a:t>9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38200" y="349015"/>
            <a:ext cx="8894763" cy="595983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rgbClr val="581654"/>
                </a:solidFill>
                <a:latin typeface="Century Gothic" panose="020B0502020202020204" pitchFamily="34" charset="0"/>
              </a:rPr>
              <a:t>Where are we going? </a:t>
            </a: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122278808"/>
              </p:ext>
            </p:extLst>
          </p:nvPr>
        </p:nvGraphicFramePr>
        <p:xfrm>
          <a:off x="5585720" y="1701061"/>
          <a:ext cx="6412003" cy="5135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425042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2405" y="2233567"/>
            <a:ext cx="9144000" cy="2387600"/>
          </a:xfrm>
        </p:spPr>
        <p:txBody>
          <a:bodyPr/>
          <a:lstStyle/>
          <a:p>
            <a:r>
              <a:rPr lang="en-GB" sz="3600" dirty="0" smtClean="0"/>
              <a:t>Where are the programmes with the implementation of these strategies?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xmlns="" val="174869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GB" sz="2800" dirty="0">
                <a:solidFill>
                  <a:srgbClr val="581654"/>
                </a:solidFill>
                <a:latin typeface="Century Gothic" panose="020B0502020202020204" pitchFamily="34" charset="0"/>
                <a:ea typeface="+mn-ea"/>
                <a:cs typeface="+mn-cs"/>
              </a:rPr>
              <a:t>Calls for proposals</a:t>
            </a:r>
          </a:p>
        </p:txBody>
      </p:sp>
      <p:sp>
        <p:nvSpPr>
          <p:cNvPr id="4" name="Rectangle arrodonit 4"/>
          <p:cNvSpPr/>
          <p:nvPr/>
        </p:nvSpPr>
        <p:spPr>
          <a:xfrm>
            <a:off x="838200" y="1316985"/>
            <a:ext cx="10498157" cy="1962243"/>
          </a:xfrm>
          <a:prstGeom prst="roundRect">
            <a:avLst/>
          </a:prstGeom>
          <a:noFill/>
          <a:ln w="2857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a-ES" sz="2400" dirty="0">
              <a:latin typeface="Century Gothic" panose="020B0502020202020204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1067274" y="1335849"/>
            <a:ext cx="10451739" cy="5016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GB" sz="2800" b="1" dirty="0" smtClean="0">
                <a:solidFill>
                  <a:srgbClr val="581654"/>
                </a:solidFill>
                <a:latin typeface="Century Gothic" panose="020B0502020202020204" pitchFamily="34" charset="0"/>
              </a:rPr>
              <a:t>20 calls for proposals </a:t>
            </a:r>
            <a:r>
              <a:rPr lang="en-GB" sz="2400" b="1" dirty="0" smtClean="0">
                <a:solidFill>
                  <a:srgbClr val="07147A"/>
                </a:solidFill>
                <a:latin typeface="Century Gothic" panose="020B0502020202020204" pitchFamily="34" charset="0"/>
              </a:rPr>
              <a:t>launched by </a:t>
            </a:r>
            <a:r>
              <a:rPr lang="en-GB" sz="2800" b="1" dirty="0" smtClean="0">
                <a:solidFill>
                  <a:srgbClr val="581654"/>
                </a:solidFill>
                <a:latin typeface="Century Gothic" panose="020B0502020202020204" pitchFamily="34" charset="0"/>
              </a:rPr>
              <a:t>11 programmes    </a:t>
            </a:r>
            <a:endParaRPr lang="en-GB" sz="2000" b="1" dirty="0" smtClean="0">
              <a:solidFill>
                <a:srgbClr val="581654"/>
              </a:solidFill>
              <a:latin typeface="Century Gothic" panose="020B0502020202020204" pitchFamily="34" charset="0"/>
            </a:endParaRPr>
          </a:p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GB" sz="2800" b="1" dirty="0" smtClean="0">
                <a:solidFill>
                  <a:srgbClr val="581654"/>
                </a:solidFill>
                <a:latin typeface="Century Gothic" panose="020B0502020202020204" pitchFamily="34" charset="0"/>
              </a:rPr>
              <a:t>16 calls </a:t>
            </a:r>
            <a:r>
              <a:rPr lang="en-GB" sz="2400" b="1" dirty="0" smtClean="0">
                <a:solidFill>
                  <a:srgbClr val="07147A"/>
                </a:solidFill>
                <a:latin typeface="Century Gothic" panose="020B0502020202020204" pitchFamily="34" charset="0"/>
              </a:rPr>
              <a:t>for proposals already </a:t>
            </a:r>
            <a:r>
              <a:rPr lang="en-GB" sz="2800" b="1" dirty="0" smtClean="0">
                <a:solidFill>
                  <a:srgbClr val="581654"/>
                </a:solidFill>
                <a:latin typeface="Century Gothic" panose="020B0502020202020204" pitchFamily="34" charset="0"/>
              </a:rPr>
              <a:t>closed   </a:t>
            </a:r>
            <a:endParaRPr lang="en-GB" sz="3200" b="1" dirty="0" smtClean="0">
              <a:solidFill>
                <a:srgbClr val="581654"/>
              </a:solidFill>
              <a:latin typeface="Century Gothic" panose="020B0502020202020204" pitchFamily="34" charset="0"/>
            </a:endParaRPr>
          </a:p>
          <a:p>
            <a:pPr marL="342900" lvl="0" indent="-34290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GB" sz="2400" b="1" dirty="0" smtClean="0">
                <a:solidFill>
                  <a:srgbClr val="07147A"/>
                </a:solidFill>
                <a:latin typeface="Century Gothic" panose="020B0502020202020204" pitchFamily="34" charset="0"/>
              </a:rPr>
              <a:t>Selection of applications for financing </a:t>
            </a:r>
            <a:r>
              <a:rPr lang="en-GB" sz="2800" b="1" dirty="0" smtClean="0">
                <a:solidFill>
                  <a:srgbClr val="581654"/>
                </a:solidFill>
                <a:latin typeface="Century Gothic" panose="020B0502020202020204" pitchFamily="34" charset="0"/>
              </a:rPr>
              <a:t>completed for 7 calls for proposals </a:t>
            </a:r>
            <a:r>
              <a:rPr lang="en-GB" sz="2400" b="1" dirty="0">
                <a:solidFill>
                  <a:srgbClr val="07147A"/>
                </a:solidFill>
                <a:latin typeface="Century Gothic" panose="020B0502020202020204" pitchFamily="34" charset="0"/>
              </a:rPr>
              <a:t>by 5 programmes </a:t>
            </a:r>
          </a:p>
          <a:p>
            <a:pPr marL="800100" lvl="1" indent="-34290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GB" sz="2400" b="1" dirty="0" smtClean="0">
                <a:solidFill>
                  <a:srgbClr val="07147A"/>
                </a:solidFill>
                <a:latin typeface="Century Gothic" panose="020B0502020202020204" pitchFamily="34" charset="0"/>
              </a:rPr>
              <a:t>In addition, </a:t>
            </a:r>
            <a:r>
              <a:rPr lang="en-GB" sz="2800" b="1" dirty="0">
                <a:solidFill>
                  <a:srgbClr val="581654"/>
                </a:solidFill>
                <a:latin typeface="Century Gothic" panose="020B0502020202020204" pitchFamily="34" charset="0"/>
              </a:rPr>
              <a:t>concept notes </a:t>
            </a:r>
            <a:r>
              <a:rPr lang="en-GB" sz="2800" b="1" dirty="0" smtClean="0">
                <a:solidFill>
                  <a:srgbClr val="581654"/>
                </a:solidFill>
                <a:latin typeface="Century Gothic" panose="020B0502020202020204" pitchFamily="34" charset="0"/>
              </a:rPr>
              <a:t>are selected in 4 calls</a:t>
            </a:r>
          </a:p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Arial"/>
              <a:buChar char="•"/>
              <a:defRPr/>
            </a:pPr>
            <a:r>
              <a:rPr lang="en-GB" sz="2400" b="1" dirty="0" smtClean="0">
                <a:solidFill>
                  <a:srgbClr val="07147A"/>
                </a:solidFill>
                <a:latin typeface="Century Gothic" panose="020B0502020202020204" pitchFamily="34" charset="0"/>
              </a:rPr>
              <a:t>In total </a:t>
            </a:r>
            <a:r>
              <a:rPr lang="en-GB" sz="3200" b="1" dirty="0" smtClean="0">
                <a:solidFill>
                  <a:srgbClr val="581654"/>
                </a:solidFill>
                <a:latin typeface="Century Gothic" panose="020B0502020202020204" pitchFamily="34" charset="0"/>
              </a:rPr>
              <a:t>more than 1670 applications </a:t>
            </a:r>
            <a:r>
              <a:rPr lang="en-GB" sz="2400" b="1" dirty="0">
                <a:solidFill>
                  <a:srgbClr val="07147A"/>
                </a:solidFill>
                <a:latin typeface="Century Gothic" panose="020B0502020202020204" pitchFamily="34" charset="0"/>
              </a:rPr>
              <a:t>have been </a:t>
            </a:r>
            <a:r>
              <a:rPr lang="en-GB" sz="2400" b="1" dirty="0" smtClean="0">
                <a:solidFill>
                  <a:srgbClr val="07147A"/>
                </a:solidFill>
                <a:latin typeface="Century Gothic" panose="020B0502020202020204" pitchFamily="34" charset="0"/>
              </a:rPr>
              <a:t>received </a:t>
            </a:r>
            <a:r>
              <a:rPr lang="en-GB" b="1" dirty="0" smtClean="0">
                <a:solidFill>
                  <a:srgbClr val="07147A"/>
                </a:solidFill>
                <a:latin typeface="Century Gothic" panose="020B0502020202020204" pitchFamily="34" charset="0"/>
              </a:rPr>
              <a:t>(without taking into account the results of the recently closed calls for HSRU)</a:t>
            </a:r>
            <a:endParaRPr lang="en-GB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  <a:defRPr/>
            </a:pPr>
            <a:endParaRPr lang="en-GB" sz="2400" b="1" dirty="0" smtClean="0">
              <a:solidFill>
                <a:srgbClr val="07147A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8446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A</a:t>
            </a:r>
            <a:r>
              <a:rPr lang="en-GB" sz="2800" dirty="0" smtClean="0"/>
              <a:t>pplicants by country</a:t>
            </a:r>
            <a:endParaRPr lang="en-GB" sz="2800" dirty="0"/>
          </a:p>
        </p:txBody>
      </p:sp>
      <p:sp>
        <p:nvSpPr>
          <p:cNvPr id="4" name="Rectangle arrodonit 4"/>
          <p:cNvSpPr/>
          <p:nvPr/>
        </p:nvSpPr>
        <p:spPr>
          <a:xfrm>
            <a:off x="838200" y="1316985"/>
            <a:ext cx="10498157" cy="1962243"/>
          </a:xfrm>
          <a:prstGeom prst="roundRect">
            <a:avLst/>
          </a:prstGeom>
          <a:noFill/>
          <a:ln w="2857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a-ES" sz="2400" dirty="0">
              <a:latin typeface="Century Gothic" panose="020B0502020202020204" pitchFamily="34" charset="0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925879102"/>
              </p:ext>
            </p:extLst>
          </p:nvPr>
        </p:nvGraphicFramePr>
        <p:xfrm>
          <a:off x="1067275" y="2236061"/>
          <a:ext cx="9593179" cy="4275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671594" y="1302960"/>
            <a:ext cx="8666900" cy="93310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7147A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</a:lstStyle>
          <a:p>
            <a:r>
              <a:rPr lang="en-GB" sz="2000" dirty="0" smtClean="0">
                <a:solidFill>
                  <a:srgbClr val="000090"/>
                </a:solidFill>
              </a:rPr>
              <a:t>More than 100 events have taken place to inform about the calls and raise the capacity of the potential applicants</a:t>
            </a:r>
          </a:p>
          <a:p>
            <a:endParaRPr lang="en-GB" sz="2000" dirty="0">
              <a:solidFill>
                <a:srgbClr val="660066"/>
              </a:solidFill>
            </a:endParaRPr>
          </a:p>
          <a:p>
            <a:endParaRPr lang="en-GB" sz="2000" dirty="0" smtClean="0">
              <a:solidFill>
                <a:srgbClr val="660066"/>
              </a:solidFill>
            </a:endParaRPr>
          </a:p>
          <a:p>
            <a:endParaRPr lang="en-GB" sz="20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042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Applicants by country (2)</a:t>
            </a:r>
            <a:endParaRPr lang="en-GB" sz="2800" dirty="0"/>
          </a:p>
        </p:txBody>
      </p:sp>
      <p:sp>
        <p:nvSpPr>
          <p:cNvPr id="4" name="Rectangle arrodonit 4"/>
          <p:cNvSpPr/>
          <p:nvPr/>
        </p:nvSpPr>
        <p:spPr>
          <a:xfrm>
            <a:off x="838200" y="1316985"/>
            <a:ext cx="10498157" cy="1962243"/>
          </a:xfrm>
          <a:prstGeom prst="roundRect">
            <a:avLst/>
          </a:prstGeom>
          <a:noFill/>
          <a:ln w="2857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a-ES" sz="2400" dirty="0">
              <a:latin typeface="Century Gothic" panose="020B0502020202020204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838200" y="1628828"/>
            <a:ext cx="1004000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GB" sz="2000" b="1" dirty="0" smtClean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GB" sz="2000" b="1" dirty="0">
              <a:solidFill>
                <a:srgbClr val="07147A"/>
              </a:solidFill>
              <a:latin typeface="Century Gothic" panose="020B0502020202020204" pitchFamily="34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pl-PL" b="1" dirty="0">
              <a:latin typeface="Century Gothic" panose="020B0502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1853859"/>
            <a:ext cx="10828047" cy="28507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7147A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</a:lstStyle>
          <a:p>
            <a:r>
              <a:rPr lang="en-GB" sz="2400" dirty="0" smtClean="0">
                <a:solidFill>
                  <a:srgbClr val="000090"/>
                </a:solidFill>
              </a:rPr>
              <a:t>The average of </a:t>
            </a:r>
            <a:r>
              <a:rPr lang="en-GB" sz="2800" dirty="0" smtClean="0">
                <a:solidFill>
                  <a:srgbClr val="660066"/>
                </a:solidFill>
              </a:rPr>
              <a:t>25% </a:t>
            </a:r>
            <a:r>
              <a:rPr lang="en-GB" sz="2400" dirty="0">
                <a:solidFill>
                  <a:srgbClr val="000090"/>
                </a:solidFill>
              </a:rPr>
              <a:t>of</a:t>
            </a:r>
            <a:r>
              <a:rPr lang="en-GB" sz="2800" dirty="0" smtClean="0">
                <a:solidFill>
                  <a:srgbClr val="660066"/>
                </a:solidFill>
              </a:rPr>
              <a:t> </a:t>
            </a:r>
            <a:r>
              <a:rPr lang="en-GB" sz="2400" dirty="0">
                <a:solidFill>
                  <a:srgbClr val="000090"/>
                </a:solidFill>
              </a:rPr>
              <a:t>applicants</a:t>
            </a:r>
            <a:r>
              <a:rPr lang="en-GB" sz="2800" dirty="0" smtClean="0">
                <a:solidFill>
                  <a:srgbClr val="660066"/>
                </a:solidFill>
              </a:rPr>
              <a:t> </a:t>
            </a:r>
            <a:r>
              <a:rPr lang="en-GB" sz="2400" dirty="0" smtClean="0">
                <a:solidFill>
                  <a:srgbClr val="000090"/>
                </a:solidFill>
              </a:rPr>
              <a:t>from the Partner countries and the Russian Federation is </a:t>
            </a:r>
            <a:r>
              <a:rPr lang="en-GB" sz="2800" dirty="0" smtClean="0">
                <a:solidFill>
                  <a:srgbClr val="660066"/>
                </a:solidFill>
              </a:rPr>
              <a:t>higher than in ENPI CBC programmes </a:t>
            </a:r>
            <a:r>
              <a:rPr lang="en-GB" sz="2400" dirty="0" smtClean="0">
                <a:solidFill>
                  <a:srgbClr val="000090"/>
                </a:solidFill>
              </a:rPr>
              <a:t>where it was 21% for the first calls</a:t>
            </a:r>
            <a:endParaRPr lang="en-GB" sz="2400" dirty="0">
              <a:solidFill>
                <a:srgbClr val="000090"/>
              </a:solidFill>
            </a:endParaRPr>
          </a:p>
          <a:p>
            <a:endParaRPr lang="en-GB" sz="2400" dirty="0" smtClean="0">
              <a:solidFill>
                <a:srgbClr val="000090"/>
              </a:solidFill>
            </a:endParaRPr>
          </a:p>
          <a:p>
            <a:endParaRPr lang="en-GB" sz="2400" dirty="0" smtClean="0">
              <a:solidFill>
                <a:srgbClr val="000090"/>
              </a:solidFill>
            </a:endParaRPr>
          </a:p>
          <a:p>
            <a:endParaRPr lang="en-GB" sz="2400" dirty="0">
              <a:solidFill>
                <a:srgbClr val="000090"/>
              </a:solidFill>
            </a:endParaRPr>
          </a:p>
          <a:p>
            <a:r>
              <a:rPr lang="en-GB" sz="2400" dirty="0" smtClean="0">
                <a:solidFill>
                  <a:srgbClr val="660066"/>
                </a:solidFill>
              </a:rPr>
              <a:t>Training and encouragement is needed for the potential applicants from the CBC </a:t>
            </a:r>
            <a:r>
              <a:rPr lang="en-GB" sz="2400" dirty="0">
                <a:solidFill>
                  <a:srgbClr val="660066"/>
                </a:solidFill>
              </a:rPr>
              <a:t>P</a:t>
            </a:r>
            <a:r>
              <a:rPr lang="en-GB" sz="2400" dirty="0" smtClean="0">
                <a:solidFill>
                  <a:srgbClr val="660066"/>
                </a:solidFill>
              </a:rPr>
              <a:t>artner countries! </a:t>
            </a:r>
            <a:endParaRPr lang="en-GB" sz="24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7467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608148" y="1080025"/>
            <a:ext cx="5387840" cy="506464"/>
          </a:xfrm>
        </p:spPr>
        <p:txBody>
          <a:bodyPr/>
          <a:lstStyle/>
          <a:p>
            <a:r>
              <a:rPr lang="en-US" sz="2000" dirty="0" smtClean="0">
                <a:solidFill>
                  <a:srgbClr val="660066"/>
                </a:solidFill>
              </a:rPr>
              <a:t>Number of calls addressing TOs</a:t>
            </a:r>
            <a:endParaRPr lang="en-US" sz="2000" dirty="0">
              <a:solidFill>
                <a:srgbClr val="660066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3566825407"/>
              </p:ext>
            </p:extLst>
          </p:nvPr>
        </p:nvGraphicFramePr>
        <p:xfrm>
          <a:off x="608148" y="1874433"/>
          <a:ext cx="5205018" cy="4032504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418006"/>
                <a:gridCol w="787012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atin typeface="+mj-lt"/>
                        </a:rPr>
                        <a:t>TO1 Business and SME development</a:t>
                      </a:r>
                      <a:endParaRPr lang="en-US" sz="1600" b="1" kern="1200" dirty="0" smtClean="0">
                        <a:solidFill>
                          <a:srgbClr val="00009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b="1" dirty="0" smtClean="0">
                          <a:latin typeface="+mj-lt"/>
                        </a:rPr>
                        <a:t>9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atin typeface="+mj-lt"/>
                        </a:rPr>
                        <a:t>TO2 Education, research, innovation</a:t>
                      </a:r>
                      <a:endParaRPr lang="en-US" sz="1600" b="1" kern="1200" dirty="0" smtClean="0">
                        <a:solidFill>
                          <a:srgbClr val="00009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b="1" dirty="0" smtClean="0">
                          <a:latin typeface="+mj-lt"/>
                        </a:rPr>
                        <a:t>2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atin typeface="+mj-lt"/>
                        </a:rPr>
                        <a:t>TO3 Local culture, historical heritage</a:t>
                      </a:r>
                      <a:endParaRPr lang="en-US" sz="1600" b="1" kern="1200" dirty="0" smtClean="0">
                        <a:solidFill>
                          <a:srgbClr val="00009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b="1" dirty="0" smtClean="0">
                          <a:latin typeface="+mj-lt"/>
                        </a:rPr>
                        <a:t>3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atin typeface="+mj-lt"/>
                        </a:rPr>
                        <a:t>TO4 Social inclusion, fight against poverty</a:t>
                      </a:r>
                      <a:endParaRPr lang="en-US" sz="1600" b="1" kern="1200" dirty="0" smtClean="0">
                        <a:solidFill>
                          <a:srgbClr val="00009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b="1" dirty="0" smtClean="0">
                          <a:latin typeface="+mj-lt"/>
                        </a:rPr>
                        <a:t>1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atin typeface="+mj-lt"/>
                        </a:rPr>
                        <a:t>TO5 Local and regional good governance</a:t>
                      </a:r>
                      <a:endParaRPr lang="en-US" sz="1600" b="1" kern="1200" dirty="0" smtClean="0">
                        <a:solidFill>
                          <a:srgbClr val="00009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b="1" dirty="0" smtClean="0">
                          <a:latin typeface="+mj-lt"/>
                        </a:rPr>
                        <a:t>2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atin typeface="+mj-lt"/>
                        </a:rPr>
                        <a:t>TO6 Environmental protection</a:t>
                      </a:r>
                      <a:endParaRPr lang="en-US" sz="1600" b="1" kern="1200" dirty="0" smtClean="0">
                        <a:solidFill>
                          <a:srgbClr val="00009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b="1" dirty="0" smtClean="0">
                          <a:latin typeface="+mj-lt"/>
                        </a:rPr>
                        <a:t>8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atin typeface="+mj-lt"/>
                        </a:rPr>
                        <a:t>TO7 Accessibility</a:t>
                      </a:r>
                      <a:endParaRPr lang="en-US" sz="1600" b="1" kern="1200" dirty="0" smtClean="0">
                        <a:solidFill>
                          <a:srgbClr val="00009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b="1" dirty="0" smtClean="0">
                          <a:latin typeface="+mj-lt"/>
                        </a:rPr>
                        <a:t>3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atin typeface="+mj-lt"/>
                        </a:rPr>
                        <a:t>TO8 Safety</a:t>
                      </a:r>
                      <a:r>
                        <a:rPr lang="en-US" sz="1600" b="1" kern="1200" baseline="0" dirty="0" smtClean="0">
                          <a:latin typeface="+mj-lt"/>
                        </a:rPr>
                        <a:t> and security</a:t>
                      </a:r>
                      <a:endParaRPr lang="en-US" sz="1600" b="1" kern="1200" dirty="0" smtClean="0">
                        <a:solidFill>
                          <a:srgbClr val="00009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b="1" dirty="0" smtClean="0">
                          <a:latin typeface="+mj-lt"/>
                        </a:rPr>
                        <a:t>1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atin typeface="+mj-lt"/>
                        </a:rPr>
                        <a:t>TO10 Border management and security</a:t>
                      </a:r>
                      <a:endParaRPr lang="en-US" sz="1600" b="1" kern="1200" dirty="0" smtClean="0">
                        <a:solidFill>
                          <a:srgbClr val="00009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b="1" dirty="0" smtClean="0">
                          <a:latin typeface="+mj-lt"/>
                        </a:rPr>
                        <a:t>4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Interest of applicants in the thematic objectives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xmlns="" val="3835147965"/>
              </p:ext>
            </p:extLst>
          </p:nvPr>
        </p:nvGraphicFramePr>
        <p:xfrm>
          <a:off x="5652187" y="1080025"/>
          <a:ext cx="6378833" cy="5098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54497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ESIM COLOURS">
      <a:dk1>
        <a:srgbClr val="07147A"/>
      </a:dk1>
      <a:lt1>
        <a:srgbClr val="FFFFFF"/>
      </a:lt1>
      <a:dk2>
        <a:srgbClr val="751D70"/>
      </a:dk2>
      <a:lt2>
        <a:srgbClr val="FFFFFF"/>
      </a:lt2>
      <a:accent1>
        <a:srgbClr val="5B9BD5"/>
      </a:accent1>
      <a:accent2>
        <a:srgbClr val="5A1BAD"/>
      </a:accent2>
      <a:accent3>
        <a:srgbClr val="A5A5A5"/>
      </a:accent3>
      <a:accent4>
        <a:srgbClr val="9B66E0"/>
      </a:accent4>
      <a:accent5>
        <a:srgbClr val="4472C4"/>
      </a:accent5>
      <a:accent6>
        <a:srgbClr val="07147A"/>
      </a:accent6>
      <a:hlink>
        <a:srgbClr val="4755C6"/>
      </a:hlink>
      <a:folHlink>
        <a:srgbClr val="42103F"/>
      </a:folHlink>
    </a:clrScheme>
    <a:fontScheme name="Century Gothic-Palatino Linotyp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anchor="b"/>
      <a:lstStyle>
        <a:defPPr>
          <a:defRPr sz="3600" dirty="0" err="1" smtClean="0">
            <a:solidFill>
              <a:srgbClr val="07147A"/>
            </a:solidFill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53940</TotalTime>
  <Words>448</Words>
  <Application>Microsoft Office PowerPoint</Application>
  <PresentationFormat>Personalizzato</PresentationFormat>
  <Paragraphs>116</Paragraphs>
  <Slides>12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Office Theme</vt:lpstr>
      <vt:lpstr>ENI CBC in motion</vt:lpstr>
      <vt:lpstr>Where are the ENI CBC programmes now?</vt:lpstr>
      <vt:lpstr>Diapositiva 3</vt:lpstr>
      <vt:lpstr>Diapositiva 4</vt:lpstr>
      <vt:lpstr>Where are the programmes with the implementation of these strategies?</vt:lpstr>
      <vt:lpstr>Diapositiva 6</vt:lpstr>
      <vt:lpstr>Diapositiva 7</vt:lpstr>
      <vt:lpstr>Diapositiva 8</vt:lpstr>
      <vt:lpstr>Diapositiva 9</vt:lpstr>
      <vt:lpstr>Diapositiva 10</vt:lpstr>
      <vt:lpstr>Diapositiva 11</vt:lpstr>
      <vt:lpstr>We wish all the best to the programmes in implementation of their strategies!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Aisling Walsh</dc:creator>
  <cp:lastModifiedBy>Utente</cp:lastModifiedBy>
  <cp:revision>388</cp:revision>
  <cp:lastPrinted>2017-06-19T09:19:36Z</cp:lastPrinted>
  <dcterms:created xsi:type="dcterms:W3CDTF">2016-05-03T14:42:57Z</dcterms:created>
  <dcterms:modified xsi:type="dcterms:W3CDTF">2017-12-06T10:07:21Z</dcterms:modified>
</cp:coreProperties>
</file>