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8" r:id="rId2"/>
    <p:sldMasterId id="2147483687" r:id="rId3"/>
  </p:sldMasterIdLst>
  <p:notesMasterIdLst>
    <p:notesMasterId r:id="rId26"/>
  </p:notesMasterIdLst>
  <p:handoutMasterIdLst>
    <p:handoutMasterId r:id="rId27"/>
  </p:handoutMasterIdLst>
  <p:sldIdLst>
    <p:sldId id="339" r:id="rId4"/>
    <p:sldId id="336" r:id="rId5"/>
    <p:sldId id="312" r:id="rId6"/>
    <p:sldId id="313" r:id="rId7"/>
    <p:sldId id="314" r:id="rId8"/>
    <p:sldId id="348" r:id="rId9"/>
    <p:sldId id="349" r:id="rId10"/>
    <p:sldId id="326" r:id="rId11"/>
    <p:sldId id="327" r:id="rId12"/>
    <p:sldId id="346" r:id="rId13"/>
    <p:sldId id="353" r:id="rId14"/>
    <p:sldId id="354" r:id="rId15"/>
    <p:sldId id="355" r:id="rId16"/>
    <p:sldId id="345" r:id="rId17"/>
    <p:sldId id="329" r:id="rId18"/>
    <p:sldId id="333" r:id="rId19"/>
    <p:sldId id="330" r:id="rId20"/>
    <p:sldId id="337" r:id="rId21"/>
    <p:sldId id="328" r:id="rId22"/>
    <p:sldId id="350" r:id="rId23"/>
    <p:sldId id="352" r:id="rId24"/>
    <p:sldId id="271" r:id="rId25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09">
          <p15:clr>
            <a:srgbClr val="A4A3A4"/>
          </p15:clr>
        </p15:guide>
        <p15:guide id="2" orient="horz" pos="3622">
          <p15:clr>
            <a:srgbClr val="A4A3A4"/>
          </p15:clr>
        </p15:guide>
        <p15:guide id="3" pos="54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00"/>
    <a:srgbClr val="00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012" autoAdjust="0"/>
  </p:normalViewPr>
  <p:slideViewPr>
    <p:cSldViewPr>
      <p:cViewPr varScale="1">
        <p:scale>
          <a:sx n="104" d="100"/>
          <a:sy n="104" d="100"/>
        </p:scale>
        <p:origin x="-90" y="-108"/>
      </p:cViewPr>
      <p:guideLst>
        <p:guide orient="horz" pos="709"/>
        <p:guide orient="horz" pos="3622"/>
        <p:guide pos="54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Foglio_di_lavoro_di_Microsoft_Office_Excel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sca\Documents\CPC%20Consultant\CPC%20Missions\INTERACT\INTERACT%20Capitalisation%202017\Repository%20_v%20Travai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pasca\Documents\CPC%20Consultant\CPC%20Missions\INTERACT\INTERACT%20Capitalisation%202017\Repository%20_v%20Travai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270821587964601E-2"/>
          <c:y val="3.2986709812457271E-2"/>
          <c:w val="0.96472917841203554"/>
          <c:h val="0.94417633724045691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1A4-4A1C-9C27-9BD9660C61A7}"/>
              </c:ext>
            </c:extLst>
          </c:dPt>
          <c:dPt>
            <c:idx val="1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1A4-4A1C-9C27-9BD9660C61A7}"/>
              </c:ext>
            </c:extLst>
          </c:dPt>
          <c:dPt>
            <c:idx val="2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A4-4A1C-9C27-9BD9660C61A7}"/>
              </c:ext>
            </c:extLst>
          </c:dPt>
          <c:dPt>
            <c:idx val="3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A4-4A1C-9C27-9BD9660C61A7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rgbClr val="FFCC00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rgbClr val="FFCC00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rgbClr val="FFCC00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rgbClr val="FFCC00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F81BD"/>
                </a:solidFill>
                <a:round/>
              </a:ln>
              <a:effectLst>
                <a:outerShdw blurRad="50800" dist="38100" dir="2700000" algn="tl" rotWithShape="0">
                  <a:srgbClr val="4F81BD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baseline="0">
                    <a:solidFill>
                      <a:srgbClr val="FFCC00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CatName val="1"/>
            <c:showPercent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Hoja2!$E$1:$E$4</c:f>
              <c:strCache>
                <c:ptCount val="4"/>
                <c:pt idx="0">
                  <c:v>dissemination </c:v>
                </c:pt>
                <c:pt idx="1">
                  <c:v>gather knowledge/results</c:v>
                </c:pt>
                <c:pt idx="2">
                  <c:v>improve results and performance</c:v>
                </c:pt>
                <c:pt idx="3">
                  <c:v>re-use of knowledge/results</c:v>
                </c:pt>
              </c:strCache>
            </c:strRef>
          </c:cat>
          <c:val>
            <c:numRef>
              <c:f>Hoja2!$F$1:$F$4</c:f>
              <c:numCache>
                <c:formatCode>General</c:formatCode>
                <c:ptCount val="4"/>
                <c:pt idx="0">
                  <c:v>24</c:v>
                </c:pt>
                <c:pt idx="1">
                  <c:v>26</c:v>
                </c:pt>
                <c:pt idx="2">
                  <c:v>10</c:v>
                </c:pt>
                <c:pt idx="3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1A4-4A1C-9C27-9BD9660C61A7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>
        <c:manualLayout>
          <c:layoutTarget val="inner"/>
          <c:xMode val="edge"/>
          <c:yMode val="edge"/>
          <c:x val="0.23595209566195499"/>
          <c:y val="0.16042712712159604"/>
          <c:w val="0.54879994620237715"/>
          <c:h val="0.69220270674913809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chemeClr val="accent1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063-4D63-8A72-2503B9EBD406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063-4D63-8A72-2503B9EBD406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063-4D63-8A72-2503B9EBD406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063-4D63-8A72-2503B9EBD406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063-4D63-8A72-2503B9EBD406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063-4D63-8A72-2503B9EBD406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063-4D63-8A72-2503B9EBD406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063-4D63-8A72-2503B9EBD406}"/>
              </c:ext>
            </c:extLst>
          </c:dPt>
          <c:dLbls>
            <c:dLbl>
              <c:idx val="0"/>
              <c:layout>
                <c:manualLayout>
                  <c:x val="3.9971754144981601E-3"/>
                  <c:y val="0.10984039921401198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063-4D63-8A72-2503B9EBD406}"/>
                </c:ext>
              </c:extLst>
            </c:dLbl>
            <c:dLbl>
              <c:idx val="1"/>
              <c:layout>
                <c:manualLayout>
                  <c:x val="-7.2725725009189598E-2"/>
                  <c:y val="3.5364316199499007E-2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063-4D63-8A72-2503B9EBD406}"/>
                </c:ext>
              </c:extLst>
            </c:dLbl>
            <c:dLbl>
              <c:idx val="2"/>
              <c:layout>
                <c:manualLayout>
                  <c:x val="-5.8099802742048505E-2"/>
                  <c:y val="7.6041890226427794E-2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063-4D63-8A72-2503B9EBD406}"/>
                </c:ext>
              </c:extLst>
            </c:dLbl>
            <c:dLbl>
              <c:idx val="3"/>
              <c:layout>
                <c:manualLayout>
                  <c:x val="-3.3186204985246402E-2"/>
                  <c:y val="0.11340047729875101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063-4D63-8A72-2503B9EBD406}"/>
                </c:ext>
              </c:extLst>
            </c:dLbl>
            <c:dLbl>
              <c:idx val="4"/>
              <c:layout>
                <c:manualLayout>
                  <c:x val="-4.6532918028981005E-2"/>
                  <c:y val="0.10356534713395801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722358722358723"/>
                      <c:h val="0.109727564452680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9063-4D63-8A72-2503B9EBD406}"/>
                </c:ext>
              </c:extLst>
            </c:dLbl>
            <c:dLbl>
              <c:idx val="5"/>
              <c:layout>
                <c:manualLayout>
                  <c:x val="-9.3501899219119333E-2"/>
                  <c:y val="8.5952843294620843E-2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063-4D63-8A72-2503B9EBD406}"/>
                </c:ext>
              </c:extLst>
            </c:dLbl>
            <c:dLbl>
              <c:idx val="6"/>
              <c:layout>
                <c:manualLayout>
                  <c:x val="-2.5879917184265015E-2"/>
                  <c:y val="6.7702337985549343E-4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063-4D63-8A72-2503B9EBD406}"/>
                </c:ext>
              </c:extLst>
            </c:dLbl>
            <c:dLbl>
              <c:idx val="7"/>
              <c:layout>
                <c:manualLayout>
                  <c:x val="0.38900959390945716"/>
                  <c:y val="0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9063-4D63-8A72-2503B9EBD4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it-IT"/>
              </a:p>
            </c:txPr>
            <c:dLblPos val="outEnd"/>
            <c:showVal val="1"/>
            <c:showCatNam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Feuil7!$A$4:$A$11</c:f>
              <c:strCache>
                <c:ptCount val="8"/>
                <c:pt idx="0">
                  <c:v>* thematic analysis (in-house or with external experts support)</c:v>
                </c:pt>
                <c:pt idx="1">
                  <c:v>* calls for thematic clusters /cross-cutting projects</c:v>
                </c:pt>
                <c:pt idx="2">
                  <c:v>* calls for capitalisation projects  </c:v>
                </c:pt>
                <c:pt idx="3">
                  <c:v>* development of collaborative networks </c:v>
                </c:pt>
                <c:pt idx="4">
                  <c:v>* dissemination of capitalised results</c:v>
                </c:pt>
                <c:pt idx="5">
                  <c:v>* identification and selection of good practice owners </c:v>
                </c:pt>
                <c:pt idx="6">
                  <c:v>* exchanges among regional and national authorities in order to improve the transfer of practices at political level</c:v>
                </c:pt>
                <c:pt idx="7">
                  <c:v>* support of local stakeholders in the transfer of good practices and improvement of local policies</c:v>
                </c:pt>
              </c:strCache>
            </c:strRef>
          </c:cat>
          <c:val>
            <c:numRef>
              <c:f>Feuil7!$B$4:$B$11</c:f>
              <c:numCache>
                <c:formatCode>General</c:formatCode>
                <c:ptCount val="8"/>
                <c:pt idx="0">
                  <c:v>11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9063-4D63-8A72-2503B9EBD406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b="1"/>
      </a:pPr>
      <a:endParaRPr lang="it-IT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>
        <c:manualLayout>
          <c:layoutTarget val="inner"/>
          <c:xMode val="edge"/>
          <c:yMode val="edge"/>
          <c:x val="4.3187628573455296E-2"/>
          <c:y val="0.110844633663075"/>
          <c:w val="0.93699255160672501"/>
          <c:h val="0.50517151212038713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Feuil6!$A$4:$A$11</c:f>
              <c:strCache>
                <c:ptCount val="8"/>
                <c:pt idx="0">
                  <c:v>publications (brochure, factsheets on good practice, etc.)</c:v>
                </c:pt>
                <c:pt idx="1">
                  <c:v>events (thematic workshops, peer-review, policy learning event, etc.)</c:v>
                </c:pt>
                <c:pt idx="2">
                  <c:v>participative method of capitalisation involving various types of stakeholders </c:v>
                </c:pt>
                <c:pt idx="3">
                  <c:v>mainstreaming of good practice </c:v>
                </c:pt>
                <c:pt idx="4">
                  <c:v>database of good practice validated by experts / database of practitioners</c:v>
                </c:pt>
                <c:pt idx="5">
                  <c:v>online collaborative tool</c:v>
                </c:pt>
                <c:pt idx="6">
                  <c:v>expert helpdesk</c:v>
                </c:pt>
                <c:pt idx="7">
                  <c:v>use of KEEP database </c:v>
                </c:pt>
              </c:strCache>
            </c:strRef>
          </c:cat>
          <c:val>
            <c:numRef>
              <c:f>Feuil6!$B$4:$B$11</c:f>
              <c:numCache>
                <c:formatCode>General</c:formatCode>
                <c:ptCount val="8"/>
                <c:pt idx="0">
                  <c:v>11</c:v>
                </c:pt>
                <c:pt idx="1">
                  <c:v>10</c:v>
                </c:pt>
                <c:pt idx="2">
                  <c:v>10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2A-4533-B782-D9BEAED33060}"/>
            </c:ext>
          </c:extLst>
        </c:ser>
        <c:dLbls/>
        <c:gapWidth val="219"/>
        <c:overlap val="-27"/>
        <c:axId val="100889728"/>
        <c:axId val="100891264"/>
      </c:barChart>
      <c:catAx>
        <c:axId val="1008897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0891264"/>
        <c:crosses val="autoZero"/>
        <c:auto val="1"/>
        <c:lblAlgn val="ctr"/>
        <c:lblOffset val="100"/>
      </c:catAx>
      <c:valAx>
        <c:axId val="1008912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00889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2B91BB5-402A-4185-97B7-60C5FD903A9B}" type="datetimeFigureOut">
              <a:rPr lang="es-ES" smtClean="0"/>
              <a:pPr/>
              <a:t>06/12/2017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CE6F828-A531-46C3-9756-925F00400698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2881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AE1DA03-3538-4D30-A587-07CB354CEE46}" type="datetimeFigureOut">
              <a:rPr lang="en-US" smtClean="0"/>
              <a:pPr/>
              <a:t>12/6/2017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86CC161-EA28-4004-88D1-2D560C1E1AC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7299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pPr/>
              <a:t>06.12.2017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31837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pPr/>
              <a:t>06.12.2017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10947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pPr/>
              <a:t>06.12.2017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22346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341230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um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>
            <a:lvl1pPr marL="360000" indent="-360000">
              <a:buFont typeface="Arial" charset="0"/>
              <a:buChar char="•"/>
              <a:defRPr/>
            </a:lvl1pPr>
            <a:lvl2pPr marL="360000" indent="-360000">
              <a:buFont typeface="Arial" charset="0"/>
              <a:buChar char="•"/>
              <a:defRPr/>
            </a:lvl2pPr>
            <a:lvl3pPr marL="360000" indent="-360000">
              <a:buFont typeface="Arial" charset="0"/>
              <a:buChar char="•"/>
              <a:defRPr/>
            </a:lvl3pPr>
            <a:lvl4pPr marL="360000" indent="-360000">
              <a:buFont typeface="Arial" charset="0"/>
              <a:buChar char="•"/>
              <a:defRPr/>
            </a:lvl4pPr>
            <a:lvl5pPr marL="360000" indent="-360000">
              <a:buFont typeface="Arial" charset="0"/>
              <a:buChar char="•"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0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320366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>
            <a:lvl1pPr marL="360000" indent="-360000">
              <a:buClr>
                <a:schemeClr val="tx1"/>
              </a:buClr>
              <a:buFont typeface="+mj-lt"/>
              <a:buAutoNum type="arabicPeriod"/>
              <a:defRPr/>
            </a:lvl1pPr>
            <a:lvl2pPr marL="360000" indent="-360000">
              <a:buClr>
                <a:schemeClr val="tx1"/>
              </a:buClr>
              <a:buFont typeface="+mj-lt"/>
              <a:buAutoNum type="arabicPeriod"/>
              <a:defRPr/>
            </a:lvl2pPr>
            <a:lvl3pPr marL="360000" indent="-360000">
              <a:buClr>
                <a:schemeClr val="tx1"/>
              </a:buClr>
              <a:buFont typeface="+mj-lt"/>
              <a:buAutoNum type="arabicPeriod"/>
              <a:defRPr/>
            </a:lvl3pPr>
            <a:lvl4pPr marL="360000" indent="-360000">
              <a:buClr>
                <a:schemeClr val="tx1"/>
              </a:buClr>
              <a:buFont typeface="+mj-lt"/>
              <a:buAutoNum type="arabicPeriod"/>
              <a:defRPr/>
            </a:lvl4pPr>
            <a:lvl5pPr marL="360000" indent="-3600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0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0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0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3845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lock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68313" y="2577547"/>
            <a:ext cx="3971925" cy="3731177"/>
          </a:xfrm>
        </p:spPr>
        <p:txBody>
          <a:bodyPr/>
          <a:lstStyle>
            <a:lvl1pPr>
              <a:defRPr sz="2000" baseline="0"/>
            </a:lvl1pPr>
          </a:lstStyle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pPr>
            <a:endParaRPr lang="en-GB" noProof="0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703763" y="2584173"/>
            <a:ext cx="3971925" cy="3724551"/>
          </a:xfrm>
        </p:spPr>
        <p:txBody>
          <a:bodyPr/>
          <a:lstStyle>
            <a:lvl1pPr>
              <a:defRPr sz="2000" baseline="0"/>
            </a:lvl1pPr>
          </a:lstStyle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pP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468313" y="2060575"/>
            <a:ext cx="3971165" cy="477838"/>
          </a:xfrm>
        </p:spPr>
        <p:txBody>
          <a:bodyPr/>
          <a:lstStyle>
            <a:lvl1pPr marL="0" indent="0">
              <a:buFontTx/>
              <a:buNone/>
              <a:defRPr sz="2000" baseline="0">
                <a:latin typeface="Franklin Gothic Medium" charset="0"/>
              </a:defRPr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4704523" y="2060575"/>
            <a:ext cx="3971165" cy="477838"/>
          </a:xfrm>
        </p:spPr>
        <p:txBody>
          <a:bodyPr/>
          <a:lstStyle>
            <a:lvl1pPr marL="0" indent="0">
              <a:buFontTx/>
              <a:buNone/>
              <a:defRPr sz="2000" baseline="0">
                <a:latin typeface="Franklin Gothic Medium" charset="0"/>
              </a:defRPr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2511118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block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68313" y="2577547"/>
            <a:ext cx="2627999" cy="3731177"/>
          </a:xfrm>
        </p:spPr>
        <p:txBody>
          <a:bodyPr/>
          <a:lstStyle>
            <a:lvl1pPr>
              <a:defRPr sz="1800" baseline="0"/>
            </a:lvl1pPr>
          </a:lstStyle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pP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468312" y="2060575"/>
            <a:ext cx="2628000" cy="477838"/>
          </a:xfrm>
        </p:spPr>
        <p:txBody>
          <a:bodyPr/>
          <a:lstStyle>
            <a:lvl1pPr marL="0" indent="0">
              <a:buFontTx/>
              <a:buNone/>
              <a:defRPr sz="1800" baseline="0">
                <a:latin typeface="Franklin Gothic Medium" charset="0"/>
              </a:defRPr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3258000" y="2060575"/>
            <a:ext cx="2628000" cy="477838"/>
          </a:xfrm>
        </p:spPr>
        <p:txBody>
          <a:bodyPr/>
          <a:lstStyle>
            <a:lvl1pPr marL="0" indent="0">
              <a:buFontTx/>
              <a:buNone/>
              <a:defRPr sz="1800" baseline="0">
                <a:latin typeface="Franklin Gothic Medium" charset="0"/>
              </a:defRPr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6047688" y="2060575"/>
            <a:ext cx="2628000" cy="477838"/>
          </a:xfrm>
        </p:spPr>
        <p:txBody>
          <a:bodyPr/>
          <a:lstStyle>
            <a:lvl1pPr marL="0" indent="0">
              <a:buFontTx/>
              <a:buNone/>
              <a:defRPr sz="1800" baseline="0">
                <a:latin typeface="Franklin Gothic Medium" charset="0"/>
              </a:defRPr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8"/>
          </p:nvPr>
        </p:nvSpPr>
        <p:spPr>
          <a:xfrm>
            <a:off x="3258000" y="2577548"/>
            <a:ext cx="2627999" cy="3731177"/>
          </a:xfrm>
        </p:spPr>
        <p:txBody>
          <a:bodyPr/>
          <a:lstStyle>
            <a:lvl1pPr>
              <a:defRPr sz="1800" baseline="0"/>
            </a:lvl1pPr>
          </a:lstStyle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pPr>
            <a:endParaRPr lang="en-GB" noProof="0" dirty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19"/>
          </p:nvPr>
        </p:nvSpPr>
        <p:spPr>
          <a:xfrm>
            <a:off x="6047687" y="2577549"/>
            <a:ext cx="2627999" cy="3731177"/>
          </a:xfrm>
        </p:spPr>
        <p:txBody>
          <a:bodyPr/>
          <a:lstStyle>
            <a:lvl1pPr>
              <a:defRPr sz="1800" baseline="0"/>
            </a:lvl1pPr>
          </a:lstStyle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1813224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314" y="908050"/>
            <a:ext cx="2656264" cy="2592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7256" y="2060575"/>
            <a:ext cx="6088432" cy="484748"/>
          </a:xfrm>
        </p:spPr>
        <p:txBody>
          <a:bodyPr/>
          <a:lstStyle>
            <a:lvl1pPr>
              <a:defRPr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5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315017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468313" y="2060573"/>
            <a:ext cx="3967200" cy="30600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708488" y="2060575"/>
            <a:ext cx="3967200" cy="30600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8313" y="5233988"/>
            <a:ext cx="3967200" cy="1074737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708488" y="5233987"/>
            <a:ext cx="3967200" cy="1074737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8583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pPr/>
              <a:t>06.12.2017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24645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s left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468313" y="2060572"/>
            <a:ext cx="3967200" cy="4248151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708488" y="2060573"/>
            <a:ext cx="3967200" cy="4248152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400763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Bildplatzhalter 5"/>
          <p:cNvSpPr>
            <a:spLocks noGrp="1" noChangeAspect="1"/>
          </p:cNvSpPr>
          <p:nvPr>
            <p:ph type="pic" sz="quarter" idx="12"/>
          </p:nvPr>
        </p:nvSpPr>
        <p:spPr>
          <a:xfrm>
            <a:off x="468312" y="2060573"/>
            <a:ext cx="8207375" cy="26280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8313" y="4823446"/>
            <a:ext cx="8207374" cy="1485279"/>
          </a:xfrm>
        </p:spPr>
        <p:txBody>
          <a:bodyPr numCol="2"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392121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Bildplatzhalter 5"/>
          <p:cNvSpPr>
            <a:spLocks noGrp="1" noChangeAspect="1"/>
          </p:cNvSpPr>
          <p:nvPr>
            <p:ph type="pic" sz="quarter" idx="12"/>
          </p:nvPr>
        </p:nvSpPr>
        <p:spPr>
          <a:xfrm>
            <a:off x="468313" y="2060573"/>
            <a:ext cx="2628000" cy="26280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7" name="Bildplatzhalter 5"/>
          <p:cNvSpPr>
            <a:spLocks noGrp="1" noChangeAspect="1"/>
          </p:cNvSpPr>
          <p:nvPr>
            <p:ph type="pic" sz="quarter" idx="13"/>
          </p:nvPr>
        </p:nvSpPr>
        <p:spPr>
          <a:xfrm>
            <a:off x="6047688" y="2066037"/>
            <a:ext cx="2628000" cy="26280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8313" y="4815698"/>
            <a:ext cx="2628000" cy="1493028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6047688" y="4815698"/>
            <a:ext cx="2628000" cy="1493027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  <p:sp>
        <p:nvSpPr>
          <p:cNvPr id="11" name="Bildplatzhalter 5"/>
          <p:cNvSpPr>
            <a:spLocks noGrp="1" noChangeAspect="1"/>
          </p:cNvSpPr>
          <p:nvPr>
            <p:ph type="pic" sz="quarter" idx="16"/>
          </p:nvPr>
        </p:nvSpPr>
        <p:spPr>
          <a:xfrm>
            <a:off x="3258000" y="2060573"/>
            <a:ext cx="2628000" cy="26280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3258000" y="4815697"/>
            <a:ext cx="2628000" cy="1493028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871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abellenplatzhalter 5"/>
          <p:cNvSpPr>
            <a:spLocks noGrp="1"/>
          </p:cNvSpPr>
          <p:nvPr>
            <p:ph type="tbl" sz="quarter" idx="12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3356705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abellenplatzhalter 5"/>
          <p:cNvSpPr>
            <a:spLocks noGrp="1"/>
          </p:cNvSpPr>
          <p:nvPr>
            <p:ph type="tbl" sz="quarter" idx="12"/>
          </p:nvPr>
        </p:nvSpPr>
        <p:spPr>
          <a:xfrm>
            <a:off x="468313" y="2060575"/>
            <a:ext cx="3967200" cy="424815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7" name="Tabellenplatzhalter 5"/>
          <p:cNvSpPr>
            <a:spLocks noGrp="1"/>
          </p:cNvSpPr>
          <p:nvPr>
            <p:ph type="tbl" sz="quarter" idx="13"/>
          </p:nvPr>
        </p:nvSpPr>
        <p:spPr>
          <a:xfrm>
            <a:off x="4708488" y="2060575"/>
            <a:ext cx="3967200" cy="4248150"/>
          </a:xfrm>
        </p:spPr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3729874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abellenplatzhalter 5"/>
          <p:cNvSpPr>
            <a:spLocks noGrp="1"/>
          </p:cNvSpPr>
          <p:nvPr>
            <p:ph type="tbl" sz="quarter" idx="12"/>
          </p:nvPr>
        </p:nvSpPr>
        <p:spPr>
          <a:xfrm>
            <a:off x="468313" y="2060575"/>
            <a:ext cx="3967200" cy="424815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08488" y="2060575"/>
            <a:ext cx="3967200" cy="4248150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3854386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12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313133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12"/>
          </p:nvPr>
        </p:nvSpPr>
        <p:spPr>
          <a:xfrm>
            <a:off x="468313" y="2060575"/>
            <a:ext cx="4103687" cy="424815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08488" y="2060575"/>
            <a:ext cx="3967200" cy="4248150"/>
          </a:xfrm>
        </p:spPr>
        <p:txBody>
          <a:bodyPr/>
          <a:lstStyle>
            <a:lvl1pPr marL="0" indent="0">
              <a:buFontTx/>
              <a:buNone/>
              <a:defRPr sz="1800" baseline="0"/>
            </a:lvl1pPr>
            <a:lvl2pPr marL="360000" indent="0">
              <a:buFontTx/>
              <a:buNone/>
              <a:defRPr/>
            </a:lvl2pPr>
            <a:lvl3pPr marL="720000" indent="0">
              <a:buFontTx/>
              <a:buNone/>
              <a:defRPr/>
            </a:lvl3pPr>
            <a:lvl4pPr marL="1080000" indent="0">
              <a:buFontTx/>
              <a:buNone/>
              <a:defRPr/>
            </a:lvl4pPr>
            <a:lvl5pPr marL="1440000" indent="0">
              <a:buFontTx/>
              <a:buNone/>
              <a:defRPr/>
            </a:lvl5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2582976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SmartArt-Platzhalter 5"/>
          <p:cNvSpPr>
            <a:spLocks noGrp="1"/>
          </p:cNvSpPr>
          <p:nvPr>
            <p:ph type="dgm" sz="quarter" idx="12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1417575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979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pPr/>
              <a:t>06.12.2017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684557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8313" y="2129881"/>
            <a:ext cx="4932362" cy="1231106"/>
          </a:xfrm>
        </p:spPr>
        <p:txBody>
          <a:bodyPr anchor="b" anchorCtr="0"/>
          <a:lstStyle/>
          <a:p>
            <a:r>
              <a:rPr lang="en-GB" noProof="0" dirty="0" smtClean="0"/>
              <a:t>Insert Presentation title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313" y="3508349"/>
            <a:ext cx="4932362" cy="11510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Franklin Gothic Book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Name of the event</a:t>
            </a:r>
          </a:p>
          <a:p>
            <a:r>
              <a:rPr lang="en-GB" noProof="0" dirty="0" smtClean="0"/>
              <a:t>Day Month Year  I  City, Country</a:t>
            </a:r>
          </a:p>
          <a:p>
            <a:r>
              <a:rPr lang="en-GB" noProof="0" dirty="0" smtClean="0"/>
              <a:t>Other Information</a:t>
            </a:r>
            <a:endParaRPr lang="en-GB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68313" y="3438447"/>
            <a:ext cx="493236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5688013" y="2060575"/>
            <a:ext cx="2987675" cy="40687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4866606"/>
            <a:ext cx="4932362" cy="384721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>
              <a:defRPr sz="2200" baseline="0">
                <a:solidFill>
                  <a:schemeClr val="accent2">
                    <a:lumMod val="75000"/>
                  </a:schemeClr>
                </a:solidFill>
                <a:latin typeface="Franklin Gothic Demi" charset="0"/>
              </a:defRPr>
            </a:lvl1pPr>
          </a:lstStyle>
          <a:p>
            <a:pPr marL="457178" marR="0" lvl="0" indent="-457178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noProof="0" dirty="0" smtClean="0"/>
              <a:t>Insert </a:t>
            </a:r>
            <a:r>
              <a:rPr lang="en-GB" noProof="0" dirty="0" err="1" smtClean="0"/>
              <a:t>Autor</a:t>
            </a:r>
            <a:r>
              <a:rPr lang="en-GB" noProof="0" dirty="0" smtClean="0"/>
              <a:t>, etc.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294214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30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pos="3583">
          <p15:clr>
            <a:srgbClr val="FBAE40"/>
          </p15:clr>
        </p15:guide>
        <p15:guide id="2" pos="340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8313" y="2261786"/>
            <a:ext cx="4932362" cy="615553"/>
          </a:xfrm>
        </p:spPr>
        <p:txBody>
          <a:bodyPr anchor="b" anchorCtr="0"/>
          <a:lstStyle/>
          <a:p>
            <a:r>
              <a:rPr lang="en-GB" noProof="0" dirty="0" smtClean="0"/>
              <a:t>Insert Chapter title</a:t>
            </a:r>
            <a:endParaRPr lang="en-GB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68313" y="2954799"/>
            <a:ext cx="493236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468313" y="3429000"/>
            <a:ext cx="4932362" cy="2700339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de-DE" dirty="0"/>
          </a:p>
        </p:txBody>
      </p:sp>
      <p:sp>
        <p:nvSpPr>
          <p:cNvPr id="7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037806"/>
            <a:ext cx="4932362" cy="384721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>
              <a:defRPr sz="2200" baseline="0">
                <a:solidFill>
                  <a:schemeClr val="accent2">
                    <a:lumMod val="75000"/>
                  </a:schemeClr>
                </a:solidFill>
                <a:latin typeface="Franklin Gothic Demi" charset="0"/>
              </a:defRPr>
            </a:lvl1pPr>
          </a:lstStyle>
          <a:p>
            <a:pPr marL="457178" marR="0" lvl="0" indent="-457178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noProof="0" dirty="0" smtClean="0"/>
              <a:t>Insert Subtitle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237399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pos="3583">
          <p15:clr>
            <a:srgbClr val="FBAE40"/>
          </p15:clr>
        </p15:guide>
        <p15:guide id="2" pos="340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468313" y="2745434"/>
            <a:ext cx="4932362" cy="615553"/>
          </a:xfrm>
        </p:spPr>
        <p:txBody>
          <a:bodyPr anchor="b" anchorCtr="0"/>
          <a:lstStyle/>
          <a:p>
            <a:r>
              <a:rPr lang="en-GB" noProof="0" dirty="0" smtClean="0"/>
              <a:t>The End</a:t>
            </a:r>
            <a:endParaRPr lang="en-GB" noProof="0" dirty="0"/>
          </a:p>
        </p:txBody>
      </p:sp>
      <p:sp>
        <p:nvSpPr>
          <p:cNvPr id="1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313" y="3508349"/>
            <a:ext cx="493236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Franklin Gothic Book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Insert last words</a:t>
            </a:r>
            <a:endParaRPr lang="en-GB" noProof="0" dirty="0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468313" y="3438447"/>
            <a:ext cx="493236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00267"/>
            <a:ext cx="4932362" cy="384721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>
              <a:defRPr sz="2200" baseline="0">
                <a:solidFill>
                  <a:schemeClr val="accent2">
                    <a:lumMod val="75000"/>
                  </a:schemeClr>
                </a:solidFill>
                <a:latin typeface="Franklin Gothic Demi" charset="0"/>
              </a:defRPr>
            </a:lvl1pPr>
          </a:lstStyle>
          <a:p>
            <a:pPr marL="457178" marR="0" lvl="0" indent="-457178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noProof="0" dirty="0" smtClean="0"/>
              <a:t>Insert URL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76293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pos="3583">
          <p15:clr>
            <a:srgbClr val="FBAE40"/>
          </p15:clr>
        </p15:guide>
        <p15:guide id="2" pos="340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pPr/>
              <a:t>06.12.2017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8254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pPr/>
              <a:t>06.12.2017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54068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pPr/>
              <a:t>06.12.2017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32344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pPr/>
              <a:t>06.12.2017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13916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pPr/>
              <a:t>06.12.2017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2779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98-97B6-4E86-8D64-AA04BC65FBF4}" type="datetimeFigureOut">
              <a:rPr lang="de-DE" smtClean="0"/>
              <a:pPr/>
              <a:t>06.12.2017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2AC5-12DA-4FBB-9881-F9471363760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6956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4D098-97B6-4E86-8D64-AA04BC65FBF4}" type="datetimeFigureOut">
              <a:rPr lang="de-DE" smtClean="0"/>
              <a:pPr/>
              <a:t>06.12.2017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A2AC5-12DA-4FBB-9881-F9471363760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5907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9694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 smtClean="0"/>
              <a:t>Insert title for the sheet with maximum </a:t>
            </a:r>
            <a:br>
              <a:rPr lang="en-GB" noProof="0" dirty="0" smtClean="0"/>
            </a:br>
            <a:r>
              <a:rPr lang="en-GB" noProof="0" dirty="0" smtClean="0"/>
              <a:t>of two lines of text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8313" y="2060575"/>
            <a:ext cx="8207375" cy="4248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r>
              <a:rPr lang="en-GB" noProof="0" dirty="0" smtClean="0"/>
              <a:t> </a:t>
            </a:r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8313" y="6524625"/>
            <a:ext cx="6272553" cy="16927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100" baseline="0">
                <a:solidFill>
                  <a:schemeClr val="accent2">
                    <a:lumMod val="75000"/>
                  </a:schemeClr>
                </a:solidFill>
                <a:latin typeface="Franklin Gothic Dem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33309" y="6524625"/>
            <a:ext cx="1942379" cy="16927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100" b="0" i="0" baseline="0">
                <a:solidFill>
                  <a:schemeClr val="accent2"/>
                </a:solidFill>
                <a:latin typeface="Franklin Gothic Demi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9728" y="302179"/>
            <a:ext cx="196596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48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 baseline="0">
          <a:solidFill>
            <a:schemeClr val="tx1"/>
          </a:solidFill>
          <a:latin typeface="Franklin Gothic Demi" charset="0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Clr>
          <a:schemeClr val="tx1"/>
        </a:buClr>
        <a:buFont typeface="Arial"/>
        <a:buChar char="•"/>
        <a:defRPr sz="2200" kern="1200" baseline="0">
          <a:solidFill>
            <a:schemeClr val="tx1"/>
          </a:solidFill>
          <a:latin typeface="Franklin Gothic Book" charset="0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Clr>
          <a:schemeClr val="tx1"/>
        </a:buClr>
        <a:buFont typeface="Symbol" charset="2"/>
        <a:buChar char="-"/>
        <a:defRPr sz="2200" kern="1200" baseline="0">
          <a:solidFill>
            <a:schemeClr val="tx1"/>
          </a:solidFill>
          <a:latin typeface="Franklin Gothic Book" charset="0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Symbol" charset="2"/>
        <a:buChar char="-"/>
        <a:defRPr sz="2200" kern="1200" baseline="0">
          <a:solidFill>
            <a:schemeClr val="tx1"/>
          </a:solidFill>
          <a:latin typeface="Franklin Gothic Book" charset="0"/>
          <a:ea typeface="+mn-ea"/>
          <a:cs typeface="+mn-cs"/>
        </a:defRPr>
      </a:lvl3pPr>
      <a:lvl4pPr marL="1440000" indent="-3600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Symbol" charset="2"/>
        <a:buChar char="-"/>
        <a:defRPr sz="2200" kern="1200" baseline="0">
          <a:solidFill>
            <a:schemeClr val="tx1"/>
          </a:solidFill>
          <a:latin typeface="Franklin Gothic Book" charset="0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Symbol" charset="2"/>
        <a:buChar char="-"/>
        <a:defRPr sz="2200" kern="1200" baseline="0">
          <a:solidFill>
            <a:schemeClr val="tx1"/>
          </a:solidFill>
          <a:latin typeface="Franklin Gothic Book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880">
          <p15:clr>
            <a:srgbClr val="F26B43"/>
          </p15:clr>
        </p15:guide>
        <p15:guide id="2" pos="5465">
          <p15:clr>
            <a:srgbClr val="F26B43"/>
          </p15:clr>
        </p15:guide>
        <p15:guide id="3" pos="295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572">
          <p15:clr>
            <a:srgbClr val="F26B43"/>
          </p15:clr>
        </p15:guide>
        <p15:guide id="8" orient="horz" pos="1298">
          <p15:clr>
            <a:srgbClr val="F26B43"/>
          </p15:clr>
        </p15:guide>
        <p15:guide id="9" orient="horz" pos="18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2756" y="2060575"/>
            <a:ext cx="8218487" cy="61555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 err="1" smtClean="0"/>
              <a:t>Mastertitelformat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9728" y="6205367"/>
            <a:ext cx="1965960" cy="490728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9728" y="302179"/>
            <a:ext cx="1965960" cy="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840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09570" rtl="0" eaLnBrk="1" latinLnBrk="0" hangingPunct="1">
        <a:spcBef>
          <a:spcPct val="0"/>
        </a:spcBef>
        <a:buNone/>
        <a:defRPr sz="4000" kern="1200" baseline="0">
          <a:solidFill>
            <a:schemeClr val="tx1"/>
          </a:solidFill>
          <a:latin typeface="Franklin Gothic Demi" charset="0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1500" b="0" i="0" kern="1200" baseline="0">
          <a:solidFill>
            <a:schemeClr val="tx1"/>
          </a:solidFill>
          <a:latin typeface="Franklin Gothic Book Standard" charset="0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1500" b="0" i="0" kern="1200" baseline="0">
          <a:solidFill>
            <a:schemeClr val="tx1"/>
          </a:solidFill>
          <a:latin typeface="Franklin Gothic Book Standard" charset="0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1500" b="0" i="0" kern="1200" baseline="0">
          <a:solidFill>
            <a:schemeClr val="tx1"/>
          </a:solidFill>
          <a:latin typeface="Franklin Gothic Book Standard" charset="0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1500" b="0" i="0" kern="1200" baseline="0">
          <a:solidFill>
            <a:schemeClr val="tx1"/>
          </a:solidFill>
          <a:latin typeface="Franklin Gothic Book Standard" charset="0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1500" b="0" i="0" kern="1200" baseline="0">
          <a:solidFill>
            <a:schemeClr val="tx1"/>
          </a:solidFill>
          <a:latin typeface="Franklin Gothic Book Standard" charset="0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880">
          <p15:clr>
            <a:srgbClr val="F26B43"/>
          </p15:clr>
        </p15:guide>
        <p15:guide id="2" pos="295">
          <p15:clr>
            <a:srgbClr val="F26B43"/>
          </p15:clr>
        </p15:guide>
        <p15:guide id="3" pos="5465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3861">
          <p15:clr>
            <a:srgbClr val="F26B43"/>
          </p15:clr>
        </p15:guide>
        <p15:guide id="6" orient="horz" pos="187">
          <p15:clr>
            <a:srgbClr val="F26B43"/>
          </p15:clr>
        </p15:guide>
        <p15:guide id="7" orient="horz" pos="1298">
          <p15:clr>
            <a:srgbClr val="F26B43"/>
          </p15:clr>
        </p15:guide>
        <p15:guide id="8" pos="3402">
          <p15:clr>
            <a:srgbClr val="F26B43"/>
          </p15:clr>
        </p15:guide>
        <p15:guide id="9" orient="horz" pos="5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RKET_Master_V4_1.mp4" TargetMode="Externa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FARMLANDS_MASTER_V3%20%201%20.mp4" TargetMode="Externa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vano.magazzu@interact-e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68313" y="2129881"/>
            <a:ext cx="4932362" cy="1231106"/>
          </a:xfrm>
        </p:spPr>
        <p:txBody>
          <a:bodyPr/>
          <a:lstStyle/>
          <a:p>
            <a:r>
              <a:rPr lang="en-GB" dirty="0" smtClean="0"/>
              <a:t>Capitalisation in </a:t>
            </a:r>
            <a:r>
              <a:rPr lang="en-GB" dirty="0" err="1" smtClean="0"/>
              <a:t>Interreg</a:t>
            </a:r>
            <a:r>
              <a:rPr lang="en-GB" dirty="0" smtClean="0"/>
              <a:t> and ENI CBC</a:t>
            </a:r>
            <a:endParaRPr lang="en-GB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68312" y="3508349"/>
            <a:ext cx="5094287" cy="1151084"/>
          </a:xfrm>
        </p:spPr>
        <p:txBody>
          <a:bodyPr/>
          <a:lstStyle/>
          <a:p>
            <a:r>
              <a:rPr lang="en-US" dirty="0" smtClean="0"/>
              <a:t>“CBC along the EU’s external borders:</a:t>
            </a:r>
          </a:p>
          <a:p>
            <a:r>
              <a:rPr lang="en-US" dirty="0" smtClean="0"/>
              <a:t>lessons learnt and ways forward”</a:t>
            </a:r>
          </a:p>
          <a:p>
            <a:r>
              <a:rPr lang="en-GB" dirty="0" smtClean="0"/>
              <a:t>30 November 2017  I  </a:t>
            </a:r>
            <a:r>
              <a:rPr lang="en-GB" dirty="0" err="1" smtClean="0"/>
              <a:t>Tallin</a:t>
            </a:r>
            <a:r>
              <a:rPr lang="en-GB" dirty="0" smtClean="0"/>
              <a:t>, Estonia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468313" y="4866606"/>
            <a:ext cx="4932362" cy="38472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Ivano Magazzù - Interact Programme</a:t>
            </a:r>
            <a:endParaRPr lang="en-GB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2590800"/>
            <a:ext cx="3403313" cy="172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576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783104"/>
            <a:ext cx="8207375" cy="969496"/>
          </a:xfrm>
        </p:spPr>
        <p:txBody>
          <a:bodyPr/>
          <a:lstStyle/>
          <a:p>
            <a:r>
              <a:rPr lang="en-GB" b="1" dirty="0" smtClean="0"/>
              <a:t>Paper on capitalisation practices repository – 1/2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/>
          <a:srcRect b="30550"/>
          <a:stretch/>
        </p:blipFill>
        <p:spPr>
          <a:xfrm>
            <a:off x="304800" y="1891453"/>
            <a:ext cx="8538448" cy="48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87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783104"/>
            <a:ext cx="8207375" cy="969496"/>
          </a:xfrm>
        </p:spPr>
        <p:txBody>
          <a:bodyPr/>
          <a:lstStyle/>
          <a:p>
            <a:r>
              <a:rPr lang="en-GB" b="1" dirty="0" smtClean="0"/>
              <a:t>Paper on capitalisation practices repository - 2/2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87965679"/>
              </p:ext>
            </p:extLst>
          </p:nvPr>
        </p:nvGraphicFramePr>
        <p:xfrm>
          <a:off x="228600" y="1774822"/>
          <a:ext cx="8763001" cy="50530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9698">
                  <a:extLst>
                    <a:ext uri="{9D8B030D-6E8A-4147-A177-3AD203B41FA5}">
                      <a16:colId xmlns:a16="http://schemas.microsoft.com/office/drawing/2014/main" xmlns="" val="3296414995"/>
                    </a:ext>
                  </a:extLst>
                </a:gridCol>
                <a:gridCol w="1571839">
                  <a:extLst>
                    <a:ext uri="{9D8B030D-6E8A-4147-A177-3AD203B41FA5}">
                      <a16:colId xmlns:a16="http://schemas.microsoft.com/office/drawing/2014/main" xmlns="" val="195026290"/>
                    </a:ext>
                  </a:extLst>
                </a:gridCol>
                <a:gridCol w="1768319">
                  <a:extLst>
                    <a:ext uri="{9D8B030D-6E8A-4147-A177-3AD203B41FA5}">
                      <a16:colId xmlns:a16="http://schemas.microsoft.com/office/drawing/2014/main" xmlns="" val="3570089905"/>
                    </a:ext>
                  </a:extLst>
                </a:gridCol>
                <a:gridCol w="1383218">
                  <a:extLst>
                    <a:ext uri="{9D8B030D-6E8A-4147-A177-3AD203B41FA5}">
                      <a16:colId xmlns:a16="http://schemas.microsoft.com/office/drawing/2014/main" xmlns="" val="4160639568"/>
                    </a:ext>
                  </a:extLst>
                </a:gridCol>
                <a:gridCol w="1053132">
                  <a:extLst>
                    <a:ext uri="{9D8B030D-6E8A-4147-A177-3AD203B41FA5}">
                      <a16:colId xmlns:a16="http://schemas.microsoft.com/office/drawing/2014/main" xmlns="" val="3839242336"/>
                    </a:ext>
                  </a:extLst>
                </a:gridCol>
                <a:gridCol w="1406795">
                  <a:extLst>
                    <a:ext uri="{9D8B030D-6E8A-4147-A177-3AD203B41FA5}">
                      <a16:colId xmlns:a16="http://schemas.microsoft.com/office/drawing/2014/main" xmlns="" val="3239559617"/>
                    </a:ext>
                  </a:extLst>
                </a:gridCol>
              </a:tblGrid>
              <a:tr h="79437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u="none" strike="noStrike" dirty="0">
                          <a:effectLst/>
                        </a:rPr>
                        <a:t>Level of intervention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208" marR="2208" marT="22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Nature of </a:t>
                      </a:r>
                      <a:r>
                        <a:rPr lang="en-US" sz="1000" b="1" u="none" strike="noStrike" dirty="0" err="1">
                          <a:effectLst/>
                        </a:rPr>
                        <a:t>capitalisation</a:t>
                      </a:r>
                      <a:r>
                        <a:rPr lang="en-US" sz="1000" b="1" u="none" strike="noStrike" dirty="0">
                          <a:effectLst/>
                        </a:rPr>
                        <a:t> activities regarding the offer side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208" marR="2208" marT="22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Nature of “enhanced value” activities regarding the demand side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208" marR="2208" marT="22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Operational tools and methodologies (database, events, participative methods, publications…) – n°1 &amp; n° 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208" marR="2208" marT="22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Degree of embedding </a:t>
                      </a:r>
                      <a:r>
                        <a:rPr lang="en-US" sz="1000" b="1" u="none" strike="noStrike" dirty="0" err="1">
                          <a:effectLst/>
                        </a:rPr>
                        <a:t>capitalisation</a:t>
                      </a:r>
                      <a:r>
                        <a:rPr lang="en-US" sz="1000" b="1" u="none" strike="noStrike" dirty="0">
                          <a:effectLst/>
                        </a:rPr>
                        <a:t> activities into </a:t>
                      </a:r>
                      <a:r>
                        <a:rPr lang="en-US" sz="1000" b="1" u="none" strike="noStrike" dirty="0" err="1">
                          <a:effectLst/>
                        </a:rPr>
                        <a:t>programme</a:t>
                      </a:r>
                      <a:r>
                        <a:rPr lang="en-US" sz="1000" b="1" u="none" strike="noStrike" dirty="0">
                          <a:effectLst/>
                        </a:rPr>
                        <a:t> life-cycle / </a:t>
                      </a:r>
                      <a:r>
                        <a:rPr lang="en-US" sz="1000" b="1" u="none" strike="noStrike" dirty="0" err="1">
                          <a:effectLst/>
                        </a:rPr>
                        <a:t>programme</a:t>
                      </a:r>
                      <a:r>
                        <a:rPr lang="en-US" sz="1000" b="1" u="none" strike="noStrike" dirty="0">
                          <a:effectLst/>
                        </a:rPr>
                        <a:t> management process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208" marR="2208" marT="22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Degree of replicability of the </a:t>
                      </a:r>
                      <a:r>
                        <a:rPr lang="en-US" sz="1000" b="1" u="none" strike="noStrike" dirty="0" err="1">
                          <a:effectLst/>
                        </a:rPr>
                        <a:t>capitalisation</a:t>
                      </a:r>
                      <a:r>
                        <a:rPr lang="en-US" sz="1000" b="1" u="none" strike="noStrike" dirty="0">
                          <a:effectLst/>
                        </a:rPr>
                        <a:t> process (at least among </a:t>
                      </a:r>
                      <a:r>
                        <a:rPr lang="en-US" sz="1000" b="1" u="none" strike="noStrike" dirty="0" err="1">
                          <a:effectLst/>
                        </a:rPr>
                        <a:t>programmes</a:t>
                      </a:r>
                      <a:r>
                        <a:rPr lang="en-US" sz="1000" b="1" u="none" strike="noStrike" dirty="0">
                          <a:effectLst/>
                        </a:rPr>
                        <a:t> belonging to the same ETC strand)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08" marR="2208" marT="22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4637671"/>
                  </a:ext>
                </a:extLst>
              </a:tr>
              <a:tr h="367920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u="none" strike="noStrike" dirty="0" smtClean="0">
                          <a:effectLst/>
                        </a:rPr>
                        <a:t>* On </a:t>
                      </a:r>
                      <a:r>
                        <a:rPr lang="en-GB" sz="1000" b="1" u="none" strike="noStrike" dirty="0">
                          <a:effectLst/>
                        </a:rPr>
                        <a:t>project </a:t>
                      </a:r>
                      <a:r>
                        <a:rPr lang="en-GB" sz="1000" b="1" u="none" strike="noStrike" dirty="0" smtClean="0">
                          <a:effectLst/>
                        </a:rPr>
                        <a:t>level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u="none" strike="noStrike" dirty="0" smtClean="0">
                          <a:effectLst/>
                        </a:rPr>
                        <a:t>* At territorial level</a:t>
                      </a:r>
                      <a:endParaRPr lang="en-GB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GB" sz="1000" b="1" u="none" strike="noStrike" dirty="0" smtClean="0">
                          <a:effectLst/>
                        </a:rPr>
                        <a:t>* </a:t>
                      </a:r>
                      <a:r>
                        <a:rPr lang="en-GB" sz="1000" b="1" u="none" strike="noStrike" dirty="0">
                          <a:effectLst/>
                        </a:rPr>
                        <a:t>On programme level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* On inter-</a:t>
                      </a:r>
                      <a:r>
                        <a:rPr lang="en-US" sz="1000" b="1" u="none" strike="noStrike" dirty="0" err="1">
                          <a:effectLst/>
                        </a:rPr>
                        <a:t>programme</a:t>
                      </a:r>
                      <a:r>
                        <a:rPr lang="en-US" sz="1000" b="1" u="none" strike="noStrike" dirty="0">
                          <a:effectLst/>
                        </a:rPr>
                        <a:t> level within </a:t>
                      </a:r>
                      <a:r>
                        <a:rPr lang="en-US" sz="1000" b="1" u="none" strike="noStrike" dirty="0" err="1">
                          <a:effectLst/>
                        </a:rPr>
                        <a:t>Interreg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* With other European </a:t>
                      </a:r>
                      <a:r>
                        <a:rPr lang="en-US" sz="1000" b="1" u="none" strike="noStrike" dirty="0" err="1">
                          <a:effectLst/>
                        </a:rPr>
                        <a:t>programmes</a:t>
                      </a:r>
                      <a:r>
                        <a:rPr lang="en-US" sz="1000" b="1" u="none" strike="noStrike" dirty="0">
                          <a:effectLst/>
                        </a:rPr>
                        <a:t> or initiatives on specific thematic fields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208" marR="2208" marT="22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* calls for capitalisation projects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* calls for thematic clusters /cross-cutting projects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* </a:t>
                      </a:r>
                      <a:r>
                        <a:rPr lang="en-US" sz="1000" b="1" u="none" strike="noStrike" dirty="0">
                          <a:effectLst/>
                        </a:rPr>
                        <a:t>thematic analysis (in-house or with external experts’ support)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* identification and selection of good practice owners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* exchanges among regional and national authorities in order to improve the transfer of practices at the political level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* development of collaborative networks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* dissemination of capitalised results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* support of local stakeholders in the transfer of good practices and improvement of local policies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208" marR="2208" marT="22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* identification and motivation of potential re-users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* creation of communities with givers and takers (targeted stakeholders)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* involvement of stakeholders wishing to import knowledge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* not significant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208" marR="2208" marT="22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* </a:t>
                      </a:r>
                      <a:r>
                        <a:rPr lang="en-GB" sz="1000" b="1" u="none" strike="noStrike" dirty="0">
                          <a:effectLst/>
                        </a:rPr>
                        <a:t>publicatio</a:t>
                      </a:r>
                      <a:r>
                        <a:rPr lang="en-GB" sz="1000" u="none" strike="noStrike" dirty="0">
                          <a:effectLst/>
                        </a:rPr>
                        <a:t>ns (brochure, factsheets on good practice, etc.)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* </a:t>
                      </a:r>
                      <a:r>
                        <a:rPr lang="en-US" sz="1000" b="1" u="none" strike="noStrike" dirty="0">
                          <a:effectLst/>
                        </a:rPr>
                        <a:t>events </a:t>
                      </a:r>
                      <a:r>
                        <a:rPr lang="en-US" sz="1000" u="none" strike="noStrike" dirty="0">
                          <a:effectLst/>
                        </a:rPr>
                        <a:t>(thematic workshops, peer-review, policy learning event, matchmaking event, etc.)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* database of good practice validated by experts /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database of practitioners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* online collaborative tool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* expert helpdesk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* </a:t>
                      </a:r>
                      <a:r>
                        <a:rPr lang="en-US" sz="1000" b="1" u="none" strike="noStrike" dirty="0">
                          <a:effectLst/>
                        </a:rPr>
                        <a:t>participative method of </a:t>
                      </a:r>
                      <a:r>
                        <a:rPr lang="en-US" sz="1000" b="1" u="none" strike="noStrike" dirty="0" err="1">
                          <a:effectLst/>
                        </a:rPr>
                        <a:t>capitalisation</a:t>
                      </a:r>
                      <a:r>
                        <a:rPr lang="en-US" sz="1000" b="1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>
                          <a:effectLst/>
                        </a:rPr>
                        <a:t>involving various types of stakeholders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* mainstreaming of good practice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* use of KEEP database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* </a:t>
                      </a:r>
                      <a:r>
                        <a:rPr lang="en-GB" sz="1000" u="none" strike="noStrike" dirty="0" err="1">
                          <a:effectLst/>
                        </a:rPr>
                        <a:t>n.a</a:t>
                      </a:r>
                      <a:r>
                        <a:rPr lang="en-GB" sz="1000" u="none" strike="noStrike" dirty="0">
                          <a:effectLst/>
                        </a:rPr>
                        <a:t>. (not applicable)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208" marR="2208" marT="22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3 = strong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2 = medium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1 = weak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208" marR="2208" marT="22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3 = high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2 = intermediate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  <a:p>
                      <a:pPr algn="l" fontAlgn="ctr"/>
                      <a:r>
                        <a:rPr lang="en-GB" sz="1000" u="none" strike="noStrike" dirty="0">
                          <a:effectLst/>
                        </a:rPr>
                        <a:t>1 = low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208" marR="2208" marT="22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78333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0164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dirty="0"/>
              <a:t>Nature of capitalisation </a:t>
            </a:r>
            <a:r>
              <a:rPr lang="en-GB" dirty="0" smtClean="0"/>
              <a:t>activities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graphicFrame>
        <p:nvGraphicFramePr>
          <p:cNvPr id="6" name="Graphique 37"/>
          <p:cNvGraphicFramePr/>
          <p:nvPr>
            <p:extLst>
              <p:ext uri="{D42A27DB-BD31-4B8C-83A1-F6EECF244321}">
                <p14:modId xmlns:p14="http://schemas.microsoft.com/office/powerpoint/2010/main" xmlns="" val="2579025443"/>
              </p:ext>
            </p:extLst>
          </p:nvPr>
        </p:nvGraphicFramePr>
        <p:xfrm>
          <a:off x="447146" y="1728258"/>
          <a:ext cx="8001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6334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n-GB" dirty="0"/>
              <a:t>Operational tools and </a:t>
            </a:r>
            <a:r>
              <a:rPr lang="en-GB" dirty="0" smtClean="0"/>
              <a:t>methodologies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graphicFrame>
        <p:nvGraphicFramePr>
          <p:cNvPr id="6" name="Graphique 31"/>
          <p:cNvGraphicFramePr/>
          <p:nvPr>
            <p:extLst>
              <p:ext uri="{D42A27DB-BD31-4B8C-83A1-F6EECF244321}">
                <p14:modId xmlns:p14="http://schemas.microsoft.com/office/powerpoint/2010/main" xmlns="" val="2666970262"/>
              </p:ext>
            </p:extLst>
          </p:nvPr>
        </p:nvGraphicFramePr>
        <p:xfrm>
          <a:off x="762000" y="1752600"/>
          <a:ext cx="7913688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20786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969496"/>
          </a:xfrm>
        </p:spPr>
        <p:txBody>
          <a:bodyPr/>
          <a:lstStyle/>
          <a:p>
            <a:r>
              <a:rPr lang="en-GB" dirty="0"/>
              <a:t>Support to Capitalisation </a:t>
            </a:r>
            <a:r>
              <a:rPr lang="en-GB" dirty="0" smtClean="0"/>
              <a:t>2017 – Latest updates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81000" y="1926372"/>
            <a:ext cx="806489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Support to programmes: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Publication on </a:t>
            </a:r>
            <a:r>
              <a:rPr lang="en-GB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capitalisation practices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Publication on </a:t>
            </a:r>
            <a:r>
              <a:rPr lang="en-GB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communication of capitalisation results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Soon </a:t>
            </a:r>
            <a:r>
              <a:rPr lang="en-GB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available </a:t>
            </a:r>
            <a:r>
              <a:rPr lang="en-GB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– www.interact-eu.net</a:t>
            </a:r>
            <a:endParaRPr lang="es-ES" sz="2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ea typeface="Times New Roman" panose="02020603050405020304" pitchFamily="18" charset="0"/>
              <a:cs typeface="Trebuchet MS" panose="020B0603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Cap&amp;Com</a:t>
            </a:r>
            <a:r>
              <a:rPr lang="en-GB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 2 WS </a:t>
            </a: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– Bilbao, 28-29 November 2017: more focus on project examples, interesting stories (from the point of view of EC)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Meeting of 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Knowledge of the Seas Network </a:t>
            </a:r>
            <a:r>
              <a:rPr lang="en-GB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– Oporto, 21-22 November 2017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Meeting of 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Sustainable Transport Network </a:t>
            </a:r>
            <a:r>
              <a:rPr lang="en-GB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– Vienna, 29-30 November 2017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Meeting of </a:t>
            </a:r>
            <a:r>
              <a:rPr lang="en-GB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Climate Change Network </a:t>
            </a: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– Venice, 30 Nov – 1 December 2017</a:t>
            </a:r>
          </a:p>
        </p:txBody>
      </p:sp>
      <p:sp>
        <p:nvSpPr>
          <p:cNvPr id="8" name="Marcador de pie de página 2"/>
          <p:cNvSpPr>
            <a:spLocks noGrp="1"/>
          </p:cNvSpPr>
          <p:nvPr>
            <p:ph type="ftr" sz="quarter" idx="10"/>
          </p:nvPr>
        </p:nvSpPr>
        <p:spPr>
          <a:xfrm>
            <a:off x="468313" y="6524625"/>
            <a:ext cx="6272553" cy="16927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32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98598"/>
          </a:xfrm>
        </p:spPr>
        <p:txBody>
          <a:bodyPr/>
          <a:lstStyle/>
          <a:p>
            <a:pPr>
              <a:spcAft>
                <a:spcPts val="550"/>
              </a:spcAft>
            </a:pPr>
            <a:r>
              <a:rPr lang="de-DE" sz="3600" kern="900" spc="-70" dirty="0">
                <a:latin typeface="Franklin Gothic Demi" pitchFamily="34" charset="0"/>
              </a:rPr>
              <a:t>Interact Capitalisation Networks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81000" y="1600200"/>
            <a:ext cx="806489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The capitalisation </a:t>
            </a: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networks: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constitute </a:t>
            </a:r>
            <a:r>
              <a:rPr lang="en-GB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a resource for gaining new contacts and knowledge, providing opportunities and inspiration; </a:t>
            </a:r>
            <a:endParaRPr lang="en-GB" dirty="0" smtClean="0">
              <a:solidFill>
                <a:srgbClr val="000000"/>
              </a:solidFill>
              <a:latin typeface="Franklin Gothic Book" panose="020B0503020102020204" pitchFamily="34" charset="0"/>
              <a:ea typeface="Times New Roman" panose="02020603050405020304" pitchFamily="18" charset="0"/>
              <a:cs typeface="Trebuchet MS" panose="020B0603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are </a:t>
            </a:r>
            <a:r>
              <a:rPr lang="en-GB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a support framework to refer to for advice, support, coaching, mentoring for its members and even beyond. </a:t>
            </a:r>
            <a:endParaRPr lang="en-GB" dirty="0" smtClean="0">
              <a:solidFill>
                <a:srgbClr val="000000"/>
              </a:solidFill>
              <a:latin typeface="Franklin Gothic Book" panose="020B0503020102020204" pitchFamily="34" charset="0"/>
              <a:ea typeface="Times New Roman" panose="02020603050405020304" pitchFamily="18" charset="0"/>
              <a:cs typeface="Trebuchet MS" panose="020B0603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Franklin Gothic Book" panose="020B0503020102020204" pitchFamily="34" charset="0"/>
              </a:rPr>
              <a:t>establish synergies with other initiatives and contexts which are not related to the Regional </a:t>
            </a:r>
            <a:r>
              <a:rPr lang="en-GB" dirty="0" smtClean="0">
                <a:latin typeface="Franklin Gothic Book" panose="020B0503020102020204" pitchFamily="34" charset="0"/>
              </a:rPr>
              <a:t>Policy and whose </a:t>
            </a:r>
            <a:r>
              <a:rPr lang="en-GB" dirty="0">
                <a:latin typeface="Franklin Gothic Book" panose="020B0503020102020204" pitchFamily="34" charset="0"/>
              </a:rPr>
              <a:t>focus is in line with the issues addressed through </a:t>
            </a:r>
            <a:r>
              <a:rPr lang="en-GB" dirty="0" smtClean="0">
                <a:latin typeface="Franklin Gothic Book" panose="020B0503020102020204" pitchFamily="34" charset="0"/>
              </a:rPr>
              <a:t>the capitalisation networks.</a:t>
            </a:r>
            <a:endParaRPr lang="es-ES" dirty="0">
              <a:latin typeface="Franklin Gothic Book" panose="020B05030201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serve </a:t>
            </a:r>
            <a:r>
              <a:rPr lang="en-GB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both the purpose of learning/receiving as well as of promoting/sharing knowledge, information and achievements of Cooperation Programmes</a:t>
            </a:r>
            <a:r>
              <a:rPr lang="en-GB" dirty="0" smtClean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b="1" dirty="0" smtClean="0">
              <a:latin typeface="Franklin Gothic Book" panose="020B05030201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 dirty="0" smtClean="0">
                <a:latin typeface="Franklin Gothic Book" panose="020B0503020102020204" pitchFamily="34" charset="0"/>
              </a:rPr>
              <a:t>The </a:t>
            </a:r>
            <a:r>
              <a:rPr lang="en-GB" b="1" dirty="0">
                <a:latin typeface="Franklin Gothic Book" panose="020B0503020102020204" pitchFamily="34" charset="0"/>
              </a:rPr>
              <a:t>main users of the networks </a:t>
            </a:r>
            <a:r>
              <a:rPr lang="en-GB" b="1" dirty="0" smtClean="0">
                <a:latin typeface="Franklin Gothic Book" panose="020B0503020102020204" pitchFamily="34" charset="0"/>
              </a:rPr>
              <a:t>are the </a:t>
            </a:r>
            <a:r>
              <a:rPr lang="en-GB" b="1" dirty="0" err="1">
                <a:latin typeface="Franklin Gothic Book" panose="020B0503020102020204" pitchFamily="34" charset="0"/>
              </a:rPr>
              <a:t>Interreg</a:t>
            </a:r>
            <a:r>
              <a:rPr lang="en-GB" b="1" dirty="0">
                <a:latin typeface="Franklin Gothic Book" panose="020B0503020102020204" pitchFamily="34" charset="0"/>
              </a:rPr>
              <a:t>, </a:t>
            </a:r>
            <a:r>
              <a:rPr lang="en-GB" b="1" dirty="0" err="1">
                <a:latin typeface="Franklin Gothic Book" panose="020B0503020102020204" pitchFamily="34" charset="0"/>
              </a:rPr>
              <a:t>Interreg</a:t>
            </a:r>
            <a:r>
              <a:rPr lang="en-GB" b="1" dirty="0">
                <a:latin typeface="Franklin Gothic Book" panose="020B0503020102020204" pitchFamily="34" charset="0"/>
              </a:rPr>
              <a:t> IPA CBC </a:t>
            </a:r>
            <a:r>
              <a:rPr lang="en-GB" sz="2800" b="1" dirty="0">
                <a:solidFill>
                  <a:srgbClr val="FFCC00"/>
                </a:solidFill>
                <a:latin typeface="Franklin Gothic Book" panose="020B0503020102020204" pitchFamily="34" charset="0"/>
              </a:rPr>
              <a:t>and ENI </a:t>
            </a:r>
            <a:r>
              <a:rPr lang="en-GB" sz="2800" b="1" dirty="0" smtClean="0">
                <a:solidFill>
                  <a:srgbClr val="FFCC00"/>
                </a:solidFill>
                <a:latin typeface="Franklin Gothic Book" panose="020B0503020102020204" pitchFamily="34" charset="0"/>
              </a:rPr>
              <a:t>CBC Programmes</a:t>
            </a:r>
            <a:r>
              <a:rPr lang="en-GB" sz="2800" b="1" dirty="0">
                <a:solidFill>
                  <a:srgbClr val="FFCC00"/>
                </a:solidFill>
                <a:latin typeface="Franklin Gothic Book" panose="020B0503020102020204" pitchFamily="34" charset="0"/>
              </a:rPr>
              <a:t>. </a:t>
            </a:r>
            <a:endParaRPr lang="es-ES" sz="2800" dirty="0">
              <a:solidFill>
                <a:srgbClr val="FFCC00"/>
              </a:solidFill>
              <a:latin typeface="Franklin Gothic Book" panose="020B0503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Marcador de pie de página 2"/>
          <p:cNvSpPr>
            <a:spLocks noGrp="1"/>
          </p:cNvSpPr>
          <p:nvPr>
            <p:ph type="ftr" sz="quarter" idx="10"/>
          </p:nvPr>
        </p:nvSpPr>
        <p:spPr>
          <a:xfrm>
            <a:off x="468313" y="6524625"/>
            <a:ext cx="6272553" cy="16927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4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98598"/>
          </a:xfrm>
        </p:spPr>
        <p:txBody>
          <a:bodyPr/>
          <a:lstStyle/>
          <a:p>
            <a:pPr>
              <a:spcAft>
                <a:spcPts val="550"/>
              </a:spcAft>
            </a:pPr>
            <a:r>
              <a:rPr lang="de-DE" sz="3600" kern="900" spc="-70" dirty="0">
                <a:latin typeface="Franklin Gothic Demi" pitchFamily="34" charset="0"/>
              </a:rPr>
              <a:t>Interact Capitalisation Networks: features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7" name="Textfeld 4"/>
          <p:cNvSpPr txBox="1"/>
          <p:nvPr/>
        </p:nvSpPr>
        <p:spPr>
          <a:xfrm>
            <a:off x="525903" y="1828800"/>
            <a:ext cx="79839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50"/>
              </a:spcAft>
            </a:pPr>
            <a:r>
              <a:rPr lang="de-DE" kern="900" spc="-70" dirty="0" smtClean="0">
                <a:latin typeface="Franklin Gothic Demi" pitchFamily="34" charset="0"/>
              </a:rPr>
              <a:t>A way to capitalise </a:t>
            </a:r>
            <a:r>
              <a:rPr lang="de-DE" kern="900" spc="-70" dirty="0">
                <a:latin typeface="Franklin Gothic Demi" pitchFamily="34" charset="0"/>
              </a:rPr>
              <a:t>Interreg </a:t>
            </a:r>
            <a:r>
              <a:rPr lang="de-DE" kern="900" spc="-70" dirty="0" smtClean="0">
                <a:latin typeface="Franklin Gothic Demi" pitchFamily="34" charset="0"/>
              </a:rPr>
              <a:t>results...</a:t>
            </a:r>
            <a:endParaRPr lang="de-DE" kern="900" spc="-70" dirty="0">
              <a:latin typeface="Franklin Gothic Demi" pitchFamily="34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799" y="2331067"/>
            <a:ext cx="5943600" cy="376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331068"/>
            <a:ext cx="3479801" cy="4195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0307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Thematic support to </a:t>
            </a:r>
            <a:r>
              <a:rPr lang="en-GB" dirty="0" smtClean="0"/>
              <a:t>Programmes 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7532343"/>
              </p:ext>
            </p:extLst>
          </p:nvPr>
        </p:nvGraphicFramePr>
        <p:xfrm>
          <a:off x="533400" y="2057400"/>
          <a:ext cx="7981648" cy="3677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90824">
                  <a:extLst>
                    <a:ext uri="{9D8B030D-6E8A-4147-A177-3AD203B41FA5}">
                      <a16:colId xmlns:a16="http://schemas.microsoft.com/office/drawing/2014/main" xmlns="" val="296427020"/>
                    </a:ext>
                  </a:extLst>
                </a:gridCol>
                <a:gridCol w="3990824">
                  <a:extLst>
                    <a:ext uri="{9D8B030D-6E8A-4147-A177-3AD203B41FA5}">
                      <a16:colId xmlns:a16="http://schemas.microsoft.com/office/drawing/2014/main" xmlns="" val="2508551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Interreg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Europe</a:t>
                      </a:r>
                      <a:endParaRPr lang="es-ES" dirty="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Interact</a:t>
                      </a:r>
                      <a:r>
                        <a:rPr lang="es-ES" baseline="0" dirty="0" smtClean="0"/>
                        <a:t> </a:t>
                      </a:r>
                      <a:endParaRPr lang="es-ES" dirty="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1886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Research, technological development and innovation (TO 1)</a:t>
                      </a:r>
                      <a:endParaRPr lang="es-E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Migration</a:t>
                      </a:r>
                      <a:endParaRPr lang="es-ES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14239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Competitiveness of SME’s (TO 3)</a:t>
                      </a:r>
                      <a:endParaRPr lang="es-E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Sustainable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transport</a:t>
                      </a:r>
                      <a:r>
                        <a:rPr lang="es-ES" dirty="0" smtClean="0"/>
                        <a:t> (TO 7)</a:t>
                      </a:r>
                      <a:endParaRPr lang="es-ES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47541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Shift towards a low-carbon economy   (TO 4)</a:t>
                      </a:r>
                      <a:endParaRPr lang="es-E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Maritime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issues</a:t>
                      </a:r>
                      <a:r>
                        <a:rPr lang="es-ES" baseline="0" dirty="0" smtClean="0"/>
                        <a:t>/</a:t>
                      </a:r>
                      <a:r>
                        <a:rPr lang="es-ES" baseline="0" dirty="0" err="1" smtClean="0"/>
                        <a:t>Knowledge</a:t>
                      </a:r>
                      <a:r>
                        <a:rPr lang="es-ES" baseline="0" dirty="0" smtClean="0"/>
                        <a:t> of </a:t>
                      </a:r>
                      <a:r>
                        <a:rPr lang="es-ES" baseline="0" dirty="0" err="1" smtClean="0"/>
                        <a:t>the</a:t>
                      </a:r>
                      <a:r>
                        <a:rPr lang="es-ES" baseline="0" dirty="0" smtClean="0"/>
                        <a:t> Seas</a:t>
                      </a:r>
                      <a:endParaRPr lang="es-ES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20807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Preserving and protecting the environment and promoting resource efficiency (TO 6)</a:t>
                      </a:r>
                      <a:endParaRPr lang="es-E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Climate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change</a:t>
                      </a:r>
                      <a:r>
                        <a:rPr lang="es-ES" dirty="0" smtClean="0"/>
                        <a:t> and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risk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management</a:t>
                      </a:r>
                      <a:r>
                        <a:rPr lang="es-ES" baseline="0" dirty="0" smtClean="0"/>
                        <a:t> (TO 5)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37300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Inclusive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growth</a:t>
                      </a:r>
                      <a:r>
                        <a:rPr lang="es-ES" baseline="0" dirty="0" smtClean="0"/>
                        <a:t> (TO 8-9-10)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58828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Better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governance</a:t>
                      </a:r>
                      <a:r>
                        <a:rPr lang="es-ES" baseline="0" dirty="0" smtClean="0"/>
                        <a:t> (TO 11)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98902056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533400" y="594360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Invitation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letter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" sz="20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ICNs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" sz="20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ENI CBC </a:t>
            </a:r>
            <a:r>
              <a:rPr lang="es-ES" sz="20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Oct. 2017</a:t>
            </a:r>
            <a:endParaRPr lang="es-ES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21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6" name="Imagen 5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 cstate="print"/>
          <a:srcRect l="9354" r="15810"/>
          <a:stretch/>
        </p:blipFill>
        <p:spPr>
          <a:xfrm>
            <a:off x="0" y="0"/>
            <a:ext cx="9144000" cy="687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9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 to Capitalisation </a:t>
            </a:r>
            <a:r>
              <a:rPr lang="en-GB" dirty="0" smtClean="0"/>
              <a:t>2018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2440455"/>
              </p:ext>
            </p:extLst>
          </p:nvPr>
        </p:nvGraphicFramePr>
        <p:xfrm>
          <a:off x="468313" y="1600200"/>
          <a:ext cx="7837632" cy="51560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18816">
                  <a:extLst>
                    <a:ext uri="{9D8B030D-6E8A-4147-A177-3AD203B41FA5}">
                      <a16:colId xmlns:a16="http://schemas.microsoft.com/office/drawing/2014/main" xmlns="" val="1177750565"/>
                    </a:ext>
                  </a:extLst>
                </a:gridCol>
                <a:gridCol w="3918816">
                  <a:extLst>
                    <a:ext uri="{9D8B030D-6E8A-4147-A177-3AD203B41FA5}">
                      <a16:colId xmlns:a16="http://schemas.microsoft.com/office/drawing/2014/main" xmlns="" val="993403597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Capitalisation</a:t>
                      </a:r>
                      <a:r>
                        <a:rPr lang="es-ES" baseline="0" dirty="0" smtClean="0"/>
                        <a:t> as </a:t>
                      </a:r>
                      <a:r>
                        <a:rPr lang="es-ES" baseline="0" dirty="0" err="1" smtClean="0"/>
                        <a:t>management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practice</a:t>
                      </a:r>
                      <a:r>
                        <a:rPr lang="es-ES" baseline="0" dirty="0" smtClean="0"/>
                        <a:t>: Workshops, trainings, </a:t>
                      </a:r>
                      <a:r>
                        <a:rPr lang="es-ES" baseline="0" dirty="0" err="1" smtClean="0"/>
                        <a:t>publications</a:t>
                      </a:r>
                      <a:r>
                        <a:rPr lang="es-ES" baseline="0" dirty="0" smtClean="0"/>
                        <a:t> and </a:t>
                      </a:r>
                      <a:r>
                        <a:rPr lang="es-ES" baseline="0" dirty="0" err="1" smtClean="0"/>
                        <a:t>materials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Thematic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network</a:t>
                      </a:r>
                      <a:r>
                        <a:rPr lang="es-ES" dirty="0" smtClean="0"/>
                        <a:t>:</a:t>
                      </a:r>
                    </a:p>
                    <a:p>
                      <a:r>
                        <a:rPr lang="es-ES" dirty="0" smtClean="0"/>
                        <a:t>Meetings,</a:t>
                      </a:r>
                      <a:r>
                        <a:rPr lang="es-ES" baseline="0" dirty="0" smtClean="0"/>
                        <a:t> on-line </a:t>
                      </a:r>
                      <a:r>
                        <a:rPr lang="es-ES" baseline="0" dirty="0" err="1" smtClean="0"/>
                        <a:t>platforms</a:t>
                      </a:r>
                      <a:r>
                        <a:rPr lang="es-ES" baseline="0" dirty="0" smtClean="0"/>
                        <a:t>, </a:t>
                      </a:r>
                      <a:r>
                        <a:rPr lang="es-ES" baseline="0" dirty="0" err="1" smtClean="0"/>
                        <a:t>pubications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5079858"/>
                  </a:ext>
                </a:extLst>
              </a:tr>
              <a:tr h="926383">
                <a:tc>
                  <a:txBody>
                    <a:bodyPr/>
                    <a:lstStyle/>
                    <a:p>
                      <a:r>
                        <a:rPr lang="es-ES" sz="1800" kern="1200" dirty="0" err="1" smtClean="0">
                          <a:effectLst/>
                        </a:rPr>
                        <a:t>Event</a:t>
                      </a:r>
                      <a:r>
                        <a:rPr lang="es-ES" sz="1800" kern="1200" dirty="0" smtClean="0">
                          <a:effectLst/>
                        </a:rPr>
                        <a:t> </a:t>
                      </a:r>
                      <a:r>
                        <a:rPr lang="es-ES" sz="1800" kern="1200" dirty="0" err="1" smtClean="0">
                          <a:effectLst/>
                        </a:rPr>
                        <a:t>on</a:t>
                      </a:r>
                      <a:r>
                        <a:rPr lang="es-ES" sz="1800" kern="1200" dirty="0" smtClean="0">
                          <a:effectLst/>
                        </a:rPr>
                        <a:t> </a:t>
                      </a:r>
                      <a:r>
                        <a:rPr lang="es-ES" sz="1800" kern="1200" dirty="0" err="1" smtClean="0">
                          <a:effectLst/>
                        </a:rPr>
                        <a:t>Capitalisation</a:t>
                      </a:r>
                      <a:r>
                        <a:rPr lang="es-ES" sz="1800" kern="1200" dirty="0" smtClean="0">
                          <a:effectLst/>
                        </a:rPr>
                        <a:t> </a:t>
                      </a:r>
                      <a:r>
                        <a:rPr lang="es-ES" sz="1800" kern="1200" dirty="0" err="1" smtClean="0">
                          <a:effectLst/>
                        </a:rPr>
                        <a:t>practices</a:t>
                      </a:r>
                      <a:r>
                        <a:rPr lang="es-ES" sz="1800" kern="1200" dirty="0" smtClean="0">
                          <a:effectLst/>
                        </a:rPr>
                        <a:t> 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Interreg</a:t>
                      </a:r>
                      <a:r>
                        <a:rPr lang="es-ES" dirty="0" smtClean="0"/>
                        <a:t> response to </a:t>
                      </a:r>
                      <a:r>
                        <a:rPr lang="es-ES" dirty="0" err="1" smtClean="0"/>
                        <a:t>migration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network</a:t>
                      </a:r>
                      <a:r>
                        <a:rPr lang="es-ES" dirty="0" smtClean="0"/>
                        <a:t> </a:t>
                      </a:r>
                      <a:endParaRPr lang="es-ES" dirty="0">
                        <a:solidFill>
                          <a:srgbClr val="00B050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66586813"/>
                  </a:ext>
                </a:extLst>
              </a:tr>
              <a:tr h="926383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Franklin Gothic Book" panose="020B0503020102020204" pitchFamily="34" charset="0"/>
                        </a:rPr>
                        <a:t>Capitalisation</a:t>
                      </a:r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 WG to prepare a</a:t>
                      </a:r>
                      <a:r>
                        <a:rPr lang="en-US" baseline="0" dirty="0" smtClean="0">
                          <a:latin typeface="Franklin Gothic Book" panose="020B0503020102020204" pitchFamily="34" charset="0"/>
                        </a:rPr>
                        <a:t> Cap toolkit (process and strategy/plan templates)</a:t>
                      </a:r>
                      <a:endParaRPr lang="en-US" dirty="0" smtClean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Sustainable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transport</a:t>
                      </a:r>
                      <a:r>
                        <a:rPr lang="es-ES" dirty="0" smtClean="0"/>
                        <a:t> </a:t>
                      </a:r>
                      <a:endParaRPr lang="es-ES" dirty="0">
                        <a:solidFill>
                          <a:srgbClr val="00B050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16446281"/>
                  </a:ext>
                </a:extLst>
              </a:tr>
              <a:tr h="375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Cap</a:t>
                      </a:r>
                      <a:r>
                        <a:rPr lang="en-US" baseline="0" dirty="0" err="1" smtClean="0"/>
                        <a:t>Com</a:t>
                      </a:r>
                      <a:r>
                        <a:rPr lang="en-US" baseline="0" dirty="0" smtClean="0"/>
                        <a:t> event </a:t>
                      </a:r>
                      <a:r>
                        <a:rPr lang="en-US" dirty="0" smtClean="0"/>
                        <a:t>– Communication of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results</a:t>
                      </a:r>
                      <a:endParaRPr lang="en-US" dirty="0" smtClean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Knowledge</a:t>
                      </a:r>
                      <a:r>
                        <a:rPr lang="es-ES" baseline="0" dirty="0" smtClean="0"/>
                        <a:t> of </a:t>
                      </a:r>
                      <a:r>
                        <a:rPr lang="es-ES" baseline="0" dirty="0" err="1" smtClean="0"/>
                        <a:t>the</a:t>
                      </a:r>
                      <a:r>
                        <a:rPr lang="es-ES" baseline="0" dirty="0" smtClean="0"/>
                        <a:t> seas </a:t>
                      </a:r>
                      <a:r>
                        <a:rPr lang="es-ES" baseline="0" dirty="0" err="1" smtClean="0"/>
                        <a:t>network</a:t>
                      </a:r>
                      <a:endParaRPr lang="es-ES" dirty="0">
                        <a:solidFill>
                          <a:srgbClr val="00B050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40309159"/>
                  </a:ext>
                </a:extLst>
              </a:tr>
              <a:tr h="648468">
                <a:tc>
                  <a:txBody>
                    <a:bodyPr/>
                    <a:lstStyle/>
                    <a:p>
                      <a:r>
                        <a:rPr lang="es-ES" dirty="0" err="1" smtClean="0">
                          <a:latin typeface="Franklin Gothic Book" panose="020B0503020102020204" pitchFamily="34" charset="0"/>
                        </a:rPr>
                        <a:t>Advisory</a:t>
                      </a:r>
                      <a:r>
                        <a:rPr lang="es-ES" dirty="0" smtClean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s-ES" dirty="0" err="1" smtClean="0">
                          <a:latin typeface="Franklin Gothic Book" panose="020B0503020102020204" pitchFamily="34" charset="0"/>
                        </a:rPr>
                        <a:t>on</a:t>
                      </a:r>
                      <a:r>
                        <a:rPr lang="es-ES" dirty="0" smtClean="0"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s-ES" dirty="0" err="1" smtClean="0">
                          <a:latin typeface="Franklin Gothic Book" panose="020B0503020102020204" pitchFamily="34" charset="0"/>
                        </a:rPr>
                        <a:t>capitalisation</a:t>
                      </a:r>
                      <a:r>
                        <a:rPr lang="es-ES" dirty="0" smtClean="0">
                          <a:latin typeface="Franklin Gothic Book" panose="020B0503020102020204" pitchFamily="34" charset="0"/>
                        </a:rPr>
                        <a:t> and </a:t>
                      </a:r>
                      <a:r>
                        <a:rPr lang="es-ES" dirty="0" err="1" smtClean="0">
                          <a:latin typeface="Franklin Gothic Book" panose="020B0503020102020204" pitchFamily="34" charset="0"/>
                        </a:rPr>
                        <a:t>hotline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Climate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change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network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58094073"/>
                  </a:ext>
                </a:extLst>
              </a:tr>
              <a:tr h="648468">
                <a:tc>
                  <a:txBody>
                    <a:bodyPr/>
                    <a:lstStyle/>
                    <a:p>
                      <a:endParaRPr lang="en-US" dirty="0" smtClean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Inclusive </a:t>
                      </a:r>
                      <a:r>
                        <a:rPr lang="es-ES" dirty="0" err="1" smtClean="0"/>
                        <a:t>growth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network</a:t>
                      </a:r>
                      <a:r>
                        <a:rPr lang="es-ES" dirty="0" smtClean="0"/>
                        <a:t> 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4865057"/>
                  </a:ext>
                </a:extLst>
              </a:tr>
              <a:tr h="375700">
                <a:tc>
                  <a:txBody>
                    <a:bodyPr/>
                    <a:lstStyle/>
                    <a:p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Better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governance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network</a:t>
                      </a:r>
                      <a:r>
                        <a:rPr lang="es-ES" dirty="0" smtClean="0"/>
                        <a:t> </a:t>
                      </a:r>
                      <a:endParaRPr lang="es-ES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65158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6272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Capitalisation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…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8" name="Imagen 7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348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209800"/>
            <a:ext cx="8375627" cy="3997028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KEEP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12910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Further</a:t>
            </a:r>
            <a:r>
              <a:rPr lang="es-ES" dirty="0" smtClean="0"/>
              <a:t> </a:t>
            </a:r>
            <a:r>
              <a:rPr lang="es-ES" dirty="0" err="1" smtClean="0"/>
              <a:t>opportunities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ENI </a:t>
            </a:r>
            <a:r>
              <a:rPr lang="es-ES" dirty="0" err="1" smtClean="0"/>
              <a:t>Programmes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2"/>
          </p:nvPr>
        </p:nvSpPr>
        <p:spPr>
          <a:xfrm>
            <a:off x="468312" y="1905000"/>
            <a:ext cx="8207375" cy="42481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services</a:t>
            </a:r>
            <a:r>
              <a:rPr lang="es-ES" dirty="0" smtClean="0"/>
              <a:t> </a:t>
            </a:r>
            <a:r>
              <a:rPr lang="es-ES" dirty="0" err="1" smtClean="0"/>
              <a:t>available</a:t>
            </a:r>
            <a:r>
              <a:rPr lang="es-ES" dirty="0" smtClean="0"/>
              <a:t> and open </a:t>
            </a:r>
            <a:r>
              <a:rPr lang="es-ES" dirty="0" err="1" smtClean="0"/>
              <a:t>also</a:t>
            </a:r>
            <a:r>
              <a:rPr lang="es-ES" dirty="0" smtClean="0"/>
              <a:t> to ENI </a:t>
            </a:r>
            <a:r>
              <a:rPr lang="es-ES" dirty="0" err="1" smtClean="0"/>
              <a:t>Programmes</a:t>
            </a:r>
            <a:r>
              <a:rPr lang="es-ES" dirty="0" smtClean="0"/>
              <a:t> (</a:t>
            </a:r>
            <a:r>
              <a:rPr lang="es-ES" dirty="0" err="1" smtClean="0"/>
              <a:t>events</a:t>
            </a:r>
            <a:r>
              <a:rPr lang="es-ES" dirty="0" smtClean="0"/>
              <a:t>, meetings, tolos and </a:t>
            </a:r>
            <a:r>
              <a:rPr lang="es-ES" dirty="0" err="1" smtClean="0"/>
              <a:t>publications</a:t>
            </a:r>
            <a:r>
              <a:rPr lang="es-ES" dirty="0" smtClean="0"/>
              <a:t>),</a:t>
            </a:r>
          </a:p>
          <a:p>
            <a:pPr>
              <a:lnSpc>
                <a:spcPct val="150000"/>
              </a:lnSpc>
            </a:pPr>
            <a:r>
              <a:rPr lang="es-ES" dirty="0" err="1" smtClean="0"/>
              <a:t>Definition</a:t>
            </a:r>
            <a:r>
              <a:rPr lang="es-ES" dirty="0" smtClean="0"/>
              <a:t> of </a:t>
            </a:r>
            <a:r>
              <a:rPr lang="es-ES" dirty="0" err="1" smtClean="0"/>
              <a:t>common</a:t>
            </a:r>
            <a:r>
              <a:rPr lang="es-ES" dirty="0" smtClean="0"/>
              <a:t> </a:t>
            </a:r>
            <a:r>
              <a:rPr lang="es-ES" dirty="0" err="1" smtClean="0"/>
              <a:t>elements</a:t>
            </a:r>
            <a:r>
              <a:rPr lang="es-ES" dirty="0" smtClean="0"/>
              <a:t> of a </a:t>
            </a:r>
            <a:r>
              <a:rPr lang="es-ES" dirty="0" err="1" smtClean="0"/>
              <a:t>capitalisation</a:t>
            </a:r>
            <a:r>
              <a:rPr lang="es-ES" dirty="0" smtClean="0"/>
              <a:t> </a:t>
            </a:r>
            <a:r>
              <a:rPr lang="es-ES" dirty="0" err="1" smtClean="0"/>
              <a:t>process</a:t>
            </a:r>
            <a:r>
              <a:rPr lang="es-ES" dirty="0"/>
              <a:t> </a:t>
            </a:r>
            <a:r>
              <a:rPr lang="es-ES" dirty="0" err="1" smtClean="0"/>
              <a:t>within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programme</a:t>
            </a:r>
            <a:r>
              <a:rPr lang="es-ES" dirty="0" smtClean="0"/>
              <a:t> </a:t>
            </a:r>
            <a:r>
              <a:rPr lang="es-ES" dirty="0" err="1" smtClean="0"/>
              <a:t>life</a:t>
            </a:r>
            <a:r>
              <a:rPr lang="es-ES" dirty="0" err="1"/>
              <a:t>-</a:t>
            </a:r>
            <a:r>
              <a:rPr lang="es-ES" dirty="0" err="1" smtClean="0"/>
              <a:t>cycle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err="1" smtClean="0"/>
              <a:t>Cooperation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TESIM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framework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assistance</a:t>
            </a:r>
            <a:r>
              <a:rPr lang="es-ES" dirty="0" smtClean="0"/>
              <a:t> to individual </a:t>
            </a:r>
            <a:r>
              <a:rPr lang="es-ES" dirty="0" err="1" smtClean="0"/>
              <a:t>capitalisation</a:t>
            </a:r>
            <a:r>
              <a:rPr lang="es-ES" dirty="0" smtClean="0"/>
              <a:t> </a:t>
            </a:r>
            <a:r>
              <a:rPr lang="es-ES" dirty="0" err="1" smtClean="0"/>
              <a:t>processes</a:t>
            </a:r>
            <a:r>
              <a:rPr lang="es-ES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Share of </a:t>
            </a:r>
            <a:r>
              <a:rPr lang="es-ES" dirty="0" err="1" smtClean="0"/>
              <a:t>programmes</a:t>
            </a:r>
            <a:r>
              <a:rPr lang="es-ES" dirty="0" smtClean="0"/>
              <a:t>’ </a:t>
            </a:r>
            <a:r>
              <a:rPr lang="es-ES" dirty="0" err="1" smtClean="0"/>
              <a:t>results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ICNs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37786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8628" y="5933883"/>
            <a:ext cx="2124000" cy="70700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8423" y="529837"/>
            <a:ext cx="1980000" cy="32868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4499" y="3271598"/>
            <a:ext cx="70739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spc="20" dirty="0" smtClean="0">
                <a:latin typeface="Franklin Gothic Book" panose="020B0503020102020204"/>
              </a:rPr>
              <a:t>Contact: Ivano Magazzu, </a:t>
            </a:r>
            <a:r>
              <a:rPr lang="de-DE" sz="1200" spc="20" dirty="0" smtClean="0">
                <a:latin typeface="Franklin Gothic Book" panose="020B0503020102020204"/>
                <a:hlinkClick r:id="rId4"/>
              </a:rPr>
              <a:t>ivano.magazzu@interact-eu</a:t>
            </a:r>
            <a:endParaRPr lang="de-DE" sz="1200" spc="20" dirty="0">
              <a:latin typeface="Franklin Gothic Book" panose="020B0503020102020204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4500" y="1536490"/>
            <a:ext cx="4385239" cy="13952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sz="4150" dirty="0" err="1" smtClean="0">
                <a:latin typeface="Franklin Gothic Demi" pitchFamily="34" charset="0"/>
              </a:rPr>
              <a:t>Cooperation</a:t>
            </a:r>
            <a:r>
              <a:rPr lang="de-DE" sz="4150" dirty="0" smtClean="0">
                <a:latin typeface="Franklin Gothic Demi" pitchFamily="34" charset="0"/>
              </a:rPr>
              <a:t> </a:t>
            </a:r>
            <a:r>
              <a:rPr lang="de-DE" sz="4150" dirty="0" err="1" smtClean="0">
                <a:latin typeface="Franklin Gothic Demi" pitchFamily="34" charset="0"/>
              </a:rPr>
              <a:t>works</a:t>
            </a:r>
            <a:endParaRPr lang="de-DE" sz="4150" dirty="0" smtClean="0">
              <a:latin typeface="Franklin Gothic Demi" pitchFamily="34" charset="0"/>
            </a:endParaRPr>
          </a:p>
          <a:p>
            <a:pPr>
              <a:spcAft>
                <a:spcPts val="300"/>
              </a:spcAft>
            </a:pPr>
            <a:r>
              <a:rPr lang="de-DE" sz="2000" spc="80" dirty="0" smtClean="0">
                <a:latin typeface="Franklin Gothic Book" panose="020B0503020102020204" pitchFamily="34" charset="0"/>
              </a:rPr>
              <a:t>All </a:t>
            </a:r>
            <a:r>
              <a:rPr lang="de-DE" sz="2000" spc="80" dirty="0" err="1" smtClean="0">
                <a:latin typeface="Franklin Gothic Book" panose="020B0503020102020204" pitchFamily="34" charset="0"/>
              </a:rPr>
              <a:t>materials</a:t>
            </a:r>
            <a:r>
              <a:rPr lang="de-DE" sz="2000" spc="80" smtClean="0">
                <a:latin typeface="Franklin Gothic Book" panose="020B0503020102020204" pitchFamily="34" charset="0"/>
              </a:rPr>
              <a:t> available</a:t>
            </a:r>
            <a:r>
              <a:rPr lang="de-DE" sz="2000" spc="80" dirty="0" smtClean="0">
                <a:latin typeface="Franklin Gothic Book" panose="020B0503020102020204" pitchFamily="34" charset="0"/>
              </a:rPr>
              <a:t> on:</a:t>
            </a:r>
          </a:p>
          <a:p>
            <a:r>
              <a:rPr lang="de-DE" sz="2000" spc="70" dirty="0" smtClean="0">
                <a:solidFill>
                  <a:srgbClr val="003399"/>
                </a:solidFill>
                <a:latin typeface="Franklin Gothic Demi" panose="020B0703020102020204" pitchFamily="34" charset="0"/>
              </a:rPr>
              <a:t>www.interact-eu.net</a:t>
            </a:r>
          </a:p>
        </p:txBody>
      </p:sp>
      <p:cxnSp>
        <p:nvCxnSpPr>
          <p:cNvPr id="7" name="Gerade Verbindung 6"/>
          <p:cNvCxnSpPr/>
          <p:nvPr/>
        </p:nvCxnSpPr>
        <p:spPr>
          <a:xfrm>
            <a:off x="534500" y="2996952"/>
            <a:ext cx="45719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480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1481944"/>
          </a:xfrm>
        </p:spPr>
        <p:txBody>
          <a:bodyPr/>
          <a:lstStyle/>
          <a:p>
            <a:pPr lvl="0"/>
            <a:r>
              <a:rPr lang="es-ES" sz="3600" dirty="0" err="1">
                <a:solidFill>
                  <a:sysClr val="windowText" lastClr="000000"/>
                </a:solidFill>
                <a:latin typeface="Franklin Gothic Demi" pitchFamily="34" charset="0"/>
              </a:rPr>
              <a:t>Capitalisation</a:t>
            </a:r>
            <a: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  <a:t>, do </a:t>
            </a:r>
            <a:r>
              <a:rPr lang="es-ES" sz="3600" dirty="0" err="1">
                <a:solidFill>
                  <a:sysClr val="windowText" lastClr="000000"/>
                </a:solidFill>
                <a:latin typeface="Franklin Gothic Demi" pitchFamily="34" charset="0"/>
              </a:rPr>
              <a:t>we</a:t>
            </a:r>
            <a: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  <a:t> </a:t>
            </a:r>
            <a:r>
              <a:rPr lang="es-ES" sz="3600" dirty="0" err="1">
                <a:solidFill>
                  <a:sysClr val="windowText" lastClr="000000"/>
                </a:solidFill>
                <a:latin typeface="Franklin Gothic Demi" pitchFamily="34" charset="0"/>
              </a:rPr>
              <a:t>all</a:t>
            </a:r>
            <a: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  <a:t> </a:t>
            </a:r>
            <a:r>
              <a:rPr lang="es-ES" sz="3600" dirty="0" err="1">
                <a:solidFill>
                  <a:sysClr val="windowText" lastClr="000000"/>
                </a:solidFill>
                <a:latin typeface="Franklin Gothic Demi" pitchFamily="34" charset="0"/>
              </a:rPr>
              <a:t>have</a:t>
            </a:r>
            <a: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  <a:t> </a:t>
            </a:r>
            <a:r>
              <a:rPr lang="es-ES" sz="3600" dirty="0" err="1">
                <a:solidFill>
                  <a:sysClr val="windowText" lastClr="000000"/>
                </a:solidFill>
                <a:latin typeface="Franklin Gothic Demi" pitchFamily="34" charset="0"/>
              </a:rPr>
              <a:t>the</a:t>
            </a:r>
            <a: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  <a:t> </a:t>
            </a:r>
            <a:r>
              <a:rPr lang="es-ES" sz="3600" dirty="0" err="1">
                <a:solidFill>
                  <a:sysClr val="windowText" lastClr="000000"/>
                </a:solidFill>
                <a:latin typeface="Franklin Gothic Demi" pitchFamily="34" charset="0"/>
              </a:rPr>
              <a:t>same</a:t>
            </a:r>
            <a: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  <a:t> </a:t>
            </a:r>
            <a:r>
              <a:rPr lang="es-ES" sz="3600" dirty="0" err="1">
                <a:solidFill>
                  <a:sysClr val="windowText" lastClr="000000"/>
                </a:solidFill>
                <a:latin typeface="Franklin Gothic Demi" pitchFamily="34" charset="0"/>
              </a:rPr>
              <a:t>understanding</a:t>
            </a:r>
            <a: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  <a:t>?</a:t>
            </a:r>
            <a:br>
              <a:rPr lang="es-ES" sz="3600" dirty="0">
                <a:solidFill>
                  <a:sysClr val="windowText" lastClr="000000"/>
                </a:solidFill>
                <a:latin typeface="Franklin Gothic Demi" pitchFamily="34" charset="0"/>
              </a:rPr>
            </a:b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57200" y="274638"/>
            <a:ext cx="8064000" cy="98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tx1"/>
                </a:solidFill>
                <a:latin typeface="Franklin Gothic Demi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sp>
        <p:nvSpPr>
          <p:cNvPr id="10" name="Marcador de texto 2"/>
          <p:cNvSpPr txBox="1">
            <a:spLocks/>
          </p:cNvSpPr>
          <p:nvPr/>
        </p:nvSpPr>
        <p:spPr>
          <a:xfrm>
            <a:off x="4083133" y="2046294"/>
            <a:ext cx="4608885" cy="4608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6400" indent="-17640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32800" indent="-230400" algn="l" defTabSz="914400" rtl="0" eaLnBrk="1" latinLnBrk="0" hangingPunct="1">
              <a:lnSpc>
                <a:spcPts val="2300"/>
              </a:lnSpc>
              <a:spcBef>
                <a:spcPts val="500"/>
              </a:spcBef>
              <a:spcAft>
                <a:spcPts val="1200"/>
              </a:spcAft>
              <a:buFont typeface="Symbol" pitchFamily="18" charset="2"/>
              <a:buChar char="-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Franklin Gothic Demi" charset="0"/>
              </a:rPr>
              <a:t>Capitalisation is about gathering, organising and building upon existing programme and projects results, within specific fields.</a:t>
            </a:r>
            <a:endParaRPr lang="es-ES" sz="1600" dirty="0">
              <a:solidFill>
                <a:schemeClr val="accent2">
                  <a:lumMod val="75000"/>
                </a:schemeClr>
              </a:solidFill>
              <a:latin typeface="Franklin Gothic Demi" charset="0"/>
            </a:endParaRP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Franklin Gothic Demi" charset="0"/>
              </a:rPr>
              <a:t>Capitalisation could concern data about the implementation of programmes, projects, impacts and methods used in order to make this knowledge generated by </a:t>
            </a:r>
            <a:r>
              <a:rPr lang="en-GB" sz="1600" dirty="0" err="1">
                <a:solidFill>
                  <a:schemeClr val="accent2">
                    <a:lumMod val="75000"/>
                  </a:schemeClr>
                </a:solidFill>
                <a:latin typeface="Franklin Gothic Demi" charset="0"/>
              </a:rPr>
              <a:t>Interreg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Franklin Gothic Demi" charset="0"/>
              </a:rPr>
              <a:t> (capital) more accessible and usable for other programmes, projects or stakeholder groups.</a:t>
            </a:r>
            <a:endParaRPr lang="es-ES" sz="1600" dirty="0">
              <a:solidFill>
                <a:schemeClr val="accent2">
                  <a:lumMod val="75000"/>
                </a:schemeClr>
              </a:solidFill>
              <a:latin typeface="Franklin Gothic Demi" charset="0"/>
            </a:endParaRP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Franklin Gothic Demi" charset="0"/>
              </a:rPr>
              <a:t>Capitalisation (of results) looks into specific results in thematic fields in order to  obtain additional improved results, to boost performance, delivery and to multiply the effects of achievements delivered.</a:t>
            </a:r>
            <a:endParaRPr lang="es-ES" sz="1600" dirty="0">
              <a:solidFill>
                <a:schemeClr val="accent2">
                  <a:lumMod val="75000"/>
                </a:schemeClr>
              </a:solidFill>
              <a:latin typeface="Franklin Gothic Demi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200400"/>
            <a:ext cx="3393441" cy="172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12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84748"/>
          </a:xfrm>
        </p:spPr>
        <p:txBody>
          <a:bodyPr/>
          <a:lstStyle/>
          <a:p>
            <a:r>
              <a:rPr lang="es-ES" dirty="0" err="1"/>
              <a:t>How</a:t>
            </a:r>
            <a:r>
              <a:rPr lang="es-ES" dirty="0"/>
              <a:t> do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implement</a:t>
            </a:r>
            <a:r>
              <a:rPr lang="es-ES" dirty="0"/>
              <a:t> </a:t>
            </a:r>
            <a:r>
              <a:rPr lang="es-ES" dirty="0" err="1"/>
              <a:t>capitalisation</a:t>
            </a:r>
            <a:r>
              <a:rPr lang="es-ES" dirty="0" smtClean="0"/>
              <a:t>?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468313" y="2043865"/>
            <a:ext cx="5258990" cy="3908762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err="1" smtClean="0"/>
              <a:t>Gathering</a:t>
            </a:r>
            <a:r>
              <a:rPr lang="es-ES" sz="1800" dirty="0" smtClean="0"/>
              <a:t> </a:t>
            </a:r>
            <a:r>
              <a:rPr lang="es-ES" sz="1800" dirty="0" err="1" smtClean="0"/>
              <a:t>results</a:t>
            </a:r>
            <a:r>
              <a:rPr lang="es-ES" sz="1800" dirty="0"/>
              <a:t> </a:t>
            </a:r>
            <a:r>
              <a:rPr lang="es-ES" sz="1800" dirty="0" smtClean="0">
                <a:sym typeface="Wingdings" panose="05000000000000000000" pitchFamily="2" charset="2"/>
              </a:rPr>
              <a:t> </a:t>
            </a:r>
            <a:r>
              <a:rPr lang="es-ES" sz="1800" dirty="0" err="1" smtClean="0">
                <a:sym typeface="Wingdings" panose="05000000000000000000" pitchFamily="2" charset="2"/>
              </a:rPr>
              <a:t>analysis</a:t>
            </a:r>
            <a:r>
              <a:rPr lang="es-ES" sz="1800" dirty="0" smtClean="0">
                <a:sym typeface="Wingdings" panose="05000000000000000000" pitchFamily="2" charset="2"/>
              </a:rPr>
              <a:t> (</a:t>
            </a:r>
            <a:r>
              <a:rPr lang="es-ES" sz="1800" dirty="0" err="1" smtClean="0">
                <a:sym typeface="Wingdings" panose="05000000000000000000" pitchFamily="2" charset="2"/>
              </a:rPr>
              <a:t>projects</a:t>
            </a:r>
            <a:r>
              <a:rPr lang="es-ES" sz="1800" dirty="0" smtClean="0">
                <a:sym typeface="Wingdings" panose="05000000000000000000" pitchFamily="2" charset="2"/>
              </a:rPr>
              <a:t>), </a:t>
            </a:r>
            <a:r>
              <a:rPr lang="es-ES" sz="1800" dirty="0" err="1" smtClean="0">
                <a:sym typeface="Wingdings" panose="05000000000000000000" pitchFamily="2" charset="2"/>
              </a:rPr>
              <a:t>coordination</a:t>
            </a:r>
            <a:endParaRPr lang="es-ES" sz="18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err="1" smtClean="0"/>
              <a:t>Promotion</a:t>
            </a:r>
            <a:r>
              <a:rPr lang="es-ES" sz="1800" dirty="0" smtClean="0"/>
              <a:t> of </a:t>
            </a:r>
            <a:r>
              <a:rPr lang="es-ES" sz="1800" dirty="0" err="1" smtClean="0"/>
              <a:t>results</a:t>
            </a:r>
            <a:r>
              <a:rPr lang="es-ES" sz="1800" dirty="0" smtClean="0"/>
              <a:t> </a:t>
            </a:r>
            <a:r>
              <a:rPr lang="es-ES" sz="1800" dirty="0" smtClean="0">
                <a:sym typeface="Wingdings" panose="05000000000000000000" pitchFamily="2" charset="2"/>
              </a:rPr>
              <a:t> </a:t>
            </a:r>
            <a:r>
              <a:rPr lang="es-ES" sz="1800" dirty="0" err="1" smtClean="0">
                <a:sym typeface="Wingdings" panose="05000000000000000000" pitchFamily="2" charset="2"/>
              </a:rPr>
              <a:t>promotional</a:t>
            </a:r>
            <a:r>
              <a:rPr lang="es-ES" sz="1800" dirty="0" smtClean="0">
                <a:sym typeface="Wingdings" panose="05000000000000000000" pitchFamily="2" charset="2"/>
              </a:rPr>
              <a:t> and </a:t>
            </a:r>
            <a:r>
              <a:rPr lang="es-ES" sz="1800" dirty="0" err="1" smtClean="0">
                <a:sym typeface="Wingdings" panose="05000000000000000000" pitchFamily="2" charset="2"/>
              </a:rPr>
              <a:t>capitalisation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events</a:t>
            </a:r>
            <a:r>
              <a:rPr lang="es-ES" sz="1800" dirty="0" smtClean="0">
                <a:sym typeface="Wingdings" panose="05000000000000000000" pitchFamily="2" charset="2"/>
              </a:rPr>
              <a:t>/</a:t>
            </a:r>
            <a:r>
              <a:rPr lang="es-ES" sz="1800" dirty="0" err="1" smtClean="0">
                <a:sym typeface="Wingdings" panose="05000000000000000000" pitchFamily="2" charset="2"/>
              </a:rPr>
              <a:t>targeted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campaigns</a:t>
            </a:r>
            <a:r>
              <a:rPr lang="es-ES" sz="1800" dirty="0" smtClean="0">
                <a:sym typeface="Wingdings" panose="05000000000000000000" pitchFamily="2" charset="2"/>
              </a:rPr>
              <a:t>, </a:t>
            </a:r>
            <a:r>
              <a:rPr lang="es-ES" sz="1800" dirty="0" err="1" smtClean="0">
                <a:sym typeface="Wingdings" panose="05000000000000000000" pitchFamily="2" charset="2"/>
              </a:rPr>
              <a:t>networking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events</a:t>
            </a:r>
            <a:r>
              <a:rPr lang="es-ES" sz="1800" dirty="0" smtClean="0">
                <a:sym typeface="Wingdings" panose="05000000000000000000" pitchFamily="2" charset="2"/>
              </a:rPr>
              <a:t>, </a:t>
            </a:r>
            <a:r>
              <a:rPr lang="es-ES" sz="1800" dirty="0" err="1" smtClean="0">
                <a:sym typeface="Wingdings" panose="05000000000000000000" pitchFamily="2" charset="2"/>
              </a:rPr>
              <a:t>simplicity</a:t>
            </a:r>
            <a:r>
              <a:rPr lang="es-ES" sz="1800" dirty="0" smtClean="0">
                <a:sym typeface="Wingdings" panose="05000000000000000000" pitchFamily="2" charset="2"/>
              </a:rPr>
              <a:t> of </a:t>
            </a:r>
            <a:r>
              <a:rPr lang="es-ES" sz="1800" dirty="0" err="1" smtClean="0">
                <a:sym typeface="Wingdings" panose="05000000000000000000" pitchFamily="2" charset="2"/>
              </a:rPr>
              <a:t>language</a:t>
            </a:r>
            <a:endParaRPr lang="es-ES" sz="18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smtClean="0"/>
              <a:t>Re-use of </a:t>
            </a:r>
            <a:r>
              <a:rPr lang="es-ES" sz="1800" dirty="0" err="1" smtClean="0"/>
              <a:t>results</a:t>
            </a:r>
            <a:r>
              <a:rPr lang="es-ES" sz="1800" dirty="0" smtClean="0"/>
              <a:t> </a:t>
            </a:r>
            <a:r>
              <a:rPr lang="es-ES" sz="1800" dirty="0" smtClean="0">
                <a:sym typeface="Wingdings" panose="05000000000000000000" pitchFamily="2" charset="2"/>
              </a:rPr>
              <a:t> </a:t>
            </a:r>
            <a:r>
              <a:rPr lang="es-ES" sz="1800" dirty="0" err="1" smtClean="0">
                <a:sym typeface="Wingdings" panose="05000000000000000000" pitchFamily="2" charset="2"/>
              </a:rPr>
              <a:t>validation</a:t>
            </a:r>
            <a:r>
              <a:rPr lang="es-ES" sz="1800" dirty="0" smtClean="0">
                <a:sym typeface="Wingdings" panose="05000000000000000000" pitchFamily="2" charset="2"/>
              </a:rPr>
              <a:t>/</a:t>
            </a:r>
            <a:r>
              <a:rPr lang="es-ES" sz="1800" dirty="0" err="1" smtClean="0">
                <a:sym typeface="Wingdings" panose="05000000000000000000" pitchFamily="2" charset="2"/>
              </a:rPr>
              <a:t>follow</a:t>
            </a:r>
            <a:r>
              <a:rPr lang="es-ES" sz="1800" dirty="0" smtClean="0">
                <a:sym typeface="Wingdings" panose="05000000000000000000" pitchFamily="2" charset="2"/>
              </a:rPr>
              <a:t>-up, </a:t>
            </a:r>
            <a:r>
              <a:rPr lang="es-ES" sz="1800" dirty="0" err="1" smtClean="0">
                <a:sym typeface="Wingdings" panose="05000000000000000000" pitchFamily="2" charset="2"/>
              </a:rPr>
              <a:t>effects</a:t>
            </a:r>
            <a:r>
              <a:rPr lang="es-ES" sz="1800" dirty="0" smtClean="0">
                <a:sym typeface="Wingdings" panose="05000000000000000000" pitchFamily="2" charset="2"/>
              </a:rPr>
              <a:t>?</a:t>
            </a:r>
            <a:endParaRPr lang="es-ES" sz="18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1800" dirty="0" err="1" smtClean="0"/>
              <a:t>Influence</a:t>
            </a:r>
            <a:r>
              <a:rPr lang="es-ES" sz="1800" dirty="0" smtClean="0"/>
              <a:t> </a:t>
            </a:r>
            <a:r>
              <a:rPr lang="es-ES" sz="1800" dirty="0" err="1" smtClean="0"/>
              <a:t>policies</a:t>
            </a:r>
            <a:r>
              <a:rPr lang="es-ES" sz="1800" dirty="0" smtClean="0"/>
              <a:t> </a:t>
            </a:r>
            <a:r>
              <a:rPr lang="es-ES" sz="1800" dirty="0" smtClean="0">
                <a:sym typeface="Wingdings" panose="05000000000000000000" pitchFamily="2" charset="2"/>
              </a:rPr>
              <a:t> link </a:t>
            </a:r>
            <a:r>
              <a:rPr lang="es-ES" sz="1800" dirty="0" err="1" smtClean="0">
                <a:sym typeface="Wingdings" panose="05000000000000000000" pitchFamily="2" charset="2"/>
              </a:rPr>
              <a:t>with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public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decisions</a:t>
            </a:r>
            <a:r>
              <a:rPr lang="es-ES" sz="1800" dirty="0" smtClean="0">
                <a:sym typeface="Wingdings" panose="05000000000000000000" pitchFamily="2" charset="2"/>
              </a:rPr>
              <a:t>, </a:t>
            </a:r>
            <a:r>
              <a:rPr lang="es-ES" sz="1800" dirty="0" err="1" smtClean="0">
                <a:sym typeface="Wingdings" panose="05000000000000000000" pitchFamily="2" charset="2"/>
              </a:rPr>
              <a:t>modifing</a:t>
            </a:r>
            <a:r>
              <a:rPr lang="es-ES" sz="1800" dirty="0" smtClean="0">
                <a:sym typeface="Wingdings" panose="05000000000000000000" pitchFamily="2" charset="2"/>
              </a:rPr>
              <a:t> </a:t>
            </a:r>
            <a:r>
              <a:rPr lang="es-ES" sz="1800" dirty="0" err="1" smtClean="0">
                <a:sym typeface="Wingdings" panose="05000000000000000000" pitchFamily="2" charset="2"/>
              </a:rPr>
              <a:t>legislations</a:t>
            </a:r>
            <a:endParaRPr lang="es-ES" sz="1800" dirty="0"/>
          </a:p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1474" y="2562369"/>
            <a:ext cx="3888758" cy="31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94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969496"/>
          </a:xfrm>
        </p:spPr>
        <p:txBody>
          <a:bodyPr/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capitalisation</a:t>
            </a:r>
            <a:r>
              <a:rPr lang="es-ES" dirty="0"/>
              <a:t> in </a:t>
            </a:r>
            <a:r>
              <a:rPr lang="es-ES" dirty="0" err="1" smtClean="0"/>
              <a:t>Interreg</a:t>
            </a:r>
            <a:r>
              <a:rPr lang="es-ES" dirty="0" smtClean="0"/>
              <a:t> and ENI CBC?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53490585"/>
              </p:ext>
            </p:extLst>
          </p:nvPr>
        </p:nvGraphicFramePr>
        <p:xfrm>
          <a:off x="468313" y="1800618"/>
          <a:ext cx="7921562" cy="5005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61094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Challenges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capitalisation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2"/>
          </p:nvPr>
        </p:nvSpPr>
        <p:spPr>
          <a:xfrm>
            <a:off x="468313" y="2089278"/>
            <a:ext cx="6084887" cy="3780428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Indeed, capitalisation activities </a:t>
            </a:r>
            <a:r>
              <a:rPr lang="en-GB" sz="2000" dirty="0" smtClean="0"/>
              <a:t>face </a:t>
            </a:r>
            <a:r>
              <a:rPr lang="en-GB" sz="2000" dirty="0"/>
              <a:t>several limits </a:t>
            </a:r>
            <a:r>
              <a:rPr lang="en-GB" sz="2000" dirty="0" smtClean="0"/>
              <a:t>and challenges: </a:t>
            </a:r>
            <a:endParaRPr lang="es-ES" sz="2000" dirty="0"/>
          </a:p>
          <a:p>
            <a:pPr lvl="0"/>
            <a:r>
              <a:rPr lang="en-GB" sz="2000" dirty="0"/>
              <a:t>they are often restricted to the promotion of projects, and sometimes without tangible results on its added value, </a:t>
            </a:r>
            <a:endParaRPr lang="es-ES" sz="2000" dirty="0"/>
          </a:p>
          <a:p>
            <a:pPr lvl="0"/>
            <a:r>
              <a:rPr lang="en-GB" sz="2000" dirty="0"/>
              <a:t>they go rarely beyond the dissemination of results, </a:t>
            </a:r>
            <a:endParaRPr lang="es-ES" sz="2000" dirty="0"/>
          </a:p>
          <a:p>
            <a:pPr lvl="0"/>
            <a:r>
              <a:rPr lang="en-GB" sz="2000" dirty="0"/>
              <a:t>there are still stakeholders involved in </a:t>
            </a:r>
            <a:r>
              <a:rPr lang="en-GB" sz="2000" dirty="0" smtClean="0"/>
              <a:t>ETC and ENI CBC </a:t>
            </a:r>
            <a:r>
              <a:rPr lang="en-GB" sz="2000" dirty="0"/>
              <a:t>programmes who are not convinced of the added-value of such an exercise - like capitalisation - or who think that transfer is not suitable face-to-face with programme’s territorial approach</a:t>
            </a:r>
            <a:r>
              <a:rPr lang="en-GB" sz="2000" dirty="0" smtClean="0"/>
              <a:t>.</a:t>
            </a:r>
            <a:endParaRPr lang="es-ES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2514600"/>
            <a:ext cx="3628757" cy="29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190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Why</a:t>
            </a:r>
            <a:r>
              <a:rPr lang="es-ES" dirty="0" smtClean="0"/>
              <a:t> </a:t>
            </a:r>
            <a:r>
              <a:rPr lang="es-ES" dirty="0" err="1" smtClean="0"/>
              <a:t>capitalisation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needed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2014-20: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2"/>
          </p:nvPr>
        </p:nvSpPr>
        <p:spPr>
          <a:xfrm>
            <a:off x="468313" y="2060574"/>
            <a:ext cx="8207375" cy="3654425"/>
          </a:xfrm>
        </p:spPr>
        <p:txBody>
          <a:bodyPr/>
          <a:lstStyle/>
          <a:p>
            <a:pPr marL="0" lvl="0" indent="0">
              <a:buNone/>
            </a:pPr>
            <a:r>
              <a:rPr lang="en-GB" sz="1800" dirty="0" smtClean="0"/>
              <a:t>Now</a:t>
            </a:r>
            <a:r>
              <a:rPr lang="en-GB" sz="1800" dirty="0"/>
              <a:t>, more than ever, it’s crucial to develop capitalisation activities in order to: </a:t>
            </a:r>
            <a:endParaRPr lang="es-ES" sz="1800" dirty="0"/>
          </a:p>
          <a:p>
            <a:pPr lvl="0"/>
            <a:r>
              <a:rPr lang="en-GB" sz="1800" dirty="0"/>
              <a:t>promote </a:t>
            </a:r>
            <a:r>
              <a:rPr lang="en-GB" sz="1800" dirty="0" smtClean="0"/>
              <a:t>programmes’ </a:t>
            </a:r>
            <a:r>
              <a:rPr lang="en-GB" sz="1800" dirty="0"/>
              <a:t>achievements and demonstrate the added-value of </a:t>
            </a:r>
            <a:r>
              <a:rPr lang="en-GB" sz="1800" dirty="0" smtClean="0"/>
              <a:t>cooperation, </a:t>
            </a:r>
            <a:r>
              <a:rPr lang="en-GB" sz="1800" dirty="0"/>
              <a:t>thus promoting new answers to territorial </a:t>
            </a:r>
            <a:r>
              <a:rPr lang="en-GB" sz="1800" dirty="0" smtClean="0"/>
              <a:t>challenges</a:t>
            </a:r>
          </a:p>
          <a:p>
            <a:pPr lvl="0"/>
            <a:r>
              <a:rPr lang="en-US" sz="1800" dirty="0" smtClean="0"/>
              <a:t>use programmers’ </a:t>
            </a:r>
            <a:r>
              <a:rPr lang="en-US" sz="1800" dirty="0"/>
              <a:t>results in order to improve the quality of implementation as well as to improve mainstreaming into regional </a:t>
            </a:r>
            <a:r>
              <a:rPr lang="en-US" sz="1800" dirty="0" err="1"/>
              <a:t>programmes</a:t>
            </a:r>
            <a:r>
              <a:rPr lang="en-US" sz="1800" dirty="0"/>
              <a:t> and policies </a:t>
            </a:r>
          </a:p>
          <a:p>
            <a:pPr lvl="0"/>
            <a:r>
              <a:rPr lang="en-US" sz="1800" dirty="0" smtClean="0"/>
              <a:t>make </a:t>
            </a:r>
            <a:r>
              <a:rPr lang="en-US" sz="1800" dirty="0" err="1" smtClean="0"/>
              <a:t>programmes</a:t>
            </a:r>
            <a:r>
              <a:rPr lang="en-US" sz="1800" dirty="0" smtClean="0"/>
              <a:t> </a:t>
            </a:r>
            <a:r>
              <a:rPr lang="en-US" sz="1800" dirty="0"/>
              <a:t>more visible with tangible results and to provide solid inputs in the framework of post-2020 discussions. </a:t>
            </a:r>
            <a:endParaRPr lang="en-US" sz="1800" dirty="0" smtClean="0"/>
          </a:p>
          <a:p>
            <a:pPr lvl="0"/>
            <a:endParaRPr lang="en-US" sz="1800" dirty="0"/>
          </a:p>
          <a:p>
            <a:pPr marL="0" lvl="0" indent="0"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 first answer comes…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48186">
            <a:off x="4753862" y="4175485"/>
            <a:ext cx="2803527" cy="224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062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Interact </a:t>
            </a:r>
            <a:r>
              <a:rPr lang="es-ES" dirty="0" err="1" smtClean="0"/>
              <a:t>Capitalisation</a:t>
            </a:r>
            <a:r>
              <a:rPr lang="es-ES" dirty="0" smtClean="0"/>
              <a:t> Plan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/>
          <a:srcRect l="4719"/>
          <a:stretch/>
        </p:blipFill>
        <p:spPr>
          <a:xfrm>
            <a:off x="457200" y="4061503"/>
            <a:ext cx="4467722" cy="2402600"/>
          </a:xfrm>
          <a:prstGeom prst="rect">
            <a:avLst/>
          </a:prstGeom>
        </p:spPr>
      </p:pic>
      <p:sp>
        <p:nvSpPr>
          <p:cNvPr id="7" name="Marcador de texto 2"/>
          <p:cNvSpPr txBox="1">
            <a:spLocks/>
          </p:cNvSpPr>
          <p:nvPr/>
        </p:nvSpPr>
        <p:spPr>
          <a:xfrm>
            <a:off x="468313" y="1515061"/>
            <a:ext cx="4484687" cy="25464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100" kern="1200" baseline="0">
                <a:solidFill>
                  <a:schemeClr val="accent2">
                    <a:lumMod val="75000"/>
                  </a:schemeClr>
                </a:solidFill>
                <a:latin typeface="Franklin Gothic Demi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 err="1" smtClean="0"/>
              <a:t>Objectives</a:t>
            </a:r>
            <a:endParaRPr lang="es-ES" sz="1800" b="1" dirty="0" smtClean="0"/>
          </a:p>
          <a:p>
            <a:endParaRPr lang="es-ES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+mn-lt"/>
              </a:rPr>
              <a:t>To </a:t>
            </a:r>
            <a:r>
              <a:rPr lang="en-US" sz="2000" dirty="0" smtClean="0">
                <a:latin typeface="+mn-lt"/>
              </a:rPr>
              <a:t>define the main actions and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Identification, analysis and promotion of </a:t>
            </a:r>
            <a:r>
              <a:rPr lang="en-US" sz="2000" dirty="0" err="1" smtClean="0">
                <a:latin typeface="+mn-lt"/>
              </a:rPr>
              <a:t>capitalisation</a:t>
            </a:r>
            <a:r>
              <a:rPr lang="en-US" sz="2000" dirty="0" smtClean="0">
                <a:latin typeface="+mn-lt"/>
              </a:rPr>
              <a:t> approaches;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Set-up and implementation of thematic networks;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Promotion of </a:t>
            </a:r>
            <a:r>
              <a:rPr lang="en-US" sz="2000" dirty="0" err="1" smtClean="0">
                <a:latin typeface="+mn-lt"/>
              </a:rPr>
              <a:t>Interreg</a:t>
            </a:r>
            <a:r>
              <a:rPr lang="en-US" sz="2000" dirty="0" smtClean="0">
                <a:latin typeface="+mn-lt"/>
              </a:rPr>
              <a:t> results.</a:t>
            </a:r>
            <a:endParaRPr lang="es-ES" sz="2000" dirty="0">
              <a:latin typeface="+mn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9939" y="1406705"/>
            <a:ext cx="3790275" cy="2978834"/>
          </a:xfrm>
          <a:prstGeom prst="rect">
            <a:avLst/>
          </a:prstGeom>
        </p:spPr>
      </p:pic>
      <p:sp>
        <p:nvSpPr>
          <p:cNvPr id="9" name="Marcador de texto 2"/>
          <p:cNvSpPr txBox="1">
            <a:spLocks/>
          </p:cNvSpPr>
          <p:nvPr/>
        </p:nvSpPr>
        <p:spPr>
          <a:xfrm>
            <a:off x="5357518" y="4876800"/>
            <a:ext cx="3405482" cy="1308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6400" indent="-17640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32800" indent="-230400" algn="l" defTabSz="914400" rtl="0" eaLnBrk="1" latinLnBrk="0" hangingPunct="1">
              <a:lnSpc>
                <a:spcPts val="2300"/>
              </a:lnSpc>
              <a:spcBef>
                <a:spcPts val="500"/>
              </a:spcBef>
              <a:spcAft>
                <a:spcPts val="1200"/>
              </a:spcAft>
              <a:buFont typeface="Symbol" pitchFamily="18" charset="2"/>
              <a:buChar char="-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Clear </a:t>
            </a:r>
            <a:r>
              <a:rPr kumimoji="0" lang="es-E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identification</a:t>
            </a:r>
            <a:r>
              <a:rPr kumimoji="0" lang="es-ES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</a:t>
            </a:r>
            <a:r>
              <a:rPr kumimoji="0" lang="es-ES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themes</a:t>
            </a:r>
            <a:endParaRPr kumimoji="0" lang="es-ES" sz="17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6400" marR="0" lvl="0" indent="-176400" algn="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Specific</a:t>
            </a:r>
            <a:r>
              <a:rPr kumimoji="0" lang="es-E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</a:t>
            </a:r>
            <a:r>
              <a:rPr kumimoji="0" lang="es-E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survey</a:t>
            </a:r>
            <a:r>
              <a:rPr kumimoji="0" lang="es-E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to </a:t>
            </a:r>
            <a:r>
              <a:rPr kumimoji="0" lang="es-E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Programmes</a:t>
            </a:r>
            <a:r>
              <a:rPr kumimoji="0" lang="es-E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, </a:t>
            </a:r>
            <a:r>
              <a:rPr kumimoji="0" lang="es-E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according</a:t>
            </a:r>
            <a:r>
              <a:rPr kumimoji="0" lang="es-E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to </a:t>
            </a:r>
            <a:r>
              <a:rPr kumimoji="0" lang="es-E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thematic</a:t>
            </a:r>
            <a:r>
              <a:rPr kumimoji="0" lang="es-E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</a:t>
            </a:r>
            <a:r>
              <a:rPr kumimoji="0" lang="es-E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choises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793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921957"/>
            <a:ext cx="8207375" cy="498598"/>
          </a:xfrm>
        </p:spPr>
        <p:txBody>
          <a:bodyPr/>
          <a:lstStyle/>
          <a:p>
            <a:r>
              <a:rPr lang="de-DE" sz="3600" kern="900" spc="-70" dirty="0">
                <a:latin typeface="Franklin Gothic Demi" pitchFamily="34" charset="0"/>
              </a:rPr>
              <a:t>Capitalisation of Interreg results: how</a:t>
            </a:r>
            <a:r>
              <a:rPr lang="de-DE" sz="3600" kern="900" spc="-70" dirty="0" smtClean="0">
                <a:latin typeface="Franklin Gothic Demi" pitchFamily="34" charset="0"/>
              </a:rPr>
              <a:t>?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>
                    <a:lumMod val="75000"/>
                  </a:srgbClr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t>Interact Programme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>
                  <a:lumMod val="75000"/>
                </a:srgbClr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013C-9CDE-B543-8DF0-24372B7E8E4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7BA1"/>
                </a:solidFill>
                <a:effectLst/>
                <a:uLnTx/>
                <a:uFillTx/>
                <a:latin typeface="Franklin Gothic Dem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7BA1"/>
              </a:solidFill>
              <a:effectLst/>
              <a:uLnTx/>
              <a:uFillTx/>
              <a:latin typeface="Franklin Gothic Demi" charset="0"/>
              <a:ea typeface="+mn-ea"/>
              <a:cs typeface="+mn-cs"/>
            </a:endParaRPr>
          </a:p>
        </p:txBody>
      </p:sp>
      <p:sp>
        <p:nvSpPr>
          <p:cNvPr id="6" name="Textfeld 4"/>
          <p:cNvSpPr txBox="1"/>
          <p:nvPr/>
        </p:nvSpPr>
        <p:spPr>
          <a:xfrm>
            <a:off x="525903" y="1627125"/>
            <a:ext cx="7983995" cy="261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3663">
              <a:lnSpc>
                <a:spcPts val="2200"/>
              </a:lnSpc>
              <a:spcAft>
                <a:spcPts val="1350"/>
              </a:spcAft>
            </a:pPr>
            <a:r>
              <a:rPr lang="en-US" sz="1700" kern="0" spc="-20" dirty="0" smtClean="0">
                <a:latin typeface="Franklin Gothic Book" pitchFamily="34" charset="0"/>
              </a:rPr>
              <a:t>Interact </a:t>
            </a:r>
            <a:r>
              <a:rPr lang="en-US" sz="1700" kern="0" spc="-20" dirty="0">
                <a:latin typeface="Franklin Gothic Book" pitchFamily="34" charset="0"/>
              </a:rPr>
              <a:t>has defined a series of </a:t>
            </a:r>
            <a:r>
              <a:rPr lang="en-US" sz="1700" kern="0" spc="-20" dirty="0" smtClean="0">
                <a:latin typeface="Franklin Gothic Book" pitchFamily="34" charset="0"/>
              </a:rPr>
              <a:t>long-term strategies, results :</a:t>
            </a:r>
            <a:endParaRPr lang="en-US" sz="1700" kern="0" spc="-20" dirty="0">
              <a:latin typeface="Franklin Gothic Book" pitchFamily="34" charset="0"/>
            </a:endParaRPr>
          </a:p>
        </p:txBody>
      </p:sp>
      <p:pic>
        <p:nvPicPr>
          <p:cNvPr id="7" name="Picture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903" y="1987137"/>
            <a:ext cx="8313297" cy="4337463"/>
          </a:xfrm>
          <a:prstGeom prst="rect">
            <a:avLst/>
          </a:prstGeom>
        </p:spPr>
      </p:pic>
      <p:sp>
        <p:nvSpPr>
          <p:cNvPr id="8" name="Cuadro de texto 1"/>
          <p:cNvSpPr txBox="1"/>
          <p:nvPr/>
        </p:nvSpPr>
        <p:spPr>
          <a:xfrm>
            <a:off x="525903" y="3380462"/>
            <a:ext cx="329565" cy="50419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2200">
                <a:ln>
                  <a:noFill/>
                </a:ln>
                <a:solidFill>
                  <a:srgbClr val="33CCCC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1</a:t>
            </a:r>
            <a:endParaRPr lang="es-ES" sz="1000"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Cuadro de texto 7"/>
          <p:cNvSpPr txBox="1"/>
          <p:nvPr/>
        </p:nvSpPr>
        <p:spPr>
          <a:xfrm>
            <a:off x="480590" y="4447262"/>
            <a:ext cx="329565" cy="50419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2200">
                <a:ln>
                  <a:noFill/>
                </a:ln>
                <a:solidFill>
                  <a:srgbClr val="00CC99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2</a:t>
            </a:r>
            <a:endParaRPr lang="es-ES" sz="1000"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Cuadro de texto 8"/>
          <p:cNvSpPr txBox="1"/>
          <p:nvPr/>
        </p:nvSpPr>
        <p:spPr>
          <a:xfrm>
            <a:off x="480589" y="5543734"/>
            <a:ext cx="329565" cy="50419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2200">
                <a:ln>
                  <a:noFill/>
                </a:ln>
                <a:solidFill>
                  <a:srgbClr val="92D05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3</a:t>
            </a:r>
            <a:endParaRPr lang="es-ES" sz="1000">
              <a:effectLst/>
              <a:latin typeface="Tahoma" panose="020B060403050404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5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templa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MASTER">
  <a:themeElements>
    <a:clrScheme name="Interact_Farb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1E7F7"/>
      </a:accent1>
      <a:accent2>
        <a:srgbClr val="007BA1"/>
      </a:accent2>
      <a:accent3>
        <a:srgbClr val="FBB900"/>
      </a:accent3>
      <a:accent4>
        <a:srgbClr val="E1BF8C"/>
      </a:accent4>
      <a:accent5>
        <a:srgbClr val="706D67"/>
      </a:accent5>
      <a:accent6>
        <a:srgbClr val="BDBCB6"/>
      </a:accent6>
      <a:hlink>
        <a:srgbClr val="8EBED1"/>
      </a:hlink>
      <a:folHlink>
        <a:srgbClr val="918C88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V01" id="{AFD4B0F2-C736-7846-8E47-2A801DD163BF}" vid="{3AD8D503-A242-2844-A459-4A63CB8009F8}"/>
    </a:ext>
  </a:extLst>
</a:theme>
</file>

<file path=ppt/theme/theme3.xml><?xml version="1.0" encoding="utf-8"?>
<a:theme xmlns:a="http://schemas.openxmlformats.org/drawingml/2006/main" name="TITLE MASTER">
  <a:themeElements>
    <a:clrScheme name="Interact_Farbpalette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1E7F7"/>
      </a:accent1>
      <a:accent2>
        <a:srgbClr val="007BA1"/>
      </a:accent2>
      <a:accent3>
        <a:srgbClr val="FBB900"/>
      </a:accent3>
      <a:accent4>
        <a:srgbClr val="E1BF8C"/>
      </a:accent4>
      <a:accent5>
        <a:srgbClr val="706D67"/>
      </a:accent5>
      <a:accent6>
        <a:srgbClr val="BDBCB6"/>
      </a:accent6>
      <a:hlink>
        <a:srgbClr val="8EBED1"/>
      </a:hlink>
      <a:folHlink>
        <a:srgbClr val="918C88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V01" id="{AFD4B0F2-C736-7846-8E47-2A801DD163BF}" vid="{37F7649C-0459-D04A-920F-9A80188C3D5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nteract_Farbpalette">
    <a:dk1>
      <a:srgbClr val="000000"/>
    </a:dk1>
    <a:lt1>
      <a:srgbClr val="FFFFFF"/>
    </a:lt1>
    <a:dk2>
      <a:srgbClr val="000000"/>
    </a:dk2>
    <a:lt2>
      <a:srgbClr val="FFFFFF"/>
    </a:lt2>
    <a:accent1>
      <a:srgbClr val="E1E7F7"/>
    </a:accent1>
    <a:accent2>
      <a:srgbClr val="007BA1"/>
    </a:accent2>
    <a:accent3>
      <a:srgbClr val="FBB900"/>
    </a:accent3>
    <a:accent4>
      <a:srgbClr val="E1BF8C"/>
    </a:accent4>
    <a:accent5>
      <a:srgbClr val="706D67"/>
    </a:accent5>
    <a:accent6>
      <a:srgbClr val="BDBCB6"/>
    </a:accent6>
    <a:hlink>
      <a:srgbClr val="8EBED1"/>
    </a:hlink>
    <a:folHlink>
      <a:srgbClr val="918C88"/>
    </a:folHlink>
  </a:clrScheme>
  <a:fontScheme name="Franklin Gothic">
    <a:majorFont>
      <a:latin typeface="Franklin Gothic Medium" panose="020B0603020102020204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 panose="020B0503020102020204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</Template>
  <TotalTime>1910</TotalTime>
  <Words>1354</Words>
  <Application>Microsoft Office PowerPoint</Application>
  <PresentationFormat>Presentazione su schermo (4:3)</PresentationFormat>
  <Paragraphs>194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22</vt:i4>
      </vt:variant>
    </vt:vector>
  </HeadingPairs>
  <TitlesOfParts>
    <vt:vector size="25" baseType="lpstr">
      <vt:lpstr>Presentation template</vt:lpstr>
      <vt:lpstr>CONTENT MASTER</vt:lpstr>
      <vt:lpstr>TITLE MASTER</vt:lpstr>
      <vt:lpstr>Capitalisation in Interreg and ENI CBC</vt:lpstr>
      <vt:lpstr>Capitalisation is …</vt:lpstr>
      <vt:lpstr>Capitalisation, do we all have the same understanding? </vt:lpstr>
      <vt:lpstr>How do we implement capitalisation?</vt:lpstr>
      <vt:lpstr>What is capitalisation in Interreg and ENI CBC?</vt:lpstr>
      <vt:lpstr>Challenges for capitalisation:</vt:lpstr>
      <vt:lpstr>Why capitalisation is needed for 2014-20:</vt:lpstr>
      <vt:lpstr>Interact Capitalisation Plan</vt:lpstr>
      <vt:lpstr>Capitalisation of Interreg results: how?</vt:lpstr>
      <vt:lpstr>Paper on capitalisation practices repository – 1/2</vt:lpstr>
      <vt:lpstr>Paper on capitalisation practices repository - 2/2</vt:lpstr>
      <vt:lpstr>Nature of capitalisation activities</vt:lpstr>
      <vt:lpstr>Operational tools and methodologies</vt:lpstr>
      <vt:lpstr>Support to Capitalisation 2017 – Latest updates</vt:lpstr>
      <vt:lpstr>Interact Capitalisation Networks</vt:lpstr>
      <vt:lpstr>Interact Capitalisation Networks: features</vt:lpstr>
      <vt:lpstr>Thematic support to Programmes </vt:lpstr>
      <vt:lpstr>Diapositiva 18</vt:lpstr>
      <vt:lpstr>Support to Capitalisation 2018</vt:lpstr>
      <vt:lpstr>KEEP</vt:lpstr>
      <vt:lpstr>Further opportunities for ENI Programmes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Alvarez</dc:creator>
  <cp:lastModifiedBy>Utente</cp:lastModifiedBy>
  <cp:revision>114</cp:revision>
  <cp:lastPrinted>2017-06-06T13:21:30Z</cp:lastPrinted>
  <dcterms:created xsi:type="dcterms:W3CDTF">2016-06-29T16:54:38Z</dcterms:created>
  <dcterms:modified xsi:type="dcterms:W3CDTF">2017-12-06T10:05:46Z</dcterms:modified>
</cp:coreProperties>
</file>