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0" r:id="rId2"/>
  </p:sldMasterIdLst>
  <p:notesMasterIdLst>
    <p:notesMasterId r:id="rId44"/>
  </p:notesMasterIdLst>
  <p:handoutMasterIdLst>
    <p:handoutMasterId r:id="rId45"/>
  </p:handoutMasterIdLst>
  <p:sldIdLst>
    <p:sldId id="311" r:id="rId3"/>
    <p:sldId id="517" r:id="rId4"/>
    <p:sldId id="510" r:id="rId5"/>
    <p:sldId id="539" r:id="rId6"/>
    <p:sldId id="540" r:id="rId7"/>
    <p:sldId id="464" r:id="rId8"/>
    <p:sldId id="541" r:id="rId9"/>
    <p:sldId id="486" r:id="rId10"/>
    <p:sldId id="444" r:id="rId11"/>
    <p:sldId id="487" r:id="rId12"/>
    <p:sldId id="488" r:id="rId13"/>
    <p:sldId id="447" r:id="rId14"/>
    <p:sldId id="512" r:id="rId15"/>
    <p:sldId id="479" r:id="rId16"/>
    <p:sldId id="490" r:id="rId17"/>
    <p:sldId id="449" r:id="rId18"/>
    <p:sldId id="451" r:id="rId19"/>
    <p:sldId id="453" r:id="rId20"/>
    <p:sldId id="478" r:id="rId21"/>
    <p:sldId id="471" r:id="rId22"/>
    <p:sldId id="515" r:id="rId23"/>
    <p:sldId id="519" r:id="rId24"/>
    <p:sldId id="520" r:id="rId25"/>
    <p:sldId id="533" r:id="rId26"/>
    <p:sldId id="521" r:id="rId27"/>
    <p:sldId id="522" r:id="rId28"/>
    <p:sldId id="523" r:id="rId29"/>
    <p:sldId id="524" r:id="rId30"/>
    <p:sldId id="525" r:id="rId31"/>
    <p:sldId id="526" r:id="rId32"/>
    <p:sldId id="527" r:id="rId33"/>
    <p:sldId id="528" r:id="rId34"/>
    <p:sldId id="530" r:id="rId35"/>
    <p:sldId id="536" r:id="rId36"/>
    <p:sldId id="537" r:id="rId37"/>
    <p:sldId id="538" r:id="rId38"/>
    <p:sldId id="532" r:id="rId39"/>
    <p:sldId id="474" r:id="rId40"/>
    <p:sldId id="518" r:id="rId41"/>
    <p:sldId id="466" r:id="rId42"/>
    <p:sldId id="375" r:id="rId43"/>
  </p:sldIdLst>
  <p:sldSz cx="9144000" cy="6858000" type="screen4x3"/>
  <p:notesSz cx="6808788" cy="9939338"/>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3399"/>
    <a:srgbClr val="0000FF"/>
    <a:srgbClr val="3333FF"/>
    <a:srgbClr val="0033CC"/>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596" autoAdjust="0"/>
    <p:restoredTop sz="87935" autoAdjust="0"/>
  </p:normalViewPr>
  <p:slideViewPr>
    <p:cSldViewPr>
      <p:cViewPr varScale="1">
        <p:scale>
          <a:sx n="98" d="100"/>
          <a:sy n="98" d="100"/>
        </p:scale>
        <p:origin x="1518" y="72"/>
      </p:cViewPr>
      <p:guideLst>
        <p:guide orient="horz" pos="2160"/>
        <p:guide pos="2880"/>
      </p:guideLst>
    </p:cSldViewPr>
  </p:slideViewPr>
  <p:outlineViewPr>
    <p:cViewPr>
      <p:scale>
        <a:sx n="33" d="100"/>
        <a:sy n="33" d="100"/>
      </p:scale>
      <p:origin x="0" y="3960"/>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47D409-7A83-4B49-9235-45B04FE672D1}" type="doc">
      <dgm:prSet loTypeId="urn:microsoft.com/office/officeart/2005/8/layout/hProcess9" loCatId="process" qsTypeId="urn:microsoft.com/office/officeart/2005/8/quickstyle/simple1" qsCatId="simple" csTypeId="urn:microsoft.com/office/officeart/2005/8/colors/accent1_2" csCatId="accent1" phldr="1"/>
      <dgm:spPr/>
    </dgm:pt>
    <dgm:pt modelId="{43938153-A37A-471D-A51F-41A585C77EAD}">
      <dgm:prSet phldrT="[Text]"/>
      <dgm:spPr/>
      <dgm:t>
        <a:bodyPr/>
        <a:lstStyle/>
        <a:p>
          <a:r>
            <a:rPr lang="en-GB" dirty="0" smtClean="0"/>
            <a:t>Continuity</a:t>
          </a:r>
          <a:endParaRPr lang="en-GB" dirty="0"/>
        </a:p>
      </dgm:t>
    </dgm:pt>
    <dgm:pt modelId="{4E26A16F-22BE-41E9-AA97-DC05F9275F8B}" type="parTrans" cxnId="{7B550038-B061-4EE3-892B-5C2AB240CD0E}">
      <dgm:prSet/>
      <dgm:spPr/>
      <dgm:t>
        <a:bodyPr/>
        <a:lstStyle/>
        <a:p>
          <a:endParaRPr lang="en-GB"/>
        </a:p>
      </dgm:t>
    </dgm:pt>
    <dgm:pt modelId="{5CBFFFC0-89A1-4782-9692-411CEC4B303B}" type="sibTrans" cxnId="{7B550038-B061-4EE3-892B-5C2AB240CD0E}">
      <dgm:prSet/>
      <dgm:spPr/>
      <dgm:t>
        <a:bodyPr/>
        <a:lstStyle/>
        <a:p>
          <a:endParaRPr lang="en-GB"/>
        </a:p>
      </dgm:t>
    </dgm:pt>
    <dgm:pt modelId="{E20A3EF2-F6A8-4B1A-809C-283300AD7BAB}">
      <dgm:prSet phldrT="[Text]"/>
      <dgm:spPr/>
      <dgm:t>
        <a:bodyPr/>
        <a:lstStyle/>
        <a:p>
          <a:r>
            <a:rPr lang="en-GB" dirty="0" smtClean="0"/>
            <a:t>Simplification</a:t>
          </a:r>
          <a:endParaRPr lang="en-GB" dirty="0"/>
        </a:p>
      </dgm:t>
    </dgm:pt>
    <dgm:pt modelId="{E33F7CA4-B0FE-4903-A912-3AB74B1472CA}" type="parTrans" cxnId="{6FC7BA53-44CE-4137-9D7E-2A5E16A79FCF}">
      <dgm:prSet/>
      <dgm:spPr/>
      <dgm:t>
        <a:bodyPr/>
        <a:lstStyle/>
        <a:p>
          <a:endParaRPr lang="en-GB"/>
        </a:p>
      </dgm:t>
    </dgm:pt>
    <dgm:pt modelId="{75BA4353-C87B-4CAD-8CA6-91C76379DE2D}" type="sibTrans" cxnId="{6FC7BA53-44CE-4137-9D7E-2A5E16A79FCF}">
      <dgm:prSet/>
      <dgm:spPr/>
      <dgm:t>
        <a:bodyPr/>
        <a:lstStyle/>
        <a:p>
          <a:endParaRPr lang="en-GB"/>
        </a:p>
      </dgm:t>
    </dgm:pt>
    <dgm:pt modelId="{56639A80-B511-4015-87BD-BCBDAC154E9F}">
      <dgm:prSet phldrT="[Text]"/>
      <dgm:spPr/>
      <dgm:t>
        <a:bodyPr/>
        <a:lstStyle/>
        <a:p>
          <a:r>
            <a:rPr lang="en-GB" dirty="0" smtClean="0"/>
            <a:t>More concrete &amp; visible results</a:t>
          </a:r>
          <a:endParaRPr lang="en-GB" dirty="0"/>
        </a:p>
      </dgm:t>
    </dgm:pt>
    <dgm:pt modelId="{FFD30AC9-DCEF-4413-AE76-B18A8C83CBF6}" type="parTrans" cxnId="{5073444A-715C-4FE3-9C6E-31B1022284D3}">
      <dgm:prSet/>
      <dgm:spPr/>
      <dgm:t>
        <a:bodyPr/>
        <a:lstStyle/>
        <a:p>
          <a:endParaRPr lang="en-GB"/>
        </a:p>
      </dgm:t>
    </dgm:pt>
    <dgm:pt modelId="{FBB66DF1-2BB5-49E9-B0C0-AC0F67FEB9D7}" type="sibTrans" cxnId="{5073444A-715C-4FE3-9C6E-31B1022284D3}">
      <dgm:prSet/>
      <dgm:spPr/>
      <dgm:t>
        <a:bodyPr/>
        <a:lstStyle/>
        <a:p>
          <a:endParaRPr lang="en-GB"/>
        </a:p>
      </dgm:t>
    </dgm:pt>
    <dgm:pt modelId="{FCD93B70-C728-4ABE-8A95-A2859D5FE885}" type="pres">
      <dgm:prSet presAssocID="{4747D409-7A83-4B49-9235-45B04FE672D1}" presName="CompostProcess" presStyleCnt="0">
        <dgm:presLayoutVars>
          <dgm:dir/>
          <dgm:resizeHandles val="exact"/>
        </dgm:presLayoutVars>
      </dgm:prSet>
      <dgm:spPr/>
    </dgm:pt>
    <dgm:pt modelId="{D8D1F463-9FF3-4DBB-8FE1-F15C2B60C96A}" type="pres">
      <dgm:prSet presAssocID="{4747D409-7A83-4B49-9235-45B04FE672D1}" presName="arrow" presStyleLbl="bgShp" presStyleIdx="0" presStyleCnt="1"/>
      <dgm:spPr/>
    </dgm:pt>
    <dgm:pt modelId="{A7730E2C-4FE3-4A47-933B-D430FED4E9A5}" type="pres">
      <dgm:prSet presAssocID="{4747D409-7A83-4B49-9235-45B04FE672D1}" presName="linearProcess" presStyleCnt="0"/>
      <dgm:spPr/>
    </dgm:pt>
    <dgm:pt modelId="{CCE8369B-9A94-49A2-AB16-819194D34F8D}" type="pres">
      <dgm:prSet presAssocID="{43938153-A37A-471D-A51F-41A585C77EAD}" presName="textNode" presStyleLbl="node1" presStyleIdx="0" presStyleCnt="3">
        <dgm:presLayoutVars>
          <dgm:bulletEnabled val="1"/>
        </dgm:presLayoutVars>
      </dgm:prSet>
      <dgm:spPr/>
      <dgm:t>
        <a:bodyPr/>
        <a:lstStyle/>
        <a:p>
          <a:endParaRPr lang="en-US"/>
        </a:p>
      </dgm:t>
    </dgm:pt>
    <dgm:pt modelId="{79AB533C-C7E9-4536-AC91-C0666FEB4E8D}" type="pres">
      <dgm:prSet presAssocID="{5CBFFFC0-89A1-4782-9692-411CEC4B303B}" presName="sibTrans" presStyleCnt="0"/>
      <dgm:spPr/>
    </dgm:pt>
    <dgm:pt modelId="{7D296C21-4141-4D87-BE88-1D5D2322C33D}" type="pres">
      <dgm:prSet presAssocID="{E20A3EF2-F6A8-4B1A-809C-283300AD7BAB}" presName="textNode" presStyleLbl="node1" presStyleIdx="1" presStyleCnt="3">
        <dgm:presLayoutVars>
          <dgm:bulletEnabled val="1"/>
        </dgm:presLayoutVars>
      </dgm:prSet>
      <dgm:spPr/>
      <dgm:t>
        <a:bodyPr/>
        <a:lstStyle/>
        <a:p>
          <a:endParaRPr lang="en-GB"/>
        </a:p>
      </dgm:t>
    </dgm:pt>
    <dgm:pt modelId="{9DDF7FFB-8128-446A-9E07-42F7C506DE6D}" type="pres">
      <dgm:prSet presAssocID="{75BA4353-C87B-4CAD-8CA6-91C76379DE2D}" presName="sibTrans" presStyleCnt="0"/>
      <dgm:spPr/>
    </dgm:pt>
    <dgm:pt modelId="{207D572A-C023-4950-91CB-BAE31656CFBE}" type="pres">
      <dgm:prSet presAssocID="{56639A80-B511-4015-87BD-BCBDAC154E9F}" presName="textNode" presStyleLbl="node1" presStyleIdx="2" presStyleCnt="3">
        <dgm:presLayoutVars>
          <dgm:bulletEnabled val="1"/>
        </dgm:presLayoutVars>
      </dgm:prSet>
      <dgm:spPr/>
      <dgm:t>
        <a:bodyPr/>
        <a:lstStyle/>
        <a:p>
          <a:endParaRPr lang="en-US"/>
        </a:p>
      </dgm:t>
    </dgm:pt>
  </dgm:ptLst>
  <dgm:cxnLst>
    <dgm:cxn modelId="{7B550038-B061-4EE3-892B-5C2AB240CD0E}" srcId="{4747D409-7A83-4B49-9235-45B04FE672D1}" destId="{43938153-A37A-471D-A51F-41A585C77EAD}" srcOrd="0" destOrd="0" parTransId="{4E26A16F-22BE-41E9-AA97-DC05F9275F8B}" sibTransId="{5CBFFFC0-89A1-4782-9692-411CEC4B303B}"/>
    <dgm:cxn modelId="{21B4F3EA-9D1E-47D0-97EA-CD03B9D33269}" type="presOf" srcId="{E20A3EF2-F6A8-4B1A-809C-283300AD7BAB}" destId="{7D296C21-4141-4D87-BE88-1D5D2322C33D}" srcOrd="0" destOrd="0" presId="urn:microsoft.com/office/officeart/2005/8/layout/hProcess9"/>
    <dgm:cxn modelId="{5073444A-715C-4FE3-9C6E-31B1022284D3}" srcId="{4747D409-7A83-4B49-9235-45B04FE672D1}" destId="{56639A80-B511-4015-87BD-BCBDAC154E9F}" srcOrd="2" destOrd="0" parTransId="{FFD30AC9-DCEF-4413-AE76-B18A8C83CBF6}" sibTransId="{FBB66DF1-2BB5-49E9-B0C0-AC0F67FEB9D7}"/>
    <dgm:cxn modelId="{8D7D7527-F920-46C6-BDB0-FF2690120D88}" type="presOf" srcId="{4747D409-7A83-4B49-9235-45B04FE672D1}" destId="{FCD93B70-C728-4ABE-8A95-A2859D5FE885}" srcOrd="0" destOrd="0" presId="urn:microsoft.com/office/officeart/2005/8/layout/hProcess9"/>
    <dgm:cxn modelId="{8A40A47A-FCB9-4387-AED9-E98D116B9FD6}" type="presOf" srcId="{56639A80-B511-4015-87BD-BCBDAC154E9F}" destId="{207D572A-C023-4950-91CB-BAE31656CFBE}" srcOrd="0" destOrd="0" presId="urn:microsoft.com/office/officeart/2005/8/layout/hProcess9"/>
    <dgm:cxn modelId="{96EC614F-BACF-48CD-BCD1-59DBC919E7F7}" type="presOf" srcId="{43938153-A37A-471D-A51F-41A585C77EAD}" destId="{CCE8369B-9A94-49A2-AB16-819194D34F8D}" srcOrd="0" destOrd="0" presId="urn:microsoft.com/office/officeart/2005/8/layout/hProcess9"/>
    <dgm:cxn modelId="{6FC7BA53-44CE-4137-9D7E-2A5E16A79FCF}" srcId="{4747D409-7A83-4B49-9235-45B04FE672D1}" destId="{E20A3EF2-F6A8-4B1A-809C-283300AD7BAB}" srcOrd="1" destOrd="0" parTransId="{E33F7CA4-B0FE-4903-A912-3AB74B1472CA}" sibTransId="{75BA4353-C87B-4CAD-8CA6-91C76379DE2D}"/>
    <dgm:cxn modelId="{02824657-A119-4650-8E69-B412A8498704}" type="presParOf" srcId="{FCD93B70-C728-4ABE-8A95-A2859D5FE885}" destId="{D8D1F463-9FF3-4DBB-8FE1-F15C2B60C96A}" srcOrd="0" destOrd="0" presId="urn:microsoft.com/office/officeart/2005/8/layout/hProcess9"/>
    <dgm:cxn modelId="{1AA3656A-F12E-4FA5-B819-E63F8C8AD97B}" type="presParOf" srcId="{FCD93B70-C728-4ABE-8A95-A2859D5FE885}" destId="{A7730E2C-4FE3-4A47-933B-D430FED4E9A5}" srcOrd="1" destOrd="0" presId="urn:microsoft.com/office/officeart/2005/8/layout/hProcess9"/>
    <dgm:cxn modelId="{C11094C6-BD69-4B5C-BECB-D1F2BEA97228}" type="presParOf" srcId="{A7730E2C-4FE3-4A47-933B-D430FED4E9A5}" destId="{CCE8369B-9A94-49A2-AB16-819194D34F8D}" srcOrd="0" destOrd="0" presId="urn:microsoft.com/office/officeart/2005/8/layout/hProcess9"/>
    <dgm:cxn modelId="{F0CBA227-EF7B-4A6B-BE17-4E12417FC057}" type="presParOf" srcId="{A7730E2C-4FE3-4A47-933B-D430FED4E9A5}" destId="{79AB533C-C7E9-4536-AC91-C0666FEB4E8D}" srcOrd="1" destOrd="0" presId="urn:microsoft.com/office/officeart/2005/8/layout/hProcess9"/>
    <dgm:cxn modelId="{4FC4776E-F7E5-4E9A-9BA4-0A6855341EBB}" type="presParOf" srcId="{A7730E2C-4FE3-4A47-933B-D430FED4E9A5}" destId="{7D296C21-4141-4D87-BE88-1D5D2322C33D}" srcOrd="2" destOrd="0" presId="urn:microsoft.com/office/officeart/2005/8/layout/hProcess9"/>
    <dgm:cxn modelId="{7BA97274-A375-4890-87F9-6794132C026B}" type="presParOf" srcId="{A7730E2C-4FE3-4A47-933B-D430FED4E9A5}" destId="{9DDF7FFB-8128-446A-9E07-42F7C506DE6D}" srcOrd="3" destOrd="0" presId="urn:microsoft.com/office/officeart/2005/8/layout/hProcess9"/>
    <dgm:cxn modelId="{54266649-6EC2-4C4B-861E-88297670B65A}" type="presParOf" srcId="{A7730E2C-4FE3-4A47-933B-D430FED4E9A5}" destId="{207D572A-C023-4950-91CB-BAE31656CFB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47D409-7A83-4B49-9235-45B04FE672D1}" type="doc">
      <dgm:prSet loTypeId="urn:microsoft.com/office/officeart/2005/8/layout/hProcess9" loCatId="process" qsTypeId="urn:microsoft.com/office/officeart/2005/8/quickstyle/simple1" qsCatId="simple" csTypeId="urn:microsoft.com/office/officeart/2005/8/colors/accent1_2" csCatId="accent1" phldr="1"/>
      <dgm:spPr/>
    </dgm:pt>
    <dgm:pt modelId="{43938153-A37A-471D-A51F-41A585C77EAD}">
      <dgm:prSet phldrT="[Text]"/>
      <dgm:spPr/>
      <dgm:t>
        <a:bodyPr/>
        <a:lstStyle/>
        <a:p>
          <a:r>
            <a:rPr lang="tr-TR" dirty="0" smtClean="0"/>
            <a:t>Devamlılık</a:t>
          </a:r>
          <a:endParaRPr lang="en-GB" dirty="0"/>
        </a:p>
      </dgm:t>
    </dgm:pt>
    <dgm:pt modelId="{4E26A16F-22BE-41E9-AA97-DC05F9275F8B}" type="parTrans" cxnId="{7B550038-B061-4EE3-892B-5C2AB240CD0E}">
      <dgm:prSet/>
      <dgm:spPr/>
      <dgm:t>
        <a:bodyPr/>
        <a:lstStyle/>
        <a:p>
          <a:endParaRPr lang="en-GB"/>
        </a:p>
      </dgm:t>
    </dgm:pt>
    <dgm:pt modelId="{5CBFFFC0-89A1-4782-9692-411CEC4B303B}" type="sibTrans" cxnId="{7B550038-B061-4EE3-892B-5C2AB240CD0E}">
      <dgm:prSet/>
      <dgm:spPr/>
      <dgm:t>
        <a:bodyPr/>
        <a:lstStyle/>
        <a:p>
          <a:endParaRPr lang="en-GB"/>
        </a:p>
      </dgm:t>
    </dgm:pt>
    <dgm:pt modelId="{E20A3EF2-F6A8-4B1A-809C-283300AD7BAB}">
      <dgm:prSet phldrT="[Text]"/>
      <dgm:spPr/>
      <dgm:t>
        <a:bodyPr/>
        <a:lstStyle/>
        <a:p>
          <a:r>
            <a:rPr lang="tr-TR" dirty="0" smtClean="0"/>
            <a:t>Yalınlaştırma</a:t>
          </a:r>
          <a:endParaRPr lang="en-GB" dirty="0"/>
        </a:p>
      </dgm:t>
    </dgm:pt>
    <dgm:pt modelId="{E33F7CA4-B0FE-4903-A912-3AB74B1472CA}" type="parTrans" cxnId="{6FC7BA53-44CE-4137-9D7E-2A5E16A79FCF}">
      <dgm:prSet/>
      <dgm:spPr/>
      <dgm:t>
        <a:bodyPr/>
        <a:lstStyle/>
        <a:p>
          <a:endParaRPr lang="en-GB"/>
        </a:p>
      </dgm:t>
    </dgm:pt>
    <dgm:pt modelId="{75BA4353-C87B-4CAD-8CA6-91C76379DE2D}" type="sibTrans" cxnId="{6FC7BA53-44CE-4137-9D7E-2A5E16A79FCF}">
      <dgm:prSet/>
      <dgm:spPr/>
      <dgm:t>
        <a:bodyPr/>
        <a:lstStyle/>
        <a:p>
          <a:endParaRPr lang="en-GB"/>
        </a:p>
      </dgm:t>
    </dgm:pt>
    <dgm:pt modelId="{56639A80-B511-4015-87BD-BCBDAC154E9F}">
      <dgm:prSet phldrT="[Text]"/>
      <dgm:spPr/>
      <dgm:t>
        <a:bodyPr/>
        <a:lstStyle/>
        <a:p>
          <a:r>
            <a:rPr lang="tr-TR" dirty="0" smtClean="0"/>
            <a:t>Daha somut ve görünür sonuçlar</a:t>
          </a:r>
          <a:endParaRPr lang="en-GB" dirty="0"/>
        </a:p>
      </dgm:t>
    </dgm:pt>
    <dgm:pt modelId="{FFD30AC9-DCEF-4413-AE76-B18A8C83CBF6}" type="parTrans" cxnId="{5073444A-715C-4FE3-9C6E-31B1022284D3}">
      <dgm:prSet/>
      <dgm:spPr/>
      <dgm:t>
        <a:bodyPr/>
        <a:lstStyle/>
        <a:p>
          <a:endParaRPr lang="en-GB"/>
        </a:p>
      </dgm:t>
    </dgm:pt>
    <dgm:pt modelId="{FBB66DF1-2BB5-49E9-B0C0-AC0F67FEB9D7}" type="sibTrans" cxnId="{5073444A-715C-4FE3-9C6E-31B1022284D3}">
      <dgm:prSet/>
      <dgm:spPr/>
      <dgm:t>
        <a:bodyPr/>
        <a:lstStyle/>
        <a:p>
          <a:endParaRPr lang="en-GB"/>
        </a:p>
      </dgm:t>
    </dgm:pt>
    <dgm:pt modelId="{FCD93B70-C728-4ABE-8A95-A2859D5FE885}" type="pres">
      <dgm:prSet presAssocID="{4747D409-7A83-4B49-9235-45B04FE672D1}" presName="CompostProcess" presStyleCnt="0">
        <dgm:presLayoutVars>
          <dgm:dir/>
          <dgm:resizeHandles val="exact"/>
        </dgm:presLayoutVars>
      </dgm:prSet>
      <dgm:spPr/>
    </dgm:pt>
    <dgm:pt modelId="{D8D1F463-9FF3-4DBB-8FE1-F15C2B60C96A}" type="pres">
      <dgm:prSet presAssocID="{4747D409-7A83-4B49-9235-45B04FE672D1}" presName="arrow" presStyleLbl="bgShp" presStyleIdx="0" presStyleCnt="1"/>
      <dgm:spPr/>
    </dgm:pt>
    <dgm:pt modelId="{A7730E2C-4FE3-4A47-933B-D430FED4E9A5}" type="pres">
      <dgm:prSet presAssocID="{4747D409-7A83-4B49-9235-45B04FE672D1}" presName="linearProcess" presStyleCnt="0"/>
      <dgm:spPr/>
    </dgm:pt>
    <dgm:pt modelId="{CCE8369B-9A94-49A2-AB16-819194D34F8D}" type="pres">
      <dgm:prSet presAssocID="{43938153-A37A-471D-A51F-41A585C77EAD}" presName="textNode" presStyleLbl="node1" presStyleIdx="0" presStyleCnt="3">
        <dgm:presLayoutVars>
          <dgm:bulletEnabled val="1"/>
        </dgm:presLayoutVars>
      </dgm:prSet>
      <dgm:spPr/>
      <dgm:t>
        <a:bodyPr/>
        <a:lstStyle/>
        <a:p>
          <a:endParaRPr lang="en-US"/>
        </a:p>
      </dgm:t>
    </dgm:pt>
    <dgm:pt modelId="{79AB533C-C7E9-4536-AC91-C0666FEB4E8D}" type="pres">
      <dgm:prSet presAssocID="{5CBFFFC0-89A1-4782-9692-411CEC4B303B}" presName="sibTrans" presStyleCnt="0"/>
      <dgm:spPr/>
    </dgm:pt>
    <dgm:pt modelId="{7D296C21-4141-4D87-BE88-1D5D2322C33D}" type="pres">
      <dgm:prSet presAssocID="{E20A3EF2-F6A8-4B1A-809C-283300AD7BAB}" presName="textNode" presStyleLbl="node1" presStyleIdx="1" presStyleCnt="3">
        <dgm:presLayoutVars>
          <dgm:bulletEnabled val="1"/>
        </dgm:presLayoutVars>
      </dgm:prSet>
      <dgm:spPr/>
      <dgm:t>
        <a:bodyPr/>
        <a:lstStyle/>
        <a:p>
          <a:endParaRPr lang="en-GB"/>
        </a:p>
      </dgm:t>
    </dgm:pt>
    <dgm:pt modelId="{9DDF7FFB-8128-446A-9E07-42F7C506DE6D}" type="pres">
      <dgm:prSet presAssocID="{75BA4353-C87B-4CAD-8CA6-91C76379DE2D}" presName="sibTrans" presStyleCnt="0"/>
      <dgm:spPr/>
    </dgm:pt>
    <dgm:pt modelId="{207D572A-C023-4950-91CB-BAE31656CFBE}" type="pres">
      <dgm:prSet presAssocID="{56639A80-B511-4015-87BD-BCBDAC154E9F}" presName="textNode" presStyleLbl="node1" presStyleIdx="2" presStyleCnt="3">
        <dgm:presLayoutVars>
          <dgm:bulletEnabled val="1"/>
        </dgm:presLayoutVars>
      </dgm:prSet>
      <dgm:spPr/>
      <dgm:t>
        <a:bodyPr/>
        <a:lstStyle/>
        <a:p>
          <a:endParaRPr lang="en-US"/>
        </a:p>
      </dgm:t>
    </dgm:pt>
  </dgm:ptLst>
  <dgm:cxnLst>
    <dgm:cxn modelId="{7B550038-B061-4EE3-892B-5C2AB240CD0E}" srcId="{4747D409-7A83-4B49-9235-45B04FE672D1}" destId="{43938153-A37A-471D-A51F-41A585C77EAD}" srcOrd="0" destOrd="0" parTransId="{4E26A16F-22BE-41E9-AA97-DC05F9275F8B}" sibTransId="{5CBFFFC0-89A1-4782-9692-411CEC4B303B}"/>
    <dgm:cxn modelId="{5073444A-715C-4FE3-9C6E-31B1022284D3}" srcId="{4747D409-7A83-4B49-9235-45B04FE672D1}" destId="{56639A80-B511-4015-87BD-BCBDAC154E9F}" srcOrd="2" destOrd="0" parTransId="{FFD30AC9-DCEF-4413-AE76-B18A8C83CBF6}" sibTransId="{FBB66DF1-2BB5-49E9-B0C0-AC0F67FEB9D7}"/>
    <dgm:cxn modelId="{3D00FBF7-883D-47BE-8508-12FA76E51214}" type="presOf" srcId="{43938153-A37A-471D-A51F-41A585C77EAD}" destId="{CCE8369B-9A94-49A2-AB16-819194D34F8D}" srcOrd="0" destOrd="0" presId="urn:microsoft.com/office/officeart/2005/8/layout/hProcess9"/>
    <dgm:cxn modelId="{80F65868-DB1B-4D8F-81ED-5F971602629A}" type="presOf" srcId="{E20A3EF2-F6A8-4B1A-809C-283300AD7BAB}" destId="{7D296C21-4141-4D87-BE88-1D5D2322C33D}" srcOrd="0" destOrd="0" presId="urn:microsoft.com/office/officeart/2005/8/layout/hProcess9"/>
    <dgm:cxn modelId="{54BFFC4E-1C78-4B55-BF5A-E307649831D6}" type="presOf" srcId="{56639A80-B511-4015-87BD-BCBDAC154E9F}" destId="{207D572A-C023-4950-91CB-BAE31656CFBE}" srcOrd="0" destOrd="0" presId="urn:microsoft.com/office/officeart/2005/8/layout/hProcess9"/>
    <dgm:cxn modelId="{6FC7BA53-44CE-4137-9D7E-2A5E16A79FCF}" srcId="{4747D409-7A83-4B49-9235-45B04FE672D1}" destId="{E20A3EF2-F6A8-4B1A-809C-283300AD7BAB}" srcOrd="1" destOrd="0" parTransId="{E33F7CA4-B0FE-4903-A912-3AB74B1472CA}" sibTransId="{75BA4353-C87B-4CAD-8CA6-91C76379DE2D}"/>
    <dgm:cxn modelId="{14E1774E-A4E5-4E1E-ADD6-6FE83503E961}" type="presOf" srcId="{4747D409-7A83-4B49-9235-45B04FE672D1}" destId="{FCD93B70-C728-4ABE-8A95-A2859D5FE885}" srcOrd="0" destOrd="0" presId="urn:microsoft.com/office/officeart/2005/8/layout/hProcess9"/>
    <dgm:cxn modelId="{83FADA4F-BB9C-4034-96E2-74328ED26497}" type="presParOf" srcId="{FCD93B70-C728-4ABE-8A95-A2859D5FE885}" destId="{D8D1F463-9FF3-4DBB-8FE1-F15C2B60C96A}" srcOrd="0" destOrd="0" presId="urn:microsoft.com/office/officeart/2005/8/layout/hProcess9"/>
    <dgm:cxn modelId="{46A54693-624E-4A3D-BE42-6831772003DC}" type="presParOf" srcId="{FCD93B70-C728-4ABE-8A95-A2859D5FE885}" destId="{A7730E2C-4FE3-4A47-933B-D430FED4E9A5}" srcOrd="1" destOrd="0" presId="urn:microsoft.com/office/officeart/2005/8/layout/hProcess9"/>
    <dgm:cxn modelId="{257DB62E-6758-4C35-B317-D837D29E6AC0}" type="presParOf" srcId="{A7730E2C-4FE3-4A47-933B-D430FED4E9A5}" destId="{CCE8369B-9A94-49A2-AB16-819194D34F8D}" srcOrd="0" destOrd="0" presId="urn:microsoft.com/office/officeart/2005/8/layout/hProcess9"/>
    <dgm:cxn modelId="{AD0B37D9-718F-465D-93E6-D44A8AC15E11}" type="presParOf" srcId="{A7730E2C-4FE3-4A47-933B-D430FED4E9A5}" destId="{79AB533C-C7E9-4536-AC91-C0666FEB4E8D}" srcOrd="1" destOrd="0" presId="urn:microsoft.com/office/officeart/2005/8/layout/hProcess9"/>
    <dgm:cxn modelId="{DC8D49E1-A345-444D-80B4-A13C3F354B29}" type="presParOf" srcId="{A7730E2C-4FE3-4A47-933B-D430FED4E9A5}" destId="{7D296C21-4141-4D87-BE88-1D5D2322C33D}" srcOrd="2" destOrd="0" presId="urn:microsoft.com/office/officeart/2005/8/layout/hProcess9"/>
    <dgm:cxn modelId="{DB69783C-5F69-495C-9A3B-512A820C2908}" type="presParOf" srcId="{A7730E2C-4FE3-4A47-933B-D430FED4E9A5}" destId="{9DDF7FFB-8128-446A-9E07-42F7C506DE6D}" srcOrd="3" destOrd="0" presId="urn:microsoft.com/office/officeart/2005/8/layout/hProcess9"/>
    <dgm:cxn modelId="{32DB5CF1-B62D-4390-B039-E5EDE169F192}" type="presParOf" srcId="{A7730E2C-4FE3-4A47-933B-D430FED4E9A5}" destId="{207D572A-C023-4950-91CB-BAE31656CFBE}"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1F463-9FF3-4DBB-8FE1-F15C2B60C96A}">
      <dsp:nvSpPr>
        <dsp:cNvPr id="0" name=""/>
        <dsp:cNvSpPr/>
      </dsp:nvSpPr>
      <dsp:spPr>
        <a:xfrm>
          <a:off x="594359" y="0"/>
          <a:ext cx="6736080" cy="2286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E8369B-9A94-49A2-AB16-819194D34F8D}">
      <dsp:nvSpPr>
        <dsp:cNvPr id="0" name=""/>
        <dsp:cNvSpPr/>
      </dsp:nvSpPr>
      <dsp:spPr>
        <a:xfrm>
          <a:off x="3384" y="685799"/>
          <a:ext cx="2546861"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kern="1200" dirty="0" smtClean="0"/>
            <a:t>Continuity</a:t>
          </a:r>
          <a:endParaRPr lang="en-GB" sz="2400" kern="1200" dirty="0"/>
        </a:p>
      </dsp:txBody>
      <dsp:txXfrm>
        <a:off x="48021" y="730436"/>
        <a:ext cx="2457587" cy="825126"/>
      </dsp:txXfrm>
    </dsp:sp>
    <dsp:sp modelId="{7D296C21-4141-4D87-BE88-1D5D2322C33D}">
      <dsp:nvSpPr>
        <dsp:cNvPr id="0" name=""/>
        <dsp:cNvSpPr/>
      </dsp:nvSpPr>
      <dsp:spPr>
        <a:xfrm>
          <a:off x="2688969" y="685799"/>
          <a:ext cx="2546861"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kern="1200" dirty="0" smtClean="0"/>
            <a:t>Simplification</a:t>
          </a:r>
          <a:endParaRPr lang="en-GB" sz="2400" kern="1200" dirty="0"/>
        </a:p>
      </dsp:txBody>
      <dsp:txXfrm>
        <a:off x="2733606" y="730436"/>
        <a:ext cx="2457587" cy="825126"/>
      </dsp:txXfrm>
    </dsp:sp>
    <dsp:sp modelId="{207D572A-C023-4950-91CB-BAE31656CFBE}">
      <dsp:nvSpPr>
        <dsp:cNvPr id="0" name=""/>
        <dsp:cNvSpPr/>
      </dsp:nvSpPr>
      <dsp:spPr>
        <a:xfrm>
          <a:off x="5374553" y="685799"/>
          <a:ext cx="2546861"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kern="1200" dirty="0" smtClean="0"/>
            <a:t>More concrete &amp; visible results</a:t>
          </a:r>
          <a:endParaRPr lang="en-GB" sz="2400" kern="1200" dirty="0"/>
        </a:p>
      </dsp:txBody>
      <dsp:txXfrm>
        <a:off x="5419190" y="730436"/>
        <a:ext cx="2457587" cy="8251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D1F463-9FF3-4DBB-8FE1-F15C2B60C96A}">
      <dsp:nvSpPr>
        <dsp:cNvPr id="0" name=""/>
        <dsp:cNvSpPr/>
      </dsp:nvSpPr>
      <dsp:spPr>
        <a:xfrm>
          <a:off x="594359" y="0"/>
          <a:ext cx="6736080" cy="22860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E8369B-9A94-49A2-AB16-819194D34F8D}">
      <dsp:nvSpPr>
        <dsp:cNvPr id="0" name=""/>
        <dsp:cNvSpPr/>
      </dsp:nvSpPr>
      <dsp:spPr>
        <a:xfrm>
          <a:off x="5481" y="685799"/>
          <a:ext cx="2549333"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kern="1200" dirty="0" smtClean="0"/>
            <a:t>Devamlılık</a:t>
          </a:r>
          <a:endParaRPr lang="en-GB" sz="2300" kern="1200" dirty="0"/>
        </a:p>
      </dsp:txBody>
      <dsp:txXfrm>
        <a:off x="50118" y="730436"/>
        <a:ext cx="2460059" cy="825126"/>
      </dsp:txXfrm>
    </dsp:sp>
    <dsp:sp modelId="{7D296C21-4141-4D87-BE88-1D5D2322C33D}">
      <dsp:nvSpPr>
        <dsp:cNvPr id="0" name=""/>
        <dsp:cNvSpPr/>
      </dsp:nvSpPr>
      <dsp:spPr>
        <a:xfrm>
          <a:off x="2687733" y="685799"/>
          <a:ext cx="2549333"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kern="1200" dirty="0" smtClean="0"/>
            <a:t>Yalınlaştırma</a:t>
          </a:r>
          <a:endParaRPr lang="en-GB" sz="2300" kern="1200" dirty="0"/>
        </a:p>
      </dsp:txBody>
      <dsp:txXfrm>
        <a:off x="2732370" y="730436"/>
        <a:ext cx="2460059" cy="825126"/>
      </dsp:txXfrm>
    </dsp:sp>
    <dsp:sp modelId="{207D572A-C023-4950-91CB-BAE31656CFBE}">
      <dsp:nvSpPr>
        <dsp:cNvPr id="0" name=""/>
        <dsp:cNvSpPr/>
      </dsp:nvSpPr>
      <dsp:spPr>
        <a:xfrm>
          <a:off x="5369985" y="685799"/>
          <a:ext cx="2549333" cy="914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kern="1200" dirty="0" smtClean="0"/>
            <a:t>Daha somut ve görünür sonuçlar</a:t>
          </a:r>
          <a:endParaRPr lang="en-GB" sz="2300" kern="1200" dirty="0"/>
        </a:p>
      </dsp:txBody>
      <dsp:txXfrm>
        <a:off x="5414622" y="730436"/>
        <a:ext cx="2460059" cy="82512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0" y="0"/>
            <a:ext cx="2951163" cy="496888"/>
          </a:xfrm>
          <a:prstGeom prst="rect">
            <a:avLst/>
          </a:prstGeom>
          <a:noFill/>
          <a:ln>
            <a:noFill/>
          </a:ln>
          <a:effectLst/>
          <a:extLst/>
        </p:spPr>
        <p:txBody>
          <a:bodyPr vert="horz" wrap="square" lIns="92826" tIns="46413" rIns="92826" bIns="46413"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ro-RO"/>
          </a:p>
        </p:txBody>
      </p:sp>
      <p:sp>
        <p:nvSpPr>
          <p:cNvPr id="110595" name="Rectangle 3"/>
          <p:cNvSpPr>
            <a:spLocks noGrp="1" noChangeArrowheads="1"/>
          </p:cNvSpPr>
          <p:nvPr>
            <p:ph type="dt" sz="quarter" idx="1"/>
          </p:nvPr>
        </p:nvSpPr>
        <p:spPr bwMode="auto">
          <a:xfrm>
            <a:off x="3856038" y="0"/>
            <a:ext cx="2951162" cy="496888"/>
          </a:xfrm>
          <a:prstGeom prst="rect">
            <a:avLst/>
          </a:prstGeom>
          <a:noFill/>
          <a:ln>
            <a:noFill/>
          </a:ln>
          <a:effectLst/>
          <a:extLst/>
        </p:spPr>
        <p:txBody>
          <a:bodyPr vert="horz" wrap="square" lIns="92826" tIns="46413" rIns="92826" bIns="46413"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ro-RO"/>
          </a:p>
        </p:txBody>
      </p:sp>
      <p:sp>
        <p:nvSpPr>
          <p:cNvPr id="110596" name="Rectangle 4"/>
          <p:cNvSpPr>
            <a:spLocks noGrp="1" noChangeArrowheads="1"/>
          </p:cNvSpPr>
          <p:nvPr>
            <p:ph type="ftr" sz="quarter" idx="2"/>
          </p:nvPr>
        </p:nvSpPr>
        <p:spPr bwMode="auto">
          <a:xfrm>
            <a:off x="0" y="9440863"/>
            <a:ext cx="2951163" cy="496887"/>
          </a:xfrm>
          <a:prstGeom prst="rect">
            <a:avLst/>
          </a:prstGeom>
          <a:noFill/>
          <a:ln>
            <a:noFill/>
          </a:ln>
          <a:effectLst/>
          <a:extLst/>
        </p:spPr>
        <p:txBody>
          <a:bodyPr vert="horz" wrap="square" lIns="92826" tIns="46413" rIns="92826" bIns="46413"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ro-RO"/>
          </a:p>
        </p:txBody>
      </p:sp>
      <p:sp>
        <p:nvSpPr>
          <p:cNvPr id="110597" name="Rectangle 5"/>
          <p:cNvSpPr>
            <a:spLocks noGrp="1" noChangeArrowheads="1"/>
          </p:cNvSpPr>
          <p:nvPr>
            <p:ph type="sldNum" sz="quarter" idx="3"/>
          </p:nvPr>
        </p:nvSpPr>
        <p:spPr bwMode="auto">
          <a:xfrm>
            <a:off x="3856038" y="9440863"/>
            <a:ext cx="2951162" cy="496887"/>
          </a:xfrm>
          <a:prstGeom prst="rect">
            <a:avLst/>
          </a:prstGeom>
          <a:noFill/>
          <a:ln>
            <a:noFill/>
          </a:ln>
          <a:effectLst/>
          <a:extLst/>
        </p:spPr>
        <p:txBody>
          <a:bodyPr vert="horz" wrap="square" lIns="92826" tIns="46413" rIns="92826" bIns="46413"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83B7600A-518F-44EA-9C34-4F357AED36AE}" type="slidenum">
              <a:rPr lang="ro-RO" altLang="en-US"/>
              <a:pPr>
                <a:defRPr/>
              </a:pPr>
              <a:t>‹#›</a:t>
            </a:fld>
            <a:endParaRPr lang="ro-RO" altLang="en-US"/>
          </a:p>
        </p:txBody>
      </p:sp>
    </p:spTree>
    <p:extLst>
      <p:ext uri="{BB962C8B-B14F-4D97-AF65-F5344CB8AC3E}">
        <p14:creationId xmlns:p14="http://schemas.microsoft.com/office/powerpoint/2010/main" val="732107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51163" cy="496888"/>
          </a:xfrm>
          <a:prstGeom prst="rect">
            <a:avLst/>
          </a:prstGeom>
          <a:noFill/>
          <a:ln>
            <a:noFill/>
          </a:ln>
          <a:effectLst/>
          <a:extLst/>
        </p:spPr>
        <p:txBody>
          <a:bodyPr vert="horz" wrap="square" lIns="92826" tIns="46413" rIns="92826" bIns="46413"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ro-RO"/>
          </a:p>
        </p:txBody>
      </p:sp>
      <p:sp>
        <p:nvSpPr>
          <p:cNvPr id="35843" name="Rectangle 3"/>
          <p:cNvSpPr>
            <a:spLocks noGrp="1" noChangeArrowheads="1"/>
          </p:cNvSpPr>
          <p:nvPr>
            <p:ph type="dt" idx="1"/>
          </p:nvPr>
        </p:nvSpPr>
        <p:spPr bwMode="auto">
          <a:xfrm>
            <a:off x="3856038" y="0"/>
            <a:ext cx="2951162" cy="496888"/>
          </a:xfrm>
          <a:prstGeom prst="rect">
            <a:avLst/>
          </a:prstGeom>
          <a:noFill/>
          <a:ln>
            <a:noFill/>
          </a:ln>
          <a:effectLst/>
          <a:extLst/>
        </p:spPr>
        <p:txBody>
          <a:bodyPr vert="horz" wrap="square" lIns="92826" tIns="46413" rIns="92826" bIns="46413"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ro-RO"/>
          </a:p>
        </p:txBody>
      </p:sp>
      <p:sp>
        <p:nvSpPr>
          <p:cNvPr id="14340" name="Rectangle 4"/>
          <p:cNvSpPr>
            <a:spLocks noGrp="1" noRot="1" noChangeAspect="1" noChangeArrowheads="1" noTextEdit="1"/>
          </p:cNvSpPr>
          <p:nvPr>
            <p:ph type="sldImg" idx="2"/>
          </p:nvPr>
        </p:nvSpPr>
        <p:spPr bwMode="auto">
          <a:xfrm>
            <a:off x="920750" y="746125"/>
            <a:ext cx="49688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682625" y="4721225"/>
            <a:ext cx="5443538" cy="4471988"/>
          </a:xfrm>
          <a:prstGeom prst="rect">
            <a:avLst/>
          </a:prstGeom>
          <a:noFill/>
          <a:ln>
            <a:noFill/>
          </a:ln>
          <a:effectLst/>
          <a:extLst/>
        </p:spPr>
        <p:txBody>
          <a:bodyPr vert="horz" wrap="square" lIns="92826" tIns="46413" rIns="92826" bIns="46413" numCol="1" anchor="t" anchorCtr="0" compatLnSpc="1">
            <a:prstTxWarp prst="textNoShape">
              <a:avLst/>
            </a:prstTxWarp>
          </a:bodyPr>
          <a:lstStyle/>
          <a:p>
            <a:pPr lvl="0"/>
            <a:r>
              <a:rPr lang="ro-RO" noProof="0" smtClean="0"/>
              <a:t>Click to edit Master text styles</a:t>
            </a:r>
          </a:p>
          <a:p>
            <a:pPr lvl="1"/>
            <a:r>
              <a:rPr lang="ro-RO" noProof="0" smtClean="0"/>
              <a:t>Second level</a:t>
            </a:r>
          </a:p>
          <a:p>
            <a:pPr lvl="2"/>
            <a:r>
              <a:rPr lang="ro-RO" noProof="0" smtClean="0"/>
              <a:t>Third level</a:t>
            </a:r>
          </a:p>
          <a:p>
            <a:pPr lvl="3"/>
            <a:r>
              <a:rPr lang="ro-RO" noProof="0" smtClean="0"/>
              <a:t>Fourth level</a:t>
            </a:r>
          </a:p>
          <a:p>
            <a:pPr lvl="4"/>
            <a:r>
              <a:rPr lang="ro-RO" noProof="0" smtClean="0"/>
              <a:t>Fifth level</a:t>
            </a:r>
          </a:p>
        </p:txBody>
      </p:sp>
      <p:sp>
        <p:nvSpPr>
          <p:cNvPr id="35846" name="Rectangle 6"/>
          <p:cNvSpPr>
            <a:spLocks noGrp="1" noChangeArrowheads="1"/>
          </p:cNvSpPr>
          <p:nvPr>
            <p:ph type="ftr" sz="quarter" idx="4"/>
          </p:nvPr>
        </p:nvSpPr>
        <p:spPr bwMode="auto">
          <a:xfrm>
            <a:off x="0" y="9440863"/>
            <a:ext cx="2951163" cy="496887"/>
          </a:xfrm>
          <a:prstGeom prst="rect">
            <a:avLst/>
          </a:prstGeom>
          <a:noFill/>
          <a:ln>
            <a:noFill/>
          </a:ln>
          <a:effectLst/>
          <a:extLst/>
        </p:spPr>
        <p:txBody>
          <a:bodyPr vert="horz" wrap="square" lIns="92826" tIns="46413" rIns="92826" bIns="46413"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ro-RO"/>
          </a:p>
        </p:txBody>
      </p:sp>
      <p:sp>
        <p:nvSpPr>
          <p:cNvPr id="35847" name="Rectangle 7"/>
          <p:cNvSpPr>
            <a:spLocks noGrp="1" noChangeArrowheads="1"/>
          </p:cNvSpPr>
          <p:nvPr>
            <p:ph type="sldNum" sz="quarter" idx="5"/>
          </p:nvPr>
        </p:nvSpPr>
        <p:spPr bwMode="auto">
          <a:xfrm>
            <a:off x="3856038" y="9440863"/>
            <a:ext cx="2951162" cy="496887"/>
          </a:xfrm>
          <a:prstGeom prst="rect">
            <a:avLst/>
          </a:prstGeom>
          <a:noFill/>
          <a:ln>
            <a:noFill/>
          </a:ln>
          <a:effectLst/>
          <a:extLst/>
        </p:spPr>
        <p:txBody>
          <a:bodyPr vert="horz" wrap="square" lIns="92826" tIns="46413" rIns="92826" bIns="46413"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CB5EC8AD-0A84-4DE2-847B-7B7940F1FE37}" type="slidenum">
              <a:rPr lang="ro-RO" altLang="en-US"/>
              <a:pPr>
                <a:defRPr/>
              </a:pPr>
              <a:t>‹#›</a:t>
            </a:fld>
            <a:endParaRPr lang="ro-RO" altLang="en-US"/>
          </a:p>
        </p:txBody>
      </p:sp>
    </p:spTree>
    <p:extLst>
      <p:ext uri="{BB962C8B-B14F-4D97-AF65-F5344CB8AC3E}">
        <p14:creationId xmlns:p14="http://schemas.microsoft.com/office/powerpoint/2010/main" val="29958041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16EC3762-5701-40BC-9D1C-54423679C53C}" type="slidenum">
              <a:rPr lang="ro-RO" altLang="en-US" smtClean="0"/>
              <a:pPr>
                <a:spcBef>
                  <a:spcPct val="0"/>
                </a:spcBef>
              </a:pPr>
              <a:t>1</a:t>
            </a:fld>
            <a:endParaRPr lang="ro-RO" alt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2338" eaLnBrk="1" hangingPunct="1"/>
            <a:endParaRPr lang="en-GB" altLang="en-US" smtClean="0">
              <a:ea typeface="ＭＳ Ｐゴシック" panose="020B0600070205080204" pitchFamily="34" charset="-128"/>
            </a:endParaRPr>
          </a:p>
        </p:txBody>
      </p:sp>
    </p:spTree>
    <p:extLst>
      <p:ext uri="{BB962C8B-B14F-4D97-AF65-F5344CB8AC3E}">
        <p14:creationId xmlns:p14="http://schemas.microsoft.com/office/powerpoint/2010/main" val="2097178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GB" altLang="en-US" b="1" dirty="0" smtClean="0">
                <a:ea typeface="ＭＳ Ｐゴシック" pitchFamily="34" charset="-128"/>
              </a:rPr>
              <a:t>Why 15%?</a:t>
            </a:r>
          </a:p>
          <a:p>
            <a:pPr>
              <a:defRPr/>
            </a:pPr>
            <a:r>
              <a:rPr lang="en-GB" altLang="en-US" dirty="0" smtClean="0">
                <a:ea typeface="ＭＳ Ｐゴシック" pitchFamily="34" charset="-128"/>
              </a:rPr>
              <a:t>For a project of 1.000.000 Euros , 20% activities outside programme area = 200.000 euro </a:t>
            </a:r>
          </a:p>
          <a:p>
            <a:pPr>
              <a:defRPr/>
            </a:pPr>
            <a:r>
              <a:rPr lang="en-GB" altLang="en-US" dirty="0" smtClean="0">
                <a:ea typeface="ＭＳ Ｐゴシック" pitchFamily="34" charset="-128"/>
              </a:rPr>
              <a:t>Out of total 44.000.000 assuming all projects include 20% activities outside programme area = 9.000.000 Euro outside programme area</a:t>
            </a:r>
          </a:p>
          <a:p>
            <a:pPr>
              <a:defRPr/>
            </a:pPr>
            <a:r>
              <a:rPr lang="en-GB" altLang="en-US" dirty="0" smtClean="0">
                <a:ea typeface="ＭＳ Ｐゴシック" pitchFamily="34" charset="-128"/>
              </a:rPr>
              <a:t>Conclusion - too large amount, which</a:t>
            </a:r>
          </a:p>
          <a:p>
            <a:pPr marL="171450" indent="-171450">
              <a:buFontTx/>
              <a:buChar char="-"/>
              <a:defRPr/>
            </a:pPr>
            <a:r>
              <a:rPr lang="en-GB" altLang="en-US" dirty="0" smtClean="0">
                <a:ea typeface="ＭＳ Ｐゴシック" pitchFamily="34" charset="-128"/>
              </a:rPr>
              <a:t>may reduce the overall impact of the project in the programme area</a:t>
            </a:r>
          </a:p>
          <a:p>
            <a:pPr marL="171450" indent="-171450">
              <a:buFontTx/>
              <a:buChar char="-"/>
              <a:defRPr/>
            </a:pPr>
            <a:r>
              <a:rPr lang="en-GB" altLang="en-US" dirty="0" smtClean="0">
                <a:ea typeface="ＭＳ Ｐゴシック" pitchFamily="34" charset="-128"/>
              </a:rPr>
              <a:t>May put at risk the achievement of the programme objectives</a:t>
            </a:r>
          </a:p>
          <a:p>
            <a:pPr marL="171450" indent="-171450">
              <a:buFontTx/>
              <a:buChar char="-"/>
              <a:defRPr/>
            </a:pPr>
            <a:endParaRPr lang="en-GB" altLang="en-US" dirty="0" smtClean="0">
              <a:ea typeface="ＭＳ Ｐゴシック" pitchFamily="34" charset="-128"/>
            </a:endParaRPr>
          </a:p>
        </p:txBody>
      </p:sp>
      <p:sp>
        <p:nvSpPr>
          <p:cNvPr id="378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0CCCD3B3-EDB2-4666-8C94-7AA78A1A3B78}" type="slidenum">
              <a:rPr lang="ro-RO" altLang="en-US" smtClean="0"/>
              <a:pPr>
                <a:spcBef>
                  <a:spcPct val="0"/>
                </a:spcBef>
              </a:pPr>
              <a:t>14</a:t>
            </a:fld>
            <a:endParaRPr lang="ro-RO" altLang="en-US" smtClean="0"/>
          </a:p>
        </p:txBody>
      </p:sp>
    </p:spTree>
    <p:extLst>
      <p:ext uri="{BB962C8B-B14F-4D97-AF65-F5344CB8AC3E}">
        <p14:creationId xmlns:p14="http://schemas.microsoft.com/office/powerpoint/2010/main" val="2959595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ea typeface="ＭＳ Ｐゴシック" panose="020B0600070205080204" pitchFamily="34" charset="-128"/>
            </a:endParaRPr>
          </a:p>
        </p:txBody>
      </p:sp>
      <p:sp>
        <p:nvSpPr>
          <p:cNvPr id="399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3077C4E-97A5-4284-AF67-6721993FE66D}" type="slidenum">
              <a:rPr lang="ro-RO" altLang="en-US" smtClean="0"/>
              <a:pPr>
                <a:spcBef>
                  <a:spcPct val="0"/>
                </a:spcBef>
              </a:pPr>
              <a:t>15</a:t>
            </a:fld>
            <a:endParaRPr lang="ro-RO" altLang="en-US" smtClean="0"/>
          </a:p>
        </p:txBody>
      </p:sp>
    </p:spTree>
    <p:extLst>
      <p:ext uri="{BB962C8B-B14F-4D97-AF65-F5344CB8AC3E}">
        <p14:creationId xmlns:p14="http://schemas.microsoft.com/office/powerpoint/2010/main" val="1870026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ea typeface="ＭＳ Ｐゴシック" panose="020B0600070205080204" pitchFamily="34" charset="-128"/>
              </a:rPr>
              <a:t>Sound financial management - in particular regarding economy and efficiency</a:t>
            </a:r>
          </a:p>
        </p:txBody>
      </p:sp>
      <p:sp>
        <p:nvSpPr>
          <p:cNvPr id="419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555CF838-A1D5-400A-9CA7-8436DB14D347}" type="slidenum">
              <a:rPr lang="ro-RO" altLang="en-US" smtClean="0"/>
              <a:pPr>
                <a:spcBef>
                  <a:spcPct val="0"/>
                </a:spcBef>
              </a:pPr>
              <a:t>16</a:t>
            </a:fld>
            <a:endParaRPr lang="ro-RO" altLang="en-US" smtClean="0"/>
          </a:p>
        </p:txBody>
      </p:sp>
    </p:spTree>
    <p:extLst>
      <p:ext uri="{BB962C8B-B14F-4D97-AF65-F5344CB8AC3E}">
        <p14:creationId xmlns:p14="http://schemas.microsoft.com/office/powerpoint/2010/main" val="2790962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solidFill>
                  <a:srgbClr val="003399"/>
                </a:solidFill>
                <a:ea typeface="ＭＳ Ｐゴシック" panose="020B0600070205080204" pitchFamily="34" charset="-128"/>
                <a:cs typeface="Times New Roman" panose="02020603050405020304" pitchFamily="18" charset="0"/>
              </a:rPr>
              <a:t>Types of costs: </a:t>
            </a:r>
            <a:r>
              <a:rPr lang="en-GB" altLang="en-US" smtClean="0">
                <a:ea typeface="ＭＳ Ｐゴシック" panose="020B0600070205080204" pitchFamily="34" charset="-128"/>
              </a:rPr>
              <a:t>Office rent, Utilities, Office supplies, Archives, Maintenance, cleaning and repairs; operating/administrative IT services of general nature, telephone, fax, internet, postal services, business cards; </a:t>
            </a:r>
          </a:p>
          <a:p>
            <a:endParaRPr lang="en-GB" altLang="en-US" smtClean="0">
              <a:ea typeface="ＭＳ Ｐゴシック" panose="020B0600070205080204" pitchFamily="34" charset="-128"/>
            </a:endParaRPr>
          </a:p>
        </p:txBody>
      </p:sp>
      <p:sp>
        <p:nvSpPr>
          <p:cNvPr id="440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35D2773-849B-4E49-9559-F5E9ADCB256F}" type="slidenum">
              <a:rPr lang="ro-RO" altLang="en-US" smtClean="0"/>
              <a:pPr>
                <a:spcBef>
                  <a:spcPct val="0"/>
                </a:spcBef>
              </a:pPr>
              <a:t>17</a:t>
            </a:fld>
            <a:endParaRPr lang="ro-RO" altLang="en-US" smtClean="0"/>
          </a:p>
        </p:txBody>
      </p:sp>
    </p:spTree>
    <p:extLst>
      <p:ext uri="{BB962C8B-B14F-4D97-AF65-F5344CB8AC3E}">
        <p14:creationId xmlns:p14="http://schemas.microsoft.com/office/powerpoint/2010/main" val="31066194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ea typeface="ＭＳ Ｐゴシック" panose="020B0600070205080204" pitchFamily="34" charset="-128"/>
              </a:rPr>
              <a:t>Article 107 (ex. Article 87) of the Treaty on the Functioning of the European Union</a:t>
            </a:r>
          </a:p>
          <a:p>
            <a:r>
              <a:rPr lang="en-GB" altLang="en-US" smtClean="0">
                <a:ea typeface="ＭＳ Ｐゴシック" panose="020B0600070205080204" pitchFamily="34" charset="-128"/>
              </a:rPr>
              <a:t>State aid applies when all five criteria below are met (these criteria are cumulative), so if one of the State aid criteria is not met, the grant in question does not constitute State aid</a:t>
            </a:r>
          </a:p>
          <a:p>
            <a:endParaRPr lang="en-GB" altLang="en-US" smtClean="0">
              <a:ea typeface="ＭＳ Ｐゴシック" panose="020B0600070205080204" pitchFamily="34" charset="-128"/>
            </a:endParaRPr>
          </a:p>
        </p:txBody>
      </p:sp>
      <p:sp>
        <p:nvSpPr>
          <p:cNvPr id="481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3FC1B6B3-1F43-48C5-855C-EFB4BD30D475}" type="slidenum">
              <a:rPr lang="ro-RO" altLang="en-US" smtClean="0"/>
              <a:pPr>
                <a:spcBef>
                  <a:spcPct val="0"/>
                </a:spcBef>
              </a:pPr>
              <a:t>20</a:t>
            </a:fld>
            <a:endParaRPr lang="ro-RO" altLang="en-US" smtClean="0"/>
          </a:p>
        </p:txBody>
      </p:sp>
    </p:spTree>
    <p:extLst>
      <p:ext uri="{BB962C8B-B14F-4D97-AF65-F5344CB8AC3E}">
        <p14:creationId xmlns:p14="http://schemas.microsoft.com/office/powerpoint/2010/main" val="3317737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ea typeface="ＭＳ Ｐゴシック" panose="020B0600070205080204" pitchFamily="34" charset="-128"/>
            </a:endParaRPr>
          </a:p>
        </p:txBody>
      </p:sp>
      <p:sp>
        <p:nvSpPr>
          <p:cNvPr id="501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9DC4023E-E0CE-42D2-BE85-F9070D9A47BC}" type="slidenum">
              <a:rPr lang="ro-RO" altLang="en-US" smtClean="0"/>
              <a:pPr>
                <a:spcBef>
                  <a:spcPct val="0"/>
                </a:spcBef>
              </a:pPr>
              <a:t>21</a:t>
            </a:fld>
            <a:endParaRPr lang="ro-RO" altLang="en-US" smtClean="0"/>
          </a:p>
        </p:txBody>
      </p:sp>
    </p:spTree>
    <p:extLst>
      <p:ext uri="{BB962C8B-B14F-4D97-AF65-F5344CB8AC3E}">
        <p14:creationId xmlns:p14="http://schemas.microsoft.com/office/powerpoint/2010/main" val="1487964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107000"/>
              </a:lnSpc>
              <a:spcBef>
                <a:spcPct val="0"/>
              </a:spcBef>
            </a:pPr>
            <a:r>
              <a:rPr lang="en-US" altLang="tr-TR" smtClean="0">
                <a:ea typeface="ＭＳ Ｐゴシック" panose="020B0600070205080204" pitchFamily="34" charset="-128"/>
              </a:rPr>
              <a:t>Short overview - </a:t>
            </a:r>
            <a:r>
              <a:rPr lang="de-AT" altLang="tr-TR" sz="1400" smtClean="0">
                <a:solidFill>
                  <a:srgbClr val="002060"/>
                </a:solidFill>
                <a:latin typeface="Trebuchet MS" panose="020B0603020202020204" pitchFamily="34" charset="0"/>
                <a:ea typeface="Calibri" panose="020F0502020204030204" pitchFamily="34" charset="0"/>
                <a:cs typeface="Trebuchet MS" panose="020B0603020202020204" pitchFamily="34" charset="0"/>
              </a:rPr>
              <a:t>in the style of a press release capturing the main features of the project. In case the project is approved, this summary could also be used by the programme for communication purposes.</a:t>
            </a:r>
            <a:endParaRPr lang="en-US" altLang="tr-TR" sz="1400" smtClean="0">
              <a:solidFill>
                <a:srgbClr val="002060"/>
              </a:solidFill>
              <a:latin typeface="Trebuchet MS" panose="020B0603020202020204" pitchFamily="34" charset="0"/>
              <a:ea typeface="Times New Roman" panose="02020603050405020304" pitchFamily="18" charset="0"/>
              <a:cs typeface="Trebuchet MS" panose="020B0603020202020204" pitchFamily="34" charset="0"/>
            </a:endParaRPr>
          </a:p>
          <a:p>
            <a:pPr algn="just" eaLnBrk="1" hangingPunct="1">
              <a:lnSpc>
                <a:spcPct val="107000"/>
              </a:lnSpc>
              <a:spcBef>
                <a:spcPct val="0"/>
              </a:spcBef>
            </a:pPr>
            <a:r>
              <a:rPr lang="en-GB" altLang="tr-TR" sz="1400" b="1" smtClean="0">
                <a:solidFill>
                  <a:srgbClr val="002060"/>
                </a:solidFill>
                <a:latin typeface="Trebuchet MS" panose="020B0603020202020204" pitchFamily="34" charset="0"/>
                <a:ea typeface="Times New Roman" panose="02020603050405020304" pitchFamily="18" charset="0"/>
                <a:cs typeface="Arial" panose="020B0604020202020204" pitchFamily="34" charset="0"/>
              </a:rPr>
              <a:t>Experiences of Partner - </a:t>
            </a:r>
            <a:r>
              <a:rPr lang="en-GB" altLang="tr-TR" sz="1400" smtClean="0">
                <a:solidFill>
                  <a:srgbClr val="002060"/>
                </a:solidFill>
                <a:latin typeface="Trebuchet MS" panose="020B0603020202020204" pitchFamily="34" charset="0"/>
                <a:ea typeface="Times New Roman" panose="02020603050405020304" pitchFamily="18" charset="0"/>
                <a:cs typeface="Arial" panose="020B0604020202020204" pitchFamily="34" charset="0"/>
              </a:rPr>
              <a:t>The following aspects should be described:</a:t>
            </a:r>
            <a:endParaRPr lang="en-US" altLang="tr-TR" sz="1400" smtClean="0">
              <a:solidFill>
                <a:srgbClr val="002060"/>
              </a:solidFill>
              <a:latin typeface="Trebuchet MS" panose="020B0603020202020204" pitchFamily="34" charset="0"/>
              <a:ea typeface="Calibri" panose="020F0502020204030204" pitchFamily="34" charset="0"/>
              <a:cs typeface="Times New Roman" panose="02020603050405020304" pitchFamily="18" charset="0"/>
            </a:endParaRPr>
          </a:p>
          <a:p>
            <a:pPr algn="just" eaLnBrk="1" hangingPunct="1">
              <a:lnSpc>
                <a:spcPct val="107000"/>
              </a:lnSpc>
              <a:spcBef>
                <a:spcPct val="0"/>
              </a:spcBef>
            </a:pPr>
            <a:r>
              <a:rPr lang="en-GB" altLang="tr-TR" sz="1400" smtClean="0">
                <a:solidFill>
                  <a:srgbClr val="002060"/>
                </a:solidFill>
                <a:latin typeface="Trebuchet MS" panose="020B0603020202020204" pitchFamily="34" charset="0"/>
                <a:ea typeface="Times New Roman" panose="02020603050405020304" pitchFamily="18" charset="0"/>
                <a:cs typeface="Arial" panose="020B0604020202020204" pitchFamily="34" charset="0"/>
              </a:rPr>
              <a:t>- information on activities carried out by the organisation in its daily business, specifying which type of activities, if the case;</a:t>
            </a:r>
            <a:endParaRPr lang="en-US" altLang="tr-TR" sz="1400" smtClean="0">
              <a:solidFill>
                <a:srgbClr val="002060"/>
              </a:solidFill>
              <a:latin typeface="Trebuchet MS" panose="020B0603020202020204" pitchFamily="34" charset="0"/>
              <a:ea typeface="Calibri" panose="020F0502020204030204" pitchFamily="34" charset="0"/>
              <a:cs typeface="Times New Roman" panose="02020603050405020304" pitchFamily="18" charset="0"/>
            </a:endParaRPr>
          </a:p>
          <a:p>
            <a:pPr algn="just" eaLnBrk="1" hangingPunct="1">
              <a:lnSpc>
                <a:spcPct val="107000"/>
              </a:lnSpc>
              <a:spcBef>
                <a:spcPct val="0"/>
              </a:spcBef>
            </a:pPr>
            <a:r>
              <a:rPr lang="en-GB" altLang="tr-TR" sz="1400" smtClean="0">
                <a:solidFill>
                  <a:srgbClr val="002060"/>
                </a:solidFill>
                <a:latin typeface="Trebuchet MS" panose="020B0603020202020204" pitchFamily="34" charset="0"/>
                <a:ea typeface="Times New Roman" panose="02020603050405020304" pitchFamily="18" charset="0"/>
                <a:cs typeface="Arial" panose="020B0604020202020204" pitchFamily="34" charset="0"/>
              </a:rPr>
              <a:t>- information on the organisation’s thematic competences and experiences relevant for the project;</a:t>
            </a:r>
            <a:endParaRPr lang="en-US" altLang="tr-TR" sz="1400" smtClean="0">
              <a:solidFill>
                <a:srgbClr val="002060"/>
              </a:solidFill>
              <a:latin typeface="Trebuchet MS" panose="020B0603020202020204" pitchFamily="34" charset="0"/>
              <a:ea typeface="Calibri" panose="020F0502020204030204" pitchFamily="34" charset="0"/>
              <a:cs typeface="Times New Roman" panose="02020603050405020304" pitchFamily="18" charset="0"/>
            </a:endParaRPr>
          </a:p>
          <a:p>
            <a:pPr algn="just" eaLnBrk="1" hangingPunct="1">
              <a:lnSpc>
                <a:spcPct val="107000"/>
              </a:lnSpc>
              <a:spcBef>
                <a:spcPct val="0"/>
              </a:spcBef>
            </a:pPr>
            <a:r>
              <a:rPr lang="en-GB" altLang="tr-TR" sz="1400" smtClean="0">
                <a:solidFill>
                  <a:srgbClr val="002060"/>
                </a:solidFill>
                <a:latin typeface="Trebuchet MS" panose="020B0603020202020204" pitchFamily="34" charset="0"/>
                <a:ea typeface="Times New Roman" panose="02020603050405020304" pitchFamily="18" charset="0"/>
                <a:cs typeface="Arial" panose="020B0604020202020204" pitchFamily="34" charset="0"/>
              </a:rPr>
              <a:t>- role and responsibility in the project.</a:t>
            </a:r>
            <a:endParaRPr lang="en-US" altLang="tr-TR" sz="1400" smtClean="0">
              <a:solidFill>
                <a:srgbClr val="002060"/>
              </a:solidFill>
              <a:latin typeface="Trebuchet MS" panose="020B0603020202020204" pitchFamily="34" charset="0"/>
              <a:ea typeface="Times New Roman" panose="02020603050405020304" pitchFamily="18" charset="0"/>
              <a:cs typeface="Trebuchet MS" panose="020B0603020202020204" pitchFamily="34" charset="0"/>
            </a:endParaRPr>
          </a:p>
          <a:p>
            <a:pPr eaLnBrk="1" hangingPunct="1">
              <a:lnSpc>
                <a:spcPct val="107000"/>
              </a:lnSpc>
              <a:spcBef>
                <a:spcPct val="0"/>
              </a:spcBef>
            </a:pPr>
            <a:endParaRPr lang="en-US" altLang="tr-TR" sz="1400" smtClean="0">
              <a:solidFill>
                <a:srgbClr val="002060"/>
              </a:solidFill>
              <a:latin typeface="Trebuchet MS" panose="020B0603020202020204" pitchFamily="34" charset="0"/>
              <a:ea typeface="Calibri" panose="020F0502020204030204" pitchFamily="34" charset="0"/>
              <a:cs typeface="Times New Roman" panose="02020603050405020304" pitchFamily="18" charset="0"/>
            </a:endParaRPr>
          </a:p>
          <a:p>
            <a:endParaRPr lang="en-US" altLang="tr-TR" smtClean="0">
              <a:ea typeface="ＭＳ Ｐゴシック" panose="020B0600070205080204" pitchFamily="34" charset="-128"/>
            </a:endParaRPr>
          </a:p>
        </p:txBody>
      </p:sp>
      <p:sp>
        <p:nvSpPr>
          <p:cNvPr id="563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4E070E12-EC7F-4103-9ACB-18BFFE5C4549}" type="slidenum">
              <a:rPr lang="ro-RO" altLang="tr-TR" sz="1200" smtClean="0"/>
              <a:pPr/>
              <a:t>26</a:t>
            </a:fld>
            <a:endParaRPr lang="ro-RO" altLang="tr-TR" sz="1200" smtClean="0"/>
          </a:p>
        </p:txBody>
      </p:sp>
    </p:spTree>
    <p:extLst>
      <p:ext uri="{BB962C8B-B14F-4D97-AF65-F5344CB8AC3E}">
        <p14:creationId xmlns:p14="http://schemas.microsoft.com/office/powerpoint/2010/main" val="3084130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ea typeface="ＭＳ Ｐゴシック" panose="020B0600070205080204" pitchFamily="34" charset="-128"/>
              </a:rPr>
              <a:t>Territorial challenge - This should reflect the initial situation (i.e. before project implementation) and clearly describe why the project is considered as necessary for the involved regions/countries. </a:t>
            </a:r>
          </a:p>
          <a:p>
            <a:endParaRPr lang="en-US" altLang="tr-TR" smtClean="0">
              <a:ea typeface="ＭＳ Ｐゴシック" panose="020B0600070205080204" pitchFamily="34" charset="-128"/>
            </a:endParaRPr>
          </a:p>
        </p:txBody>
      </p:sp>
      <p:sp>
        <p:nvSpPr>
          <p:cNvPr id="583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55FF18AD-2BD4-4BA6-B331-ABD11963A4E4}" type="slidenum">
              <a:rPr lang="ro-RO" altLang="en-US" sz="1200" smtClean="0"/>
              <a:pPr/>
              <a:t>27</a:t>
            </a:fld>
            <a:endParaRPr lang="ro-RO" altLang="en-US" sz="1200" smtClean="0"/>
          </a:p>
        </p:txBody>
      </p:sp>
    </p:spTree>
    <p:extLst>
      <p:ext uri="{BB962C8B-B14F-4D97-AF65-F5344CB8AC3E}">
        <p14:creationId xmlns:p14="http://schemas.microsoft.com/office/powerpoint/2010/main" val="2499743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solidFill>
                  <a:srgbClr val="002060"/>
                </a:solidFill>
                <a:latin typeface="Trebuchet MS" panose="020B0603020202020204" pitchFamily="34" charset="0"/>
                <a:ea typeface="Cambria" panose="02040503050406030204" pitchFamily="18" charset="0"/>
                <a:cs typeface="Arial" panose="020B0604020202020204" pitchFamily="34" charset="0"/>
              </a:rPr>
              <a:t>Specific objectives should be as concrete as possible and directly address the problems/challenges; </a:t>
            </a:r>
          </a:p>
          <a:p>
            <a:r>
              <a:rPr lang="en-US" altLang="tr-TR" smtClean="0">
                <a:solidFill>
                  <a:srgbClr val="002060"/>
                </a:solidFill>
                <a:latin typeface="Trebuchet MS" panose="020B0603020202020204" pitchFamily="34" charset="0"/>
                <a:ea typeface="Cambria" panose="02040503050406030204" pitchFamily="18" charset="0"/>
                <a:cs typeface="Times New Roman" panose="02020603050405020304" pitchFamily="18" charset="0"/>
              </a:rPr>
              <a:t>Project specific objective has to clearly contribute to the project overall objective.</a:t>
            </a:r>
            <a:endParaRPr lang="en-US" altLang="tr-TR"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r>
              <a:rPr lang="en-US" altLang="tr-TR" smtClean="0">
                <a:solidFill>
                  <a:srgbClr val="002060"/>
                </a:solidFill>
                <a:latin typeface="Trebuchet MS" panose="020B0603020202020204" pitchFamily="34" charset="0"/>
                <a:ea typeface="Cambria" panose="02040503050406030204" pitchFamily="18" charset="0"/>
                <a:cs typeface="Arial" panose="020B0604020202020204" pitchFamily="34" charset="0"/>
              </a:rPr>
              <a:t>Project results - have to allow reaching project specific objectives and contribute to the programme results.</a:t>
            </a:r>
            <a:endParaRPr lang="en-US" altLang="tr-TR"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endParaRPr lang="en-US" altLang="tr-TR" smtClean="0">
              <a:ea typeface="ＭＳ Ｐゴシック" panose="020B0600070205080204" pitchFamily="34" charset="-128"/>
            </a:endParaRPr>
          </a:p>
        </p:txBody>
      </p:sp>
      <p:sp>
        <p:nvSpPr>
          <p:cNvPr id="604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1318D42D-5AC0-4B43-963B-9DAC10D5F00E}" type="slidenum">
              <a:rPr lang="ro-RO" altLang="tr-TR" sz="1200" smtClean="0"/>
              <a:pPr/>
              <a:t>28</a:t>
            </a:fld>
            <a:endParaRPr lang="ro-RO" altLang="tr-TR" sz="1200" smtClean="0"/>
          </a:p>
        </p:txBody>
      </p:sp>
    </p:spTree>
    <p:extLst>
      <p:ext uri="{BB962C8B-B14F-4D97-AF65-F5344CB8AC3E}">
        <p14:creationId xmlns:p14="http://schemas.microsoft.com/office/powerpoint/2010/main" val="3188112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107000"/>
              </a:lnSpc>
              <a:spcBef>
                <a:spcPct val="0"/>
              </a:spcBef>
              <a:defRPr/>
            </a:pPr>
            <a:r>
              <a:rPr lang="en-US" dirty="0" smtClean="0">
                <a:ea typeface="ＭＳ Ｐゴシック" panose="020B0600070205080204" pitchFamily="34" charset="-128"/>
              </a:rPr>
              <a:t>Synergies with </a:t>
            </a:r>
            <a:r>
              <a:rPr lang="en-GB" sz="1400" dirty="0" smtClean="0">
                <a:solidFill>
                  <a:srgbClr val="000000"/>
                </a:solidFill>
                <a:latin typeface="Trebuchet MS" panose="020B0603020202020204" pitchFamily="34" charset="0"/>
                <a:ea typeface="Calibri" panose="020F0502020204030204" pitchFamily="34" charset="0"/>
                <a:cs typeface="Trebuchet MS" panose="020B0603020202020204" pitchFamily="34" charset="0"/>
              </a:rPr>
              <a:t>for example, Framework Programme Horizon 2020, Shared Environmental Information System, EU Water Initiative, Prevention, Preparedness &amp; Response to Natural and Man-Made Disasters (PPRD East), national or regional programmes supported by ERDF, ESF, Cohesion Fund, EAFRD, EMF, etc.).</a:t>
            </a:r>
            <a:endParaRPr lang="en-US" sz="1400" dirty="0" smtClean="0">
              <a:solidFill>
                <a:srgbClr val="000000"/>
              </a:solidFill>
              <a:latin typeface="Trebuchet MS" panose="020B0603020202020204" pitchFamily="34" charset="0"/>
              <a:ea typeface="Calibri" panose="020F0502020204030204" pitchFamily="34" charset="0"/>
              <a:cs typeface="Times New Roman" panose="02020603050405020304" pitchFamily="18" charset="0"/>
            </a:endParaRPr>
          </a:p>
          <a:p>
            <a:pPr>
              <a:defRPr/>
            </a:pPr>
            <a:r>
              <a:rPr lang="en-GB" dirty="0" smtClean="0">
                <a:solidFill>
                  <a:srgbClr val="002060"/>
                </a:solidFill>
                <a:latin typeface="+mj-lt"/>
                <a:ea typeface="Times New Roman" panose="02020603050405020304" pitchFamily="18" charset="0"/>
                <a:cs typeface="Trebuchet MS" panose="020B0603020202020204" pitchFamily="34" charset="0"/>
              </a:rPr>
              <a:t>Description of knowledge - If applicable, linkages to previous ENPI CBC projects under the BSB 2007-2013 programme and other EU projects should be highlighted. </a:t>
            </a:r>
            <a:endParaRPr lang="en-US" dirty="0" smtClean="0">
              <a:solidFill>
                <a:srgbClr val="002060"/>
              </a:solidFill>
              <a:latin typeface="+mj-lt"/>
              <a:ea typeface="Calibri" panose="020F0502020204030204" pitchFamily="34" charset="0"/>
              <a:cs typeface="Times New Roman" panose="02020603050405020304" pitchFamily="18" charset="0"/>
            </a:endParaRPr>
          </a:p>
          <a:p>
            <a:pPr>
              <a:defRPr/>
            </a:pPr>
            <a:endParaRPr lang="en-US" dirty="0" smtClean="0">
              <a:ea typeface="ＭＳ Ｐゴシック" panose="020B0600070205080204" pitchFamily="34" charset="-128"/>
            </a:endParaRPr>
          </a:p>
        </p:txBody>
      </p:sp>
      <p:sp>
        <p:nvSpPr>
          <p:cNvPr id="6246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BA7DE1F4-7D25-44B4-AA5E-AD543B38616D}" type="slidenum">
              <a:rPr lang="ro-RO" altLang="tr-TR" sz="1200" smtClean="0"/>
              <a:pPr/>
              <a:t>29</a:t>
            </a:fld>
            <a:endParaRPr lang="ro-RO" altLang="tr-TR" sz="1200" smtClean="0"/>
          </a:p>
        </p:txBody>
      </p:sp>
    </p:spTree>
    <p:extLst>
      <p:ext uri="{BB962C8B-B14F-4D97-AF65-F5344CB8AC3E}">
        <p14:creationId xmlns:p14="http://schemas.microsoft.com/office/powerpoint/2010/main" val="857855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CB5EC8AD-0A84-4DE2-847B-7B7940F1FE37}" type="slidenum">
              <a:rPr lang="ro-RO" altLang="en-US" smtClean="0"/>
              <a:pPr>
                <a:defRPr/>
              </a:pPr>
              <a:t>3</a:t>
            </a:fld>
            <a:endParaRPr lang="ro-RO" altLang="en-US"/>
          </a:p>
        </p:txBody>
      </p:sp>
    </p:spTree>
    <p:extLst>
      <p:ext uri="{BB962C8B-B14F-4D97-AF65-F5344CB8AC3E}">
        <p14:creationId xmlns:p14="http://schemas.microsoft.com/office/powerpoint/2010/main" val="17374893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ea typeface="ＭＳ Ｐゴシック" panose="020B0600070205080204" pitchFamily="34" charset="-128"/>
            </a:endParaRPr>
          </a:p>
        </p:txBody>
      </p:sp>
      <p:sp>
        <p:nvSpPr>
          <p:cNvPr id="6451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E5A0EEFC-D2B6-4C51-9D36-E494608E5A85}" type="slidenum">
              <a:rPr lang="ro-RO" altLang="tr-TR" sz="1200" smtClean="0"/>
              <a:pPr/>
              <a:t>30</a:t>
            </a:fld>
            <a:endParaRPr lang="ro-RO" altLang="tr-TR" sz="1200" smtClean="0"/>
          </a:p>
        </p:txBody>
      </p:sp>
    </p:spTree>
    <p:extLst>
      <p:ext uri="{BB962C8B-B14F-4D97-AF65-F5344CB8AC3E}">
        <p14:creationId xmlns:p14="http://schemas.microsoft.com/office/powerpoint/2010/main" val="9714117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ea typeface="ＭＳ Ｐゴシック" panose="020B0600070205080204" pitchFamily="34" charset="-128"/>
            </a:endParaRPr>
          </a:p>
        </p:txBody>
      </p:sp>
      <p:sp>
        <p:nvSpPr>
          <p:cNvPr id="6656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2B1D3B5E-AEA2-4ABA-B5B4-5D01E7F4E98C}" type="slidenum">
              <a:rPr lang="ro-RO" altLang="tr-TR" sz="1200" smtClean="0"/>
              <a:pPr/>
              <a:t>31</a:t>
            </a:fld>
            <a:endParaRPr lang="ro-RO" altLang="tr-TR" sz="1200" smtClean="0"/>
          </a:p>
        </p:txBody>
      </p:sp>
    </p:spTree>
    <p:extLst>
      <p:ext uri="{BB962C8B-B14F-4D97-AF65-F5344CB8AC3E}">
        <p14:creationId xmlns:p14="http://schemas.microsoft.com/office/powerpoint/2010/main" val="20090116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ea typeface="ＭＳ Ｐゴシック" panose="020B0600070205080204" pitchFamily="34" charset="-128"/>
              </a:rPr>
              <a:t>Each activity produces 1 or several deliverables, which will have to be defied thus to allow obtaining the project output(s).</a:t>
            </a:r>
            <a:r>
              <a:rPr lang="en-GB" altLang="tr-TR" smtClean="0">
                <a:latin typeface="Trebuchet MS" panose="020B0603020202020204" pitchFamily="34" charset="0"/>
                <a:ea typeface="ＭＳ Ｐゴシック" panose="020B0600070205080204" pitchFamily="34" charset="-128"/>
                <a:cs typeface="Times New Roman" panose="02020603050405020304" pitchFamily="18" charset="0"/>
              </a:rPr>
              <a:t> </a:t>
            </a:r>
          </a:p>
          <a:p>
            <a:r>
              <a:rPr lang="en-GB" altLang="tr-TR" smtClean="0">
                <a:latin typeface="Trebuchet MS" panose="020B0603020202020204" pitchFamily="34" charset="0"/>
                <a:ea typeface="ＭＳ Ｐゴシック" panose="020B0600070205080204" pitchFamily="34" charset="-128"/>
                <a:cs typeface="Times New Roman" panose="02020603050405020304" pitchFamily="18" charset="0"/>
              </a:rPr>
              <a:t>Project deliverables </a:t>
            </a:r>
            <a:r>
              <a:rPr lang="en-GB" altLang="tr-TR" b="1" smtClean="0">
                <a:latin typeface="Trebuchet MS" panose="020B0603020202020204" pitchFamily="34" charset="0"/>
                <a:ea typeface="ＭＳ Ｐゴシック" panose="020B0600070205080204" pitchFamily="34" charset="-128"/>
                <a:cs typeface="Times New Roman" panose="02020603050405020304" pitchFamily="18" charset="0"/>
              </a:rPr>
              <a:t>are all direct products, services</a:t>
            </a:r>
            <a:r>
              <a:rPr lang="en-GB" altLang="tr-TR" smtClean="0">
                <a:latin typeface="Trebuchet MS" panose="020B0603020202020204" pitchFamily="34" charset="0"/>
                <a:ea typeface="ＭＳ Ｐゴシック" panose="020B0600070205080204" pitchFamily="34" charset="-128"/>
                <a:cs typeface="Times New Roman" panose="02020603050405020304" pitchFamily="18" charset="0"/>
              </a:rPr>
              <a:t>, etc obtained following the implementation of project activities with the project funds. The deliverables are not aggregated at programme level, however they are very useful at project level for monitoring project activities.</a:t>
            </a:r>
            <a:endParaRPr lang="en-US" altLang="tr-TR" smtClean="0">
              <a:ea typeface="ＭＳ Ｐゴシック" panose="020B0600070205080204" pitchFamily="34" charset="-128"/>
            </a:endParaRPr>
          </a:p>
          <a:p>
            <a:r>
              <a:rPr lang="en-GB" altLang="tr-TR" smtClean="0">
                <a:latin typeface="Trebuchet MS" panose="020B0603020202020204" pitchFamily="34" charset="0"/>
                <a:ea typeface="Times New Roman" panose="02020603050405020304" pitchFamily="18" charset="0"/>
                <a:cs typeface="Trebuchet MS" panose="020B0603020202020204" pitchFamily="34" charset="0"/>
              </a:rPr>
              <a:t>Not all project outputs can be captured by a programme output indicator. Only those outputs which could directly contribute to the achievement of the project result and be linked to a programme output indicator should be added. </a:t>
            </a:r>
            <a:r>
              <a:rPr lang="en-US" altLang="tr-TR" smtClean="0">
                <a:latin typeface="Trebuchet MS" panose="020B0603020202020204" pitchFamily="34" charset="0"/>
                <a:ea typeface="Times New Roman" panose="02020603050405020304" pitchFamily="18" charset="0"/>
                <a:cs typeface="Trebuchet MS" panose="020B0603020202020204" pitchFamily="34" charset="0"/>
              </a:rPr>
              <a:t>Please note that the project main outputs need to have the same measurement unit with the programme output indicators.</a:t>
            </a:r>
          </a:p>
        </p:txBody>
      </p:sp>
      <p:sp>
        <p:nvSpPr>
          <p:cNvPr id="686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D31D1AC1-9844-43EF-B135-720AE38E6A6D}" type="slidenum">
              <a:rPr lang="ro-RO" altLang="en-US" sz="1200" smtClean="0"/>
              <a:pPr/>
              <a:t>32</a:t>
            </a:fld>
            <a:endParaRPr lang="ro-RO" altLang="en-US" sz="1200" smtClean="0"/>
          </a:p>
        </p:txBody>
      </p:sp>
    </p:spTree>
    <p:extLst>
      <p:ext uri="{BB962C8B-B14F-4D97-AF65-F5344CB8AC3E}">
        <p14:creationId xmlns:p14="http://schemas.microsoft.com/office/powerpoint/2010/main" val="23069231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
        <p:nvSpPr>
          <p:cNvPr id="716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FE3F806-89DA-46AD-8BAF-8096B95C18DB}" type="slidenum">
              <a:rPr lang="ro-RO" altLang="en-US" sz="1200" smtClean="0"/>
              <a:pPr/>
              <a:t>34</a:t>
            </a:fld>
            <a:endParaRPr lang="ro-RO" altLang="en-US" sz="1200" smtClean="0"/>
          </a:p>
        </p:txBody>
      </p:sp>
    </p:spTree>
    <p:extLst>
      <p:ext uri="{BB962C8B-B14F-4D97-AF65-F5344CB8AC3E}">
        <p14:creationId xmlns:p14="http://schemas.microsoft.com/office/powerpoint/2010/main" val="6166608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smtClean="0">
                <a:ea typeface="ＭＳ Ｐゴシック" panose="020B0600070205080204" pitchFamily="34" charset="-128"/>
              </a:rPr>
              <a:t>Equipment </a:t>
            </a:r>
            <a:r>
              <a:rPr lang="en-GB" dirty="0" smtClean="0">
                <a:solidFill>
                  <a:srgbClr val="003399"/>
                </a:solidFill>
                <a:latin typeface="+mj-lt"/>
                <a:ea typeface="Calibri" panose="020F0502020204030204" pitchFamily="34" charset="0"/>
              </a:rPr>
              <a:t>(</a:t>
            </a:r>
            <a:r>
              <a:rPr lang="en-GB" dirty="0" err="1" smtClean="0">
                <a:solidFill>
                  <a:srgbClr val="003399"/>
                </a:solidFill>
                <a:latin typeface="+mj-lt"/>
                <a:ea typeface="Calibri" panose="020F0502020204030204" pitchFamily="34" charset="0"/>
              </a:rPr>
              <a:t>e.g</a:t>
            </a:r>
            <a:r>
              <a:rPr lang="en-GB" dirty="0" smtClean="0">
                <a:solidFill>
                  <a:srgbClr val="003399"/>
                </a:solidFill>
                <a:latin typeface="+mj-lt"/>
                <a:ea typeface="Calibri" panose="020F0502020204030204" pitchFamily="34" charset="0"/>
              </a:rPr>
              <a:t> </a:t>
            </a:r>
            <a:r>
              <a:rPr lang="en-GB" dirty="0" smtClean="0">
                <a:solidFill>
                  <a:srgbClr val="003399"/>
                </a:solidFill>
                <a:latin typeface="+mj-lt"/>
                <a:ea typeface="Times New Roman" panose="02020603050405020304" pitchFamily="18" charset="0"/>
              </a:rPr>
              <a:t>Office equipment; IT hardware and software; Furniture and fittings; Laboratory equipment; Machines and instruments, </a:t>
            </a:r>
            <a:r>
              <a:rPr lang="en-GB" dirty="0" err="1" smtClean="0">
                <a:solidFill>
                  <a:srgbClr val="003399"/>
                </a:solidFill>
                <a:latin typeface="+mj-lt"/>
                <a:ea typeface="Times New Roman" panose="02020603050405020304" pitchFamily="18" charset="0"/>
              </a:rPr>
              <a:t>etc</a:t>
            </a:r>
            <a:r>
              <a:rPr lang="en-GB" dirty="0" smtClean="0">
                <a:solidFill>
                  <a:srgbClr val="003399"/>
                </a:solidFill>
                <a:latin typeface="+mj-lt"/>
                <a:ea typeface="Times New Roman" panose="02020603050405020304" pitchFamily="18" charset="0"/>
              </a:rPr>
              <a:t>)</a:t>
            </a:r>
            <a:endParaRPr lang="en-US" dirty="0" smtClean="0">
              <a:solidFill>
                <a:srgbClr val="003399"/>
              </a:solidFill>
              <a:latin typeface="+mj-lt"/>
              <a:ea typeface="Times New Roman" panose="02020603050405020304" pitchFamily="18" charset="0"/>
            </a:endParaRPr>
          </a:p>
          <a:p>
            <a:pPr>
              <a:defRPr/>
            </a:pPr>
            <a:endParaRPr lang="en-US" dirty="0" smtClean="0">
              <a:ea typeface="ＭＳ Ｐゴシック" panose="020B0600070205080204" pitchFamily="34" charset="-128"/>
            </a:endParaRPr>
          </a:p>
        </p:txBody>
      </p:sp>
      <p:sp>
        <p:nvSpPr>
          <p:cNvPr id="737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07E16558-1C8C-4A29-91C3-3C17A89346F6}" type="slidenum">
              <a:rPr lang="ro-RO" altLang="en-US" sz="1200" smtClean="0"/>
              <a:pPr/>
              <a:t>35</a:t>
            </a:fld>
            <a:endParaRPr lang="ro-RO" altLang="en-US" sz="1200" smtClean="0"/>
          </a:p>
        </p:txBody>
      </p:sp>
    </p:spTree>
    <p:extLst>
      <p:ext uri="{BB962C8B-B14F-4D97-AF65-F5344CB8AC3E}">
        <p14:creationId xmlns:p14="http://schemas.microsoft.com/office/powerpoint/2010/main" val="14823120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smtClean="0">
                <a:ea typeface="ＭＳ Ｐゴシック" panose="020B0600070205080204" pitchFamily="34" charset="-128"/>
              </a:rPr>
              <a:t>Equipment </a:t>
            </a:r>
            <a:r>
              <a:rPr lang="en-GB" dirty="0" smtClean="0">
                <a:solidFill>
                  <a:srgbClr val="003399"/>
                </a:solidFill>
                <a:latin typeface="+mj-lt"/>
                <a:ea typeface="Calibri" panose="020F0502020204030204" pitchFamily="34" charset="0"/>
              </a:rPr>
              <a:t>(</a:t>
            </a:r>
            <a:r>
              <a:rPr lang="en-GB" dirty="0" err="1" smtClean="0">
                <a:solidFill>
                  <a:srgbClr val="003399"/>
                </a:solidFill>
                <a:latin typeface="+mj-lt"/>
                <a:ea typeface="Calibri" panose="020F0502020204030204" pitchFamily="34" charset="0"/>
              </a:rPr>
              <a:t>e.g</a:t>
            </a:r>
            <a:r>
              <a:rPr lang="en-GB" dirty="0" smtClean="0">
                <a:solidFill>
                  <a:srgbClr val="003399"/>
                </a:solidFill>
                <a:latin typeface="+mj-lt"/>
                <a:ea typeface="Calibri" panose="020F0502020204030204" pitchFamily="34" charset="0"/>
              </a:rPr>
              <a:t> </a:t>
            </a:r>
            <a:r>
              <a:rPr lang="en-GB" dirty="0" smtClean="0">
                <a:solidFill>
                  <a:srgbClr val="003399"/>
                </a:solidFill>
                <a:latin typeface="+mj-lt"/>
                <a:ea typeface="Times New Roman" panose="02020603050405020304" pitchFamily="18" charset="0"/>
              </a:rPr>
              <a:t>Office equipment; IT hardware and software; Furniture and fittings; Laboratory equipment; Machines and instruments, </a:t>
            </a:r>
            <a:r>
              <a:rPr lang="en-GB" dirty="0" err="1" smtClean="0">
                <a:solidFill>
                  <a:srgbClr val="003399"/>
                </a:solidFill>
                <a:latin typeface="+mj-lt"/>
                <a:ea typeface="Times New Roman" panose="02020603050405020304" pitchFamily="18" charset="0"/>
              </a:rPr>
              <a:t>etc</a:t>
            </a:r>
            <a:r>
              <a:rPr lang="en-GB" dirty="0" smtClean="0">
                <a:solidFill>
                  <a:srgbClr val="003399"/>
                </a:solidFill>
                <a:latin typeface="+mj-lt"/>
                <a:ea typeface="Times New Roman" panose="02020603050405020304" pitchFamily="18" charset="0"/>
              </a:rPr>
              <a:t>)</a:t>
            </a:r>
            <a:endParaRPr lang="en-US" dirty="0" smtClean="0">
              <a:solidFill>
                <a:srgbClr val="003399"/>
              </a:solidFill>
              <a:latin typeface="+mj-lt"/>
              <a:ea typeface="Times New Roman" panose="02020603050405020304" pitchFamily="18" charset="0"/>
            </a:endParaRPr>
          </a:p>
          <a:p>
            <a:pPr>
              <a:defRPr/>
            </a:pPr>
            <a:endParaRPr lang="en-US" dirty="0" smtClean="0">
              <a:ea typeface="ＭＳ Ｐゴシック" panose="020B0600070205080204" pitchFamily="34" charset="-128"/>
            </a:endParaRPr>
          </a:p>
        </p:txBody>
      </p:sp>
      <p:sp>
        <p:nvSpPr>
          <p:cNvPr id="757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4052623E-E28B-4925-A3EB-DE41EB458ED9}" type="slidenum">
              <a:rPr lang="ro-RO" altLang="en-US" sz="1200" smtClean="0"/>
              <a:pPr/>
              <a:t>36</a:t>
            </a:fld>
            <a:endParaRPr lang="ro-RO" altLang="en-US" sz="1200" smtClean="0"/>
          </a:p>
        </p:txBody>
      </p:sp>
    </p:spTree>
    <p:extLst>
      <p:ext uri="{BB962C8B-B14F-4D97-AF65-F5344CB8AC3E}">
        <p14:creationId xmlns:p14="http://schemas.microsoft.com/office/powerpoint/2010/main" val="41988359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GB" altLang="en-US" dirty="0" smtClean="0">
                <a:ea typeface="ＭＳ Ｐゴシック" panose="020B0600070205080204" pitchFamily="34" charset="-128"/>
              </a:rPr>
              <a:t>1. </a:t>
            </a:r>
            <a:r>
              <a:rPr lang="en-GB" altLang="en-US" b="1" dirty="0" smtClean="0">
                <a:ea typeface="ＭＳ Ｐゴシック" panose="020B0600070205080204" pitchFamily="34" charset="-128"/>
              </a:rPr>
              <a:t>Relevance</a:t>
            </a:r>
            <a:r>
              <a:rPr lang="en-GB" altLang="en-US" dirty="0" smtClean="0">
                <a:ea typeface="ＭＳ Ｐゴシック" panose="020B0600070205080204" pitchFamily="34" charset="-128"/>
              </a:rPr>
              <a:t> </a:t>
            </a:r>
          </a:p>
          <a:p>
            <a:pPr>
              <a:defRPr/>
            </a:pPr>
            <a:r>
              <a:rPr lang="en-GB" altLang="en-US" dirty="0" smtClean="0">
                <a:solidFill>
                  <a:srgbClr val="003399"/>
                </a:solidFill>
                <a:ea typeface="ＭＳ Ｐゴシック" panose="020B0600070205080204" pitchFamily="34" charset="-128"/>
              </a:rPr>
              <a:t>- </a:t>
            </a:r>
            <a:r>
              <a:rPr lang="en-US" altLang="en-US" dirty="0" smtClean="0">
                <a:solidFill>
                  <a:srgbClr val="003399"/>
                </a:solidFill>
                <a:ea typeface="ＭＳ Ｐゴシック" panose="020B0600070205080204" pitchFamily="34" charset="-128"/>
              </a:rPr>
              <a:t>project relevance to the </a:t>
            </a:r>
            <a:r>
              <a:rPr lang="en-US" altLang="en-US" dirty="0" err="1" smtClean="0">
                <a:solidFill>
                  <a:srgbClr val="003399"/>
                </a:solidFill>
                <a:ea typeface="ＭＳ Ｐゴシック" panose="020B0600070205080204" pitchFamily="34" charset="-128"/>
              </a:rPr>
              <a:t>programme</a:t>
            </a:r>
            <a:r>
              <a:rPr lang="en-US" altLang="en-US" dirty="0" smtClean="0">
                <a:solidFill>
                  <a:srgbClr val="003399"/>
                </a:solidFill>
                <a:ea typeface="ＭＳ Ｐゴシック" panose="020B0600070205080204" pitchFamily="34" charset="-128"/>
              </a:rPr>
              <a:t> specific objectives and expected results</a:t>
            </a:r>
          </a:p>
          <a:p>
            <a:pPr marL="171450" indent="-171450">
              <a:buFontTx/>
              <a:buChar char="-"/>
              <a:defRPr/>
            </a:pPr>
            <a:r>
              <a:rPr lang="en-GB" altLang="en-US" dirty="0" smtClean="0">
                <a:solidFill>
                  <a:srgbClr val="003399"/>
                </a:solidFill>
                <a:ea typeface="ＭＳ Ｐゴシック" panose="020B0600070205080204" pitchFamily="34" charset="-128"/>
              </a:rPr>
              <a:t>Linkage with common territorial challenges and opportunities in the programme area</a:t>
            </a:r>
          </a:p>
          <a:p>
            <a:pPr marL="171450" indent="-171450">
              <a:buFontTx/>
              <a:buChar char="-"/>
              <a:defRPr/>
            </a:pPr>
            <a:r>
              <a:rPr lang="en-GB" dirty="0" smtClean="0">
                <a:latin typeface="Calibri" panose="020F0502020204030204" pitchFamily="34" charset="0"/>
                <a:ea typeface="Calibri" panose="020F0502020204030204" pitchFamily="34" charset="0"/>
                <a:cs typeface="Times New Roman" panose="02020603050405020304" pitchFamily="18" charset="0"/>
              </a:rPr>
              <a:t>Application falls under one of the eligible project types (integrated project; symmetrical project; project implemented mainly or entirely in a single participating-country but having a cross-border impact). ATENTIE!!! </a:t>
            </a:r>
            <a:r>
              <a:rPr lang="en-GB" b="1" i="1" dirty="0" smtClean="0"/>
              <a:t>If the score is less than 1 for this third question, the Application will be rejected</a:t>
            </a:r>
            <a:endParaRPr lang="en-GB" altLang="en-US" dirty="0" smtClean="0">
              <a:solidFill>
                <a:srgbClr val="003399"/>
              </a:solidFill>
              <a:ea typeface="ＭＳ Ｐゴシック" panose="020B0600070205080204" pitchFamily="34" charset="-128"/>
            </a:endParaRPr>
          </a:p>
          <a:p>
            <a:pPr>
              <a:defRPr/>
            </a:pPr>
            <a:r>
              <a:rPr lang="en-GB" altLang="en-US" dirty="0" smtClean="0">
                <a:solidFill>
                  <a:srgbClr val="003399"/>
                </a:solidFill>
                <a:ea typeface="ＭＳ Ｐゴシック" panose="020B0600070205080204" pitchFamily="34" charset="-128"/>
              </a:rPr>
              <a:t>2.  </a:t>
            </a:r>
            <a:r>
              <a:rPr lang="en-GB" altLang="en-US" b="1" dirty="0" smtClean="0">
                <a:solidFill>
                  <a:srgbClr val="003399"/>
                </a:solidFill>
                <a:ea typeface="ＭＳ Ｐゴシック" panose="020B0600070205080204" pitchFamily="34" charset="-128"/>
              </a:rPr>
              <a:t>Added value and cross border impact</a:t>
            </a:r>
          </a:p>
          <a:p>
            <a:pPr marL="171450" indent="-171450">
              <a:buFontTx/>
              <a:buChar char="-"/>
              <a:defRPr/>
            </a:pPr>
            <a:r>
              <a:rPr lang="en-GB" altLang="en-US" dirty="0" smtClean="0">
                <a:solidFill>
                  <a:srgbClr val="003399"/>
                </a:solidFill>
                <a:ea typeface="ＭＳ Ｐゴシック" panose="020B0600070205080204" pitchFamily="34" charset="-128"/>
              </a:rPr>
              <a:t>Importance of cross border cooperation – benefit for target groups, project/programme area, for project partners</a:t>
            </a:r>
          </a:p>
          <a:p>
            <a:pPr marL="171450" indent="-171450">
              <a:buFontTx/>
              <a:buChar char="-"/>
              <a:defRPr/>
            </a:pPr>
            <a:r>
              <a:rPr lang="en-GB" altLang="en-US" dirty="0" smtClean="0">
                <a:solidFill>
                  <a:srgbClr val="003399"/>
                </a:solidFill>
                <a:ea typeface="ＭＳ Ｐゴシック" panose="020B0600070205080204" pitchFamily="34" charset="-128"/>
              </a:rPr>
              <a:t>Contribution to horizontal principles</a:t>
            </a:r>
          </a:p>
          <a:p>
            <a:pPr marL="171450" indent="-171450">
              <a:buFontTx/>
              <a:buChar char="-"/>
              <a:defRPr/>
            </a:pPr>
            <a:r>
              <a:rPr lang="en-GB" altLang="en-US" dirty="0" smtClean="0">
                <a:solidFill>
                  <a:srgbClr val="003399"/>
                </a:solidFill>
                <a:ea typeface="ＭＳ Ｐゴシック" panose="020B0600070205080204" pitchFamily="34" charset="-128"/>
              </a:rPr>
              <a:t>Project contribution to the implementation of EU macro-regional strategies, </a:t>
            </a:r>
          </a:p>
          <a:p>
            <a:pPr marL="171450" indent="-171450">
              <a:buFontTx/>
              <a:buChar char="-"/>
              <a:defRPr/>
            </a:pPr>
            <a:r>
              <a:rPr lang="en-GB" altLang="en-US" dirty="0" smtClean="0">
                <a:solidFill>
                  <a:srgbClr val="003399"/>
                </a:solidFill>
                <a:ea typeface="ＭＳ Ｐゴシック" panose="020B0600070205080204" pitchFamily="34" charset="-128"/>
              </a:rPr>
              <a:t>Project builds on available knowledge and ensures synergies  with other EU, national, regional and/or local development strategy or programmes</a:t>
            </a:r>
          </a:p>
          <a:p>
            <a:pPr>
              <a:defRPr/>
            </a:pPr>
            <a:r>
              <a:rPr lang="en-GB" altLang="en-US" dirty="0" smtClean="0">
                <a:solidFill>
                  <a:srgbClr val="003399"/>
                </a:solidFill>
                <a:ea typeface="ＭＳ Ｐゴシック" panose="020B0600070205080204" pitchFamily="34" charset="-128"/>
              </a:rPr>
              <a:t>3. </a:t>
            </a:r>
            <a:r>
              <a:rPr lang="en-GB" b="1" dirty="0" smtClean="0">
                <a:latin typeface="Calibri" panose="020F0502020204030204" pitchFamily="34" charset="0"/>
                <a:ea typeface="Calibri" panose="020F0502020204030204" pitchFamily="34" charset="0"/>
                <a:cs typeface="Times New Roman" panose="02020603050405020304" pitchFamily="18" charset="0"/>
              </a:rPr>
              <a:t>Contribution to programme priorities, expected results and outputs </a:t>
            </a:r>
          </a:p>
          <a:p>
            <a:pPr marL="171450" indent="-171450">
              <a:buFontTx/>
              <a:buChar char="-"/>
              <a:defRPr/>
            </a:pPr>
            <a:r>
              <a:rPr lang="en-GB" dirty="0" smtClean="0"/>
              <a:t>The project’s results and main outputs are clearly linked to programme priority and its indicators</a:t>
            </a:r>
          </a:p>
          <a:p>
            <a:pPr marL="171450" indent="-171450">
              <a:buFontTx/>
              <a:buChar char="-"/>
              <a:defRPr/>
            </a:pPr>
            <a:r>
              <a:rPr lang="en-GB" dirty="0" smtClean="0"/>
              <a:t>The project main outputs contributes to at least 1 programme common/specific output indicators</a:t>
            </a:r>
            <a:endParaRPr lang="en-GB" altLang="en-US" dirty="0" smtClean="0">
              <a:solidFill>
                <a:srgbClr val="003399"/>
              </a:solidFill>
              <a:ea typeface="ＭＳ Ｐゴシック" panose="020B0600070205080204" pitchFamily="34" charset="-128"/>
            </a:endParaRPr>
          </a:p>
          <a:p>
            <a:pPr>
              <a:defRPr/>
            </a:pPr>
            <a:r>
              <a:rPr lang="en-GB" altLang="en-US" dirty="0" smtClean="0">
                <a:solidFill>
                  <a:srgbClr val="003399"/>
                </a:solidFill>
                <a:ea typeface="ＭＳ Ｐゴシック" panose="020B0600070205080204" pitchFamily="34" charset="-128"/>
              </a:rPr>
              <a:t>4. </a:t>
            </a:r>
            <a:r>
              <a:rPr lang="en-GB" altLang="en-US" b="1" dirty="0" smtClean="0">
                <a:solidFill>
                  <a:srgbClr val="003399"/>
                </a:solidFill>
                <a:ea typeface="ＭＳ Ｐゴシック" panose="020B0600070205080204" pitchFamily="34" charset="-128"/>
              </a:rPr>
              <a:t>Partnership relevance</a:t>
            </a:r>
          </a:p>
          <a:p>
            <a:pPr marL="171450" indent="-171450">
              <a:buFontTx/>
              <a:buChar char="-"/>
              <a:defRPr/>
            </a:pPr>
            <a:r>
              <a:rPr lang="en-GB" altLang="en-US" dirty="0" smtClean="0">
                <a:solidFill>
                  <a:srgbClr val="003399"/>
                </a:solidFill>
                <a:ea typeface="ＭＳ Ｐゴシック" panose="020B0600070205080204" pitchFamily="34" charset="-128"/>
              </a:rPr>
              <a:t>Relevance of partners needed to address the territorial challenges/opportunity and the objectives specified;</a:t>
            </a:r>
          </a:p>
          <a:p>
            <a:pPr>
              <a:defRPr/>
            </a:pPr>
            <a:r>
              <a:rPr lang="en-GB" altLang="en-US" dirty="0" smtClean="0">
                <a:solidFill>
                  <a:srgbClr val="003399"/>
                </a:solidFill>
                <a:ea typeface="ＭＳ Ｐゴシック" panose="020B0600070205080204" pitchFamily="34" charset="-128"/>
              </a:rPr>
              <a:t>-  Description of roles</a:t>
            </a:r>
          </a:p>
          <a:p>
            <a:pPr>
              <a:defRPr/>
            </a:pPr>
            <a:endParaRPr lang="en-GB" altLang="en-US" dirty="0" smtClean="0">
              <a:ea typeface="ＭＳ Ｐゴシック" panose="020B0600070205080204" pitchFamily="34" charset="-128"/>
            </a:endParaRPr>
          </a:p>
        </p:txBody>
      </p:sp>
      <p:sp>
        <p:nvSpPr>
          <p:cNvPr id="788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63FFBC8-0913-455C-AB8A-4632B14185BB}" type="slidenum">
              <a:rPr lang="ro-RO" altLang="en-US" smtClean="0"/>
              <a:pPr>
                <a:spcBef>
                  <a:spcPct val="0"/>
                </a:spcBef>
              </a:pPr>
              <a:t>38</a:t>
            </a:fld>
            <a:endParaRPr lang="ro-RO" altLang="en-US" smtClean="0"/>
          </a:p>
        </p:txBody>
      </p:sp>
    </p:spTree>
    <p:extLst>
      <p:ext uri="{BB962C8B-B14F-4D97-AF65-F5344CB8AC3E}">
        <p14:creationId xmlns:p14="http://schemas.microsoft.com/office/powerpoint/2010/main" val="40338213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solidFill>
                  <a:srgbClr val="003399"/>
                </a:solidFill>
                <a:ea typeface="ＭＳ Ｐゴシック" panose="020B0600070205080204" pitchFamily="34" charset="-128"/>
              </a:rPr>
              <a:t>5. </a:t>
            </a:r>
            <a:r>
              <a:rPr lang="en-GB" altLang="en-US" b="1" dirty="0" smtClean="0">
                <a:solidFill>
                  <a:srgbClr val="003399"/>
                </a:solidFill>
                <a:ea typeface="ＭＳ Ｐゴシック" panose="020B0600070205080204" pitchFamily="34" charset="-128"/>
              </a:rPr>
              <a:t>Partnership capacity</a:t>
            </a:r>
          </a:p>
          <a:p>
            <a:r>
              <a:rPr lang="en-GB" altLang="en-US" dirty="0" smtClean="0">
                <a:solidFill>
                  <a:srgbClr val="003399"/>
                </a:solidFill>
                <a:ea typeface="ＭＳ Ｐゴシック" panose="020B0600070205080204" pitchFamily="34" charset="-128"/>
              </a:rPr>
              <a:t>Experience, necessary capacity to implement the project,  Capacity of the management team , Management procedures</a:t>
            </a:r>
          </a:p>
          <a:p>
            <a:r>
              <a:rPr lang="en-GB" altLang="en-US" dirty="0" smtClean="0">
                <a:solidFill>
                  <a:srgbClr val="003399"/>
                </a:solidFill>
                <a:ea typeface="ＭＳ Ｐゴシック" panose="020B0600070205080204" pitchFamily="34" charset="-128"/>
              </a:rPr>
              <a:t>6. </a:t>
            </a:r>
            <a:r>
              <a:rPr lang="en-GB" altLang="en-US" b="1" dirty="0" smtClean="0">
                <a:solidFill>
                  <a:srgbClr val="003399"/>
                </a:solidFill>
                <a:ea typeface="ＭＳ Ｐゴシック" panose="020B0600070205080204" pitchFamily="34" charset="-128"/>
              </a:rPr>
              <a:t>Communication</a:t>
            </a:r>
          </a:p>
          <a:p>
            <a:r>
              <a:rPr lang="en-GB" altLang="en-US" dirty="0" smtClean="0">
                <a:solidFill>
                  <a:srgbClr val="003399"/>
                </a:solidFill>
                <a:ea typeface="ＭＳ Ｐゴシック" panose="020B0600070205080204" pitchFamily="34" charset="-128"/>
              </a:rPr>
              <a:t>- proposed information and communication activities clearly defined, appropriate and necessary to reach the relevant target groups and stakeholders.</a:t>
            </a:r>
          </a:p>
          <a:p>
            <a:r>
              <a:rPr lang="en-GB" altLang="en-US" dirty="0" smtClean="0">
                <a:solidFill>
                  <a:srgbClr val="003399"/>
                </a:solidFill>
                <a:ea typeface="ＭＳ Ｐゴシック" panose="020B0600070205080204" pitchFamily="34" charset="-128"/>
              </a:rPr>
              <a:t>7. </a:t>
            </a:r>
            <a:r>
              <a:rPr lang="en-GB" altLang="en-US" b="1" dirty="0" smtClean="0">
                <a:solidFill>
                  <a:srgbClr val="003399"/>
                </a:solidFill>
                <a:ea typeface="ＭＳ Ｐゴシック" panose="020B0600070205080204" pitchFamily="34" charset="-128"/>
              </a:rPr>
              <a:t>Work plan</a:t>
            </a:r>
          </a:p>
          <a:p>
            <a:r>
              <a:rPr lang="en-GB" altLang="en-US" dirty="0" smtClean="0">
                <a:solidFill>
                  <a:srgbClr val="003399"/>
                </a:solidFill>
                <a:ea typeface="ＭＳ Ｐゴシック" panose="020B0600070205080204" pitchFamily="34" charset="-128"/>
              </a:rPr>
              <a:t>- conceptual approach and action plan well designed and realistic, project results and main outputs clearly defined, consistent and realistic, monitoring and evaluation arrangements </a:t>
            </a:r>
            <a:r>
              <a:rPr lang="en-GB" altLang="en-US" dirty="0" err="1" smtClean="0">
                <a:solidFill>
                  <a:srgbClr val="003399"/>
                </a:solidFill>
                <a:ea typeface="ＭＳ Ｐゴシック" panose="020B0600070205080204" pitchFamily="34" charset="-128"/>
              </a:rPr>
              <a:t>forseen</a:t>
            </a:r>
            <a:r>
              <a:rPr lang="en-GB" altLang="en-US" dirty="0" smtClean="0">
                <a:solidFill>
                  <a:srgbClr val="003399"/>
                </a:solidFill>
                <a:ea typeface="ＭＳ Ｐゴシック" panose="020B0600070205080204" pitchFamily="34" charset="-128"/>
              </a:rPr>
              <a:t>.</a:t>
            </a:r>
          </a:p>
          <a:p>
            <a:r>
              <a:rPr lang="en-GB" altLang="en-US" dirty="0" smtClean="0">
                <a:solidFill>
                  <a:srgbClr val="003399"/>
                </a:solidFill>
                <a:ea typeface="ＭＳ Ｐゴシック" panose="020B0600070205080204" pitchFamily="34" charset="-128"/>
              </a:rPr>
              <a:t>8. </a:t>
            </a:r>
            <a:r>
              <a:rPr lang="en-GB" altLang="en-US" b="1" dirty="0" smtClean="0">
                <a:solidFill>
                  <a:srgbClr val="003399"/>
                </a:solidFill>
                <a:ea typeface="ＭＳ Ｐゴシック" panose="020B0600070205080204" pitchFamily="34" charset="-128"/>
              </a:rPr>
              <a:t>Budget </a:t>
            </a:r>
            <a:r>
              <a:rPr lang="en-GB" altLang="en-US" dirty="0" smtClean="0">
                <a:solidFill>
                  <a:srgbClr val="003399"/>
                </a:solidFill>
                <a:ea typeface="ＭＳ Ｐゴシック" panose="020B0600070205080204" pitchFamily="34" charset="-128"/>
              </a:rPr>
              <a:t>clear and the resources realistic and reasonable; the project budget justified, proportionate and connected to the proposed work plan and the main outputs and results aimed for; financial resources among partners balanced and it reflects their involvement/responsibilities.</a:t>
            </a:r>
          </a:p>
          <a:p>
            <a:endParaRPr lang="en-GB" altLang="en-US" dirty="0" smtClean="0">
              <a:solidFill>
                <a:srgbClr val="003399"/>
              </a:solidFill>
              <a:ea typeface="ＭＳ Ｐゴシック" panose="020B0600070205080204" pitchFamily="34" charset="-128"/>
            </a:endParaRPr>
          </a:p>
          <a:p>
            <a:endParaRPr lang="en-GB" altLang="en-US" dirty="0" smtClean="0">
              <a:ea typeface="ＭＳ Ｐゴシック" panose="020B0600070205080204" pitchFamily="34" charset="-128"/>
            </a:endParaRPr>
          </a:p>
        </p:txBody>
      </p:sp>
      <p:sp>
        <p:nvSpPr>
          <p:cNvPr id="809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74D902A5-4548-40D7-B25E-F760D49BCFC8}" type="slidenum">
              <a:rPr lang="ro-RO" altLang="en-US" smtClean="0"/>
              <a:pPr>
                <a:spcBef>
                  <a:spcPct val="0"/>
                </a:spcBef>
              </a:pPr>
              <a:t>39</a:t>
            </a:fld>
            <a:endParaRPr lang="ro-RO" altLang="en-US" smtClean="0"/>
          </a:p>
        </p:txBody>
      </p:sp>
    </p:spTree>
    <p:extLst>
      <p:ext uri="{BB962C8B-B14F-4D97-AF65-F5344CB8AC3E}">
        <p14:creationId xmlns:p14="http://schemas.microsoft.com/office/powerpoint/2010/main" val="26192550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D476DDB5-A35F-4AB1-9652-EC8040ECF500}" type="slidenum">
              <a:rPr lang="ro-RO" altLang="en-US" smtClean="0">
                <a:solidFill>
                  <a:srgbClr val="000000"/>
                </a:solidFill>
              </a:rPr>
              <a:pPr>
                <a:spcBef>
                  <a:spcPct val="0"/>
                </a:spcBef>
              </a:pPr>
              <a:t>41</a:t>
            </a:fld>
            <a:endParaRPr lang="ro-RO" altLang="en-US" smtClean="0">
              <a:solidFill>
                <a:srgbClr val="000000"/>
              </a:solidFill>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o-RO" altLang="en-US" smtClean="0">
              <a:ea typeface="ＭＳ Ｐゴシック" panose="020B0600070205080204" pitchFamily="34" charset="-128"/>
            </a:endParaRPr>
          </a:p>
        </p:txBody>
      </p:sp>
    </p:spTree>
    <p:extLst>
      <p:ext uri="{BB962C8B-B14F-4D97-AF65-F5344CB8AC3E}">
        <p14:creationId xmlns:p14="http://schemas.microsoft.com/office/powerpoint/2010/main" val="112845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solidFill>
                  <a:srgbClr val="003399"/>
                </a:solidFill>
                <a:ea typeface="ＭＳ Ｐゴシック" panose="020B0600070205080204" pitchFamily="34" charset="-128"/>
              </a:rPr>
              <a:t>Award and signature of contracts are conditioned by the signature of the financing agreements</a:t>
            </a:r>
          </a:p>
          <a:p>
            <a:endParaRPr lang="en-GB" altLang="en-US" dirty="0" smtClean="0">
              <a:ea typeface="ＭＳ Ｐゴシック" panose="020B0600070205080204" pitchFamily="34" charset="-128"/>
            </a:endParaRPr>
          </a:p>
        </p:txBody>
      </p:sp>
      <p:sp>
        <p:nvSpPr>
          <p:cNvPr id="215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E6DB1449-68D8-4C1A-B2B6-18DD75D5F73E}" type="slidenum">
              <a:rPr lang="ro-RO" altLang="en-US" smtClean="0"/>
              <a:pPr>
                <a:spcBef>
                  <a:spcPct val="0"/>
                </a:spcBef>
              </a:pPr>
              <a:t>4</a:t>
            </a:fld>
            <a:endParaRPr lang="ro-RO" altLang="en-US" smtClean="0"/>
          </a:p>
        </p:txBody>
      </p:sp>
    </p:spTree>
    <p:extLst>
      <p:ext uri="{BB962C8B-B14F-4D97-AF65-F5344CB8AC3E}">
        <p14:creationId xmlns:p14="http://schemas.microsoft.com/office/powerpoint/2010/main" val="4135808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GB" altLang="en-US" dirty="0" smtClean="0">
                <a:ea typeface="ＭＳ Ｐゴシック" panose="020B0600070205080204" pitchFamily="34" charset="-128"/>
              </a:rPr>
              <a:t>Amounts calculated based on:</a:t>
            </a:r>
          </a:p>
          <a:p>
            <a:pPr marL="228600" indent="-228600">
              <a:buFontTx/>
              <a:buAutoNum type="arabicPeriod"/>
              <a:defRPr/>
            </a:pPr>
            <a:r>
              <a:rPr lang="en-GB" altLang="en-US" dirty="0" smtClean="0">
                <a:ea typeface="ＭＳ Ｐゴシック" panose="020B0600070205080204" pitchFamily="34" charset="-128"/>
              </a:rPr>
              <a:t>Figures included in the Financial Plan (section 8.7) of the JOP for the period 2014-2017; </a:t>
            </a:r>
          </a:p>
          <a:p>
            <a:pPr marL="228600" indent="-228600">
              <a:buFontTx/>
              <a:buAutoNum type="arabicPeriod"/>
              <a:defRPr/>
            </a:pPr>
            <a:r>
              <a:rPr lang="en-GB" altLang="en-US" dirty="0" smtClean="0">
                <a:ea typeface="ＭＳ Ｐゴシック" panose="020B0600070205080204" pitchFamily="34" charset="-128"/>
              </a:rPr>
              <a:t>The amount of 19.655.625,60 Euro – represents 90% of the allocation for 2014-2017</a:t>
            </a:r>
          </a:p>
          <a:p>
            <a:pPr marL="228600" indent="-228600">
              <a:buFontTx/>
              <a:buAutoNum type="arabicPeriod"/>
              <a:defRPr/>
            </a:pPr>
            <a:r>
              <a:rPr lang="en-GB" altLang="en-US" dirty="0" smtClean="0">
                <a:ea typeface="ＭＳ Ｐゴシック" panose="020B0600070205080204" pitchFamily="34" charset="-128"/>
              </a:rPr>
              <a:t>Percentages split between the 2 Thematic Objectives: </a:t>
            </a:r>
            <a:r>
              <a:rPr lang="en-GB" altLang="en-US" b="1" dirty="0" smtClean="0">
                <a:ea typeface="ＭＳ Ｐゴシック" panose="020B0600070205080204" pitchFamily="34" charset="-128"/>
              </a:rPr>
              <a:t>TO1</a:t>
            </a:r>
            <a:r>
              <a:rPr lang="en-GB" altLang="en-US" dirty="0" smtClean="0">
                <a:ea typeface="ＭＳ Ｐゴシック" panose="020B0600070205080204" pitchFamily="34" charset="-128"/>
              </a:rPr>
              <a:t> - 70% for Priority 1 and 30% for Priority 2; </a:t>
            </a:r>
            <a:r>
              <a:rPr lang="en-GB" altLang="en-US" b="1" dirty="0" smtClean="0">
                <a:ea typeface="ＭＳ Ｐゴシック" panose="020B0600070205080204" pitchFamily="34" charset="-128"/>
              </a:rPr>
              <a:t>TO2</a:t>
            </a:r>
            <a:r>
              <a:rPr lang="en-GB" altLang="en-US" dirty="0" smtClean="0">
                <a:ea typeface="ＭＳ Ｐゴシック" panose="020B0600070205080204" pitchFamily="34" charset="-128"/>
              </a:rPr>
              <a:t> – 50% for Priority 1 and 50% for Priority 2 - Decision took in Tbilisi (November 2014)</a:t>
            </a:r>
          </a:p>
        </p:txBody>
      </p:sp>
      <p:sp>
        <p:nvSpPr>
          <p:cNvPr id="235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DBFE3FA-6897-40B5-9212-8A82765C8AB9}" type="slidenum">
              <a:rPr lang="ro-RO" altLang="en-US" smtClean="0"/>
              <a:pPr>
                <a:spcBef>
                  <a:spcPct val="0"/>
                </a:spcBef>
              </a:pPr>
              <a:t>5</a:t>
            </a:fld>
            <a:endParaRPr lang="ro-RO" altLang="en-US" smtClean="0"/>
          </a:p>
        </p:txBody>
      </p:sp>
    </p:spTree>
    <p:extLst>
      <p:ext uri="{BB962C8B-B14F-4D97-AF65-F5344CB8AC3E}">
        <p14:creationId xmlns:p14="http://schemas.microsoft.com/office/powerpoint/2010/main" val="1786441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E9E8734-FAEB-4501-B5D7-77BDC2D33362}" type="slidenum">
              <a:rPr lang="ro-RO" altLang="en-US" smtClean="0"/>
              <a:pPr>
                <a:spcBef>
                  <a:spcPct val="0"/>
                </a:spcBef>
              </a:pPr>
              <a:t>9</a:t>
            </a:fld>
            <a:endParaRPr lang="ro-RO" alt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681038" y="4722813"/>
            <a:ext cx="5446712" cy="447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o-RO" altLang="en-US" smtClean="0">
              <a:ea typeface="ＭＳ Ｐゴシック" panose="020B0600070205080204" pitchFamily="34" charset="-128"/>
            </a:endParaRPr>
          </a:p>
        </p:txBody>
      </p:sp>
    </p:spTree>
    <p:extLst>
      <p:ext uri="{BB962C8B-B14F-4D97-AF65-F5344CB8AC3E}">
        <p14:creationId xmlns:p14="http://schemas.microsoft.com/office/powerpoint/2010/main" val="2616752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6527D98E-54DF-453E-9CC3-C66C973AF5B4}" type="slidenum">
              <a:rPr lang="ro-RO" altLang="en-US" smtClean="0"/>
              <a:pPr>
                <a:spcBef>
                  <a:spcPct val="0"/>
                </a:spcBef>
              </a:pPr>
              <a:t>10</a:t>
            </a:fld>
            <a:endParaRPr lang="ro-RO" alt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681038" y="4722813"/>
            <a:ext cx="5446712" cy="447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GB" altLang="en-US" smtClean="0">
                <a:ea typeface="ＭＳ Ｐゴシック" panose="020B0600070205080204" pitchFamily="34" charset="-128"/>
              </a:rPr>
              <a:t>Transnistrian area are eligible under the programme only if they are registered as legal entities in the Republic of Moldova</a:t>
            </a:r>
          </a:p>
          <a:p>
            <a:pPr marL="171450" indent="-171450">
              <a:buFontTx/>
              <a:buChar char="-"/>
            </a:pPr>
            <a:r>
              <a:rPr lang="en-GB" altLang="en-US" smtClean="0">
                <a:ea typeface="ＭＳ Ｐゴシック" panose="020B0600070205080204" pitchFamily="34" charset="-128"/>
              </a:rPr>
              <a:t>Participation of Turkish partners is possible in projects with at least one partner from a participating EU Member State and one partner from a participating partner country.</a:t>
            </a:r>
          </a:p>
          <a:p>
            <a:pPr marL="171450" indent="-171450">
              <a:buFontTx/>
              <a:buChar char="-"/>
            </a:pPr>
            <a:r>
              <a:rPr lang="en-GB" altLang="en-US" smtClean="0">
                <a:ea typeface="ＭＳ Ｐゴシック" panose="020B0600070205080204" pitchFamily="34" charset="-128"/>
              </a:rPr>
              <a:t>At the time of drafting the Application Guide, general EU restrictions on cooperation in Crimeea and Sevastopol  regions are applicable to CBC, as provided for in the ENI CBC Programming document</a:t>
            </a:r>
            <a:r>
              <a:rPr lang="en-GB" altLang="en-US" u="sng" smtClean="0">
                <a:ea typeface="ＭＳ Ｐゴシック" panose="020B0600070205080204" pitchFamily="34" charset="-128"/>
              </a:rPr>
              <a:t>.</a:t>
            </a:r>
            <a:endParaRPr lang="en-GB" altLang="en-US" smtClean="0">
              <a:ea typeface="ＭＳ Ｐゴシック" panose="020B0600070205080204" pitchFamily="34" charset="-128"/>
            </a:endParaRPr>
          </a:p>
          <a:p>
            <a:pPr marL="171450" indent="-171450">
              <a:buFontTx/>
              <a:buChar char="-"/>
            </a:pPr>
            <a:endParaRPr lang="ro-RO" altLang="en-US" smtClean="0">
              <a:ea typeface="ＭＳ Ｐゴシック" panose="020B0600070205080204" pitchFamily="34" charset="-128"/>
            </a:endParaRPr>
          </a:p>
        </p:txBody>
      </p:sp>
    </p:spTree>
    <p:extLst>
      <p:ext uri="{BB962C8B-B14F-4D97-AF65-F5344CB8AC3E}">
        <p14:creationId xmlns:p14="http://schemas.microsoft.com/office/powerpoint/2010/main" val="3700293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57A329D5-41C3-43BC-B676-80CC73FED392}" type="slidenum">
              <a:rPr lang="ro-RO" altLang="en-US" smtClean="0"/>
              <a:pPr>
                <a:spcBef>
                  <a:spcPct val="0"/>
                </a:spcBef>
              </a:pPr>
              <a:t>11</a:t>
            </a:fld>
            <a:endParaRPr lang="ro-RO" alt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681038" y="4722813"/>
            <a:ext cx="5446712" cy="447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endParaRPr lang="ro-RO" altLang="en-US" smtClean="0">
              <a:ea typeface="ＭＳ Ｐゴシック" panose="020B0600070205080204" pitchFamily="34" charset="-128"/>
            </a:endParaRPr>
          </a:p>
        </p:txBody>
      </p:sp>
    </p:spTree>
    <p:extLst>
      <p:ext uri="{BB962C8B-B14F-4D97-AF65-F5344CB8AC3E}">
        <p14:creationId xmlns:p14="http://schemas.microsoft.com/office/powerpoint/2010/main" val="1577856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smtClean="0">
                <a:ea typeface="ＭＳ Ｐゴシック" panose="020B0600070205080204" pitchFamily="34" charset="-128"/>
              </a:rPr>
              <a:t>Why International organisations? – because:</a:t>
            </a:r>
          </a:p>
          <a:p>
            <a:r>
              <a:rPr lang="en-GB" altLang="en-US" dirty="0" smtClean="0">
                <a:ea typeface="ＭＳ Ｐゴシック" panose="020B0600070205080204" pitchFamily="34" charset="-128"/>
              </a:rPr>
              <a:t>- Their rules and internal management and operational procedures are usually complicated and could be in contradiction/not correlated with the Programme procedures, hence – risk for delays in contracting or in implementing projects (providing contracting actually takes place) </a:t>
            </a:r>
          </a:p>
          <a:p>
            <a:endParaRPr lang="en-GB" altLang="en-US" dirty="0" smtClean="0">
              <a:ea typeface="ＭＳ Ｐゴシック" panose="020B0600070205080204" pitchFamily="34" charset="-128"/>
            </a:endParaRPr>
          </a:p>
        </p:txBody>
      </p:sp>
      <p:sp>
        <p:nvSpPr>
          <p:cNvPr id="348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New Roman"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ＭＳ Ｐゴシック" panose="020B0600070205080204" pitchFamily="34" charset="-128"/>
              </a:defRPr>
            </a:lvl9pPr>
          </a:lstStyle>
          <a:p>
            <a:pPr>
              <a:spcBef>
                <a:spcPct val="0"/>
              </a:spcBef>
            </a:pPr>
            <a:fld id="{C8A3BB76-A374-4FA4-B77F-46CCD9B4995B}" type="slidenum">
              <a:rPr lang="ro-RO" altLang="en-US" smtClean="0">
                <a:solidFill>
                  <a:srgbClr val="000000"/>
                </a:solidFill>
              </a:rPr>
              <a:pPr>
                <a:spcBef>
                  <a:spcPct val="0"/>
                </a:spcBef>
              </a:pPr>
              <a:t>12</a:t>
            </a:fld>
            <a:endParaRPr lang="ro-RO" altLang="en-US" smtClean="0">
              <a:solidFill>
                <a:srgbClr val="000000"/>
              </a:solidFill>
            </a:endParaRPr>
          </a:p>
        </p:txBody>
      </p:sp>
    </p:spTree>
    <p:extLst>
      <p:ext uri="{BB962C8B-B14F-4D97-AF65-F5344CB8AC3E}">
        <p14:creationId xmlns:p14="http://schemas.microsoft.com/office/powerpoint/2010/main" val="2988730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CB5EC8AD-0A84-4DE2-847B-7B7940F1FE37}" type="slidenum">
              <a:rPr lang="ro-RO" altLang="en-US" smtClean="0"/>
              <a:pPr>
                <a:defRPr/>
              </a:pPr>
              <a:t>13</a:t>
            </a:fld>
            <a:endParaRPr lang="ro-RO" altLang="en-US"/>
          </a:p>
        </p:txBody>
      </p:sp>
    </p:spTree>
    <p:extLst>
      <p:ext uri="{BB962C8B-B14F-4D97-AF65-F5344CB8AC3E}">
        <p14:creationId xmlns:p14="http://schemas.microsoft.com/office/powerpoint/2010/main" val="2351613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AA13EF-260D-42C2-A1A0-DBE3622AE00A}" type="slidenum">
              <a:rPr lang="en-US" altLang="en-US"/>
              <a:pPr>
                <a:defRPr/>
              </a:pPr>
              <a:t>‹#›</a:t>
            </a:fld>
            <a:endParaRPr lang="en-US" altLang="en-US"/>
          </a:p>
        </p:txBody>
      </p:sp>
    </p:spTree>
    <p:extLst>
      <p:ext uri="{BB962C8B-B14F-4D97-AF65-F5344CB8AC3E}">
        <p14:creationId xmlns:p14="http://schemas.microsoft.com/office/powerpoint/2010/main" val="2398358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066A77-C597-4B4C-B511-86E23044100B}" type="slidenum">
              <a:rPr lang="en-US" altLang="en-US"/>
              <a:pPr>
                <a:defRPr/>
              </a:pPr>
              <a:t>‹#›</a:t>
            </a:fld>
            <a:endParaRPr lang="en-US" altLang="en-US"/>
          </a:p>
        </p:txBody>
      </p:sp>
    </p:spTree>
    <p:extLst>
      <p:ext uri="{BB962C8B-B14F-4D97-AF65-F5344CB8AC3E}">
        <p14:creationId xmlns:p14="http://schemas.microsoft.com/office/powerpoint/2010/main" val="4247088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53B4E4-42C2-486C-8E2B-B6B51ECECD41}" type="slidenum">
              <a:rPr lang="en-US" altLang="en-US"/>
              <a:pPr>
                <a:defRPr/>
              </a:pPr>
              <a:t>‹#›</a:t>
            </a:fld>
            <a:endParaRPr lang="en-US" altLang="en-US"/>
          </a:p>
        </p:txBody>
      </p:sp>
    </p:spTree>
    <p:extLst>
      <p:ext uri="{BB962C8B-B14F-4D97-AF65-F5344CB8AC3E}">
        <p14:creationId xmlns:p14="http://schemas.microsoft.com/office/powerpoint/2010/main" val="2023336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lvl1pPr>
          </a:lstStyle>
          <a:p>
            <a:pPr>
              <a:defRPr/>
            </a:pPr>
            <a:fld id="{19FED224-B547-4E9E-88D0-C40F0F4BF9BE}" type="slidenum">
              <a:rPr lang="en-US"/>
              <a:pPr>
                <a:defRPr/>
              </a:pPr>
              <a:t>‹#›</a:t>
            </a:fld>
            <a:endParaRPr lang="en-US"/>
          </a:p>
        </p:txBody>
      </p:sp>
    </p:spTree>
    <p:extLst>
      <p:ext uri="{BB962C8B-B14F-4D97-AF65-F5344CB8AC3E}">
        <p14:creationId xmlns:p14="http://schemas.microsoft.com/office/powerpoint/2010/main" val="551412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lvl1pPr>
          </a:lstStyle>
          <a:p>
            <a:pPr>
              <a:defRPr/>
            </a:pPr>
            <a:fld id="{242C8D2B-A182-4712-BEF5-F41A523447D0}" type="slidenum">
              <a:rPr lang="en-US"/>
              <a:pPr>
                <a:defRPr/>
              </a:pPr>
              <a:t>‹#›</a:t>
            </a:fld>
            <a:endParaRPr lang="en-US"/>
          </a:p>
        </p:txBody>
      </p:sp>
    </p:spTree>
    <p:extLst>
      <p:ext uri="{BB962C8B-B14F-4D97-AF65-F5344CB8AC3E}">
        <p14:creationId xmlns:p14="http://schemas.microsoft.com/office/powerpoint/2010/main" val="1957673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1FD95E9-0221-42F6-B20A-9B7679E55B73}" type="slidenum">
              <a:rPr lang="en-US"/>
              <a:pPr>
                <a:defRPr/>
              </a:pPr>
              <a:t>‹#›</a:t>
            </a:fld>
            <a:endParaRPr lang="en-US"/>
          </a:p>
        </p:txBody>
      </p:sp>
    </p:spTree>
    <p:extLst>
      <p:ext uri="{BB962C8B-B14F-4D97-AF65-F5344CB8AC3E}">
        <p14:creationId xmlns:p14="http://schemas.microsoft.com/office/powerpoint/2010/main" val="109045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eaLnBrk="0" hangingPunct="0">
              <a:defRPr/>
            </a:lvl1pPr>
          </a:lstStyle>
          <a:p>
            <a:pPr>
              <a:defRPr/>
            </a:pPr>
            <a:endParaRPr lang="en-US"/>
          </a:p>
        </p:txBody>
      </p:sp>
      <p:sp>
        <p:nvSpPr>
          <p:cNvPr id="6" name="Rectangle 8"/>
          <p:cNvSpPr>
            <a:spLocks noGrp="1" noChangeArrowheads="1"/>
          </p:cNvSpPr>
          <p:nvPr>
            <p:ph type="ftr" sz="quarter" idx="11"/>
          </p:nvPr>
        </p:nvSpPr>
        <p:spPr/>
        <p:txBody>
          <a:bodyPr/>
          <a:lstStyle>
            <a:lvl1pPr eaLnBrk="0" hangingPunct="0">
              <a:defRPr/>
            </a:lvl1pPr>
          </a:lstStyle>
          <a:p>
            <a:pPr>
              <a:defRPr/>
            </a:pPr>
            <a:endParaRPr lang="en-US"/>
          </a:p>
        </p:txBody>
      </p:sp>
      <p:sp>
        <p:nvSpPr>
          <p:cNvPr id="7" name="Rectangle 9"/>
          <p:cNvSpPr>
            <a:spLocks noGrp="1" noChangeArrowheads="1"/>
          </p:cNvSpPr>
          <p:nvPr>
            <p:ph type="sldNum" sz="quarter" idx="12"/>
          </p:nvPr>
        </p:nvSpPr>
        <p:spPr/>
        <p:txBody>
          <a:bodyPr/>
          <a:lstStyle>
            <a:lvl1pPr eaLnBrk="0" hangingPunct="0">
              <a:defRPr/>
            </a:lvl1pPr>
          </a:lstStyle>
          <a:p>
            <a:pPr>
              <a:defRPr/>
            </a:pPr>
            <a:fld id="{7C842D75-6DC6-4D49-AB5A-9D1105A89F43}" type="slidenum">
              <a:rPr lang="en-US"/>
              <a:pPr>
                <a:defRPr/>
              </a:pPr>
              <a:t>‹#›</a:t>
            </a:fld>
            <a:endParaRPr lang="en-US"/>
          </a:p>
        </p:txBody>
      </p:sp>
    </p:spTree>
    <p:extLst>
      <p:ext uri="{BB962C8B-B14F-4D97-AF65-F5344CB8AC3E}">
        <p14:creationId xmlns:p14="http://schemas.microsoft.com/office/powerpoint/2010/main" val="2566180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9" name="Rectangle 6"/>
          <p:cNvSpPr>
            <a:spLocks noGrp="1" noChangeArrowheads="1"/>
          </p:cNvSpPr>
          <p:nvPr>
            <p:ph type="sldNum" sz="quarter" idx="12"/>
          </p:nvPr>
        </p:nvSpPr>
        <p:spPr/>
        <p:txBody>
          <a:bodyPr/>
          <a:lstStyle>
            <a:lvl1pPr eaLnBrk="0" hangingPunct="0">
              <a:defRPr/>
            </a:lvl1pPr>
          </a:lstStyle>
          <a:p>
            <a:pPr>
              <a:defRPr/>
            </a:pPr>
            <a:fld id="{D6A8F10E-4A36-4F8D-9D6D-03BB7CC173EF}" type="slidenum">
              <a:rPr lang="en-US"/>
              <a:pPr>
                <a:defRPr/>
              </a:pPr>
              <a:t>‹#›</a:t>
            </a:fld>
            <a:endParaRPr lang="en-US"/>
          </a:p>
        </p:txBody>
      </p:sp>
    </p:spTree>
    <p:extLst>
      <p:ext uri="{BB962C8B-B14F-4D97-AF65-F5344CB8AC3E}">
        <p14:creationId xmlns:p14="http://schemas.microsoft.com/office/powerpoint/2010/main" val="3825454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lvl1pPr>
          </a:lstStyle>
          <a:p>
            <a:pPr>
              <a:defRPr/>
            </a:pPr>
            <a:fld id="{FDC52C66-57B3-4974-8B5C-3598CAC57D57}" type="slidenum">
              <a:rPr lang="en-US"/>
              <a:pPr>
                <a:defRPr/>
              </a:pPr>
              <a:t>‹#›</a:t>
            </a:fld>
            <a:endParaRPr lang="en-US"/>
          </a:p>
        </p:txBody>
      </p:sp>
    </p:spTree>
    <p:extLst>
      <p:ext uri="{BB962C8B-B14F-4D97-AF65-F5344CB8AC3E}">
        <p14:creationId xmlns:p14="http://schemas.microsoft.com/office/powerpoint/2010/main" val="647819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3"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4" name="Rectangle 6"/>
          <p:cNvSpPr>
            <a:spLocks noGrp="1" noChangeArrowheads="1"/>
          </p:cNvSpPr>
          <p:nvPr>
            <p:ph type="sldNum" sz="quarter" idx="12"/>
          </p:nvPr>
        </p:nvSpPr>
        <p:spPr/>
        <p:txBody>
          <a:bodyPr/>
          <a:lstStyle>
            <a:lvl1pPr eaLnBrk="0" hangingPunct="0">
              <a:defRPr/>
            </a:lvl1pPr>
          </a:lstStyle>
          <a:p>
            <a:pPr>
              <a:defRPr/>
            </a:pPr>
            <a:fld id="{366C4607-B2EB-45B4-86E4-E84D5F217F3C}" type="slidenum">
              <a:rPr lang="en-US"/>
              <a:pPr>
                <a:defRPr/>
              </a:pPr>
              <a:t>‹#›</a:t>
            </a:fld>
            <a:endParaRPr lang="en-US"/>
          </a:p>
        </p:txBody>
      </p:sp>
    </p:spTree>
    <p:extLst>
      <p:ext uri="{BB962C8B-B14F-4D97-AF65-F5344CB8AC3E}">
        <p14:creationId xmlns:p14="http://schemas.microsoft.com/office/powerpoint/2010/main" val="39886219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eaLnBrk="0" hangingPunct="0">
              <a:defRPr/>
            </a:lvl1pPr>
          </a:lstStyle>
          <a:p>
            <a:pPr>
              <a:defRPr/>
            </a:pPr>
            <a:endParaRPr lang="en-US"/>
          </a:p>
        </p:txBody>
      </p:sp>
      <p:sp>
        <p:nvSpPr>
          <p:cNvPr id="6" name="Rectangle 8"/>
          <p:cNvSpPr>
            <a:spLocks noGrp="1" noChangeArrowheads="1"/>
          </p:cNvSpPr>
          <p:nvPr>
            <p:ph type="ftr" sz="quarter" idx="11"/>
          </p:nvPr>
        </p:nvSpPr>
        <p:spPr/>
        <p:txBody>
          <a:bodyPr/>
          <a:lstStyle>
            <a:lvl1pPr eaLnBrk="0" hangingPunct="0">
              <a:defRPr/>
            </a:lvl1pPr>
          </a:lstStyle>
          <a:p>
            <a:pPr>
              <a:defRPr/>
            </a:pPr>
            <a:endParaRPr lang="en-US"/>
          </a:p>
        </p:txBody>
      </p:sp>
      <p:sp>
        <p:nvSpPr>
          <p:cNvPr id="7" name="Rectangle 9"/>
          <p:cNvSpPr>
            <a:spLocks noGrp="1" noChangeArrowheads="1"/>
          </p:cNvSpPr>
          <p:nvPr>
            <p:ph type="sldNum" sz="quarter" idx="12"/>
          </p:nvPr>
        </p:nvSpPr>
        <p:spPr/>
        <p:txBody>
          <a:bodyPr/>
          <a:lstStyle>
            <a:lvl1pPr eaLnBrk="0" hangingPunct="0">
              <a:defRPr/>
            </a:lvl1pPr>
          </a:lstStyle>
          <a:p>
            <a:pPr>
              <a:defRPr/>
            </a:pPr>
            <a:fld id="{7C4F97FD-2E55-4961-ABE0-4A2BC74A56A6}" type="slidenum">
              <a:rPr lang="en-US"/>
              <a:pPr>
                <a:defRPr/>
              </a:pPr>
              <a:t>‹#›</a:t>
            </a:fld>
            <a:endParaRPr lang="en-US"/>
          </a:p>
        </p:txBody>
      </p:sp>
    </p:spTree>
    <p:extLst>
      <p:ext uri="{BB962C8B-B14F-4D97-AF65-F5344CB8AC3E}">
        <p14:creationId xmlns:p14="http://schemas.microsoft.com/office/powerpoint/2010/main" val="387170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944319-5D8E-4390-BC9C-1EC13FE48721}" type="slidenum">
              <a:rPr lang="en-US" altLang="en-US"/>
              <a:pPr>
                <a:defRPr/>
              </a:pPr>
              <a:t>‹#›</a:t>
            </a:fld>
            <a:endParaRPr lang="en-US" altLang="en-US"/>
          </a:p>
        </p:txBody>
      </p:sp>
    </p:spTree>
    <p:extLst>
      <p:ext uri="{BB962C8B-B14F-4D97-AF65-F5344CB8AC3E}">
        <p14:creationId xmlns:p14="http://schemas.microsoft.com/office/powerpoint/2010/main" val="30062910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eaLnBrk="0" hangingPunct="0">
              <a:defRPr/>
            </a:lvl1pPr>
          </a:lstStyle>
          <a:p>
            <a:pPr>
              <a:defRPr/>
            </a:pPr>
            <a:endParaRPr lang="en-US"/>
          </a:p>
        </p:txBody>
      </p:sp>
      <p:sp>
        <p:nvSpPr>
          <p:cNvPr id="6" name="Rectangle 8"/>
          <p:cNvSpPr>
            <a:spLocks noGrp="1" noChangeArrowheads="1"/>
          </p:cNvSpPr>
          <p:nvPr>
            <p:ph type="ftr" sz="quarter" idx="11"/>
          </p:nvPr>
        </p:nvSpPr>
        <p:spPr/>
        <p:txBody>
          <a:bodyPr/>
          <a:lstStyle>
            <a:lvl1pPr eaLnBrk="0" hangingPunct="0">
              <a:defRPr/>
            </a:lvl1pPr>
          </a:lstStyle>
          <a:p>
            <a:pPr>
              <a:defRPr/>
            </a:pPr>
            <a:endParaRPr lang="en-US"/>
          </a:p>
        </p:txBody>
      </p:sp>
      <p:sp>
        <p:nvSpPr>
          <p:cNvPr id="7" name="Rectangle 9"/>
          <p:cNvSpPr>
            <a:spLocks noGrp="1" noChangeArrowheads="1"/>
          </p:cNvSpPr>
          <p:nvPr>
            <p:ph type="sldNum" sz="quarter" idx="12"/>
          </p:nvPr>
        </p:nvSpPr>
        <p:spPr/>
        <p:txBody>
          <a:bodyPr/>
          <a:lstStyle>
            <a:lvl1pPr eaLnBrk="0" hangingPunct="0">
              <a:defRPr/>
            </a:lvl1pPr>
          </a:lstStyle>
          <a:p>
            <a:pPr>
              <a:defRPr/>
            </a:pPr>
            <a:fld id="{A5DE2F79-34C3-489C-AA64-BF6100AB890C}" type="slidenum">
              <a:rPr lang="en-US"/>
              <a:pPr>
                <a:defRPr/>
              </a:pPr>
              <a:t>‹#›</a:t>
            </a:fld>
            <a:endParaRPr lang="en-US"/>
          </a:p>
        </p:txBody>
      </p:sp>
    </p:spTree>
    <p:extLst>
      <p:ext uri="{BB962C8B-B14F-4D97-AF65-F5344CB8AC3E}">
        <p14:creationId xmlns:p14="http://schemas.microsoft.com/office/powerpoint/2010/main" val="2625045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84BACBC-D47D-4EAF-A669-C8FA72163CA9}" type="slidenum">
              <a:rPr lang="en-US"/>
              <a:pPr>
                <a:defRPr/>
              </a:pPr>
              <a:t>‹#›</a:t>
            </a:fld>
            <a:endParaRPr lang="en-US"/>
          </a:p>
        </p:txBody>
      </p:sp>
    </p:spTree>
    <p:extLst>
      <p:ext uri="{BB962C8B-B14F-4D97-AF65-F5344CB8AC3E}">
        <p14:creationId xmlns:p14="http://schemas.microsoft.com/office/powerpoint/2010/main" val="2448675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lvl1pPr>
          </a:lstStyle>
          <a:p>
            <a:pPr>
              <a:defRPr/>
            </a:pPr>
            <a:endParaRPr lang="en-US"/>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4CFEAC2-706B-44F5-8A43-5C2C460A3601}" type="slidenum">
              <a:rPr lang="en-US"/>
              <a:pPr>
                <a:defRPr/>
              </a:pPr>
              <a:t>‹#›</a:t>
            </a:fld>
            <a:endParaRPr lang="en-US"/>
          </a:p>
        </p:txBody>
      </p:sp>
    </p:spTree>
    <p:extLst>
      <p:ext uri="{BB962C8B-B14F-4D97-AF65-F5344CB8AC3E}">
        <p14:creationId xmlns:p14="http://schemas.microsoft.com/office/powerpoint/2010/main" val="196836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BF4FEF-C2DF-4918-AFAB-323A5A6FCE7A}" type="slidenum">
              <a:rPr lang="en-US" altLang="en-US"/>
              <a:pPr>
                <a:defRPr/>
              </a:pPr>
              <a:t>‹#›</a:t>
            </a:fld>
            <a:endParaRPr lang="en-US" altLang="en-US"/>
          </a:p>
        </p:txBody>
      </p:sp>
    </p:spTree>
    <p:extLst>
      <p:ext uri="{BB962C8B-B14F-4D97-AF65-F5344CB8AC3E}">
        <p14:creationId xmlns:p14="http://schemas.microsoft.com/office/powerpoint/2010/main" val="356565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ACDE68-02FE-47B0-B5FA-28A703332101}" type="slidenum">
              <a:rPr lang="en-US" altLang="en-US"/>
              <a:pPr>
                <a:defRPr/>
              </a:pPr>
              <a:t>‹#›</a:t>
            </a:fld>
            <a:endParaRPr lang="en-US" altLang="en-US"/>
          </a:p>
        </p:txBody>
      </p:sp>
    </p:spTree>
    <p:extLst>
      <p:ext uri="{BB962C8B-B14F-4D97-AF65-F5344CB8AC3E}">
        <p14:creationId xmlns:p14="http://schemas.microsoft.com/office/powerpoint/2010/main" val="20163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241595E-F45E-418F-89D2-8CF3D3A699EF}" type="slidenum">
              <a:rPr lang="en-US" altLang="en-US"/>
              <a:pPr>
                <a:defRPr/>
              </a:pPr>
              <a:t>‹#›</a:t>
            </a:fld>
            <a:endParaRPr lang="en-US" altLang="en-US"/>
          </a:p>
        </p:txBody>
      </p:sp>
    </p:spTree>
    <p:extLst>
      <p:ext uri="{BB962C8B-B14F-4D97-AF65-F5344CB8AC3E}">
        <p14:creationId xmlns:p14="http://schemas.microsoft.com/office/powerpoint/2010/main" val="298793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C3F5E02-FDC3-4830-B14F-950630E85E9D}" type="slidenum">
              <a:rPr lang="en-US" altLang="en-US"/>
              <a:pPr>
                <a:defRPr/>
              </a:pPr>
              <a:t>‹#›</a:t>
            </a:fld>
            <a:endParaRPr lang="en-US" altLang="en-US"/>
          </a:p>
        </p:txBody>
      </p:sp>
    </p:spTree>
    <p:extLst>
      <p:ext uri="{BB962C8B-B14F-4D97-AF65-F5344CB8AC3E}">
        <p14:creationId xmlns:p14="http://schemas.microsoft.com/office/powerpoint/2010/main" val="3427927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5CA633A-FBC7-4C17-BA69-2FF428F37823}" type="slidenum">
              <a:rPr lang="en-US" altLang="en-US"/>
              <a:pPr>
                <a:defRPr/>
              </a:pPr>
              <a:t>‹#›</a:t>
            </a:fld>
            <a:endParaRPr lang="en-US" altLang="en-US"/>
          </a:p>
        </p:txBody>
      </p:sp>
    </p:spTree>
    <p:extLst>
      <p:ext uri="{BB962C8B-B14F-4D97-AF65-F5344CB8AC3E}">
        <p14:creationId xmlns:p14="http://schemas.microsoft.com/office/powerpoint/2010/main" val="876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6F544-2111-4E93-B133-D5322CB41095}" type="slidenum">
              <a:rPr lang="en-US" altLang="en-US"/>
              <a:pPr>
                <a:defRPr/>
              </a:pPr>
              <a:t>‹#›</a:t>
            </a:fld>
            <a:endParaRPr lang="en-US" altLang="en-US"/>
          </a:p>
        </p:txBody>
      </p:sp>
    </p:spTree>
    <p:extLst>
      <p:ext uri="{BB962C8B-B14F-4D97-AF65-F5344CB8AC3E}">
        <p14:creationId xmlns:p14="http://schemas.microsoft.com/office/powerpoint/2010/main" val="2660113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687310-70BC-453A-A0D8-643F67F15A62}" type="slidenum">
              <a:rPr lang="en-US" altLang="en-US"/>
              <a:pPr>
                <a:defRPr/>
              </a:pPr>
              <a:t>‹#›</a:t>
            </a:fld>
            <a:endParaRPr lang="en-US" altLang="en-US"/>
          </a:p>
        </p:txBody>
      </p:sp>
    </p:spTree>
    <p:extLst>
      <p:ext uri="{BB962C8B-B14F-4D97-AF65-F5344CB8AC3E}">
        <p14:creationId xmlns:p14="http://schemas.microsoft.com/office/powerpoint/2010/main" val="2015293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Ppt v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Times New Roman" pitchFamily="18"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Times New Roman" pitchFamily="18"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cs typeface="Arial" panose="020B0604020202020204" pitchFamily="34" charset="0"/>
              </a:defRPr>
            </a:lvl1pPr>
          </a:lstStyle>
          <a:p>
            <a:pPr>
              <a:defRPr/>
            </a:pPr>
            <a:fld id="{1E3C985C-D5BC-4BC1-B86F-CC19841FD65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9" descr="Ppt v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2"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pitchFamily="18"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pitchFamily="18"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prstClr val="black"/>
                </a:solidFill>
              </a:defRPr>
            </a:lvl1pPr>
          </a:lstStyle>
          <a:p>
            <a:pPr>
              <a:defRPr/>
            </a:pPr>
            <a:fld id="{B5CD5801-8FD7-462C-BC15-3DE427575E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ing.com/images/search?q=activities&amp;view=detailv2&amp;adlt=strict&amp;id=78119B9ADCF30FBD9DF7615A6740EE43ACF47459&amp;selectedIndex=11&amp;ccid=5U1pvBjp&amp;simid=608016414830035196&amp;thid=OIP.Me54d69bc18e9402911f0b7a1d0fe0358o0"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bing.com/images/search?q=schedule&amp;view=detailv2&amp;adlt=strict&amp;id=194CA6E16C92077F71EC4D7D55E47D7B1E1C3242&amp;selectedIndex=27&amp;ccid=IxH1pZ3L&amp;simid=608022475030726576&amp;thid=OIP.M2311f5a59dcb786f8526215cc3fcd11co0"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blacksea-cbc.net/"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hyperlink" Target="http://www.bing.com/images/search?q=thank+you&amp;view=detailv2&amp;adlt=strict&amp;id=066655333AE11F7014EED8DF0063DF551992CF5E&amp;selectedIndex=18&amp;ccid=nFDtz0LL&amp;simid=608036463745306292&amp;thid=OIP.M9c50edcf42cbb6d859b5881a7800be9ao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ChangeArrowheads="1"/>
          </p:cNvSpPr>
          <p:nvPr/>
        </p:nvSpPr>
        <p:spPr bwMode="auto">
          <a:xfrm>
            <a:off x="0" y="1219200"/>
            <a:ext cx="4495800" cy="5638800"/>
          </a:xfrm>
          <a:prstGeom prst="rect">
            <a:avLst/>
          </a:prstGeom>
          <a:noFill/>
          <a:ln>
            <a:noFill/>
          </a:ln>
          <a:extLst/>
        </p:spPr>
        <p:txBody>
          <a:bodyPr anchor="ctr"/>
          <a:lstStyle/>
          <a:p>
            <a:pPr algn="ctr" eaLnBrk="1">
              <a:defRPr/>
            </a:pPr>
            <a:endParaRPr lang="en-GB" sz="1100" b="1" dirty="0">
              <a:solidFill>
                <a:schemeClr val="accent6">
                  <a:lumMod val="75000"/>
                </a:schemeClr>
              </a:solidFill>
              <a:effectLst>
                <a:outerShdw blurRad="38100" dist="38100" dir="2700000" algn="tl">
                  <a:srgbClr val="DDDDDD"/>
                </a:outerShdw>
              </a:effectLst>
              <a:latin typeface="+mn-lt"/>
              <a:ea typeface="ＭＳ Ｐゴシック" charset="0"/>
            </a:endParaRPr>
          </a:p>
          <a:p>
            <a:pPr algn="ctr" eaLnBrk="1">
              <a:defRPr/>
            </a:pPr>
            <a:r>
              <a:rPr lang="en-GB" b="1" dirty="0">
                <a:solidFill>
                  <a:srgbClr val="003399"/>
                </a:solidFill>
                <a:effectLst>
                  <a:outerShdw blurRad="38100" dist="38100" dir="2700000" algn="tl">
                    <a:srgbClr val="DDDDDD"/>
                  </a:outerShdw>
                </a:effectLst>
                <a:latin typeface="Trebuchet MS"/>
                <a:ea typeface="ＭＳ Ｐゴシック" charset="0"/>
              </a:rPr>
              <a:t>Information seminar</a:t>
            </a:r>
          </a:p>
          <a:p>
            <a:pPr algn="ctr" eaLnBrk="1">
              <a:defRPr/>
            </a:pPr>
            <a:r>
              <a:rPr lang="ro-RO" b="1" dirty="0" err="1">
                <a:solidFill>
                  <a:srgbClr val="003399"/>
                </a:solidFill>
                <a:effectLst>
                  <a:outerShdw blurRad="38100" dist="38100" dir="2700000" algn="tl">
                    <a:srgbClr val="000000">
                      <a:alpha val="43137"/>
                    </a:srgbClr>
                  </a:outerShdw>
                </a:effectLst>
                <a:latin typeface="Trebuchet MS" charset="0"/>
                <a:ea typeface="ＭＳ Ｐゴシック" charset="0"/>
              </a:rPr>
              <a:t>Joint</a:t>
            </a:r>
            <a:r>
              <a:rPr lang="ro-RO" b="1" dirty="0">
                <a:solidFill>
                  <a:srgbClr val="003399"/>
                </a:solidFill>
                <a:effectLst>
                  <a:outerShdw blurRad="38100" dist="38100" dir="2700000" algn="tl">
                    <a:srgbClr val="000000">
                      <a:alpha val="43137"/>
                    </a:srgbClr>
                  </a:outerShdw>
                </a:effectLst>
                <a:latin typeface="Trebuchet MS" charset="0"/>
                <a:ea typeface="ＭＳ Ｐゴシック" charset="0"/>
              </a:rPr>
              <a:t> </a:t>
            </a:r>
            <a:r>
              <a:rPr lang="ro-RO" b="1" dirty="0" err="1">
                <a:solidFill>
                  <a:srgbClr val="003399"/>
                </a:solidFill>
                <a:effectLst>
                  <a:outerShdw blurRad="38100" dist="38100" dir="2700000" algn="tl">
                    <a:srgbClr val="000000">
                      <a:alpha val="43137"/>
                    </a:srgbClr>
                  </a:outerShdw>
                </a:effectLst>
                <a:latin typeface="Trebuchet MS" charset="0"/>
                <a:ea typeface="ＭＳ Ｐゴシック" charset="0"/>
              </a:rPr>
              <a:t>Operational</a:t>
            </a:r>
            <a:r>
              <a:rPr lang="ro-RO" b="1" dirty="0">
                <a:solidFill>
                  <a:srgbClr val="003399"/>
                </a:solidFill>
                <a:effectLst>
                  <a:outerShdw blurRad="38100" dist="38100" dir="2700000" algn="tl">
                    <a:srgbClr val="000000">
                      <a:alpha val="43137"/>
                    </a:srgbClr>
                  </a:outerShdw>
                </a:effectLst>
                <a:latin typeface="Trebuchet MS" charset="0"/>
                <a:ea typeface="ＭＳ Ｐゴシック" charset="0"/>
              </a:rPr>
              <a:t> </a:t>
            </a:r>
            <a:r>
              <a:rPr lang="ro-RO" b="1" dirty="0" err="1">
                <a:solidFill>
                  <a:srgbClr val="003399"/>
                </a:solidFill>
                <a:effectLst>
                  <a:outerShdw blurRad="38100" dist="38100" dir="2700000" algn="tl">
                    <a:srgbClr val="000000">
                      <a:alpha val="43137"/>
                    </a:srgbClr>
                  </a:outerShdw>
                </a:effectLst>
                <a:latin typeface="Trebuchet MS" charset="0"/>
                <a:ea typeface="ＭＳ Ｐゴシック" charset="0"/>
              </a:rPr>
              <a:t>Programme</a:t>
            </a:r>
            <a:endParaRPr lang="en-GB" b="1" dirty="0">
              <a:solidFill>
                <a:srgbClr val="003399"/>
              </a:solidFill>
              <a:effectLst>
                <a:outerShdw blurRad="38100" dist="38100" dir="2700000" algn="tl">
                  <a:srgbClr val="000000">
                    <a:alpha val="43137"/>
                  </a:srgbClr>
                </a:outerShdw>
              </a:effectLst>
              <a:latin typeface="Trebuchet MS" charset="0"/>
              <a:ea typeface="ＭＳ Ｐゴシック" charset="0"/>
            </a:endParaRPr>
          </a:p>
          <a:p>
            <a:pPr algn="ctr" eaLnBrk="1">
              <a:defRPr/>
            </a:pPr>
            <a:r>
              <a:rPr lang="en-GB" b="1" dirty="0">
                <a:solidFill>
                  <a:srgbClr val="003399"/>
                </a:solidFill>
                <a:effectLst>
                  <a:outerShdw blurRad="38100" dist="38100" dir="2700000" algn="tl">
                    <a:srgbClr val="000000">
                      <a:alpha val="43137"/>
                    </a:srgbClr>
                  </a:outerShdw>
                </a:effectLst>
                <a:latin typeface="Trebuchet MS" charset="0"/>
                <a:ea typeface="ＭＳ Ｐゴシック" charset="0"/>
              </a:rPr>
              <a:t>Black Sea Basin</a:t>
            </a:r>
          </a:p>
          <a:p>
            <a:pPr algn="ctr" eaLnBrk="1">
              <a:defRPr/>
            </a:pPr>
            <a:r>
              <a:rPr lang="ro-RO" b="1" dirty="0">
                <a:solidFill>
                  <a:srgbClr val="003399"/>
                </a:solidFill>
                <a:effectLst>
                  <a:outerShdw blurRad="38100" dist="38100" dir="2700000" algn="tl">
                    <a:srgbClr val="000000">
                      <a:alpha val="43137"/>
                    </a:srgbClr>
                  </a:outerShdw>
                </a:effectLst>
                <a:latin typeface="Trebuchet MS" charset="0"/>
                <a:ea typeface="ＭＳ Ｐゴシック" charset="0"/>
              </a:rPr>
              <a:t> 2014-2020</a:t>
            </a:r>
            <a:endParaRPr lang="en-US" b="1" dirty="0">
              <a:solidFill>
                <a:srgbClr val="003399"/>
              </a:solidFill>
              <a:effectLst>
                <a:outerShdw blurRad="38100" dist="38100" dir="2700000" algn="tl">
                  <a:srgbClr val="000000">
                    <a:alpha val="43137"/>
                  </a:srgbClr>
                </a:outerShdw>
              </a:effectLst>
              <a:latin typeface="Trebuchet MS" charset="0"/>
              <a:ea typeface="ＭＳ Ｐゴシック" charset="0"/>
            </a:endParaRPr>
          </a:p>
          <a:p>
            <a:pPr algn="ctr" eaLnBrk="1">
              <a:defRPr/>
            </a:pPr>
            <a:endParaRPr lang="en-GB" b="1" dirty="0">
              <a:solidFill>
                <a:srgbClr val="003399"/>
              </a:solidFill>
              <a:effectLst>
                <a:outerShdw blurRad="38100" dist="38100" dir="2700000" algn="tl">
                  <a:srgbClr val="000000">
                    <a:alpha val="43137"/>
                  </a:srgbClr>
                </a:outerShdw>
              </a:effectLst>
              <a:latin typeface="Trebuchet MS" charset="0"/>
              <a:ea typeface="ＭＳ Ｐゴシック" charset="0"/>
            </a:endParaRPr>
          </a:p>
          <a:p>
            <a:pPr algn="ctr" eaLnBrk="1">
              <a:defRPr/>
            </a:pPr>
            <a:r>
              <a:rPr lang="en-GB" sz="1600" b="1" dirty="0">
                <a:solidFill>
                  <a:srgbClr val="003399"/>
                </a:solidFill>
                <a:effectLst>
                  <a:outerShdw blurRad="38100" dist="38100" dir="2700000" algn="tl">
                    <a:srgbClr val="000000">
                      <a:alpha val="43137"/>
                    </a:srgbClr>
                  </a:outerShdw>
                </a:effectLst>
                <a:latin typeface="Trebuchet MS" charset="0"/>
                <a:ea typeface="ＭＳ Ｐゴシック" charset="0"/>
              </a:rPr>
              <a:t>Draft Guidelines for Grant Applicants</a:t>
            </a:r>
          </a:p>
          <a:p>
            <a:pPr algn="ctr" eaLnBrk="1">
              <a:defRPr/>
            </a:pPr>
            <a:endParaRPr lang="en-GB" sz="1100" b="1" dirty="0">
              <a:solidFill>
                <a:srgbClr val="003399"/>
              </a:solidFill>
              <a:effectLst>
                <a:outerShdw blurRad="38100" dist="38100" dir="2700000" algn="tl">
                  <a:srgbClr val="000000">
                    <a:alpha val="43137"/>
                  </a:srgbClr>
                </a:outerShdw>
              </a:effectLst>
              <a:latin typeface="Trebuchet MS" charset="0"/>
              <a:ea typeface="ＭＳ Ｐゴシック" charset="0"/>
            </a:endParaRPr>
          </a:p>
          <a:p>
            <a:pPr algn="ctr" eaLnBrk="1">
              <a:defRPr/>
            </a:pPr>
            <a:r>
              <a:rPr lang="tr-TR" sz="1600" dirty="0">
                <a:solidFill>
                  <a:srgbClr val="003399"/>
                </a:solidFill>
                <a:effectLst>
                  <a:outerShdw blurRad="38100" dist="38100" dir="2700000" algn="tl">
                    <a:srgbClr val="DDDDDD"/>
                  </a:outerShdw>
                </a:effectLst>
                <a:latin typeface="Trebuchet MS" charset="0"/>
                <a:ea typeface="ＭＳ Ｐゴシック" charset="0"/>
              </a:rPr>
              <a:t>Trabzon / </a:t>
            </a:r>
            <a:r>
              <a:rPr lang="tr-TR" sz="1600" dirty="0" err="1">
                <a:solidFill>
                  <a:srgbClr val="003399"/>
                </a:solidFill>
                <a:effectLst>
                  <a:outerShdw blurRad="38100" dist="38100" dir="2700000" algn="tl">
                    <a:srgbClr val="DDDDDD"/>
                  </a:outerShdw>
                </a:effectLst>
                <a:latin typeface="Trebuchet MS" charset="0"/>
                <a:ea typeface="ＭＳ Ｐゴシック" charset="0"/>
              </a:rPr>
              <a:t>Istanbul</a:t>
            </a:r>
            <a:endParaRPr lang="tr-TR" sz="1600" dirty="0">
              <a:solidFill>
                <a:srgbClr val="003399"/>
              </a:solidFill>
              <a:effectLst>
                <a:outerShdw blurRad="38100" dist="38100" dir="2700000" algn="tl">
                  <a:srgbClr val="DDDDDD"/>
                </a:outerShdw>
              </a:effectLst>
              <a:latin typeface="Trebuchet MS" charset="0"/>
              <a:ea typeface="ＭＳ Ｐゴシック" charset="0"/>
            </a:endParaRPr>
          </a:p>
          <a:p>
            <a:pPr algn="ctr" eaLnBrk="1">
              <a:defRPr/>
            </a:pPr>
            <a:r>
              <a:rPr lang="tr-TR" sz="1600" dirty="0">
                <a:solidFill>
                  <a:srgbClr val="003399"/>
                </a:solidFill>
                <a:effectLst>
                  <a:outerShdw blurRad="38100" dist="38100" dir="2700000" algn="tl">
                    <a:srgbClr val="DDDDDD"/>
                  </a:outerShdw>
                </a:effectLst>
                <a:latin typeface="Trebuchet MS" charset="0"/>
                <a:ea typeface="ＭＳ Ｐゴシック" charset="0"/>
              </a:rPr>
              <a:t>09-11.08.2016</a:t>
            </a:r>
            <a:endParaRPr lang="en-GB" sz="1600" dirty="0">
              <a:solidFill>
                <a:srgbClr val="003399"/>
              </a:solidFill>
              <a:effectLst>
                <a:outerShdw blurRad="38100" dist="38100" dir="2700000" algn="tl">
                  <a:srgbClr val="DDDDDD"/>
                </a:outerShdw>
              </a:effectLst>
              <a:latin typeface="Trebuchet MS" charset="0"/>
              <a:ea typeface="ＭＳ Ｐゴシック" charset="0"/>
            </a:endParaRPr>
          </a:p>
          <a:p>
            <a:pPr algn="ctr" eaLnBrk="1">
              <a:defRPr/>
            </a:pPr>
            <a:endParaRPr lang="en-GB" sz="1100" dirty="0">
              <a:solidFill>
                <a:srgbClr val="003399"/>
              </a:solidFill>
              <a:effectLst>
                <a:outerShdw blurRad="38100" dist="38100" dir="2700000" algn="tl">
                  <a:srgbClr val="DDDDDD"/>
                </a:outerShdw>
              </a:effectLst>
              <a:latin typeface="Trebuchet MS" charset="0"/>
              <a:ea typeface="ＭＳ Ｐゴシック" charset="0"/>
            </a:endParaRPr>
          </a:p>
        </p:txBody>
      </p:sp>
      <p:cxnSp>
        <p:nvCxnSpPr>
          <p:cNvPr id="3" name="Düz Bağlayıcı 2"/>
          <p:cNvCxnSpPr/>
          <p:nvPr/>
        </p:nvCxnSpPr>
        <p:spPr>
          <a:xfrm>
            <a:off x="4495800" y="1600200"/>
            <a:ext cx="0" cy="5257800"/>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Düz Bağlayıcı 5"/>
          <p:cNvCxnSpPr/>
          <p:nvPr/>
        </p:nvCxnSpPr>
        <p:spPr>
          <a:xfrm>
            <a:off x="0" y="16002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2"/>
          <p:cNvSpPr>
            <a:spLocks noChangeArrowheads="1"/>
          </p:cNvSpPr>
          <p:nvPr/>
        </p:nvSpPr>
        <p:spPr bwMode="auto">
          <a:xfrm>
            <a:off x="4572000" y="1222375"/>
            <a:ext cx="4495800" cy="5638800"/>
          </a:xfrm>
          <a:prstGeom prst="rect">
            <a:avLst/>
          </a:prstGeom>
          <a:noFill/>
          <a:ln>
            <a:noFill/>
          </a:ln>
          <a:extLst/>
        </p:spPr>
        <p:txBody>
          <a:bodyPr anchor="ctr"/>
          <a:lstStyle/>
          <a:p>
            <a:pPr algn="ctr" eaLnBrk="1">
              <a:defRPr/>
            </a:pPr>
            <a:endParaRPr lang="en-GB" sz="1100" b="1" dirty="0">
              <a:solidFill>
                <a:schemeClr val="accent6">
                  <a:lumMod val="75000"/>
                </a:schemeClr>
              </a:solidFill>
              <a:effectLst>
                <a:outerShdw blurRad="38100" dist="38100" dir="2700000" algn="tl">
                  <a:srgbClr val="DDDDDD"/>
                </a:outerShdw>
              </a:effectLst>
              <a:latin typeface="+mn-lt"/>
              <a:ea typeface="ＭＳ Ｐゴシック" charset="0"/>
            </a:endParaRPr>
          </a:p>
          <a:p>
            <a:pPr algn="ctr" eaLnBrk="1"/>
            <a:r>
              <a:rPr lang="en-GB" altLang="tr-TR" b="1" dirty="0" err="1" smtClean="0">
                <a:solidFill>
                  <a:srgbClr val="003399"/>
                </a:solidFill>
                <a:effectLst>
                  <a:outerShdw blurRad="38100" dist="38100" dir="2700000" algn="tl">
                    <a:srgbClr val="C0C0C0"/>
                  </a:outerShdw>
                </a:effectLst>
                <a:latin typeface="Trebuchet MS" panose="020B0603020202020204" pitchFamily="34" charset="0"/>
              </a:rPr>
              <a:t>Karadeniz</a:t>
            </a:r>
            <a:r>
              <a:rPr lang="en-GB" altLang="tr-TR"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b="1" dirty="0" err="1" smtClean="0">
                <a:solidFill>
                  <a:srgbClr val="003399"/>
                </a:solidFill>
                <a:effectLst>
                  <a:outerShdw blurRad="38100" dist="38100" dir="2700000" algn="tl">
                    <a:srgbClr val="C0C0C0"/>
                  </a:outerShdw>
                </a:effectLst>
                <a:latin typeface="Trebuchet MS" panose="020B0603020202020204" pitchFamily="34" charset="0"/>
              </a:rPr>
              <a:t>Havzası</a:t>
            </a:r>
            <a:endParaRPr lang="en-GB" altLang="tr-TR"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r>
              <a:rPr lang="tr-TR" altLang="tr-TR" b="1" dirty="0" smtClean="0">
                <a:solidFill>
                  <a:srgbClr val="003399"/>
                </a:solidFill>
                <a:effectLst>
                  <a:outerShdw blurRad="38100" dist="38100" dir="2700000" algn="tl">
                    <a:srgbClr val="C0C0C0"/>
                  </a:outerShdw>
                </a:effectLst>
                <a:latin typeface="Trebuchet MS" panose="020B0603020202020204" pitchFamily="34" charset="0"/>
              </a:rPr>
              <a:t>Program Belgesi</a:t>
            </a:r>
            <a:endParaRPr lang="en-GB" altLang="tr-TR"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r>
              <a:rPr lang="en-GB" altLang="tr-TR" b="1" dirty="0" err="1" smtClean="0">
                <a:solidFill>
                  <a:srgbClr val="003399"/>
                </a:solidFill>
                <a:effectLst>
                  <a:outerShdw blurRad="38100" dist="38100" dir="2700000" algn="tl">
                    <a:srgbClr val="C0C0C0"/>
                  </a:outerShdw>
                </a:effectLst>
                <a:latin typeface="Trebuchet MS" panose="020B0603020202020204" pitchFamily="34" charset="0"/>
              </a:rPr>
              <a:t>Bilgilendirme</a:t>
            </a:r>
            <a:r>
              <a:rPr lang="en-GB" altLang="tr-TR" b="1" dirty="0" smtClean="0">
                <a:solidFill>
                  <a:srgbClr val="003399"/>
                </a:solidFill>
                <a:effectLst>
                  <a:outerShdw blurRad="38100" dist="38100" dir="2700000" algn="tl">
                    <a:srgbClr val="C0C0C0"/>
                  </a:outerShdw>
                </a:effectLst>
                <a:latin typeface="Trebuchet MS" panose="020B0603020202020204" pitchFamily="34" charset="0"/>
              </a:rPr>
              <a:t> </a:t>
            </a:r>
            <a:r>
              <a:rPr lang="tr-TR" altLang="tr-TR" b="1" dirty="0" smtClean="0">
                <a:solidFill>
                  <a:srgbClr val="003399"/>
                </a:solidFill>
                <a:effectLst>
                  <a:outerShdw blurRad="38100" dist="38100" dir="2700000" algn="tl">
                    <a:srgbClr val="C0C0C0"/>
                  </a:outerShdw>
                </a:effectLst>
                <a:latin typeface="Trebuchet MS" panose="020B0603020202020204" pitchFamily="34" charset="0"/>
              </a:rPr>
              <a:t>S</a:t>
            </a:r>
            <a:r>
              <a:rPr lang="en-GB" altLang="tr-TR" b="1" dirty="0" err="1" smtClean="0">
                <a:solidFill>
                  <a:srgbClr val="003399"/>
                </a:solidFill>
                <a:effectLst>
                  <a:outerShdw blurRad="38100" dist="38100" dir="2700000" algn="tl">
                    <a:srgbClr val="C0C0C0"/>
                  </a:outerShdw>
                </a:effectLst>
                <a:latin typeface="Trebuchet MS" panose="020B0603020202020204" pitchFamily="34" charset="0"/>
              </a:rPr>
              <a:t>emineri</a:t>
            </a:r>
            <a:endParaRPr lang="en-GB" altLang="tr-TR"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r>
              <a:rPr lang="en-GB" altLang="tr-TR" b="1" dirty="0" smtClean="0">
                <a:solidFill>
                  <a:srgbClr val="003399"/>
                </a:solidFill>
                <a:effectLst>
                  <a:outerShdw blurRad="38100" dist="38100" dir="2700000" algn="tl">
                    <a:srgbClr val="C0C0C0"/>
                  </a:outerShdw>
                </a:effectLst>
                <a:latin typeface="Trebuchet MS" panose="020B0603020202020204" pitchFamily="34" charset="0"/>
              </a:rPr>
              <a:t>2014-2020</a:t>
            </a:r>
          </a:p>
          <a:p>
            <a:pPr algn="ctr" eaLnBrk="1"/>
            <a:endParaRPr lang="en-GB" altLang="tr-TR"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Hibe</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Başvuru</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Rehberi</a:t>
            </a:r>
            <a:endParaRPr lang="en-GB" altLang="tr-TR" sz="1600"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endParaRPr lang="en-GB" altLang="tr-TR" sz="1100" b="1" dirty="0" smtClean="0">
              <a:solidFill>
                <a:srgbClr val="003399"/>
              </a:solidFill>
              <a:effectLst>
                <a:outerShdw blurRad="38100" dist="38100" dir="2700000" algn="tl">
                  <a:srgbClr val="C0C0C0"/>
                </a:outerShdw>
              </a:effectLst>
              <a:latin typeface="Trebuchet MS" panose="020B0603020202020204" pitchFamily="34" charset="0"/>
            </a:endParaRPr>
          </a:p>
          <a:p>
            <a:pPr algn="ctr" eaLnBrk="1">
              <a:defRPr/>
            </a:pPr>
            <a:r>
              <a:rPr lang="tr-TR" sz="1600" dirty="0">
                <a:solidFill>
                  <a:srgbClr val="003399"/>
                </a:solidFill>
                <a:effectLst>
                  <a:outerShdw blurRad="38100" dist="38100" dir="2700000" algn="tl">
                    <a:srgbClr val="DDDDDD"/>
                  </a:outerShdw>
                </a:effectLst>
                <a:latin typeface="Trebuchet MS" charset="0"/>
                <a:ea typeface="ＭＳ Ｐゴシック" charset="0"/>
              </a:rPr>
              <a:t>Trabzon / </a:t>
            </a:r>
            <a:r>
              <a:rPr lang="tr-TR" sz="1600" dirty="0" err="1">
                <a:solidFill>
                  <a:srgbClr val="003399"/>
                </a:solidFill>
                <a:effectLst>
                  <a:outerShdw blurRad="38100" dist="38100" dir="2700000" algn="tl">
                    <a:srgbClr val="DDDDDD"/>
                  </a:outerShdw>
                </a:effectLst>
                <a:latin typeface="Trebuchet MS" charset="0"/>
                <a:ea typeface="ＭＳ Ｐゴシック" charset="0"/>
              </a:rPr>
              <a:t>Istanbul</a:t>
            </a:r>
            <a:endParaRPr lang="tr-TR" sz="1600" dirty="0">
              <a:solidFill>
                <a:srgbClr val="003399"/>
              </a:solidFill>
              <a:effectLst>
                <a:outerShdw blurRad="38100" dist="38100" dir="2700000" algn="tl">
                  <a:srgbClr val="DDDDDD"/>
                </a:outerShdw>
              </a:effectLst>
              <a:latin typeface="Trebuchet MS" charset="0"/>
              <a:ea typeface="ＭＳ Ｐゴシック" charset="0"/>
            </a:endParaRPr>
          </a:p>
          <a:p>
            <a:pPr algn="ctr" eaLnBrk="1">
              <a:defRPr/>
            </a:pPr>
            <a:r>
              <a:rPr lang="tr-TR" sz="1600" dirty="0">
                <a:solidFill>
                  <a:srgbClr val="003399"/>
                </a:solidFill>
                <a:effectLst>
                  <a:outerShdw blurRad="38100" dist="38100" dir="2700000" algn="tl">
                    <a:srgbClr val="DDDDDD"/>
                  </a:outerShdw>
                </a:effectLst>
                <a:latin typeface="Trebuchet MS" charset="0"/>
                <a:ea typeface="ＭＳ Ｐゴシック" charset="0"/>
              </a:rPr>
              <a:t>09-11.08.2016</a:t>
            </a:r>
            <a:endParaRPr lang="en-GB" sz="1600" dirty="0">
              <a:solidFill>
                <a:srgbClr val="003399"/>
              </a:solidFill>
              <a:effectLst>
                <a:outerShdw blurRad="38100" dist="38100" dir="2700000" algn="tl">
                  <a:srgbClr val="DDDDDD"/>
                </a:outerShdw>
              </a:effectLst>
              <a:latin typeface="Trebuchet MS" charset="0"/>
              <a:ea typeface="ＭＳ Ｐゴシック" charset="0"/>
            </a:endParaRPr>
          </a:p>
          <a:p>
            <a:pPr algn="ctr" eaLnBrk="1">
              <a:defRPr/>
            </a:pPr>
            <a:endParaRPr lang="en-GB" sz="1100" dirty="0">
              <a:solidFill>
                <a:srgbClr val="003399"/>
              </a:solidFill>
              <a:effectLst>
                <a:outerShdw blurRad="38100" dist="38100" dir="2700000" algn="tl">
                  <a:srgbClr val="DDDDDD"/>
                </a:outerShdw>
              </a:effectLst>
              <a:latin typeface="Trebuchet MS" charset="0"/>
              <a:ea typeface="ＭＳ Ｐゴシック"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30163" y="2971800"/>
            <a:ext cx="3733800" cy="3276600"/>
          </a:xfrm>
        </p:spPr>
        <p:txBody>
          <a:bodyPr/>
          <a:lstStyle/>
          <a:p>
            <a:pPr marL="0" indent="0" algn="just">
              <a:buFontTx/>
              <a:buNone/>
              <a:defRPr/>
            </a:pPr>
            <a:r>
              <a:rPr lang="en-GB" sz="1800" b="1" dirty="0">
                <a:solidFill>
                  <a:srgbClr val="003399"/>
                </a:solidFill>
              </a:rPr>
              <a:t>B</a:t>
            </a:r>
            <a:r>
              <a:rPr lang="en-GB" sz="1800" b="1" dirty="0" smtClean="0">
                <a:solidFill>
                  <a:srgbClr val="003399"/>
                </a:solidFill>
              </a:rPr>
              <a:t>e </a:t>
            </a:r>
            <a:r>
              <a:rPr lang="en-GB" sz="1800" b="1" dirty="0">
                <a:solidFill>
                  <a:srgbClr val="003399"/>
                </a:solidFill>
              </a:rPr>
              <a:t>a legal entity </a:t>
            </a:r>
            <a:r>
              <a:rPr lang="en-GB" sz="1800" b="1" dirty="0" smtClean="0">
                <a:solidFill>
                  <a:srgbClr val="FF0000"/>
                </a:solidFill>
              </a:rPr>
              <a:t>effectively </a:t>
            </a:r>
            <a:r>
              <a:rPr lang="en-GB" sz="1800" b="1" dirty="0">
                <a:solidFill>
                  <a:srgbClr val="FF0000"/>
                </a:solidFill>
              </a:rPr>
              <a:t>established </a:t>
            </a:r>
            <a:r>
              <a:rPr lang="en-GB" sz="1800" b="1" dirty="0" smtClean="0">
                <a:solidFill>
                  <a:srgbClr val="FF0000"/>
                </a:solidFill>
              </a:rPr>
              <a:t>(registered and located) </a:t>
            </a:r>
            <a:r>
              <a:rPr lang="en-GB" sz="1800" b="1" dirty="0" smtClean="0">
                <a:solidFill>
                  <a:srgbClr val="003399"/>
                </a:solidFill>
              </a:rPr>
              <a:t>in </a:t>
            </a:r>
            <a:r>
              <a:rPr lang="en-GB" sz="1800" b="1" dirty="0">
                <a:solidFill>
                  <a:srgbClr val="003399"/>
                </a:solidFill>
              </a:rPr>
              <a:t>the eligible area of the </a:t>
            </a:r>
            <a:r>
              <a:rPr lang="en-GB" sz="1800" b="1" dirty="0" smtClean="0">
                <a:solidFill>
                  <a:srgbClr val="003399"/>
                </a:solidFill>
              </a:rPr>
              <a:t>programme – art 45.3.a/ENI CBC IR</a:t>
            </a:r>
          </a:p>
          <a:p>
            <a:pPr marL="0" indent="0" algn="just">
              <a:buFontTx/>
              <a:buNone/>
              <a:defRPr/>
            </a:pPr>
            <a:endParaRPr lang="en-GB" altLang="en-US" sz="1800" b="1" dirty="0" smtClean="0">
              <a:solidFill>
                <a:srgbClr val="003399"/>
              </a:solidFill>
              <a:ea typeface="ＭＳ Ｐゴシック" pitchFamily="34" charset="-128"/>
            </a:endParaRPr>
          </a:p>
          <a:p>
            <a:pPr marL="0" indent="0" algn="just">
              <a:buFontTx/>
              <a:buNone/>
              <a:defRPr/>
            </a:pPr>
            <a:r>
              <a:rPr lang="en-GB" altLang="en-US" sz="1800" b="1" dirty="0" smtClean="0">
                <a:solidFill>
                  <a:srgbClr val="003399"/>
                </a:solidFill>
                <a:ea typeface="ＭＳ Ｐゴシック" pitchFamily="34" charset="-128"/>
              </a:rPr>
              <a:t>Compared to BSB JOP 2007-2013, </a:t>
            </a:r>
            <a:r>
              <a:rPr lang="en-GB" altLang="en-US" sz="1800" b="1" dirty="0" smtClean="0">
                <a:solidFill>
                  <a:srgbClr val="FF0000"/>
                </a:solidFill>
                <a:ea typeface="ＭＳ Ｐゴシック" pitchFamily="34" charset="-128"/>
              </a:rPr>
              <a:t>legal entities established outside programme area – </a:t>
            </a:r>
            <a:r>
              <a:rPr lang="en-GB" altLang="en-US" sz="1800" b="1" u="sng" dirty="0" smtClean="0">
                <a:solidFill>
                  <a:srgbClr val="FF0000"/>
                </a:solidFill>
                <a:ea typeface="ＭＳ Ｐゴシック" pitchFamily="34" charset="-128"/>
              </a:rPr>
              <a:t>not eligible</a:t>
            </a:r>
            <a:r>
              <a:rPr lang="en-GB" altLang="en-US" sz="1800" b="1" dirty="0" smtClean="0">
                <a:solidFill>
                  <a:srgbClr val="FF0000"/>
                </a:solidFill>
                <a:ea typeface="ＭＳ Ｐゴシック" pitchFamily="34" charset="-128"/>
              </a:rPr>
              <a:t> under any circumstances.</a:t>
            </a:r>
          </a:p>
          <a:p>
            <a:pPr>
              <a:lnSpc>
                <a:spcPct val="80000"/>
              </a:lnSpc>
              <a:defRPr/>
            </a:pPr>
            <a:endParaRPr lang="en-GB" altLang="en-US" sz="2000" dirty="0" smtClean="0">
              <a:solidFill>
                <a:srgbClr val="003399"/>
              </a:solidFill>
              <a:ea typeface="ＭＳ Ｐゴシック" pitchFamily="34" charset="-128"/>
            </a:endParaRPr>
          </a:p>
          <a:p>
            <a:pPr>
              <a:lnSpc>
                <a:spcPct val="80000"/>
              </a:lnSpc>
              <a:defRPr/>
            </a:pPr>
            <a:endParaRPr lang="en-GB" altLang="en-US" sz="2000" b="1" dirty="0" smtClean="0">
              <a:solidFill>
                <a:srgbClr val="003399"/>
              </a:solidFill>
              <a:ea typeface="ＭＳ Ｐゴシック" pitchFamily="34" charset="-128"/>
            </a:endParaRPr>
          </a:p>
        </p:txBody>
      </p:sp>
      <p:sp>
        <p:nvSpPr>
          <p:cNvPr id="249859" name="Rectangle 2"/>
          <p:cNvSpPr>
            <a:spLocks noChangeArrowheads="1"/>
          </p:cNvSpPr>
          <p:nvPr/>
        </p:nvSpPr>
        <p:spPr bwMode="auto">
          <a:xfrm>
            <a:off x="30163" y="1546225"/>
            <a:ext cx="3200400" cy="990600"/>
          </a:xfrm>
          <a:prstGeom prst="rect">
            <a:avLst/>
          </a:prstGeom>
          <a:noFill/>
          <a:ln>
            <a:noFill/>
          </a:ln>
          <a:extLst/>
        </p:spPr>
        <p:txBody>
          <a:bodyPr anchor="ctr"/>
          <a:lstStyle/>
          <a:p>
            <a:pPr algn="ctr" eaLnBrk="1" hangingPunct="1">
              <a:defRPr/>
            </a:pPr>
            <a:r>
              <a:rPr lang="en-GB" sz="1600" b="1" dirty="0">
                <a:solidFill>
                  <a:srgbClr val="003399"/>
                </a:solidFill>
                <a:effectLst>
                  <a:outerShdw blurRad="38100" dist="38100" dir="2700000" algn="tl">
                    <a:srgbClr val="C0C0C0"/>
                  </a:outerShdw>
                </a:effectLst>
                <a:latin typeface="Trebuchet MS" pitchFamily="34" charset="0"/>
              </a:rPr>
              <a:t>Eligible Lead Partners and Project Partners – Geographical location</a:t>
            </a:r>
          </a:p>
        </p:txBody>
      </p:sp>
      <p:pic>
        <p:nvPicPr>
          <p:cNvPr id="29700" name="Imag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246188"/>
            <a:ext cx="1981200"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txBox="1">
            <a:spLocks noChangeArrowheads="1"/>
          </p:cNvSpPr>
          <p:nvPr/>
        </p:nvSpPr>
        <p:spPr bwMode="auto">
          <a:xfrm>
            <a:off x="5400675" y="3048000"/>
            <a:ext cx="37338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FontTx/>
              <a:buNone/>
            </a:pPr>
            <a:r>
              <a:rPr lang="en-GB" altLang="tr-TR" sz="1800" b="1" dirty="0">
                <a:solidFill>
                  <a:srgbClr val="003399"/>
                </a:solidFill>
                <a:ea typeface="ＭＳ Ｐゴシック" panose="020B0600070205080204" pitchFamily="34" charset="-128"/>
              </a:rPr>
              <a:t>Program </a:t>
            </a:r>
            <a:r>
              <a:rPr lang="en-GB" altLang="tr-TR" sz="1800" b="1" dirty="0" err="1">
                <a:solidFill>
                  <a:srgbClr val="003399"/>
                </a:solidFill>
                <a:ea typeface="ＭＳ Ｐゴシック" panose="020B0600070205080204" pitchFamily="34" charset="-128"/>
              </a:rPr>
              <a:t>alanında</a:t>
            </a:r>
            <a:r>
              <a:rPr lang="en-GB" altLang="tr-TR" sz="1800" b="1" dirty="0">
                <a:solidFill>
                  <a:srgbClr val="003399"/>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yasalara</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uygun</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şekilde</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kurulmuş</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sicil</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kaydı</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ve</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resmi</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adresi</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burada</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bulunan</a:t>
            </a:r>
            <a:r>
              <a:rPr lang="en-GB" altLang="tr-TR" sz="1800" b="1" dirty="0">
                <a:solidFill>
                  <a:srgbClr val="FF0000"/>
                </a:solidFill>
                <a:ea typeface="ＭＳ Ｐゴシック" panose="020B0600070205080204" pitchFamily="34" charset="-128"/>
              </a:rPr>
              <a:t>) </a:t>
            </a:r>
            <a:r>
              <a:rPr lang="en-GB" altLang="tr-TR" sz="1800" b="1" dirty="0" err="1">
                <a:solidFill>
                  <a:srgbClr val="003399"/>
                </a:solidFill>
                <a:ea typeface="ＭＳ Ｐゴシック" panose="020B0600070205080204" pitchFamily="34" charset="-128"/>
              </a:rPr>
              <a:t>bir</a:t>
            </a:r>
            <a:r>
              <a:rPr lang="en-GB" altLang="tr-TR" sz="1800" b="1" dirty="0">
                <a:solidFill>
                  <a:srgbClr val="003399"/>
                </a:solidFill>
                <a:ea typeface="ＭＳ Ｐゴシック" panose="020B0600070205080204" pitchFamily="34" charset="-128"/>
              </a:rPr>
              <a:t> </a:t>
            </a:r>
            <a:r>
              <a:rPr lang="en-GB" altLang="tr-TR" sz="1800" b="1" dirty="0" err="1">
                <a:solidFill>
                  <a:srgbClr val="003399"/>
                </a:solidFill>
                <a:ea typeface="ＭＳ Ｐゴシック" panose="020B0600070205080204" pitchFamily="34" charset="-128"/>
              </a:rPr>
              <a:t>tüzel</a:t>
            </a:r>
            <a:r>
              <a:rPr lang="en-GB" altLang="tr-TR" sz="1800" b="1" dirty="0">
                <a:solidFill>
                  <a:srgbClr val="003399"/>
                </a:solidFill>
                <a:ea typeface="ＭＳ Ｐゴシック" panose="020B0600070205080204" pitchFamily="34" charset="-128"/>
              </a:rPr>
              <a:t> </a:t>
            </a:r>
            <a:r>
              <a:rPr lang="en-GB" altLang="tr-TR" sz="1800" b="1" dirty="0" err="1">
                <a:solidFill>
                  <a:srgbClr val="003399"/>
                </a:solidFill>
                <a:ea typeface="ＭＳ Ｐゴシック" panose="020B0600070205080204" pitchFamily="34" charset="-128"/>
              </a:rPr>
              <a:t>kişilik</a:t>
            </a:r>
            <a:r>
              <a:rPr lang="en-GB" altLang="tr-TR" sz="1800" b="1" dirty="0">
                <a:solidFill>
                  <a:srgbClr val="003399"/>
                </a:solidFill>
                <a:ea typeface="ＭＳ Ｐゴシック" panose="020B0600070205080204" pitchFamily="34" charset="-128"/>
              </a:rPr>
              <a:t> </a:t>
            </a:r>
            <a:r>
              <a:rPr lang="en-GB" altLang="tr-TR" sz="1800" b="1" dirty="0" err="1">
                <a:solidFill>
                  <a:srgbClr val="003399"/>
                </a:solidFill>
                <a:ea typeface="ＭＳ Ｐゴシック" panose="020B0600070205080204" pitchFamily="34" charset="-128"/>
              </a:rPr>
              <a:t>olmalıdır</a:t>
            </a:r>
            <a:r>
              <a:rPr lang="en-GB" altLang="tr-TR" sz="1800" b="1" dirty="0">
                <a:solidFill>
                  <a:srgbClr val="003399"/>
                </a:solidFill>
                <a:ea typeface="ＭＳ Ｐゴシック" panose="020B0600070205080204" pitchFamily="34" charset="-128"/>
              </a:rPr>
              <a:t> – ENI SÖİ IR/ </a:t>
            </a:r>
            <a:r>
              <a:rPr lang="tr-TR" altLang="tr-TR" sz="1800" b="1" dirty="0" err="1">
                <a:solidFill>
                  <a:srgbClr val="003399"/>
                </a:solidFill>
                <a:ea typeface="ＭＳ Ｐゴシック" panose="020B0600070205080204" pitchFamily="34" charset="-128"/>
              </a:rPr>
              <a:t>M</a:t>
            </a:r>
            <a:r>
              <a:rPr lang="en-GB" altLang="tr-TR" sz="1800" b="1" dirty="0" err="1" smtClean="0">
                <a:solidFill>
                  <a:srgbClr val="003399"/>
                </a:solidFill>
                <a:ea typeface="ＭＳ Ｐゴシック" panose="020B0600070205080204" pitchFamily="34" charset="-128"/>
              </a:rPr>
              <a:t>adde</a:t>
            </a:r>
            <a:r>
              <a:rPr lang="en-GB" altLang="tr-TR" sz="1800" b="1" dirty="0" smtClean="0">
                <a:solidFill>
                  <a:srgbClr val="003399"/>
                </a:solidFill>
                <a:ea typeface="ＭＳ Ｐゴシック" panose="020B0600070205080204" pitchFamily="34" charset="-128"/>
              </a:rPr>
              <a:t> </a:t>
            </a:r>
            <a:r>
              <a:rPr lang="en-GB" altLang="tr-TR" sz="1800" b="1" dirty="0">
                <a:solidFill>
                  <a:srgbClr val="003399"/>
                </a:solidFill>
                <a:ea typeface="ＭＳ Ｐゴシック" panose="020B0600070205080204" pitchFamily="34" charset="-128"/>
              </a:rPr>
              <a:t>45.3.a</a:t>
            </a:r>
          </a:p>
          <a:p>
            <a:pPr marL="0" indent="0" algn="just">
              <a:buFontTx/>
              <a:buNone/>
            </a:pPr>
            <a:endParaRPr lang="en-GB" altLang="tr-TR" sz="1800" b="1" dirty="0">
              <a:solidFill>
                <a:srgbClr val="003399"/>
              </a:solidFill>
              <a:ea typeface="ＭＳ Ｐゴシック" panose="020B0600070205080204" pitchFamily="34" charset="-128"/>
            </a:endParaRPr>
          </a:p>
          <a:p>
            <a:pPr marL="0" indent="0" algn="just">
              <a:buFontTx/>
              <a:buNone/>
            </a:pPr>
            <a:r>
              <a:rPr lang="en-GB" altLang="tr-TR" sz="1800" b="1" dirty="0" smtClean="0">
                <a:solidFill>
                  <a:srgbClr val="003399"/>
                </a:solidFill>
                <a:ea typeface="ＭＳ Ｐゴシック" panose="020B0600070205080204" pitchFamily="34" charset="-128"/>
              </a:rPr>
              <a:t>2007-2013</a:t>
            </a:r>
            <a:r>
              <a:rPr lang="tr-TR"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Karadeniz</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Havzası</a:t>
            </a:r>
            <a:r>
              <a:rPr lang="en-GB" altLang="tr-TR" sz="1800" b="1" dirty="0" smtClean="0">
                <a:solidFill>
                  <a:srgbClr val="003399"/>
                </a:solidFill>
                <a:ea typeface="ＭＳ Ｐゴシック" panose="020B0600070205080204" pitchFamily="34" charset="-128"/>
              </a:rPr>
              <a:t> </a:t>
            </a:r>
            <a:r>
              <a:rPr lang="tr-TR" altLang="tr-TR" sz="1800" b="1" dirty="0" smtClean="0">
                <a:solidFill>
                  <a:srgbClr val="003399"/>
                </a:solidFill>
                <a:ea typeface="ＭＳ Ｐゴシック" panose="020B0600070205080204" pitchFamily="34" charset="-128"/>
              </a:rPr>
              <a:t>SÖİ </a:t>
            </a:r>
            <a:r>
              <a:rPr lang="en-GB" altLang="tr-TR" sz="1800" b="1" dirty="0" smtClean="0">
                <a:solidFill>
                  <a:srgbClr val="003399"/>
                </a:solidFill>
                <a:ea typeface="ＭＳ Ｐゴシック" panose="020B0600070205080204" pitchFamily="34" charset="-128"/>
              </a:rPr>
              <a:t>Program</a:t>
            </a:r>
            <a:r>
              <a:rPr lang="tr-TR" altLang="tr-TR" sz="1800" b="1" dirty="0" err="1" smtClean="0">
                <a:solidFill>
                  <a:srgbClr val="003399"/>
                </a:solidFill>
                <a:ea typeface="ＭＳ Ｐゴシック" panose="020B0600070205080204" pitchFamily="34" charset="-128"/>
              </a:rPr>
              <a:t>ından</a:t>
            </a:r>
            <a:r>
              <a:rPr lang="tr-TR" altLang="tr-TR" sz="1800" b="1" dirty="0" smtClean="0">
                <a:solidFill>
                  <a:srgbClr val="003399"/>
                </a:solidFill>
                <a:ea typeface="ＭＳ Ｐゴシック" panose="020B0600070205080204" pitchFamily="34" charset="-128"/>
              </a:rPr>
              <a:t> farklı olarak</a:t>
            </a:r>
            <a:r>
              <a:rPr lang="en-GB" altLang="tr-TR" sz="1800" b="1" dirty="0" smtClean="0">
                <a:solidFill>
                  <a:srgbClr val="003399"/>
                </a:solidFill>
                <a:ea typeface="ＭＳ Ｐゴシック" panose="020B0600070205080204" pitchFamily="34" charset="-128"/>
              </a:rPr>
              <a:t>, </a:t>
            </a:r>
            <a:r>
              <a:rPr lang="en-GB" altLang="tr-TR" sz="1800" b="1" dirty="0">
                <a:solidFill>
                  <a:srgbClr val="FF0000"/>
                </a:solidFill>
                <a:ea typeface="ＭＳ Ｐゴシック" panose="020B0600070205080204" pitchFamily="34" charset="-128"/>
              </a:rPr>
              <a:t>program </a:t>
            </a:r>
            <a:r>
              <a:rPr lang="en-GB" altLang="tr-TR" sz="1800" b="1" dirty="0" err="1">
                <a:solidFill>
                  <a:srgbClr val="FF0000"/>
                </a:solidFill>
                <a:ea typeface="ＭＳ Ｐゴシック" panose="020B0600070205080204" pitchFamily="34" charset="-128"/>
              </a:rPr>
              <a:t>alanının</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dışında</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kurulmuş</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olan</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tüzel</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kişilikler</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hiçbir</a:t>
            </a:r>
            <a:r>
              <a:rPr lang="en-GB" altLang="tr-TR" sz="1800" b="1" dirty="0">
                <a:solidFill>
                  <a:srgbClr val="FF0000"/>
                </a:solidFill>
                <a:ea typeface="ＭＳ Ｐゴシック" panose="020B0600070205080204" pitchFamily="34" charset="-128"/>
              </a:rPr>
              <a:t> </a:t>
            </a:r>
            <a:r>
              <a:rPr lang="en-GB" altLang="tr-TR" sz="1800" b="1" dirty="0" err="1">
                <a:solidFill>
                  <a:srgbClr val="FF0000"/>
                </a:solidFill>
                <a:ea typeface="ＭＳ Ｐゴシック" panose="020B0600070205080204" pitchFamily="34" charset="-128"/>
              </a:rPr>
              <a:t>koşulda</a:t>
            </a:r>
            <a:r>
              <a:rPr lang="en-GB" altLang="tr-TR" sz="1800" b="1" dirty="0">
                <a:solidFill>
                  <a:srgbClr val="FF0000"/>
                </a:solidFill>
                <a:ea typeface="ＭＳ Ｐゴシック" panose="020B0600070205080204" pitchFamily="34" charset="-128"/>
              </a:rPr>
              <a:t> </a:t>
            </a:r>
            <a:r>
              <a:rPr lang="en-GB" altLang="tr-TR" sz="1800" b="1" u="sng" dirty="0" err="1">
                <a:solidFill>
                  <a:srgbClr val="FF0000"/>
                </a:solidFill>
                <a:ea typeface="ＭＳ Ｐゴシック" panose="020B0600070205080204" pitchFamily="34" charset="-128"/>
              </a:rPr>
              <a:t>programa</a:t>
            </a:r>
            <a:r>
              <a:rPr lang="en-GB" altLang="tr-TR" sz="1800" b="1" u="sng" dirty="0">
                <a:solidFill>
                  <a:srgbClr val="FF0000"/>
                </a:solidFill>
                <a:ea typeface="ＭＳ Ｐゴシック" panose="020B0600070205080204" pitchFamily="34" charset="-128"/>
              </a:rPr>
              <a:t> </a:t>
            </a:r>
            <a:r>
              <a:rPr lang="tr-TR" altLang="tr-TR" sz="1800" b="1" u="sng" dirty="0" smtClean="0">
                <a:solidFill>
                  <a:srgbClr val="FF0000"/>
                </a:solidFill>
                <a:ea typeface="ＭＳ Ｐゴシック" panose="020B0600070205080204" pitchFamily="34" charset="-128"/>
              </a:rPr>
              <a:t>başvuramamaktadır</a:t>
            </a:r>
            <a:r>
              <a:rPr lang="en-GB" altLang="tr-TR" sz="1800" b="1" dirty="0" smtClean="0">
                <a:solidFill>
                  <a:srgbClr val="FF0000"/>
                </a:solidFill>
                <a:ea typeface="ＭＳ Ｐゴシック" panose="020B0600070205080204" pitchFamily="34" charset="-128"/>
              </a:rPr>
              <a:t>.</a:t>
            </a:r>
            <a:endParaRPr lang="en-GB" altLang="en-US" sz="2000" kern="0" dirty="0" smtClean="0">
              <a:solidFill>
                <a:srgbClr val="003399"/>
              </a:solidFill>
              <a:ea typeface="ＭＳ Ｐゴシック" pitchFamily="34" charset="-128"/>
            </a:endParaRPr>
          </a:p>
          <a:p>
            <a:pPr>
              <a:lnSpc>
                <a:spcPct val="80000"/>
              </a:lnSpc>
              <a:defRPr/>
            </a:pPr>
            <a:endParaRPr lang="en-GB" altLang="en-US" sz="2000" b="1" kern="0" dirty="0" smtClean="0">
              <a:solidFill>
                <a:srgbClr val="003399"/>
              </a:solidFill>
              <a:ea typeface="ＭＳ Ｐゴシック" pitchFamily="34" charset="-128"/>
            </a:endParaRPr>
          </a:p>
        </p:txBody>
      </p:sp>
      <p:sp>
        <p:nvSpPr>
          <p:cNvPr id="6" name="Rectangle 2"/>
          <p:cNvSpPr>
            <a:spLocks noChangeArrowheads="1"/>
          </p:cNvSpPr>
          <p:nvPr/>
        </p:nvSpPr>
        <p:spPr bwMode="auto">
          <a:xfrm>
            <a:off x="5410200" y="1546225"/>
            <a:ext cx="3200400" cy="990600"/>
          </a:xfrm>
          <a:prstGeom prst="rect">
            <a:avLst/>
          </a:prstGeom>
          <a:noFill/>
          <a:ln>
            <a:noFill/>
          </a:ln>
          <a:extLst/>
        </p:spPr>
        <p:txBody>
          <a:bodyPr anchor="ctr"/>
          <a:lstStyle/>
          <a:p>
            <a:pPr algn="ctr" eaLnBrk="1" hangingPunct="1"/>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Uygun</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Ana </a:t>
            </a:r>
            <a:r>
              <a:rPr lang="tr-TR" altLang="tr-TR" sz="1600" b="1" dirty="0">
                <a:solidFill>
                  <a:srgbClr val="003399"/>
                </a:solidFill>
                <a:effectLst>
                  <a:outerShdw blurRad="38100" dist="38100" dir="2700000" algn="tl">
                    <a:srgbClr val="C0C0C0"/>
                  </a:outerShdw>
                </a:effectLst>
                <a:latin typeface="Trebuchet MS" panose="020B0603020202020204" pitchFamily="34" charset="0"/>
              </a:rPr>
              <a:t>Yararlanıcılar</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ve</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Proje</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Ortakları</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Coğrafi</a:t>
            </a:r>
            <a:r>
              <a:rPr lang="en-GB" altLang="tr-TR" sz="16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600" b="1" dirty="0" err="1" smtClean="0">
                <a:solidFill>
                  <a:srgbClr val="003399"/>
                </a:solidFill>
                <a:effectLst>
                  <a:outerShdw blurRad="38100" dist="38100" dir="2700000" algn="tl">
                    <a:srgbClr val="C0C0C0"/>
                  </a:outerShdw>
                </a:effectLst>
                <a:latin typeface="Trebuchet MS" panose="020B0603020202020204" pitchFamily="34" charset="0"/>
              </a:rPr>
              <a:t>konum</a:t>
            </a:r>
            <a:endParaRPr lang="en-GB" altLang="tr-TR" sz="1600" b="1" dirty="0">
              <a:solidFill>
                <a:srgbClr val="003399"/>
              </a:solidFill>
              <a:effectLst>
                <a:outerShdw blurRad="38100" dist="38100" dir="2700000" algn="tl">
                  <a:srgbClr val="C0C0C0"/>
                </a:outerShdw>
              </a:effectLst>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152400" y="1355725"/>
            <a:ext cx="8448675" cy="2606675"/>
          </a:xfrm>
        </p:spPr>
        <p:txBody>
          <a:bodyPr/>
          <a:lstStyle/>
          <a:p>
            <a:pPr algn="just">
              <a:lnSpc>
                <a:spcPct val="80000"/>
              </a:lnSpc>
              <a:defRPr/>
            </a:pPr>
            <a:r>
              <a:rPr lang="en-GB" altLang="en-US" sz="1400" dirty="0" smtClean="0">
                <a:solidFill>
                  <a:srgbClr val="003399"/>
                </a:solidFill>
                <a:latin typeface="+mj-lt"/>
                <a:ea typeface="ＭＳ Ｐゴシック" panose="020B0600070205080204" pitchFamily="34" charset="-128"/>
              </a:rPr>
              <a:t>must have the </a:t>
            </a:r>
            <a:r>
              <a:rPr lang="en-GB" altLang="en-US" sz="1400" dirty="0" smtClean="0">
                <a:solidFill>
                  <a:srgbClr val="FF0000"/>
                </a:solidFill>
                <a:latin typeface="+mj-lt"/>
                <a:ea typeface="ＭＳ Ｐゴシック" panose="020B0600070205080204" pitchFamily="34" charset="-128"/>
              </a:rPr>
              <a:t>necessary competences, experience and knowledge </a:t>
            </a:r>
            <a:r>
              <a:rPr lang="en-GB" altLang="en-US" sz="1400" dirty="0" smtClean="0">
                <a:solidFill>
                  <a:srgbClr val="003399"/>
                </a:solidFill>
                <a:latin typeface="+mj-lt"/>
                <a:ea typeface="ＭＳ Ｐゴシック" panose="020B0600070205080204" pitchFamily="34" charset="-128"/>
              </a:rPr>
              <a:t>in the field of action they are applying for;</a:t>
            </a:r>
          </a:p>
          <a:p>
            <a:pPr marL="0" indent="0" algn="just">
              <a:lnSpc>
                <a:spcPct val="80000"/>
              </a:lnSpc>
              <a:buFontTx/>
              <a:buNone/>
              <a:defRPr/>
            </a:pPr>
            <a:endParaRPr lang="en-GB" altLang="en-US" sz="1400" dirty="0" smtClean="0">
              <a:solidFill>
                <a:srgbClr val="003399"/>
              </a:solidFill>
              <a:latin typeface="+mj-lt"/>
              <a:ea typeface="ＭＳ Ｐゴシック" panose="020B0600070205080204" pitchFamily="34" charset="-128"/>
            </a:endParaRPr>
          </a:p>
          <a:p>
            <a:pPr marL="0" indent="0" algn="just">
              <a:lnSpc>
                <a:spcPct val="80000"/>
              </a:lnSpc>
              <a:buFontTx/>
              <a:buNone/>
              <a:defRPr/>
            </a:pPr>
            <a:r>
              <a:rPr lang="en-GB" altLang="en-US" sz="1400" b="1" dirty="0" smtClean="0">
                <a:solidFill>
                  <a:srgbClr val="FF0000"/>
                </a:solidFill>
                <a:latin typeface="+mj-lt"/>
                <a:ea typeface="ＭＳ Ｐゴシック" panose="020B0600070205080204" pitchFamily="34" charset="-128"/>
              </a:rPr>
              <a:t>IMPORTANT!</a:t>
            </a:r>
            <a:r>
              <a:rPr lang="en-GB" altLang="en-US" sz="1400" dirty="0" smtClean="0">
                <a:solidFill>
                  <a:srgbClr val="FF0000"/>
                </a:solidFill>
                <a:latin typeface="+mj-lt"/>
                <a:ea typeface="ＭＳ Ｐゴシック" panose="020B0600070205080204" pitchFamily="34" charset="-128"/>
              </a:rPr>
              <a:t> – Lack of c</a:t>
            </a:r>
            <a:r>
              <a:rPr lang="en-US" sz="1400" dirty="0" err="1" smtClean="0">
                <a:solidFill>
                  <a:srgbClr val="FF0000"/>
                </a:solidFill>
                <a:latin typeface="+mj-lt"/>
                <a:ea typeface="Times New Roman" panose="02020603050405020304" pitchFamily="18" charset="0"/>
                <a:cs typeface="Arial" panose="020B0604020202020204" pitchFamily="34" charset="0"/>
              </a:rPr>
              <a:t>ompetences</a:t>
            </a:r>
            <a:r>
              <a:rPr lang="en-US" sz="1400" dirty="0" smtClean="0">
                <a:solidFill>
                  <a:srgbClr val="FF0000"/>
                </a:solidFill>
                <a:latin typeface="+mj-lt"/>
                <a:ea typeface="Times New Roman" panose="02020603050405020304" pitchFamily="18" charset="0"/>
                <a:cs typeface="Arial" panose="020B0604020202020204" pitchFamily="34" charset="0"/>
              </a:rPr>
              <a:t> in the thematic field concerned      	</a:t>
            </a:r>
            <a:r>
              <a:rPr lang="en-US" sz="1400" b="1" dirty="0" smtClean="0">
                <a:solidFill>
                  <a:srgbClr val="FF0000"/>
                </a:solidFill>
                <a:latin typeface="+mj-lt"/>
                <a:ea typeface="Times New Roman" panose="02020603050405020304" pitchFamily="18" charset="0"/>
                <a:cs typeface="Arial" panose="020B0604020202020204" pitchFamily="34" charset="0"/>
              </a:rPr>
              <a:t>rejection of Lead Partner/Project Partners during eligibility check</a:t>
            </a:r>
            <a:endParaRPr lang="en-GB" altLang="en-US" sz="1400" b="1" dirty="0">
              <a:solidFill>
                <a:srgbClr val="FF0000"/>
              </a:solidFill>
              <a:latin typeface="+mj-lt"/>
              <a:ea typeface="ＭＳ Ｐゴシック" panose="020B0600070205080204" pitchFamily="34" charset="-128"/>
            </a:endParaRPr>
          </a:p>
          <a:p>
            <a:pPr algn="just">
              <a:lnSpc>
                <a:spcPct val="80000"/>
              </a:lnSpc>
              <a:defRPr/>
            </a:pPr>
            <a:r>
              <a:rPr lang="en-GB" altLang="en-US" sz="1400" dirty="0" smtClean="0">
                <a:solidFill>
                  <a:srgbClr val="003399"/>
                </a:solidFill>
                <a:latin typeface="+mj-lt"/>
                <a:ea typeface="ＭＳ Ｐゴシック" panose="020B0600070205080204" pitchFamily="34" charset="-128"/>
              </a:rPr>
              <a:t>must have a </a:t>
            </a:r>
            <a:r>
              <a:rPr lang="en-GB" altLang="en-US" sz="1400" dirty="0" smtClean="0">
                <a:solidFill>
                  <a:srgbClr val="FF0000"/>
                </a:solidFill>
                <a:latin typeface="+mj-lt"/>
                <a:ea typeface="ＭＳ Ｐゴシック" panose="020B0600070205080204" pitchFamily="34" charset="-128"/>
              </a:rPr>
              <a:t>proven technical, financial and operational capacity </a:t>
            </a:r>
            <a:r>
              <a:rPr lang="en-GB" altLang="en-US" sz="1400" dirty="0" smtClean="0">
                <a:solidFill>
                  <a:srgbClr val="003399"/>
                </a:solidFill>
                <a:latin typeface="+mj-lt"/>
                <a:ea typeface="ＭＳ Ｐゴシック" panose="020B0600070205080204" pitchFamily="34" charset="-128"/>
              </a:rPr>
              <a:t>to manage the proposed project and ensure a sound financial management;</a:t>
            </a:r>
          </a:p>
          <a:p>
            <a:pPr algn="just">
              <a:lnSpc>
                <a:spcPct val="80000"/>
              </a:lnSpc>
              <a:defRPr/>
            </a:pPr>
            <a:r>
              <a:rPr lang="en-GB" altLang="en-US" sz="1400" dirty="0" smtClean="0">
                <a:solidFill>
                  <a:srgbClr val="003399"/>
                </a:solidFill>
                <a:latin typeface="+mj-lt"/>
                <a:ea typeface="ＭＳ Ｐゴシック" panose="020B0600070205080204" pitchFamily="34" charset="-128"/>
              </a:rPr>
              <a:t>must ensure that the </a:t>
            </a:r>
            <a:r>
              <a:rPr lang="en-GB" altLang="en-US" sz="1400" dirty="0" smtClean="0">
                <a:solidFill>
                  <a:srgbClr val="FF0000"/>
                </a:solidFill>
                <a:latin typeface="+mj-lt"/>
                <a:ea typeface="ＭＳ Ｐゴシック" panose="020B0600070205080204" pitchFamily="34" charset="-128"/>
              </a:rPr>
              <a:t>representatives in the project management team are available throughout the entire project implementation </a:t>
            </a:r>
            <a:r>
              <a:rPr lang="en-GB" altLang="en-US" sz="1400" dirty="0" smtClean="0">
                <a:solidFill>
                  <a:srgbClr val="003399"/>
                </a:solidFill>
                <a:latin typeface="+mj-lt"/>
                <a:ea typeface="ＭＳ Ｐゴシック" panose="020B0600070205080204" pitchFamily="34" charset="-128"/>
              </a:rPr>
              <a:t>period;</a:t>
            </a:r>
          </a:p>
          <a:p>
            <a:pPr algn="just">
              <a:lnSpc>
                <a:spcPct val="80000"/>
              </a:lnSpc>
              <a:defRPr/>
            </a:pPr>
            <a:r>
              <a:rPr lang="en-GB" altLang="en-US" sz="1400" dirty="0" smtClean="0">
                <a:solidFill>
                  <a:srgbClr val="003399"/>
                </a:solidFill>
                <a:latin typeface="+mj-lt"/>
                <a:ea typeface="ＭＳ Ｐゴシック" panose="020B0600070205080204" pitchFamily="34" charset="-128"/>
              </a:rPr>
              <a:t>have </a:t>
            </a:r>
            <a:r>
              <a:rPr lang="en-GB" altLang="en-US" sz="1400" dirty="0" smtClean="0">
                <a:solidFill>
                  <a:srgbClr val="FF0000"/>
                </a:solidFill>
                <a:latin typeface="+mj-lt"/>
                <a:ea typeface="ＭＳ Ｐゴシック" panose="020B0600070205080204" pitchFamily="34" charset="-128"/>
              </a:rPr>
              <a:t>stable and sufficient financing sources </a:t>
            </a:r>
            <a:r>
              <a:rPr lang="en-GB" altLang="en-US" sz="1400" dirty="0" smtClean="0">
                <a:solidFill>
                  <a:srgbClr val="003399"/>
                </a:solidFill>
                <a:latin typeface="+mj-lt"/>
                <a:ea typeface="ＭＳ Ｐゴシック" panose="020B0600070205080204" pitchFamily="34" charset="-128"/>
              </a:rPr>
              <a:t>to ensure the continuity of the operation of their organization throughout the project and to cover the share of co-financing and/or of the ineligible expenditure;</a:t>
            </a:r>
          </a:p>
          <a:p>
            <a:pPr>
              <a:lnSpc>
                <a:spcPct val="80000"/>
              </a:lnSpc>
              <a:defRPr/>
            </a:pPr>
            <a:endParaRPr lang="en-GB" altLang="en-US" sz="2000" b="1" dirty="0" smtClean="0">
              <a:solidFill>
                <a:srgbClr val="003399"/>
              </a:solidFill>
              <a:ea typeface="ＭＳ Ｐゴシック" panose="020B0600070205080204" pitchFamily="34" charset="-128"/>
            </a:endParaRPr>
          </a:p>
        </p:txBody>
      </p:sp>
      <p:sp>
        <p:nvSpPr>
          <p:cNvPr id="249859" name="Rectangle 2"/>
          <p:cNvSpPr>
            <a:spLocks noChangeArrowheads="1"/>
          </p:cNvSpPr>
          <p:nvPr/>
        </p:nvSpPr>
        <p:spPr bwMode="auto">
          <a:xfrm>
            <a:off x="0" y="803275"/>
            <a:ext cx="8991600" cy="552450"/>
          </a:xfrm>
          <a:prstGeom prst="rect">
            <a:avLst/>
          </a:prstGeom>
          <a:noFill/>
          <a:ln>
            <a:noFill/>
          </a:ln>
          <a:extLst/>
        </p:spPr>
        <p:txBody>
          <a:bodyPr anchor="ctr"/>
          <a:lstStyle/>
          <a:p>
            <a:pPr algn="ctr" eaLnBrk="1" hangingPunct="1">
              <a:defRPr/>
            </a:pPr>
            <a:r>
              <a:rPr lang="en-GB" sz="1800" b="1" dirty="0">
                <a:solidFill>
                  <a:srgbClr val="003399"/>
                </a:solidFill>
                <a:effectLst>
                  <a:outerShdw blurRad="38100" dist="38100" dir="2700000" algn="tl">
                    <a:srgbClr val="C0C0C0"/>
                  </a:outerShdw>
                </a:effectLst>
                <a:latin typeface="Trebuchet MS" pitchFamily="34" charset="0"/>
              </a:rPr>
              <a:t>Eligible Lead Partners and Project Partners –</a:t>
            </a:r>
            <a:r>
              <a:rPr lang="tr-TR" sz="1800" b="1" dirty="0">
                <a:solidFill>
                  <a:srgbClr val="003399"/>
                </a:solidFill>
                <a:effectLst>
                  <a:outerShdw blurRad="38100" dist="38100" dir="2700000" algn="tl">
                    <a:srgbClr val="C0C0C0"/>
                  </a:outerShdw>
                </a:effectLst>
                <a:latin typeface="Trebuchet MS" pitchFamily="34" charset="0"/>
              </a:rPr>
              <a:t> </a:t>
            </a:r>
            <a:r>
              <a:rPr lang="en-GB" sz="1800" b="1" dirty="0">
                <a:solidFill>
                  <a:srgbClr val="003399"/>
                </a:solidFill>
                <a:effectLst>
                  <a:outerShdw blurRad="38100" dist="38100" dir="2700000" algn="tl">
                    <a:srgbClr val="C0C0C0"/>
                  </a:outerShdw>
                </a:effectLst>
                <a:latin typeface="Trebuchet MS" pitchFamily="34" charset="0"/>
              </a:rPr>
              <a:t>Professional and Financial capacity</a:t>
            </a:r>
          </a:p>
        </p:txBody>
      </p:sp>
      <p:sp>
        <p:nvSpPr>
          <p:cNvPr id="2" name="Right Arrow 1"/>
          <p:cNvSpPr/>
          <p:nvPr/>
        </p:nvSpPr>
        <p:spPr>
          <a:xfrm>
            <a:off x="5791200" y="2019300"/>
            <a:ext cx="762000" cy="762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
        <p:nvSpPr>
          <p:cNvPr id="5" name="Rectangle 2"/>
          <p:cNvSpPr txBox="1">
            <a:spLocks noChangeArrowheads="1"/>
          </p:cNvSpPr>
          <p:nvPr/>
        </p:nvSpPr>
        <p:spPr bwMode="auto">
          <a:xfrm>
            <a:off x="152400" y="4251325"/>
            <a:ext cx="8448675" cy="260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lnSpc>
                <a:spcPct val="80000"/>
              </a:lnSpc>
            </a:pPr>
            <a:r>
              <a:rPr lang="en-GB" altLang="tr-TR" sz="1400" dirty="0" err="1">
                <a:solidFill>
                  <a:srgbClr val="003399"/>
                </a:solidFill>
                <a:ea typeface="ＭＳ Ｐゴシック" panose="020B0600070205080204" pitchFamily="34" charset="-128"/>
              </a:rPr>
              <a:t>başvurdukları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alanında</a:t>
            </a:r>
            <a:r>
              <a:rPr lang="en-GB" altLang="tr-TR" sz="1400" dirty="0">
                <a:solidFill>
                  <a:srgbClr val="003399"/>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gerekli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yetkinliklere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deneyime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ve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bilgi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birikimine</a:t>
            </a:r>
            <a:r>
              <a:rPr lang="en-GB" altLang="tr-TR" sz="1400" dirty="0">
                <a:solidFill>
                  <a:srgbClr val="FF0000"/>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sahip</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olmalılardır</a:t>
            </a:r>
            <a:r>
              <a:rPr lang="en-GB" altLang="tr-TR" sz="1400" dirty="0">
                <a:solidFill>
                  <a:srgbClr val="003399"/>
                </a:solidFill>
                <a:ea typeface="ＭＳ Ｐゴシック" panose="020B0600070205080204" pitchFamily="34" charset="-128"/>
              </a:rPr>
              <a:t>;</a:t>
            </a:r>
          </a:p>
          <a:p>
            <a:pPr algn="just">
              <a:lnSpc>
                <a:spcPct val="80000"/>
              </a:lnSpc>
              <a:buFontTx/>
              <a:buNone/>
            </a:pPr>
            <a:endParaRPr lang="en-GB" altLang="tr-TR" sz="1400" dirty="0">
              <a:solidFill>
                <a:srgbClr val="003399"/>
              </a:solidFill>
              <a:ea typeface="ＭＳ Ｐゴシック" panose="020B0600070205080204" pitchFamily="34" charset="-128"/>
            </a:endParaRPr>
          </a:p>
          <a:p>
            <a:pPr algn="just">
              <a:lnSpc>
                <a:spcPct val="80000"/>
              </a:lnSpc>
              <a:buFontTx/>
              <a:buNone/>
            </a:pPr>
            <a:r>
              <a:rPr lang="en-GB" altLang="tr-TR" sz="1400" b="1" dirty="0">
                <a:solidFill>
                  <a:srgbClr val="FF0000"/>
                </a:solidFill>
                <a:ea typeface="ＭＳ Ｐゴシック" panose="020B0600070205080204" pitchFamily="34" charset="-128"/>
              </a:rPr>
              <a:t>ÖNEMLİ!</a:t>
            </a:r>
            <a:r>
              <a:rPr lang="en-GB" altLang="tr-TR" sz="1400" dirty="0">
                <a:solidFill>
                  <a:srgbClr val="FF0000"/>
                </a:solidFill>
                <a:ea typeface="ＭＳ Ｐゴシック" panose="020B0600070205080204" pitchFamily="34" charset="-128"/>
              </a:rPr>
              <a:t> – </a:t>
            </a:r>
            <a:r>
              <a:rPr lang="en-GB" altLang="tr-TR" sz="1400" dirty="0" err="1">
                <a:solidFill>
                  <a:srgbClr val="FF0000"/>
                </a:solidFill>
                <a:ea typeface="ＭＳ Ｐゴシック" panose="020B0600070205080204" pitchFamily="34" charset="-128"/>
              </a:rPr>
              <a:t>İlgili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tematik</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alanda</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yeterli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yetkinliğe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sahip</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olunmaması</a:t>
            </a:r>
            <a:r>
              <a:rPr lang="en-GB" altLang="tr-TR" sz="1400" dirty="0">
                <a:solidFill>
                  <a:srgbClr val="FF0000"/>
                </a:solidFill>
                <a:ea typeface="ＭＳ Ｐゴシック" panose="020B0600070205080204" pitchFamily="34" charset="-128"/>
              </a:rPr>
              <a:t> </a:t>
            </a:r>
            <a:r>
              <a:rPr lang="en-GB" altLang="tr-TR" sz="1400" dirty="0" smtClean="0">
                <a:solidFill>
                  <a:srgbClr val="FF0000"/>
                </a:solidFill>
                <a:ea typeface="ＭＳ Ｐゴシック" panose="020B0600070205080204" pitchFamily="34" charset="-128"/>
              </a:rPr>
              <a:t>              </a:t>
            </a:r>
            <a:r>
              <a:rPr lang="en-GB" altLang="tr-TR" sz="1400" b="1" dirty="0" err="1" smtClean="0">
                <a:solidFill>
                  <a:srgbClr val="FF0000"/>
                </a:solidFill>
                <a:ea typeface="ＭＳ Ｐゴシック" panose="020B0600070205080204" pitchFamily="34" charset="-128"/>
              </a:rPr>
              <a:t>uygunluk</a:t>
            </a:r>
            <a:r>
              <a:rPr lang="en-GB" altLang="tr-TR" sz="1400" b="1" dirty="0" smtClean="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kontrolü</a:t>
            </a:r>
            <a:r>
              <a:rPr lang="en-GB" altLang="tr-TR" sz="1400" b="1" dirty="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esnasında</a:t>
            </a:r>
            <a:r>
              <a:rPr lang="en-GB" altLang="tr-TR" sz="1400" b="1" dirty="0">
                <a:solidFill>
                  <a:srgbClr val="FF0000"/>
                </a:solidFill>
                <a:ea typeface="ＭＳ Ｐゴシック" panose="020B0600070205080204" pitchFamily="34" charset="-128"/>
              </a:rPr>
              <a:t> Ana </a:t>
            </a:r>
            <a:r>
              <a:rPr lang="tr-TR" altLang="tr-TR" sz="1400" b="1" dirty="0">
                <a:solidFill>
                  <a:srgbClr val="FF0000"/>
                </a:solidFill>
                <a:ea typeface="ＭＳ Ｐゴシック" panose="020B0600070205080204" pitchFamily="34" charset="-128"/>
              </a:rPr>
              <a:t>Yararlanıcı</a:t>
            </a:r>
            <a:r>
              <a:rPr lang="en-GB" altLang="tr-TR" sz="1400" b="1" dirty="0">
                <a:solidFill>
                  <a:srgbClr val="FF0000"/>
                </a:solidFill>
                <a:ea typeface="ＭＳ Ｐゴシック" panose="020B0600070205080204" pitchFamily="34" charset="-128"/>
              </a:rPr>
              <a:t>/</a:t>
            </a:r>
            <a:r>
              <a:rPr lang="en-GB" altLang="tr-TR" sz="1400" b="1" dirty="0" err="1">
                <a:solidFill>
                  <a:srgbClr val="FF0000"/>
                </a:solidFill>
                <a:ea typeface="ＭＳ Ｐゴシック" panose="020B0600070205080204" pitchFamily="34" charset="-128"/>
              </a:rPr>
              <a:t>Proje</a:t>
            </a:r>
            <a:r>
              <a:rPr lang="en-GB" altLang="tr-TR" sz="1400" b="1" dirty="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Ortaklarının</a:t>
            </a:r>
            <a:r>
              <a:rPr lang="en-GB" altLang="tr-TR" sz="1400" b="1" dirty="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reddedilmesine</a:t>
            </a:r>
            <a:r>
              <a:rPr lang="en-GB" altLang="tr-TR" sz="1400" b="1" dirty="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neden</a:t>
            </a:r>
            <a:r>
              <a:rPr lang="en-GB" altLang="tr-TR" sz="1400" b="1" dirty="0">
                <a:solidFill>
                  <a:srgbClr val="FF0000"/>
                </a:solidFill>
                <a:ea typeface="ＭＳ Ｐゴシック" panose="020B0600070205080204" pitchFamily="34" charset="-128"/>
              </a:rPr>
              <a:t> </a:t>
            </a:r>
            <a:r>
              <a:rPr lang="en-GB" altLang="tr-TR" sz="1400" b="1" dirty="0" err="1">
                <a:solidFill>
                  <a:srgbClr val="FF0000"/>
                </a:solidFill>
                <a:ea typeface="ＭＳ Ｐゴシック" panose="020B0600070205080204" pitchFamily="34" charset="-128"/>
              </a:rPr>
              <a:t>olur</a:t>
            </a:r>
            <a:endParaRPr lang="en-GB" altLang="tr-TR" sz="1400" b="1" dirty="0">
              <a:solidFill>
                <a:srgbClr val="FF0000"/>
              </a:solidFill>
              <a:ea typeface="ＭＳ Ｐゴシック" panose="020B0600070205080204" pitchFamily="34" charset="-128"/>
            </a:endParaRPr>
          </a:p>
          <a:p>
            <a:pPr algn="just">
              <a:lnSpc>
                <a:spcPct val="80000"/>
              </a:lnSpc>
              <a:buFontTx/>
              <a:buNone/>
            </a:pPr>
            <a:endParaRPr lang="en-GB" altLang="tr-TR" sz="1400" dirty="0">
              <a:solidFill>
                <a:srgbClr val="003399"/>
              </a:solidFill>
              <a:ea typeface="ＭＳ Ｐゴシック" panose="020B0600070205080204" pitchFamily="34" charset="-128"/>
            </a:endParaRPr>
          </a:p>
          <a:p>
            <a:pPr algn="just">
              <a:lnSpc>
                <a:spcPct val="80000"/>
              </a:lnSpc>
            </a:pPr>
            <a:r>
              <a:rPr lang="en-GB" altLang="tr-TR" sz="1400" dirty="0" err="1">
                <a:solidFill>
                  <a:srgbClr val="003399"/>
                </a:solidFill>
                <a:ea typeface="ＭＳ Ｐゴシック" panose="020B0600070205080204" pitchFamily="34" charset="-128"/>
              </a:rPr>
              <a:t>teklif</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edilen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projeyi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yönetmek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ve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sağlıklı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bir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mali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yönetim</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sağlamak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için</a:t>
            </a:r>
            <a:r>
              <a:rPr lang="en-GB" altLang="tr-TR" sz="1400" dirty="0">
                <a:solidFill>
                  <a:srgbClr val="003399"/>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yeterliliği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kanıtlanmış</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teknik</a:t>
            </a:r>
            <a:r>
              <a:rPr lang="en-GB" altLang="tr-TR" sz="1400" dirty="0">
                <a:solidFill>
                  <a:srgbClr val="FF0000"/>
                </a:solidFill>
                <a:ea typeface="ＭＳ Ｐゴシック" panose="020B0600070205080204" pitchFamily="34" charset="-128"/>
              </a:rPr>
              <a:t>, </a:t>
            </a:r>
            <a:r>
              <a:rPr lang="tr-TR" altLang="tr-TR" sz="1400" dirty="0" smtClean="0">
                <a:solidFill>
                  <a:srgbClr val="FF0000"/>
                </a:solidFill>
                <a:ea typeface="ＭＳ Ｐゴシック" panose="020B0600070205080204" pitchFamily="34" charset="-128"/>
              </a:rPr>
              <a:t>mali</a:t>
            </a:r>
            <a:r>
              <a:rPr lang="en-GB" altLang="tr-TR" sz="1400" dirty="0" smtClean="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ve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operasyonel</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kapasiteye</a:t>
            </a:r>
            <a:r>
              <a:rPr lang="en-GB" altLang="tr-TR" sz="1400" dirty="0">
                <a:solidFill>
                  <a:srgbClr val="FF0000"/>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sahip</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olmalılardır</a:t>
            </a:r>
            <a:r>
              <a:rPr lang="en-GB" altLang="tr-TR" sz="1400" dirty="0">
                <a:solidFill>
                  <a:srgbClr val="003399"/>
                </a:solidFill>
                <a:ea typeface="ＭＳ Ｐゴシック" panose="020B0600070205080204" pitchFamily="34" charset="-128"/>
              </a:rPr>
              <a:t>;</a:t>
            </a:r>
          </a:p>
          <a:p>
            <a:pPr algn="just">
              <a:lnSpc>
                <a:spcPct val="80000"/>
              </a:lnSpc>
            </a:pPr>
            <a:r>
              <a:rPr lang="en-GB" altLang="tr-TR" sz="1400" dirty="0" err="1">
                <a:solidFill>
                  <a:srgbClr val="FF0000"/>
                </a:solidFill>
                <a:ea typeface="ＭＳ Ｐゴシック" panose="020B0600070205080204" pitchFamily="34" charset="-128"/>
              </a:rPr>
              <a:t>proje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yönetim</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ekibi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temsilcilerinin</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proje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uygulama</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döneminin</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tamamında</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müsait</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ve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ulaşılabilir</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olması</a:t>
            </a:r>
            <a:r>
              <a:rPr lang="en-GB" altLang="tr-TR" sz="1400" dirty="0">
                <a:solidFill>
                  <a:srgbClr val="FF0000"/>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sağlanmalıdır</a:t>
            </a:r>
            <a:r>
              <a:rPr lang="en-GB" altLang="tr-TR" sz="1400" dirty="0">
                <a:solidFill>
                  <a:srgbClr val="003399"/>
                </a:solidFill>
                <a:ea typeface="ＭＳ Ｐゴシック" panose="020B0600070205080204" pitchFamily="34" charset="-128"/>
              </a:rPr>
              <a:t>;</a:t>
            </a:r>
          </a:p>
          <a:p>
            <a:pPr algn="just">
              <a:lnSpc>
                <a:spcPct val="80000"/>
              </a:lnSpc>
            </a:pPr>
            <a:r>
              <a:rPr lang="en-GB" altLang="tr-TR" sz="1400" dirty="0" err="1">
                <a:solidFill>
                  <a:srgbClr val="003399"/>
                </a:solidFill>
                <a:ea typeface="ＭＳ Ｐゴシック" panose="020B0600070205080204" pitchFamily="34" charset="-128"/>
              </a:rPr>
              <a:t>proje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boyunca</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kendi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kuruluşlarının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operasyonlarının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devamlılığını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sağlamak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ve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ortak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finansmandaki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paylarını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ve</a:t>
            </a:r>
            <a:r>
              <a:rPr lang="en-GB" altLang="tr-TR" sz="1400" dirty="0">
                <a:solidFill>
                  <a:srgbClr val="003399"/>
                </a:solidFill>
                <a:ea typeface="ＭＳ Ｐゴシック" panose="020B0600070205080204" pitchFamily="34" charset="-128"/>
              </a:rPr>
              <a:t>/</a:t>
            </a:r>
            <a:r>
              <a:rPr lang="en-GB" altLang="tr-TR" sz="1400" dirty="0" err="1">
                <a:solidFill>
                  <a:srgbClr val="003399"/>
                </a:solidFill>
                <a:ea typeface="ＭＳ Ｐゴシック" panose="020B0600070205080204" pitchFamily="34" charset="-128"/>
              </a:rPr>
              <a:t>veya</a:t>
            </a:r>
            <a:r>
              <a:rPr lang="en-GB" altLang="tr-TR" sz="1400" dirty="0">
                <a:solidFill>
                  <a:srgbClr val="003399"/>
                </a:solidFill>
                <a:ea typeface="ＭＳ Ｐゴシック" panose="020B0600070205080204" pitchFamily="34" charset="-128"/>
              </a:rPr>
              <a:t> program </a:t>
            </a:r>
            <a:r>
              <a:rPr lang="en-GB" altLang="tr-TR" sz="1400" dirty="0" err="1">
                <a:solidFill>
                  <a:srgbClr val="003399"/>
                </a:solidFill>
                <a:ea typeface="ＭＳ Ｐゴシック" panose="020B0600070205080204" pitchFamily="34" charset="-128"/>
              </a:rPr>
              <a:t>bütçesine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dahil</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edilemeyecek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harcamaları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karşılamak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için</a:t>
            </a:r>
            <a:r>
              <a:rPr lang="en-GB" altLang="tr-TR" sz="1400" dirty="0">
                <a:solidFill>
                  <a:srgbClr val="003399"/>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düzenli</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ve</a:t>
            </a:r>
            <a:r>
              <a:rPr lang="en-GB" altLang="tr-TR" sz="1400" dirty="0">
                <a:solidFill>
                  <a:srgbClr val="FF0000"/>
                </a:solidFill>
                <a:ea typeface="ＭＳ Ｐゴシック" panose="020B0600070205080204" pitchFamily="34" charset="-128"/>
              </a:rPr>
              <a:t> </a:t>
            </a:r>
            <a:r>
              <a:rPr lang="en-GB" altLang="tr-TR" sz="1400" dirty="0" err="1">
                <a:solidFill>
                  <a:srgbClr val="FF0000"/>
                </a:solidFill>
                <a:ea typeface="ＭＳ Ｐゴシック" panose="020B0600070205080204" pitchFamily="34" charset="-128"/>
              </a:rPr>
              <a:t>yeterli</a:t>
            </a:r>
            <a:r>
              <a:rPr lang="en-GB" altLang="tr-TR" sz="1400" dirty="0">
                <a:solidFill>
                  <a:srgbClr val="FF0000"/>
                </a:solidFill>
                <a:ea typeface="ＭＳ Ｐゴシック" panose="020B0600070205080204" pitchFamily="34" charset="-128"/>
              </a:rPr>
              <a:t> </a:t>
            </a:r>
            <a:r>
              <a:rPr lang="tr-TR" altLang="tr-TR" sz="1400" dirty="0" smtClean="0">
                <a:solidFill>
                  <a:srgbClr val="FF0000"/>
                </a:solidFill>
                <a:ea typeface="ＭＳ Ｐゴシック" panose="020B0600070205080204" pitchFamily="34" charset="-128"/>
              </a:rPr>
              <a:t>mali </a:t>
            </a:r>
            <a:r>
              <a:rPr lang="en-GB" altLang="tr-TR" sz="1400" dirty="0" err="1" smtClean="0">
                <a:solidFill>
                  <a:srgbClr val="FF0000"/>
                </a:solidFill>
                <a:ea typeface="ＭＳ Ｐゴシック" panose="020B0600070205080204" pitchFamily="34" charset="-128"/>
              </a:rPr>
              <a:t>kaynaklara</a:t>
            </a:r>
            <a:r>
              <a:rPr lang="en-GB" altLang="tr-TR" sz="1400" dirty="0" smtClean="0">
                <a:solidFill>
                  <a:srgbClr val="FF0000"/>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sahip</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olmalılardır</a:t>
            </a:r>
            <a:r>
              <a:rPr lang="en-GB" altLang="tr-TR" sz="1400" dirty="0" smtClean="0">
                <a:solidFill>
                  <a:srgbClr val="003399"/>
                </a:solidFill>
                <a:ea typeface="ＭＳ Ｐゴシック" panose="020B0600070205080204" pitchFamily="34" charset="-128"/>
              </a:rPr>
              <a:t>;</a:t>
            </a:r>
            <a:endParaRPr lang="en-GB" altLang="tr-TR" sz="1400" dirty="0">
              <a:solidFill>
                <a:srgbClr val="003399"/>
              </a:solidFill>
              <a:ea typeface="ＭＳ Ｐゴシック" panose="020B0600070205080204" pitchFamily="34" charset="-128"/>
            </a:endParaRPr>
          </a:p>
        </p:txBody>
      </p:sp>
      <p:sp>
        <p:nvSpPr>
          <p:cNvPr id="6" name="Rectangle 2"/>
          <p:cNvSpPr>
            <a:spLocks noChangeArrowheads="1"/>
          </p:cNvSpPr>
          <p:nvPr/>
        </p:nvSpPr>
        <p:spPr bwMode="auto">
          <a:xfrm>
            <a:off x="0" y="3698875"/>
            <a:ext cx="8991600" cy="552450"/>
          </a:xfrm>
          <a:prstGeom prst="rect">
            <a:avLst/>
          </a:prstGeom>
          <a:noFill/>
          <a:ln>
            <a:noFill/>
          </a:ln>
          <a:extLst/>
        </p:spPr>
        <p:txBody>
          <a:bodyPr anchor="ctr"/>
          <a:lstStyle/>
          <a:p>
            <a:pPr algn="ctr" eaLnBrk="1" hangingPunct="1"/>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Uygun</a:t>
            </a:r>
            <a:r>
              <a:rPr lang="tr-TR" altLang="tr-TR" sz="1800" b="1" dirty="0" smtClean="0">
                <a:solidFill>
                  <a:srgbClr val="003399"/>
                </a:solidFill>
                <a:effectLst>
                  <a:outerShdw blurRad="38100" dist="38100" dir="2700000" algn="tl">
                    <a:srgbClr val="C0C0C0"/>
                  </a:outerShdw>
                </a:effectLst>
                <a:latin typeface="Trebuchet MS" panose="020B0603020202020204" pitchFamily="34" charset="0"/>
              </a:rPr>
              <a:t> Ana</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tr-TR" altLang="tr-TR" sz="1800" b="1" dirty="0">
                <a:solidFill>
                  <a:srgbClr val="003399"/>
                </a:solidFill>
                <a:effectLst>
                  <a:outerShdw blurRad="38100" dist="38100" dir="2700000" algn="tl">
                    <a:srgbClr val="C0C0C0"/>
                  </a:outerShdw>
                </a:effectLst>
                <a:latin typeface="Trebuchet MS" panose="020B0603020202020204" pitchFamily="34" charset="0"/>
              </a:rPr>
              <a:t>Yararlanıcılar</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ve</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Proje</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Ortakları</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 </a:t>
            </a:r>
            <a:r>
              <a:rPr lang="tr-TR"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Profesyonel</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ve</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tr-TR" altLang="tr-TR" sz="1800" b="1" dirty="0" smtClean="0">
                <a:solidFill>
                  <a:srgbClr val="003399"/>
                </a:solidFill>
                <a:effectLst>
                  <a:outerShdw blurRad="38100" dist="38100" dir="2700000" algn="tl">
                    <a:srgbClr val="C0C0C0"/>
                  </a:outerShdw>
                </a:effectLst>
                <a:latin typeface="Trebuchet MS" panose="020B0603020202020204" pitchFamily="34" charset="0"/>
              </a:rPr>
              <a:t>Mali</a:t>
            </a:r>
            <a:r>
              <a:rPr lang="en-GB" altLang="tr-TR" sz="18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800" b="1" dirty="0" err="1" smtClean="0">
                <a:solidFill>
                  <a:srgbClr val="003399"/>
                </a:solidFill>
                <a:effectLst>
                  <a:outerShdw blurRad="38100" dist="38100" dir="2700000" algn="tl">
                    <a:srgbClr val="C0C0C0"/>
                  </a:outerShdw>
                </a:effectLst>
                <a:latin typeface="Trebuchet MS" panose="020B0603020202020204" pitchFamily="34" charset="0"/>
              </a:rPr>
              <a:t>kapasite</a:t>
            </a:r>
            <a:endParaRPr lang="en-GB" altLang="tr-TR" sz="1800" b="1" dirty="0">
              <a:solidFill>
                <a:srgbClr val="003399"/>
              </a:solidFill>
              <a:effectLst>
                <a:outerShdw blurRad="38100" dist="38100" dir="2700000" algn="tl">
                  <a:srgbClr val="C0C0C0"/>
                </a:outerShdw>
              </a:effectLst>
              <a:latin typeface="Trebuchet MS" panose="020B0603020202020204" pitchFamily="34" charset="0"/>
            </a:endParaRPr>
          </a:p>
        </p:txBody>
      </p:sp>
      <p:cxnSp>
        <p:nvCxnSpPr>
          <p:cNvPr id="7" name="Düz Bağlayıcı 6"/>
          <p:cNvCxnSpPr/>
          <p:nvPr/>
        </p:nvCxnSpPr>
        <p:spPr>
          <a:xfrm>
            <a:off x="0" y="3716338"/>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ight Arrow 1"/>
          <p:cNvSpPr/>
          <p:nvPr/>
        </p:nvSpPr>
        <p:spPr>
          <a:xfrm>
            <a:off x="5943600" y="4953000"/>
            <a:ext cx="762000" cy="762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3505200" cy="1524000"/>
          </a:xfrm>
        </p:spPr>
        <p:txBody>
          <a:bodyPr/>
          <a:lstStyle/>
          <a:p>
            <a:pPr eaLnBrk="1" hangingPunct="1">
              <a:defRPr/>
            </a:pPr>
            <a:r>
              <a:rPr lang="en-GB" sz="1600" b="1" kern="1200" dirty="0" smtClean="0">
                <a:solidFill>
                  <a:srgbClr val="003399"/>
                </a:solidFill>
                <a:effectLst>
                  <a:outerShdw blurRad="38100" dist="38100" dir="2700000" algn="tl">
                    <a:srgbClr val="C0C0C0"/>
                  </a:outerShdw>
                </a:effectLst>
                <a:ea typeface="ＭＳ Ｐゴシック" pitchFamily="34" charset="-128"/>
                <a:cs typeface="+mn-cs"/>
              </a:rPr>
              <a:t/>
            </a:r>
            <a:br>
              <a:rPr lang="en-GB" sz="1600" b="1" kern="1200" dirty="0" smtClean="0">
                <a:solidFill>
                  <a:srgbClr val="003399"/>
                </a:solidFill>
                <a:effectLst>
                  <a:outerShdw blurRad="38100" dist="38100" dir="2700000" algn="tl">
                    <a:srgbClr val="C0C0C0"/>
                  </a:outerShdw>
                </a:effectLst>
                <a:ea typeface="ＭＳ Ｐゴシック" pitchFamily="34" charset="-128"/>
                <a:cs typeface="+mn-cs"/>
              </a:rPr>
            </a:br>
            <a:r>
              <a:rPr lang="en-GB" sz="1600" b="1" kern="1200" dirty="0">
                <a:solidFill>
                  <a:srgbClr val="003399"/>
                </a:solidFill>
                <a:effectLst>
                  <a:outerShdw blurRad="38100" dist="38100" dir="2700000" algn="tl">
                    <a:srgbClr val="C0C0C0"/>
                  </a:outerShdw>
                </a:effectLst>
                <a:ea typeface="ＭＳ Ｐゴシック" pitchFamily="34" charset="-128"/>
                <a:cs typeface="+mn-cs"/>
              </a:rPr>
              <a:t/>
            </a:r>
            <a:br>
              <a:rPr lang="en-GB" sz="1600" b="1" kern="1200" dirty="0">
                <a:solidFill>
                  <a:srgbClr val="003399"/>
                </a:solidFill>
                <a:effectLst>
                  <a:outerShdw blurRad="38100" dist="38100" dir="2700000" algn="tl">
                    <a:srgbClr val="C0C0C0"/>
                  </a:outerShdw>
                </a:effectLst>
                <a:ea typeface="ＭＳ Ｐゴシック" pitchFamily="34" charset="-128"/>
                <a:cs typeface="+mn-cs"/>
              </a:rPr>
            </a:br>
            <a:r>
              <a:rPr lang="en-GB" sz="2400" b="1" kern="1200" dirty="0">
                <a:solidFill>
                  <a:srgbClr val="003399"/>
                </a:solidFill>
                <a:effectLst>
                  <a:outerShdw blurRad="38100" dist="38100" dir="2700000" algn="tl">
                    <a:srgbClr val="C0C0C0"/>
                  </a:outerShdw>
                </a:effectLst>
                <a:ea typeface="ＭＳ Ｐゴシック" pitchFamily="34" charset="-128"/>
                <a:cs typeface="+mn-cs"/>
              </a:rPr>
              <a:t>I</a:t>
            </a:r>
            <a:r>
              <a:rPr lang="en-GB" sz="2400" b="1" kern="1200" dirty="0" smtClean="0">
                <a:solidFill>
                  <a:srgbClr val="003399"/>
                </a:solidFill>
                <a:effectLst>
                  <a:outerShdw blurRad="38100" dist="38100" dir="2700000" algn="tl">
                    <a:srgbClr val="C0C0C0"/>
                  </a:outerShdw>
                </a:effectLst>
                <a:ea typeface="ＭＳ Ｐゴシック" pitchFamily="34" charset="-128"/>
                <a:cs typeface="+mn-cs"/>
              </a:rPr>
              <a:t>neligible Lead Partners and Project Partners</a:t>
            </a:r>
            <a:r>
              <a:rPr lang="en-GB" sz="2400" b="1" kern="1200" dirty="0">
                <a:solidFill>
                  <a:srgbClr val="003399"/>
                </a:solidFill>
                <a:effectLst>
                  <a:outerShdw blurRad="38100" dist="38100" dir="2700000" algn="tl">
                    <a:srgbClr val="C0C0C0"/>
                  </a:outerShdw>
                </a:effectLst>
                <a:ea typeface="ＭＳ Ｐゴシック" pitchFamily="34" charset="-128"/>
                <a:cs typeface="+mn-cs"/>
              </a:rPr>
              <a:t/>
            </a:r>
            <a:br>
              <a:rPr lang="en-GB" sz="2400" b="1" kern="1200" dirty="0">
                <a:solidFill>
                  <a:srgbClr val="003399"/>
                </a:solidFill>
                <a:effectLst>
                  <a:outerShdw blurRad="38100" dist="38100" dir="2700000" algn="tl">
                    <a:srgbClr val="C0C0C0"/>
                  </a:outerShdw>
                </a:effectLst>
                <a:ea typeface="ＭＳ Ｐゴシック" pitchFamily="34" charset="-128"/>
                <a:cs typeface="+mn-cs"/>
              </a:rPr>
            </a:br>
            <a:endParaRPr lang="en-US" sz="2400" b="1" dirty="0" smtClean="0">
              <a:solidFill>
                <a:srgbClr val="003399"/>
              </a:solidFill>
              <a:effectLst>
                <a:outerShdw blurRad="38100" dist="38100" dir="2700000" algn="tl">
                  <a:srgbClr val="C0C0C0"/>
                </a:outerShdw>
              </a:effectLst>
              <a:ea typeface="ＭＳ Ｐゴシック" charset="-128"/>
            </a:endParaRPr>
          </a:p>
        </p:txBody>
      </p:sp>
      <p:sp>
        <p:nvSpPr>
          <p:cNvPr id="33795" name="Content Placeholder 2"/>
          <p:cNvSpPr>
            <a:spLocks noGrp="1"/>
          </p:cNvSpPr>
          <p:nvPr>
            <p:ph idx="1"/>
          </p:nvPr>
        </p:nvSpPr>
        <p:spPr>
          <a:xfrm>
            <a:off x="0" y="2819400"/>
            <a:ext cx="4191000" cy="3394364"/>
          </a:xfrm>
        </p:spPr>
        <p:txBody>
          <a:bodyPr/>
          <a:lstStyle/>
          <a:p>
            <a:pPr>
              <a:buFont typeface="Wingdings" panose="05000000000000000000" pitchFamily="2" charset="2"/>
              <a:buChar char="Ø"/>
            </a:pPr>
            <a:r>
              <a:rPr lang="en-GB" altLang="en-US" sz="2000" dirty="0" smtClean="0">
                <a:solidFill>
                  <a:srgbClr val="003399"/>
                </a:solidFill>
                <a:ea typeface="ＭＳ Ｐゴシック" panose="020B0600070205080204" pitchFamily="34" charset="-128"/>
              </a:rPr>
              <a:t>Political Parties</a:t>
            </a:r>
          </a:p>
          <a:p>
            <a:pPr>
              <a:buFont typeface="Wingdings" panose="05000000000000000000" pitchFamily="2" charset="2"/>
              <a:buChar char="Ø"/>
            </a:pPr>
            <a:r>
              <a:rPr lang="en-GB" altLang="en-US" sz="2000" dirty="0" smtClean="0">
                <a:solidFill>
                  <a:srgbClr val="003399"/>
                </a:solidFill>
                <a:ea typeface="ＭＳ Ｐゴシック" panose="020B0600070205080204" pitchFamily="34" charset="-128"/>
              </a:rPr>
              <a:t>Profit making entities from the private or public sector</a:t>
            </a:r>
          </a:p>
          <a:p>
            <a:pPr>
              <a:buFont typeface="Wingdings" panose="05000000000000000000" pitchFamily="2" charset="2"/>
              <a:buChar char="Ø"/>
            </a:pPr>
            <a:r>
              <a:rPr lang="en-GB" altLang="en-US" sz="2000" dirty="0" smtClean="0">
                <a:solidFill>
                  <a:srgbClr val="003399"/>
                </a:solidFill>
                <a:ea typeface="ＭＳ Ｐゴシック" panose="020B0600070205080204" pitchFamily="34" charset="-128"/>
              </a:rPr>
              <a:t>Natural persons</a:t>
            </a:r>
          </a:p>
          <a:p>
            <a:pPr>
              <a:buFont typeface="Wingdings" panose="05000000000000000000" pitchFamily="2" charset="2"/>
              <a:buChar char="Ø"/>
            </a:pPr>
            <a:r>
              <a:rPr lang="en-GB" altLang="en-US" sz="2000" dirty="0" smtClean="0">
                <a:solidFill>
                  <a:srgbClr val="003399"/>
                </a:solidFill>
                <a:ea typeface="ＭＳ Ｐゴシック" panose="020B0600070205080204" pitchFamily="34" charset="-128"/>
              </a:rPr>
              <a:t>Organisations representing religious cults</a:t>
            </a:r>
          </a:p>
          <a:p>
            <a:pPr>
              <a:buFont typeface="Wingdings" panose="05000000000000000000" pitchFamily="2" charset="2"/>
              <a:buChar char="Ø"/>
            </a:pPr>
            <a:r>
              <a:rPr lang="en-GB" altLang="tr-TR" sz="2000" dirty="0" smtClean="0">
                <a:solidFill>
                  <a:srgbClr val="003399"/>
                </a:solidFill>
                <a:ea typeface="ＭＳ Ｐゴシック" panose="020B0600070205080204" pitchFamily="34" charset="-128"/>
              </a:rPr>
              <a:t>Organisations which are not effectively established in the eligible area </a:t>
            </a:r>
            <a:endParaRPr lang="en-US" altLang="tr-TR" sz="2000" dirty="0" smtClean="0">
              <a:solidFill>
                <a:srgbClr val="003399"/>
              </a:solidFill>
              <a:ea typeface="ＭＳ Ｐゴシック" panose="020B0600070205080204" pitchFamily="34" charset="-128"/>
            </a:endParaRPr>
          </a:p>
          <a:p>
            <a:pPr>
              <a:buFont typeface="Wingdings" panose="05000000000000000000" pitchFamily="2" charset="2"/>
              <a:buChar char="Ø"/>
            </a:pPr>
            <a:r>
              <a:rPr lang="en-GB" altLang="en-US" sz="2000" dirty="0" smtClean="0">
                <a:solidFill>
                  <a:srgbClr val="003399"/>
                </a:solidFill>
                <a:ea typeface="ＭＳ Ｐゴシック" panose="020B0600070205080204" pitchFamily="34" charset="-128"/>
              </a:rPr>
              <a:t>International organizations </a:t>
            </a:r>
          </a:p>
          <a:p>
            <a:pPr>
              <a:buFont typeface="Wingdings" panose="05000000000000000000" pitchFamily="2" charset="2"/>
              <a:buChar char="Ø"/>
            </a:pPr>
            <a:endParaRPr lang="en-GB" altLang="en-US" sz="2000" dirty="0" smtClean="0">
              <a:solidFill>
                <a:srgbClr val="003399"/>
              </a:solidFill>
              <a:ea typeface="ＭＳ Ｐゴシック" panose="020B0600070205080204" pitchFamily="34" charset="-128"/>
            </a:endParaRPr>
          </a:p>
        </p:txBody>
      </p:sp>
      <p:pic>
        <p:nvPicPr>
          <p:cNvPr id="33796" name="Picture 7" descr="C:\Users\EugeniaS\Desktop\not-eligible-for-dominica-economic-citizenship-program[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8600" y="838200"/>
            <a:ext cx="914400" cy="720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4923503" y="1049594"/>
            <a:ext cx="3505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defRPr/>
            </a:pPr>
            <a:r>
              <a:rPr lang="en-GB" altLang="tr-TR" sz="1100" b="1" dirty="0">
                <a:solidFill>
                  <a:srgbClr val="003399"/>
                </a:solidFill>
                <a:effectLst>
                  <a:outerShdw blurRad="38100" dist="38100" dir="2700000" algn="tl">
                    <a:srgbClr val="C0C0C0"/>
                  </a:outerShdw>
                </a:effectLst>
                <a:ea typeface="ＭＳ Ｐゴシック" panose="020B0600070205080204" pitchFamily="34" charset="-128"/>
              </a:rPr>
              <a:t/>
            </a:r>
            <a:br>
              <a:rPr lang="en-GB" altLang="tr-TR" sz="1100" b="1" dirty="0">
                <a:solidFill>
                  <a:srgbClr val="003399"/>
                </a:solidFill>
                <a:effectLst>
                  <a:outerShdw blurRad="38100" dist="38100" dir="2700000" algn="tl">
                    <a:srgbClr val="C0C0C0"/>
                  </a:outerShdw>
                </a:effectLst>
                <a:ea typeface="ＭＳ Ｐゴシック" panose="020B0600070205080204" pitchFamily="34" charset="-128"/>
              </a:rPr>
            </a:br>
            <a:r>
              <a:rPr lang="en-GB" altLang="tr-TR" sz="1100" b="1" dirty="0">
                <a:solidFill>
                  <a:srgbClr val="003399"/>
                </a:solidFill>
                <a:effectLst>
                  <a:outerShdw blurRad="38100" dist="38100" dir="2700000" algn="tl">
                    <a:srgbClr val="C0C0C0"/>
                  </a:outerShdw>
                </a:effectLst>
                <a:ea typeface="ＭＳ Ｐゴシック" panose="020B0600070205080204" pitchFamily="34" charset="-128"/>
              </a:rPr>
              <a:t/>
            </a:r>
            <a:br>
              <a:rPr lang="en-GB" altLang="tr-TR" sz="1100" b="1" dirty="0">
                <a:solidFill>
                  <a:srgbClr val="003399"/>
                </a:solidFill>
                <a:effectLst>
                  <a:outerShdw blurRad="38100" dist="38100" dir="2700000" algn="tl">
                    <a:srgbClr val="C0C0C0"/>
                  </a:outerShdw>
                </a:effectLst>
                <a:ea typeface="ＭＳ Ｐゴシック" panose="020B0600070205080204" pitchFamily="34" charset="-128"/>
              </a:rPr>
            </a:br>
            <a:r>
              <a:rPr lang="en-GB" altLang="tr-TR" sz="2400" b="1" dirty="0" err="1">
                <a:solidFill>
                  <a:srgbClr val="003399"/>
                </a:solidFill>
                <a:effectLst>
                  <a:outerShdw blurRad="38100" dist="38100" dir="2700000" algn="tl">
                    <a:srgbClr val="C0C0C0"/>
                  </a:outerShdw>
                </a:effectLst>
                <a:ea typeface="ＭＳ Ｐゴシック" pitchFamily="34" charset="-128"/>
                <a:cs typeface="+mn-cs"/>
              </a:rPr>
              <a:t>Uygun</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t>
            </a:r>
            <a:r>
              <a:rPr lang="en-GB" altLang="tr-TR" sz="2400" b="1" dirty="0" err="1">
                <a:solidFill>
                  <a:srgbClr val="003399"/>
                </a:solidFill>
                <a:effectLst>
                  <a:outerShdw blurRad="38100" dist="38100" dir="2700000" algn="tl">
                    <a:srgbClr val="C0C0C0"/>
                  </a:outerShdw>
                </a:effectLst>
                <a:ea typeface="ＭＳ Ｐゴシック" pitchFamily="34" charset="-128"/>
                <a:cs typeface="+mn-cs"/>
              </a:rPr>
              <a:t>Olmayan</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t>
            </a:r>
            <a:r>
              <a:rPr lang="en-GB" altLang="tr-TR" sz="2400" b="1" dirty="0" smtClean="0">
                <a:solidFill>
                  <a:srgbClr val="003399"/>
                </a:solidFill>
                <a:effectLst>
                  <a:outerShdw blurRad="38100" dist="38100" dir="2700000" algn="tl">
                    <a:srgbClr val="C0C0C0"/>
                  </a:outerShdw>
                </a:effectLst>
                <a:ea typeface="ＭＳ Ｐゴシック" pitchFamily="34" charset="-128"/>
                <a:cs typeface="+mn-cs"/>
              </a:rPr>
              <a:t>Ana </a:t>
            </a:r>
            <a:r>
              <a:rPr lang="tr-TR" altLang="tr-TR" sz="2400" b="1" dirty="0">
                <a:solidFill>
                  <a:srgbClr val="003399"/>
                </a:solidFill>
                <a:effectLst>
                  <a:outerShdw blurRad="38100" dist="38100" dir="2700000" algn="tl">
                    <a:srgbClr val="C0C0C0"/>
                  </a:outerShdw>
                </a:effectLst>
                <a:ea typeface="ＭＳ Ｐゴシック" pitchFamily="34" charset="-128"/>
                <a:cs typeface="+mn-cs"/>
              </a:rPr>
              <a:t>Yararlanıcılar</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t>
            </a:r>
            <a:r>
              <a:rPr lang="en-GB" altLang="tr-TR" sz="2400" b="1" dirty="0" err="1">
                <a:solidFill>
                  <a:srgbClr val="003399"/>
                </a:solidFill>
                <a:effectLst>
                  <a:outerShdw blurRad="38100" dist="38100" dir="2700000" algn="tl">
                    <a:srgbClr val="C0C0C0"/>
                  </a:outerShdw>
                </a:effectLst>
                <a:ea typeface="ＭＳ Ｐゴシック" pitchFamily="34" charset="-128"/>
                <a:cs typeface="+mn-cs"/>
              </a:rPr>
              <a:t>ve</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t>
            </a:r>
            <a:r>
              <a:rPr lang="en-GB" altLang="tr-TR" sz="2400" b="1" dirty="0" err="1">
                <a:solidFill>
                  <a:srgbClr val="003399"/>
                </a:solidFill>
                <a:effectLst>
                  <a:outerShdw blurRad="38100" dist="38100" dir="2700000" algn="tl">
                    <a:srgbClr val="C0C0C0"/>
                  </a:outerShdw>
                </a:effectLst>
                <a:ea typeface="ＭＳ Ｐゴシック" pitchFamily="34" charset="-128"/>
                <a:cs typeface="+mn-cs"/>
              </a:rPr>
              <a:t>Proje</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t>
            </a:r>
            <a:r>
              <a:rPr lang="en-GB" altLang="tr-TR" sz="2400" b="1" dirty="0" err="1">
                <a:solidFill>
                  <a:srgbClr val="003399"/>
                </a:solidFill>
                <a:effectLst>
                  <a:outerShdw blurRad="38100" dist="38100" dir="2700000" algn="tl">
                    <a:srgbClr val="C0C0C0"/>
                  </a:outerShdw>
                </a:effectLst>
                <a:ea typeface="ＭＳ Ｐゴシック" pitchFamily="34" charset="-128"/>
                <a:cs typeface="+mn-cs"/>
              </a:rPr>
              <a:t>Ortakları</a:t>
            </a:r>
            <a:r>
              <a:rPr lang="en-GB" altLang="tr-TR" sz="2400" b="1" dirty="0">
                <a:solidFill>
                  <a:srgbClr val="003399"/>
                </a:solidFill>
                <a:effectLst>
                  <a:outerShdw blurRad="38100" dist="38100" dir="2700000" algn="tl">
                    <a:srgbClr val="C0C0C0"/>
                  </a:outerShdw>
                </a:effectLst>
                <a:ea typeface="ＭＳ Ｐゴシック" pitchFamily="34" charset="-128"/>
                <a:cs typeface="+mn-cs"/>
              </a:rPr>
              <a:t/>
            </a:r>
            <a:br>
              <a:rPr lang="en-GB" altLang="tr-TR" sz="2400" b="1" dirty="0">
                <a:solidFill>
                  <a:srgbClr val="003399"/>
                </a:solidFill>
                <a:effectLst>
                  <a:outerShdw blurRad="38100" dist="38100" dir="2700000" algn="tl">
                    <a:srgbClr val="C0C0C0"/>
                  </a:outerShdw>
                </a:effectLst>
                <a:ea typeface="ＭＳ Ｐゴシック" pitchFamily="34" charset="-128"/>
                <a:cs typeface="+mn-cs"/>
              </a:rPr>
            </a:br>
            <a:endParaRPr lang="en-US" sz="2400" b="1" dirty="0">
              <a:solidFill>
                <a:srgbClr val="003399"/>
              </a:solidFill>
              <a:effectLst>
                <a:outerShdw blurRad="38100" dist="38100" dir="2700000" algn="tl">
                  <a:srgbClr val="C0C0C0"/>
                </a:outerShdw>
              </a:effectLst>
              <a:ea typeface="ＭＳ Ｐゴシック" pitchFamily="34" charset="-128"/>
              <a:cs typeface="+mn-cs"/>
            </a:endParaRPr>
          </a:p>
        </p:txBody>
      </p:sp>
      <p:sp>
        <p:nvSpPr>
          <p:cNvPr id="6" name="Content Placeholder 2"/>
          <p:cNvSpPr txBox="1">
            <a:spLocks/>
          </p:cNvSpPr>
          <p:nvPr/>
        </p:nvSpPr>
        <p:spPr bwMode="auto">
          <a:xfrm>
            <a:off x="4923503" y="2802194"/>
            <a:ext cx="4191000" cy="3394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anose="05000000000000000000" pitchFamily="2" charset="2"/>
              <a:buChar char="Ø"/>
            </a:pPr>
            <a:r>
              <a:rPr lang="en-GB" altLang="tr-TR" sz="2000" dirty="0" err="1" smtClean="0">
                <a:solidFill>
                  <a:srgbClr val="003399"/>
                </a:solidFill>
                <a:ea typeface="ＭＳ Ｐゴシック" panose="020B0600070205080204" pitchFamily="34" charset="-128"/>
              </a:rPr>
              <a:t>Siyasi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Partiler</a:t>
            </a:r>
            <a:endParaRPr lang="en-GB" altLang="tr-TR" sz="2000" dirty="0" smtClean="0">
              <a:solidFill>
                <a:srgbClr val="003399"/>
              </a:solidFill>
              <a:ea typeface="ＭＳ Ｐゴシック" panose="020B0600070205080204" pitchFamily="34" charset="-128"/>
            </a:endParaRPr>
          </a:p>
          <a:p>
            <a:pPr>
              <a:buFont typeface="Wingdings" panose="05000000000000000000" pitchFamily="2" charset="2"/>
              <a:buChar char="Ø"/>
            </a:pPr>
            <a:r>
              <a:rPr lang="en-GB" altLang="tr-TR" sz="2000" dirty="0" err="1" smtClean="0">
                <a:solidFill>
                  <a:srgbClr val="003399"/>
                </a:solidFill>
                <a:ea typeface="ＭＳ Ｐゴシック" panose="020B0600070205080204" pitchFamily="34" charset="-128"/>
              </a:rPr>
              <a:t>Kamu</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veya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özel</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sektörden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kâr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elde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eden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kuruluşlar</a:t>
            </a:r>
            <a:endParaRPr lang="en-GB" altLang="tr-TR" sz="2000" dirty="0" smtClean="0">
              <a:solidFill>
                <a:srgbClr val="003399"/>
              </a:solidFill>
              <a:ea typeface="ＭＳ Ｐゴシック" panose="020B0600070205080204" pitchFamily="34" charset="-128"/>
            </a:endParaRPr>
          </a:p>
          <a:p>
            <a:pPr>
              <a:buFont typeface="Wingdings" panose="05000000000000000000" pitchFamily="2" charset="2"/>
              <a:buChar char="Ø"/>
            </a:pPr>
            <a:r>
              <a:rPr lang="en-GB" altLang="tr-TR" sz="2000" dirty="0" err="1" smtClean="0">
                <a:solidFill>
                  <a:srgbClr val="003399"/>
                </a:solidFill>
                <a:ea typeface="ＭＳ Ｐゴシック" panose="020B0600070205080204" pitchFamily="34" charset="-128"/>
              </a:rPr>
              <a:t>Gerçek</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kişiler</a:t>
            </a:r>
            <a:endParaRPr lang="en-GB" altLang="tr-TR" sz="2000" dirty="0" smtClean="0">
              <a:solidFill>
                <a:srgbClr val="003399"/>
              </a:solidFill>
              <a:ea typeface="ＭＳ Ｐゴシック" panose="020B0600070205080204" pitchFamily="34" charset="-128"/>
            </a:endParaRPr>
          </a:p>
          <a:p>
            <a:pPr>
              <a:buFont typeface="Wingdings" panose="05000000000000000000" pitchFamily="2" charset="2"/>
              <a:buChar char="Ø"/>
            </a:pPr>
            <a:r>
              <a:rPr lang="en-GB" altLang="tr-TR" sz="2000" dirty="0" smtClean="0">
                <a:solidFill>
                  <a:srgbClr val="003399"/>
                </a:solidFill>
                <a:ea typeface="ＭＳ Ｐゴシック" panose="020B0600070205080204" pitchFamily="34" charset="-128"/>
              </a:rPr>
              <a:t>Dini </a:t>
            </a:r>
            <a:r>
              <a:rPr lang="en-GB" altLang="tr-TR" sz="2000" dirty="0" err="1" smtClean="0">
                <a:solidFill>
                  <a:srgbClr val="003399"/>
                </a:solidFill>
                <a:ea typeface="ＭＳ Ｐゴシック" panose="020B0600070205080204" pitchFamily="34" charset="-128"/>
              </a:rPr>
              <a:t>tarikatları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temsil</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eden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kuruluşlar</a:t>
            </a:r>
            <a:endParaRPr lang="en-GB" altLang="tr-TR" sz="2000" dirty="0" smtClean="0">
              <a:solidFill>
                <a:srgbClr val="003399"/>
              </a:solidFill>
              <a:ea typeface="ＭＳ Ｐゴシック" panose="020B0600070205080204" pitchFamily="34" charset="-128"/>
            </a:endParaRPr>
          </a:p>
          <a:p>
            <a:pPr>
              <a:buFont typeface="Wingdings" panose="05000000000000000000" pitchFamily="2" charset="2"/>
              <a:buChar char="Ø"/>
            </a:pPr>
            <a:r>
              <a:rPr lang="en-GB" altLang="tr-TR" sz="2000" dirty="0" err="1" smtClean="0">
                <a:solidFill>
                  <a:srgbClr val="003399"/>
                </a:solidFill>
                <a:ea typeface="ＭＳ Ｐゴシック" panose="020B0600070205080204" pitchFamily="34" charset="-128"/>
              </a:rPr>
              <a:t>Resmi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olarak</a:t>
            </a:r>
            <a:r>
              <a:rPr lang="en-GB" altLang="tr-TR" sz="2000" dirty="0" smtClean="0">
                <a:solidFill>
                  <a:srgbClr val="003399"/>
                </a:solidFill>
                <a:ea typeface="ＭＳ Ｐゴシック" panose="020B0600070205080204" pitchFamily="34" charset="-128"/>
              </a:rPr>
              <a:t> program </a:t>
            </a:r>
            <a:r>
              <a:rPr lang="en-GB" altLang="tr-TR" sz="2000" dirty="0" err="1" smtClean="0">
                <a:solidFill>
                  <a:srgbClr val="003399"/>
                </a:solidFill>
                <a:ea typeface="ＭＳ Ｐゴシック" panose="020B0600070205080204" pitchFamily="34" charset="-128"/>
              </a:rPr>
              <a:t>alanında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kurulmuş</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olmayan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kuruluşlar</a:t>
            </a:r>
            <a:r>
              <a:rPr lang="en-GB" altLang="tr-TR" sz="2000" dirty="0" smtClean="0">
                <a:solidFill>
                  <a:srgbClr val="003399"/>
                </a:solidFill>
                <a:ea typeface="ＭＳ Ｐゴシック" panose="020B0600070205080204" pitchFamily="34" charset="-128"/>
              </a:rPr>
              <a:t> </a:t>
            </a:r>
          </a:p>
          <a:p>
            <a:pPr>
              <a:buFont typeface="Wingdings" panose="05000000000000000000" pitchFamily="2" charset="2"/>
              <a:buChar char="Ø"/>
            </a:pPr>
            <a:r>
              <a:rPr lang="en-GB" altLang="tr-TR" sz="2000" dirty="0" err="1" smtClean="0">
                <a:solidFill>
                  <a:srgbClr val="003399"/>
                </a:solidFill>
                <a:ea typeface="ＭＳ Ｐゴシック" panose="020B0600070205080204" pitchFamily="34" charset="-128"/>
              </a:rPr>
              <a:t>Uluslararası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kuruluşlar</a:t>
            </a:r>
            <a:r>
              <a:rPr lang="en-GB" altLang="tr-TR" sz="2000" dirty="0" smtClean="0">
                <a:solidFill>
                  <a:srgbClr val="003399"/>
                </a:solidFill>
                <a:ea typeface="ＭＳ Ｐゴシック" panose="020B0600070205080204" pitchFamily="34" charset="-128"/>
              </a:rPr>
              <a:t> </a:t>
            </a:r>
          </a:p>
          <a:p>
            <a:pPr marL="0" indent="0">
              <a:buNone/>
            </a:pPr>
            <a:endParaRPr lang="en-GB" altLang="tr-TR" sz="2000" dirty="0" smtClean="0">
              <a:solidFill>
                <a:srgbClr val="003399"/>
              </a:solidFill>
              <a:ea typeface="ＭＳ Ｐゴシック" panose="020B0600070205080204" pitchFamily="34" charset="-128"/>
            </a:endParaRPr>
          </a:p>
        </p:txBody>
      </p:sp>
      <p:cxnSp>
        <p:nvCxnSpPr>
          <p:cNvPr id="7" name="Düz Bağlayıcı 6"/>
          <p:cNvCxnSpPr/>
          <p:nvPr/>
        </p:nvCxnSpPr>
        <p:spPr>
          <a:xfrm>
            <a:off x="4495800" y="2133600"/>
            <a:ext cx="0" cy="472440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762000"/>
            <a:ext cx="7772400" cy="3810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Partnership</a:t>
            </a:r>
            <a:endParaRPr lang="en-US" sz="2400" b="1" dirty="0">
              <a:solidFill>
                <a:srgbClr val="0033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9496" y="914400"/>
            <a:ext cx="9129252" cy="2743200"/>
          </a:xfrm>
        </p:spPr>
        <p:txBody>
          <a:bodyPr/>
          <a:lstStyle/>
          <a:p>
            <a:pPr marL="0" indent="0" algn="just">
              <a:buFontTx/>
              <a:buNone/>
              <a:defRPr/>
            </a:pPr>
            <a:r>
              <a:rPr lang="en-GB" altLang="en-US" sz="1200" b="1" dirty="0" smtClean="0">
                <a:solidFill>
                  <a:srgbClr val="FF0000"/>
                </a:solidFill>
                <a:ea typeface="ＭＳ Ｐゴシック" pitchFamily="34" charset="-128"/>
              </a:rPr>
              <a:t>M</a:t>
            </a:r>
            <a:r>
              <a:rPr lang="en-GB" altLang="en-US" sz="1400" b="1" dirty="0" smtClean="0">
                <a:solidFill>
                  <a:srgbClr val="FF0000"/>
                </a:solidFill>
                <a:ea typeface="ＭＳ Ｐゴシック" pitchFamily="34" charset="-128"/>
              </a:rPr>
              <a:t>aximum</a:t>
            </a:r>
            <a:r>
              <a:rPr lang="en-GB" altLang="en-US" sz="1400" b="1" dirty="0" smtClean="0">
                <a:solidFill>
                  <a:srgbClr val="003399"/>
                </a:solidFill>
                <a:ea typeface="ＭＳ Ｐゴシック" pitchFamily="34" charset="-128"/>
              </a:rPr>
              <a:t> - 6 partners </a:t>
            </a:r>
            <a:r>
              <a:rPr lang="en-GB" altLang="en-US" sz="1400" dirty="0" smtClean="0">
                <a:solidFill>
                  <a:srgbClr val="003399"/>
                </a:solidFill>
                <a:ea typeface="ＭＳ Ｐゴシック" pitchFamily="34" charset="-128"/>
              </a:rPr>
              <a:t>including the Lead Partner </a:t>
            </a:r>
          </a:p>
          <a:p>
            <a:pPr marL="0" indent="0" algn="just">
              <a:buFontTx/>
              <a:buNone/>
              <a:defRPr/>
            </a:pPr>
            <a:r>
              <a:rPr lang="en-GB" altLang="en-US" sz="1400" b="1" dirty="0" smtClean="0">
                <a:solidFill>
                  <a:srgbClr val="FF0000"/>
                </a:solidFill>
                <a:ea typeface="ＭＳ Ｐゴシック" pitchFamily="34" charset="-128"/>
              </a:rPr>
              <a:t>Minimum</a:t>
            </a:r>
            <a:r>
              <a:rPr lang="en-GB" altLang="en-US" sz="1400" b="1" dirty="0" smtClean="0">
                <a:solidFill>
                  <a:srgbClr val="003399"/>
                </a:solidFill>
                <a:ea typeface="ＭＳ Ｐゴシック" pitchFamily="34" charset="-128"/>
              </a:rPr>
              <a:t> - 3 partners </a:t>
            </a:r>
            <a:r>
              <a:rPr lang="en-GB" altLang="en-US" sz="1400" dirty="0" smtClean="0">
                <a:solidFill>
                  <a:srgbClr val="003399"/>
                </a:solidFill>
                <a:ea typeface="ＭＳ Ｐゴシック" pitchFamily="34" charset="-128"/>
              </a:rPr>
              <a:t>from different </a:t>
            </a:r>
            <a:r>
              <a:rPr lang="en-GB" sz="1400" dirty="0" smtClean="0">
                <a:solidFill>
                  <a:srgbClr val="003399"/>
                </a:solidFill>
              </a:rPr>
              <a:t>countries </a:t>
            </a:r>
            <a:endParaRPr lang="tr-TR" sz="1400" dirty="0">
              <a:solidFill>
                <a:srgbClr val="003399"/>
              </a:solidFill>
            </a:endParaRPr>
          </a:p>
          <a:p>
            <a:pPr marL="0" indent="0" algn="just">
              <a:buFontTx/>
              <a:buNone/>
              <a:defRPr/>
            </a:pPr>
            <a:r>
              <a:rPr lang="en-GB" sz="1400" b="1" i="1" u="sng" dirty="0" smtClean="0">
                <a:solidFill>
                  <a:srgbClr val="003399"/>
                </a:solidFill>
              </a:rPr>
              <a:t>Requirements:</a:t>
            </a:r>
            <a:endParaRPr lang="en-US" sz="1400" b="1" u="sng" dirty="0" smtClean="0">
              <a:solidFill>
                <a:srgbClr val="003399"/>
              </a:solidFill>
            </a:endParaRPr>
          </a:p>
          <a:p>
            <a:pPr algn="just">
              <a:buFont typeface="Wingdings" panose="05000000000000000000" pitchFamily="2" charset="2"/>
              <a:buChar char="ü"/>
              <a:defRPr/>
            </a:pPr>
            <a:r>
              <a:rPr lang="en-GB" sz="1400" dirty="0" smtClean="0">
                <a:solidFill>
                  <a:srgbClr val="003399"/>
                </a:solidFill>
              </a:rPr>
              <a:t>Lead </a:t>
            </a:r>
            <a:r>
              <a:rPr lang="en-GB" sz="1400" dirty="0">
                <a:solidFill>
                  <a:srgbClr val="003399"/>
                </a:solidFill>
              </a:rPr>
              <a:t>Partner and Project partners </a:t>
            </a:r>
            <a:r>
              <a:rPr lang="en-GB" sz="1400" dirty="0" smtClean="0">
                <a:solidFill>
                  <a:srgbClr val="003399"/>
                </a:solidFill>
              </a:rPr>
              <a:t>- </a:t>
            </a:r>
            <a:r>
              <a:rPr lang="en-GB" sz="1400" dirty="0">
                <a:solidFill>
                  <a:srgbClr val="003399"/>
                </a:solidFill>
              </a:rPr>
              <a:t>from </a:t>
            </a:r>
            <a:r>
              <a:rPr lang="en-GB" sz="1400" dirty="0">
                <a:solidFill>
                  <a:srgbClr val="FF0000"/>
                </a:solidFill>
              </a:rPr>
              <a:t>at least one of the participating EU Member States and one of the participating CBC partner countries.</a:t>
            </a:r>
            <a:endParaRPr lang="en-US" sz="1400" dirty="0">
              <a:solidFill>
                <a:srgbClr val="FF0000"/>
              </a:solidFill>
            </a:endParaRPr>
          </a:p>
          <a:p>
            <a:pPr algn="just">
              <a:buFont typeface="Wingdings" panose="05000000000000000000" pitchFamily="2" charset="2"/>
              <a:buChar char="ü"/>
              <a:defRPr/>
            </a:pPr>
            <a:r>
              <a:rPr lang="en-GB" sz="1400" dirty="0" smtClean="0">
                <a:solidFill>
                  <a:srgbClr val="003399"/>
                </a:solidFill>
              </a:rPr>
              <a:t>Participation </a:t>
            </a:r>
            <a:r>
              <a:rPr lang="en-GB" sz="1400" dirty="0">
                <a:solidFill>
                  <a:srgbClr val="003399"/>
                </a:solidFill>
              </a:rPr>
              <a:t>of Turkish partners </a:t>
            </a:r>
            <a:r>
              <a:rPr lang="en-GB" sz="1400" dirty="0" smtClean="0">
                <a:solidFill>
                  <a:srgbClr val="003399"/>
                </a:solidFill>
              </a:rPr>
              <a:t>– in projects </a:t>
            </a:r>
            <a:r>
              <a:rPr lang="en-GB" sz="1400" dirty="0">
                <a:solidFill>
                  <a:srgbClr val="003399"/>
                </a:solidFill>
              </a:rPr>
              <a:t>with </a:t>
            </a:r>
            <a:r>
              <a:rPr lang="en-GB" sz="1400" dirty="0">
                <a:solidFill>
                  <a:srgbClr val="FF0000"/>
                </a:solidFill>
              </a:rPr>
              <a:t>at least </a:t>
            </a:r>
            <a:r>
              <a:rPr lang="en-GB" sz="1400" u="sng" dirty="0">
                <a:solidFill>
                  <a:srgbClr val="FF0000"/>
                </a:solidFill>
              </a:rPr>
              <a:t>one partner </a:t>
            </a:r>
            <a:r>
              <a:rPr lang="en-GB" sz="1400" dirty="0">
                <a:solidFill>
                  <a:srgbClr val="FF0000"/>
                </a:solidFill>
              </a:rPr>
              <a:t>from a participating EU Member State and </a:t>
            </a:r>
            <a:r>
              <a:rPr lang="en-GB" sz="1400" u="sng" dirty="0">
                <a:solidFill>
                  <a:srgbClr val="FF0000"/>
                </a:solidFill>
              </a:rPr>
              <a:t>one partner </a:t>
            </a:r>
            <a:r>
              <a:rPr lang="en-GB" sz="1400" dirty="0">
                <a:solidFill>
                  <a:srgbClr val="FF0000"/>
                </a:solidFill>
              </a:rPr>
              <a:t>from another participating CBC partner country</a:t>
            </a:r>
            <a:r>
              <a:rPr lang="en-GB" sz="1400" dirty="0">
                <a:solidFill>
                  <a:srgbClr val="003399"/>
                </a:solidFill>
              </a:rPr>
              <a:t>.</a:t>
            </a:r>
            <a:endParaRPr lang="en-US" sz="1400" dirty="0">
              <a:solidFill>
                <a:srgbClr val="003399"/>
              </a:solidFill>
            </a:endParaRPr>
          </a:p>
          <a:p>
            <a:pPr algn="just">
              <a:buFont typeface="Wingdings" panose="05000000000000000000" pitchFamily="2" charset="2"/>
              <a:buChar char="ü"/>
              <a:defRPr/>
            </a:pPr>
            <a:r>
              <a:rPr lang="en-GB" sz="1400" dirty="0" smtClean="0">
                <a:solidFill>
                  <a:srgbClr val="003399"/>
                </a:solidFill>
              </a:rPr>
              <a:t>The </a:t>
            </a:r>
            <a:r>
              <a:rPr lang="en-GB" sz="1400" dirty="0">
                <a:solidFill>
                  <a:srgbClr val="003399"/>
                </a:solidFill>
              </a:rPr>
              <a:t>project Lead Partner may be from </a:t>
            </a:r>
            <a:r>
              <a:rPr lang="en-GB" sz="1400" dirty="0">
                <a:solidFill>
                  <a:srgbClr val="FF0000"/>
                </a:solidFill>
              </a:rPr>
              <a:t>any of the participating countries.</a:t>
            </a:r>
            <a:endParaRPr lang="en-US" sz="1400" dirty="0">
              <a:solidFill>
                <a:srgbClr val="FF0000"/>
              </a:solidFill>
            </a:endParaRPr>
          </a:p>
          <a:p>
            <a:pPr marL="342900" lvl="4" indent="-342900">
              <a:buFont typeface="Wingdings" panose="05000000000000000000" pitchFamily="2" charset="2"/>
              <a:buChar char="ü"/>
              <a:defRPr/>
            </a:pPr>
            <a:r>
              <a:rPr lang="en-GB" altLang="en-US" sz="1400" dirty="0">
                <a:solidFill>
                  <a:srgbClr val="003399"/>
                </a:solidFill>
                <a:ea typeface="ＭＳ Ｐゴシック" pitchFamily="34" charset="-128"/>
              </a:rPr>
              <a:t>Maximum two grants for a Lead Partner, one per each Specific Objective</a:t>
            </a:r>
          </a:p>
          <a:p>
            <a:pPr>
              <a:buFont typeface="Wingdings" panose="05000000000000000000" pitchFamily="2" charset="2"/>
              <a:buChar char="ü"/>
              <a:defRPr/>
            </a:pPr>
            <a:r>
              <a:rPr lang="en-GB" altLang="en-US" sz="1400" dirty="0" smtClean="0">
                <a:solidFill>
                  <a:srgbClr val="003399"/>
                </a:solidFill>
                <a:ea typeface="ＭＳ Ｐゴシック" pitchFamily="34" charset="-128"/>
              </a:rPr>
              <a:t>A </a:t>
            </a:r>
            <a:r>
              <a:rPr lang="en-GB" altLang="en-US" sz="1400" dirty="0">
                <a:solidFill>
                  <a:srgbClr val="003399"/>
                </a:solidFill>
                <a:ea typeface="ＭＳ Ｐゴシック" pitchFamily="34" charset="-128"/>
              </a:rPr>
              <a:t>Lead Partner/Project partner – may be partner in other applications</a:t>
            </a:r>
          </a:p>
          <a:p>
            <a:pPr>
              <a:buFont typeface="Wingdings" panose="05000000000000000000" pitchFamily="2" charset="2"/>
              <a:buChar char="ü"/>
              <a:defRPr/>
            </a:pPr>
            <a:r>
              <a:rPr lang="en-GB" altLang="en-US" sz="1400" dirty="0" smtClean="0">
                <a:solidFill>
                  <a:srgbClr val="003399"/>
                </a:solidFill>
                <a:ea typeface="ＭＳ Ｐゴシック" pitchFamily="34" charset="-128"/>
              </a:rPr>
              <a:t>Associate </a:t>
            </a:r>
            <a:r>
              <a:rPr lang="en-GB" altLang="en-US" sz="1400" dirty="0">
                <a:solidFill>
                  <a:srgbClr val="003399"/>
                </a:solidFill>
                <a:ea typeface="ＭＳ Ｐゴシック" pitchFamily="34" charset="-128"/>
              </a:rPr>
              <a:t>Partners – not eligible</a:t>
            </a:r>
          </a:p>
          <a:p>
            <a:pPr marL="0" indent="0">
              <a:buFontTx/>
              <a:buNone/>
              <a:defRPr/>
            </a:pPr>
            <a:endParaRPr lang="en-US" sz="1800" dirty="0"/>
          </a:p>
        </p:txBody>
      </p:sp>
      <p:pic>
        <p:nvPicPr>
          <p:cNvPr id="35844"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1780" y="6151503"/>
            <a:ext cx="1066800" cy="807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bwMode="auto">
          <a:xfrm>
            <a:off x="2438400" y="3870420"/>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Ortaklık</a:t>
            </a:r>
            <a:endParaRPr lang="en-US" sz="2400" b="1" kern="0" dirty="0">
              <a:solidFill>
                <a:srgbClr val="003399"/>
              </a:solidFill>
              <a:effectLst>
                <a:outerShdw blurRad="38100" dist="38100" dir="2700000" algn="tl">
                  <a:srgbClr val="000000">
                    <a:alpha val="43137"/>
                  </a:srgbClr>
                </a:outerShdw>
              </a:effectLst>
            </a:endParaRPr>
          </a:p>
        </p:txBody>
      </p:sp>
      <p:sp>
        <p:nvSpPr>
          <p:cNvPr id="7" name="Content Placeholder 2"/>
          <p:cNvSpPr txBox="1">
            <a:spLocks/>
          </p:cNvSpPr>
          <p:nvPr/>
        </p:nvSpPr>
        <p:spPr bwMode="auto">
          <a:xfrm>
            <a:off x="29496" y="4060920"/>
            <a:ext cx="9114504" cy="2797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defRPr/>
            </a:pPr>
            <a:r>
              <a:rPr lang="tr-TR" altLang="tr-TR" sz="1400" dirty="0">
                <a:solidFill>
                  <a:srgbClr val="FF0000"/>
                </a:solidFill>
                <a:ea typeface="ＭＳ Ｐゴシック" pitchFamily="34" charset="-128"/>
              </a:rPr>
              <a:t>Maksimum</a:t>
            </a:r>
            <a:r>
              <a:rPr lang="tr-TR" altLang="tr-TR" sz="1400" dirty="0">
                <a:solidFill>
                  <a:srgbClr val="003399"/>
                </a:solidFill>
                <a:ea typeface="ＭＳ Ｐゴシック" pitchFamily="34" charset="-128"/>
              </a:rPr>
              <a:t> - Ana Yararlanıcı dahil 6 ortak </a:t>
            </a:r>
          </a:p>
          <a:p>
            <a:pPr marL="0" indent="0">
              <a:buNone/>
              <a:defRPr/>
            </a:pPr>
            <a:r>
              <a:rPr lang="tr-TR" altLang="tr-TR" sz="1400" dirty="0" smtClean="0">
                <a:solidFill>
                  <a:srgbClr val="FF0000"/>
                </a:solidFill>
                <a:ea typeface="ＭＳ Ｐゴシック" pitchFamily="34" charset="-128"/>
              </a:rPr>
              <a:t>Minimum</a:t>
            </a:r>
            <a:r>
              <a:rPr lang="tr-TR" altLang="tr-TR" sz="1400" dirty="0" smtClean="0">
                <a:solidFill>
                  <a:srgbClr val="003399"/>
                </a:solidFill>
                <a:ea typeface="ＭＳ Ｐゴシック" pitchFamily="34" charset="-128"/>
              </a:rPr>
              <a:t> </a:t>
            </a:r>
            <a:r>
              <a:rPr lang="tr-TR" altLang="tr-TR" sz="1400" dirty="0">
                <a:solidFill>
                  <a:srgbClr val="003399"/>
                </a:solidFill>
                <a:ea typeface="ＭＳ Ｐゴシック" pitchFamily="34" charset="-128"/>
              </a:rPr>
              <a:t>- Farklı ülkelerden 3 ortak </a:t>
            </a:r>
          </a:p>
          <a:p>
            <a:pPr marL="0" indent="0">
              <a:buNone/>
              <a:defRPr/>
            </a:pPr>
            <a:r>
              <a:rPr lang="tr-TR" altLang="tr-TR" sz="1400" dirty="0" smtClean="0">
                <a:solidFill>
                  <a:srgbClr val="003399"/>
                </a:solidFill>
                <a:ea typeface="ＭＳ Ｐゴシック" pitchFamily="34" charset="-128"/>
              </a:rPr>
              <a:t>Gereklilikler</a:t>
            </a:r>
            <a:r>
              <a:rPr lang="tr-TR" altLang="tr-TR" sz="1400" dirty="0">
                <a:solidFill>
                  <a:srgbClr val="003399"/>
                </a:solidFill>
                <a:ea typeface="ＭＳ Ｐゴシック" pitchFamily="34" charset="-128"/>
              </a:rPr>
              <a:t>:</a:t>
            </a:r>
          </a:p>
          <a:p>
            <a:pPr>
              <a:buFont typeface="Wingdings" panose="05000000000000000000" pitchFamily="2" charset="2"/>
              <a:buChar char="ü"/>
              <a:defRPr/>
            </a:pPr>
            <a:r>
              <a:rPr lang="tr-TR" altLang="tr-TR" sz="1400" dirty="0">
                <a:solidFill>
                  <a:srgbClr val="003399"/>
                </a:solidFill>
                <a:ea typeface="ＭＳ Ｐゴシック" pitchFamily="34" charset="-128"/>
              </a:rPr>
              <a:t>Ana Yararlanıcı ve Proje ortakları - </a:t>
            </a:r>
            <a:r>
              <a:rPr lang="tr-TR" altLang="tr-TR" sz="1400" dirty="0">
                <a:solidFill>
                  <a:srgbClr val="FF0000"/>
                </a:solidFill>
                <a:ea typeface="ＭＳ Ｐゴシック" pitchFamily="34" charset="-128"/>
              </a:rPr>
              <a:t>en </a:t>
            </a:r>
            <a:r>
              <a:rPr lang="tr-TR" altLang="tr-TR" sz="1400" dirty="0" smtClean="0">
                <a:solidFill>
                  <a:srgbClr val="FF0000"/>
                </a:solidFill>
                <a:ea typeface="ＭＳ Ｐゴシック" pitchFamily="34" charset="-128"/>
              </a:rPr>
              <a:t>az, </a:t>
            </a:r>
            <a:r>
              <a:rPr lang="tr-TR" altLang="tr-TR" sz="1400" dirty="0">
                <a:solidFill>
                  <a:srgbClr val="FF0000"/>
                </a:solidFill>
                <a:ea typeface="ＭＳ Ｐゴシック" pitchFamily="34" charset="-128"/>
              </a:rPr>
              <a:t>katılımcı AB Üye Devletlerinden birisinden ve katılımcı SÖİ ortak ülkelerden birisinden olmalıdır.</a:t>
            </a:r>
          </a:p>
          <a:p>
            <a:pPr>
              <a:buFont typeface="Wingdings" panose="05000000000000000000" pitchFamily="2" charset="2"/>
              <a:buChar char="ü"/>
              <a:defRPr/>
            </a:pPr>
            <a:r>
              <a:rPr lang="tr-TR" altLang="tr-TR" sz="1400" dirty="0">
                <a:solidFill>
                  <a:srgbClr val="003399"/>
                </a:solidFill>
                <a:ea typeface="ＭＳ Ｐゴシック" pitchFamily="34" charset="-128"/>
              </a:rPr>
              <a:t>Türkiye'den ortakların katılımı – </a:t>
            </a:r>
            <a:r>
              <a:rPr lang="tr-TR" altLang="tr-TR" sz="1400" dirty="0">
                <a:solidFill>
                  <a:srgbClr val="FF0000"/>
                </a:solidFill>
                <a:ea typeface="ＭＳ Ｐゴシック" pitchFamily="34" charset="-128"/>
              </a:rPr>
              <a:t>en </a:t>
            </a:r>
            <a:r>
              <a:rPr lang="tr-TR" altLang="tr-TR" sz="1400" dirty="0" smtClean="0">
                <a:solidFill>
                  <a:srgbClr val="FF0000"/>
                </a:solidFill>
                <a:ea typeface="ＭＳ Ｐゴシック" pitchFamily="34" charset="-128"/>
              </a:rPr>
              <a:t>az, </a:t>
            </a:r>
            <a:r>
              <a:rPr lang="tr-TR" altLang="tr-TR" sz="1400" dirty="0">
                <a:solidFill>
                  <a:srgbClr val="FF0000"/>
                </a:solidFill>
                <a:ea typeface="ＭＳ Ｐゴシック" pitchFamily="34" charset="-128"/>
              </a:rPr>
              <a:t>katılımcı bir AB Üye Devleti'nden bir ortak ve katılımcı bir ortak ülkeden bir ortak ile birlikte gerçekleşen projelere katılabilirler.</a:t>
            </a:r>
          </a:p>
          <a:p>
            <a:pPr>
              <a:buFont typeface="Wingdings" panose="05000000000000000000" pitchFamily="2" charset="2"/>
              <a:buChar char="ü"/>
              <a:defRPr/>
            </a:pPr>
            <a:r>
              <a:rPr lang="tr-TR" altLang="tr-TR" sz="1400" dirty="0">
                <a:solidFill>
                  <a:srgbClr val="003399"/>
                </a:solidFill>
                <a:ea typeface="ＭＳ Ｐゴシック" pitchFamily="34" charset="-128"/>
              </a:rPr>
              <a:t>Proje Ana Yararlanıcısı, katılımcı ülkelerin herhangi birisinden olabilir.</a:t>
            </a:r>
          </a:p>
          <a:p>
            <a:pPr marL="342900" lvl="4" indent="-342900">
              <a:buFont typeface="Wingdings" panose="05000000000000000000" pitchFamily="2" charset="2"/>
              <a:buChar char="ü"/>
              <a:defRPr/>
            </a:pPr>
            <a:r>
              <a:rPr lang="tr-TR" altLang="tr-TR" sz="1400" dirty="0">
                <a:solidFill>
                  <a:srgbClr val="003399"/>
                </a:solidFill>
                <a:ea typeface="ＭＳ Ｐゴシック" pitchFamily="34" charset="-128"/>
                <a:cs typeface="ＭＳ Ｐゴシック" charset="0"/>
              </a:rPr>
              <a:t>Bir Ana Yararlanıcı için, her bir </a:t>
            </a:r>
            <a:r>
              <a:rPr lang="tr-TR" altLang="tr-TR" sz="1400" dirty="0" smtClean="0">
                <a:solidFill>
                  <a:srgbClr val="003399"/>
                </a:solidFill>
                <a:ea typeface="ＭＳ Ｐゴシック" pitchFamily="34" charset="-128"/>
                <a:cs typeface="ＭＳ Ｐゴシック" charset="0"/>
              </a:rPr>
              <a:t>Öncelik Alanı </a:t>
            </a:r>
            <a:r>
              <a:rPr lang="tr-TR" altLang="tr-TR" sz="1400" dirty="0">
                <a:solidFill>
                  <a:srgbClr val="003399"/>
                </a:solidFill>
                <a:ea typeface="ＭＳ Ｐゴシック" pitchFamily="34" charset="-128"/>
                <a:cs typeface="ＭＳ Ｐゴシック" charset="0"/>
              </a:rPr>
              <a:t>için bir adet olmak üzere, maksimum iki hibe verilir</a:t>
            </a:r>
          </a:p>
          <a:p>
            <a:pPr>
              <a:buFont typeface="Wingdings" panose="05000000000000000000" pitchFamily="2" charset="2"/>
              <a:buChar char="ü"/>
              <a:defRPr/>
            </a:pPr>
            <a:r>
              <a:rPr lang="tr-TR" altLang="tr-TR" sz="1400" dirty="0">
                <a:solidFill>
                  <a:srgbClr val="003399"/>
                </a:solidFill>
                <a:ea typeface="ＭＳ Ｐゴシック" pitchFamily="34" charset="-128"/>
              </a:rPr>
              <a:t>Bir Ana Yararlanıcı </a:t>
            </a:r>
            <a:r>
              <a:rPr lang="tr-TR" altLang="tr-TR" sz="1400" dirty="0" smtClean="0">
                <a:solidFill>
                  <a:srgbClr val="003399"/>
                </a:solidFill>
                <a:ea typeface="ＭＳ Ｐゴシック" pitchFamily="34" charset="-128"/>
              </a:rPr>
              <a:t>/</a:t>
            </a:r>
            <a:r>
              <a:rPr lang="tr-TR" altLang="tr-TR" sz="1400" dirty="0">
                <a:solidFill>
                  <a:srgbClr val="003399"/>
                </a:solidFill>
                <a:ea typeface="ＭＳ Ｐゴシック" pitchFamily="34" charset="-128"/>
              </a:rPr>
              <a:t>Proje ortağı – başka başvurularda ortak olabilir</a:t>
            </a:r>
          </a:p>
          <a:p>
            <a:pPr>
              <a:buFont typeface="Wingdings" panose="05000000000000000000" pitchFamily="2" charset="2"/>
              <a:buChar char="ü"/>
              <a:defRPr/>
            </a:pPr>
            <a:r>
              <a:rPr lang="tr-TR" altLang="tr-TR" sz="1400" dirty="0" smtClean="0">
                <a:solidFill>
                  <a:srgbClr val="003399"/>
                </a:solidFill>
                <a:ea typeface="ＭＳ Ｐゴシック" pitchFamily="34" charset="-128"/>
              </a:rPr>
              <a:t>İştirakçi- </a:t>
            </a:r>
            <a:r>
              <a:rPr lang="tr-TR" altLang="tr-TR" sz="1400" dirty="0">
                <a:solidFill>
                  <a:srgbClr val="003399"/>
                </a:solidFill>
                <a:ea typeface="ＭＳ Ｐゴシック" pitchFamily="34" charset="-128"/>
              </a:rPr>
              <a:t>uygun değildir</a:t>
            </a:r>
          </a:p>
          <a:p>
            <a:pPr>
              <a:buFont typeface="Wingdings" panose="05000000000000000000" pitchFamily="2" charset="2"/>
              <a:buChar char="ü"/>
              <a:defRPr/>
            </a:pPr>
            <a:endParaRPr lang="en-US" sz="1400" dirty="0">
              <a:solidFill>
                <a:srgbClr val="003399"/>
              </a:solidFill>
              <a:ea typeface="ＭＳ Ｐゴシック" pitchFamily="34" charset="-128"/>
            </a:endParaRPr>
          </a:p>
        </p:txBody>
      </p:sp>
      <p:cxnSp>
        <p:nvCxnSpPr>
          <p:cNvPr id="8" name="Düz Bağlayıcı 7"/>
          <p:cNvCxnSpPr/>
          <p:nvPr/>
        </p:nvCxnSpPr>
        <p:spPr>
          <a:xfrm>
            <a:off x="0" y="37338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458" y="957416"/>
            <a:ext cx="4114800" cy="707923"/>
          </a:xfrm>
        </p:spPr>
        <p:txBody>
          <a:bodyPr/>
          <a:lstStyle/>
          <a:p>
            <a:pPr>
              <a:defRPr/>
            </a:pPr>
            <a:r>
              <a:rPr lang="en-GB" altLang="en-US" sz="2800" b="1" dirty="0" smtClean="0">
                <a:solidFill>
                  <a:srgbClr val="003399"/>
                </a:solidFill>
                <a:effectLst>
                  <a:outerShdw blurRad="38100" dist="38100" dir="2700000" algn="tl">
                    <a:srgbClr val="000000">
                      <a:alpha val="43137"/>
                    </a:srgbClr>
                  </a:outerShdw>
                </a:effectLst>
                <a:ea typeface="ＭＳ Ｐゴシック" pitchFamily="34" charset="-128"/>
              </a:rPr>
              <a:t>Eligibility of activities</a:t>
            </a:r>
          </a:p>
        </p:txBody>
      </p:sp>
      <p:sp>
        <p:nvSpPr>
          <p:cNvPr id="36867" name="Content Placeholder 2"/>
          <p:cNvSpPr>
            <a:spLocks noGrp="1"/>
          </p:cNvSpPr>
          <p:nvPr>
            <p:ph idx="1"/>
          </p:nvPr>
        </p:nvSpPr>
        <p:spPr>
          <a:xfrm>
            <a:off x="0" y="2003323"/>
            <a:ext cx="4495800" cy="4876800"/>
          </a:xfrm>
        </p:spPr>
        <p:txBody>
          <a:bodyPr/>
          <a:lstStyle/>
          <a:p>
            <a:pPr algn="just">
              <a:buFont typeface="Wingdings" panose="05000000000000000000" pitchFamily="2" charset="2"/>
              <a:buChar char="Ø"/>
            </a:pPr>
            <a:r>
              <a:rPr lang="en-GB" altLang="en-US" sz="1800" dirty="0" smtClean="0">
                <a:solidFill>
                  <a:srgbClr val="003399"/>
                </a:solidFill>
                <a:ea typeface="ＭＳ Ｐゴシック" panose="020B0600070205080204" pitchFamily="34" charset="-128"/>
              </a:rPr>
              <a:t>Implemented in the programme eligible area;</a:t>
            </a:r>
          </a:p>
          <a:p>
            <a:pPr algn="just">
              <a:buFont typeface="Wingdings" panose="05000000000000000000" pitchFamily="2" charset="2"/>
              <a:buChar char="Ø"/>
            </a:pPr>
            <a:r>
              <a:rPr lang="en-GB" altLang="en-US" sz="1800" dirty="0" smtClean="0">
                <a:solidFill>
                  <a:srgbClr val="003399"/>
                </a:solidFill>
                <a:ea typeface="ＭＳ Ｐゴシック" panose="020B0600070205080204" pitchFamily="34" charset="-128"/>
              </a:rPr>
              <a:t>May be partially implemented </a:t>
            </a:r>
            <a:r>
              <a:rPr lang="en-GB" altLang="en-US" sz="1800" u="sng" dirty="0" smtClean="0">
                <a:solidFill>
                  <a:srgbClr val="FF0000"/>
                </a:solidFill>
                <a:ea typeface="ＭＳ Ｐゴシック" panose="020B0600070205080204" pitchFamily="34" charset="-128"/>
              </a:rPr>
              <a:t>outside the programme area</a:t>
            </a:r>
            <a:r>
              <a:rPr lang="en-GB" altLang="en-US" sz="1800" dirty="0" smtClean="0">
                <a:solidFill>
                  <a:srgbClr val="003399"/>
                </a:solidFill>
                <a:ea typeface="ＭＳ Ｐゴシック" panose="020B0600070205080204" pitchFamily="34" charset="-128"/>
              </a:rPr>
              <a:t>, </a:t>
            </a:r>
            <a:r>
              <a:rPr lang="en-GB" altLang="en-US" sz="1800" b="1" dirty="0" smtClean="0">
                <a:solidFill>
                  <a:srgbClr val="003399"/>
                </a:solidFill>
                <a:ea typeface="ＭＳ Ｐゴシック" panose="020B0600070205080204" pitchFamily="34" charset="-128"/>
              </a:rPr>
              <a:t>only if</a:t>
            </a:r>
            <a:r>
              <a:rPr lang="en-GB" altLang="en-US" sz="1800" dirty="0" smtClean="0">
                <a:solidFill>
                  <a:srgbClr val="003399"/>
                </a:solidFill>
                <a:ea typeface="ＭＳ Ｐゴシック" panose="020B0600070205080204" pitchFamily="34" charset="-128"/>
              </a:rPr>
              <a:t>:</a:t>
            </a:r>
          </a:p>
          <a:p>
            <a:pPr lvl="1" algn="just">
              <a:buFont typeface="Wingdings" panose="05000000000000000000" pitchFamily="2" charset="2"/>
              <a:buChar char="ü"/>
            </a:pPr>
            <a:r>
              <a:rPr lang="en-GB" altLang="en-US" sz="1600" dirty="0" smtClean="0">
                <a:solidFill>
                  <a:srgbClr val="003399"/>
                </a:solidFill>
                <a:ea typeface="ＭＳ Ｐゴシック" panose="020B0600070205080204" pitchFamily="34" charset="-128"/>
              </a:rPr>
              <a:t>It is necessary for achieving the programme objective and it benefits the programme area, and</a:t>
            </a:r>
          </a:p>
          <a:p>
            <a:pPr lvl="1" algn="just">
              <a:buFont typeface="Wingdings" panose="05000000000000000000" pitchFamily="2" charset="2"/>
              <a:buChar char="ü"/>
            </a:pPr>
            <a:r>
              <a:rPr lang="en-GB" altLang="en-US" sz="1600" dirty="0" smtClean="0">
                <a:solidFill>
                  <a:srgbClr val="003399"/>
                </a:solidFill>
                <a:ea typeface="ＭＳ Ｐゴシック" panose="020B0600070205080204" pitchFamily="34" charset="-128"/>
              </a:rPr>
              <a:t>Costs of activities outside the programme area </a:t>
            </a:r>
            <a:r>
              <a:rPr lang="en-GB" altLang="en-US" sz="1600" dirty="0" smtClean="0">
                <a:solidFill>
                  <a:srgbClr val="FF0000"/>
                </a:solidFill>
                <a:ea typeface="ＭＳ Ｐゴシック" panose="020B0600070205080204" pitchFamily="34" charset="-128"/>
              </a:rPr>
              <a:t>are limited to 15% of the EU contribution at project level</a:t>
            </a:r>
            <a:r>
              <a:rPr lang="en-GB" altLang="en-US" sz="1600" dirty="0" smtClean="0">
                <a:solidFill>
                  <a:srgbClr val="003399"/>
                </a:solidFill>
                <a:ea typeface="ＭＳ Ｐゴシック" panose="020B0600070205080204" pitchFamily="34" charset="-128"/>
              </a:rPr>
              <a:t> – art 39.2 /ENI CBC IR</a:t>
            </a:r>
          </a:p>
          <a:p>
            <a:pPr algn="just">
              <a:buFont typeface="Wingdings" panose="05000000000000000000" pitchFamily="2" charset="2"/>
              <a:buChar char="Ø"/>
            </a:pPr>
            <a:r>
              <a:rPr lang="ro-RO" altLang="en-US" sz="1800" dirty="0" smtClean="0">
                <a:solidFill>
                  <a:srgbClr val="003399"/>
                </a:solidFill>
                <a:ea typeface="ＭＳ Ｐゴシック" panose="020B0600070205080204" pitchFamily="34" charset="-128"/>
              </a:rPr>
              <a:t>Project duration</a:t>
            </a:r>
            <a:endParaRPr lang="en-GB" altLang="en-US" sz="1800" dirty="0" smtClean="0">
              <a:solidFill>
                <a:srgbClr val="003399"/>
              </a:solidFill>
              <a:ea typeface="ＭＳ Ｐゴシック" panose="020B0600070205080204" pitchFamily="34" charset="-128"/>
            </a:endParaRPr>
          </a:p>
          <a:p>
            <a:pPr lvl="1" algn="just">
              <a:buFont typeface="Wingdings" panose="05000000000000000000" pitchFamily="2" charset="2"/>
              <a:buChar char="ü"/>
            </a:pPr>
            <a:r>
              <a:rPr lang="ro-RO" altLang="en-US" sz="1600" dirty="0" smtClean="0">
                <a:solidFill>
                  <a:srgbClr val="003399"/>
                </a:solidFill>
                <a:ea typeface="ＭＳ Ｐゴシック" panose="020B0600070205080204" pitchFamily="34" charset="-128"/>
              </a:rPr>
              <a:t>Minimum 18 months</a:t>
            </a:r>
          </a:p>
          <a:p>
            <a:pPr lvl="1" algn="just">
              <a:buFont typeface="Wingdings" panose="05000000000000000000" pitchFamily="2" charset="2"/>
              <a:buChar char="ü"/>
            </a:pPr>
            <a:r>
              <a:rPr lang="ro-RO" altLang="en-US" sz="1600" dirty="0" smtClean="0">
                <a:solidFill>
                  <a:srgbClr val="003399"/>
                </a:solidFill>
                <a:ea typeface="ＭＳ Ｐゴシック" panose="020B0600070205080204" pitchFamily="34" charset="-128"/>
              </a:rPr>
              <a:t>Maximum 3</a:t>
            </a:r>
            <a:r>
              <a:rPr lang="en-GB" altLang="en-US" sz="1600" dirty="0" smtClean="0">
                <a:solidFill>
                  <a:srgbClr val="003399"/>
                </a:solidFill>
                <a:ea typeface="ＭＳ Ｐゴシック" panose="020B0600070205080204" pitchFamily="34" charset="-128"/>
              </a:rPr>
              <a:t>0</a:t>
            </a:r>
            <a:r>
              <a:rPr lang="ro-RO" altLang="en-US" sz="1600" dirty="0" smtClean="0">
                <a:solidFill>
                  <a:srgbClr val="003399"/>
                </a:solidFill>
                <a:ea typeface="ＭＳ Ｐゴシック" panose="020B0600070205080204" pitchFamily="34" charset="-128"/>
              </a:rPr>
              <a:t> months</a:t>
            </a:r>
            <a:endParaRPr lang="en-GB" altLang="en-US" sz="1600" dirty="0" smtClean="0">
              <a:solidFill>
                <a:srgbClr val="003399"/>
              </a:solidFill>
              <a:ea typeface="ＭＳ Ｐゴシック" panose="020B0600070205080204" pitchFamily="34" charset="-128"/>
            </a:endParaRPr>
          </a:p>
          <a:p>
            <a:pPr algn="just">
              <a:buFont typeface="Wingdings" panose="05000000000000000000" pitchFamily="2" charset="2"/>
              <a:buChar char="Ø"/>
            </a:pPr>
            <a:r>
              <a:rPr lang="en-GB" altLang="en-US" sz="1800" dirty="0" smtClean="0">
                <a:solidFill>
                  <a:srgbClr val="003399"/>
                </a:solidFill>
                <a:ea typeface="ＭＳ Ｐゴシック" panose="020B0600070205080204" pitchFamily="34" charset="-128"/>
              </a:rPr>
              <a:t>Could be small scale investments – maximum 500.000 Euro</a:t>
            </a:r>
          </a:p>
          <a:p>
            <a:pPr lvl="1">
              <a:buFont typeface="Wingdings" panose="05000000000000000000" pitchFamily="2" charset="2"/>
              <a:buChar char="ü"/>
            </a:pPr>
            <a:endParaRPr lang="ro-RO" altLang="en-US" sz="2000" dirty="0" smtClean="0">
              <a:solidFill>
                <a:srgbClr val="003399"/>
              </a:solidFill>
              <a:ea typeface="ＭＳ Ｐゴシック" panose="020B0600070205080204" pitchFamily="34" charset="-128"/>
            </a:endParaRPr>
          </a:p>
          <a:p>
            <a:pPr>
              <a:buFont typeface="Wingdings" panose="05000000000000000000" pitchFamily="2" charset="2"/>
              <a:buChar char="Ø"/>
            </a:pPr>
            <a:endParaRPr lang="en-GB" altLang="en-US" sz="2000" dirty="0" smtClean="0">
              <a:solidFill>
                <a:srgbClr val="003399"/>
              </a:solidFill>
              <a:ea typeface="ＭＳ Ｐゴシック" panose="020B0600070205080204" pitchFamily="34" charset="-128"/>
            </a:endParaRPr>
          </a:p>
        </p:txBody>
      </p:sp>
      <p:pic>
        <p:nvPicPr>
          <p:cNvPr id="36868" name="Picture 2" descr="http://tse1.mm.bing.net/th?&amp;id=OIP.Me54d69bc18e9402911f0b7a1d0fe0358o0&amp;w=300&amp;h=225&amp;c=0&amp;pid=1.9&amp;rs=0&amp;p=0">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86500" y="401893"/>
            <a:ext cx="914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Düz Bağlayıcı 4"/>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
        <p:nvSpPr>
          <p:cNvPr id="7" name="Title 1"/>
          <p:cNvSpPr txBox="1">
            <a:spLocks/>
          </p:cNvSpPr>
          <p:nvPr/>
        </p:nvSpPr>
        <p:spPr bwMode="auto">
          <a:xfrm>
            <a:off x="4495800" y="977695"/>
            <a:ext cx="4114800" cy="707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800" b="1" dirty="0" err="1">
                <a:solidFill>
                  <a:srgbClr val="003399"/>
                </a:solidFill>
                <a:effectLst>
                  <a:outerShdw blurRad="38100" dist="38100" dir="2700000" algn="tl">
                    <a:srgbClr val="C0C0C0"/>
                  </a:outerShdw>
                </a:effectLst>
                <a:ea typeface="ＭＳ Ｐゴシック" panose="020B0600070205080204" pitchFamily="34" charset="-128"/>
              </a:rPr>
              <a:t>Faaliyetlerin</a:t>
            </a:r>
            <a:r>
              <a:rPr lang="en-GB" altLang="tr-TR" sz="28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800" b="1" dirty="0" err="1">
                <a:solidFill>
                  <a:srgbClr val="003399"/>
                </a:solidFill>
                <a:effectLst>
                  <a:outerShdw blurRad="38100" dist="38100" dir="2700000" algn="tl">
                    <a:srgbClr val="C0C0C0"/>
                  </a:outerShdw>
                </a:effectLst>
                <a:ea typeface="ＭＳ Ｐゴシック" panose="020B0600070205080204" pitchFamily="34" charset="-128"/>
              </a:rPr>
              <a:t>uygunluğu</a:t>
            </a:r>
            <a:endParaRPr lang="en-GB" altLang="en-US" sz="28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8" name="Content Placeholder 2"/>
          <p:cNvSpPr txBox="1">
            <a:spLocks/>
          </p:cNvSpPr>
          <p:nvPr/>
        </p:nvSpPr>
        <p:spPr bwMode="auto">
          <a:xfrm>
            <a:off x="4495800" y="1981200"/>
            <a:ext cx="4495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buFont typeface="Wingdings" panose="05000000000000000000" pitchFamily="2" charset="2"/>
              <a:buChar char="Ø"/>
            </a:pPr>
            <a:r>
              <a:rPr lang="en-GB" altLang="tr-TR" sz="1800" dirty="0" smtClean="0">
                <a:solidFill>
                  <a:srgbClr val="003399"/>
                </a:solidFill>
                <a:ea typeface="ＭＳ Ｐゴシック" panose="020B0600070205080204" pitchFamily="34" charset="-128"/>
              </a:rPr>
              <a:t>Program </a:t>
            </a:r>
            <a:r>
              <a:rPr lang="en-GB" altLang="tr-TR" sz="1800" dirty="0" err="1" smtClean="0">
                <a:solidFill>
                  <a:srgbClr val="003399"/>
                </a:solidFill>
                <a:ea typeface="ＭＳ Ｐゴシック" panose="020B0600070205080204" pitchFamily="34" charset="-128"/>
              </a:rPr>
              <a:t>alanında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uygulamaya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konmalıdır</a:t>
            </a:r>
            <a:r>
              <a:rPr lang="en-GB" altLang="tr-TR" sz="1800" dirty="0" smtClean="0">
                <a:solidFill>
                  <a:srgbClr val="003399"/>
                </a:solidFill>
                <a:ea typeface="ＭＳ Ｐゴシック" panose="020B0600070205080204" pitchFamily="34" charset="-128"/>
              </a:rPr>
              <a:t>;</a:t>
            </a:r>
          </a:p>
          <a:p>
            <a:pPr algn="just">
              <a:buFont typeface="Wingdings" panose="05000000000000000000" pitchFamily="2" charset="2"/>
              <a:buChar char="Ø"/>
            </a:pPr>
            <a:r>
              <a:rPr lang="en-GB" altLang="tr-TR" sz="1800" b="1" dirty="0" err="1" smtClean="0">
                <a:solidFill>
                  <a:srgbClr val="003399"/>
                </a:solidFill>
                <a:ea typeface="ＭＳ Ｐゴシック" panose="020B0600070205080204" pitchFamily="34" charset="-128"/>
              </a:rPr>
              <a:t>Sadece</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aşağıdaki</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koşullarda</a:t>
            </a:r>
            <a:r>
              <a:rPr lang="en-GB" altLang="tr-TR" sz="1800" b="1" dirty="0" smtClean="0">
                <a:solidFill>
                  <a:srgbClr val="003399"/>
                </a:solidFill>
                <a:ea typeface="ＭＳ Ｐゴシック" panose="020B0600070205080204" pitchFamily="34" charset="-128"/>
              </a:rPr>
              <a:t>,</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kısmen</a:t>
            </a:r>
            <a:r>
              <a:rPr lang="en-GB" altLang="tr-TR" sz="1800" dirty="0" smtClean="0">
                <a:solidFill>
                  <a:srgbClr val="003399"/>
                </a:solidFill>
                <a:ea typeface="ＭＳ Ｐゴシック" panose="020B0600070205080204" pitchFamily="34" charset="-128"/>
              </a:rPr>
              <a:t> </a:t>
            </a:r>
            <a:r>
              <a:rPr lang="en-GB" altLang="tr-TR" sz="1800" u="sng" dirty="0" smtClean="0">
                <a:solidFill>
                  <a:srgbClr val="FF0000"/>
                </a:solidFill>
                <a:ea typeface="ＭＳ Ｐゴシック" panose="020B0600070205080204" pitchFamily="34" charset="-128"/>
              </a:rPr>
              <a:t>program </a:t>
            </a:r>
            <a:r>
              <a:rPr lang="en-GB" altLang="tr-TR" sz="1800" u="sng" dirty="0" err="1" smtClean="0">
                <a:solidFill>
                  <a:srgbClr val="FF0000"/>
                </a:solidFill>
                <a:ea typeface="ＭＳ Ｐゴシック" panose="020B0600070205080204" pitchFamily="34" charset="-128"/>
              </a:rPr>
              <a:t>alanı</a:t>
            </a:r>
            <a:r>
              <a:rPr lang="en-GB" altLang="tr-TR" sz="1800" u="sng" dirty="0" smtClean="0">
                <a:solidFill>
                  <a:srgbClr val="FF0000"/>
                </a:solidFill>
                <a:ea typeface="ＭＳ Ｐゴシック" panose="020B0600070205080204" pitchFamily="34" charset="-128"/>
              </a:rPr>
              <a:t> </a:t>
            </a:r>
            <a:r>
              <a:rPr lang="en-GB" altLang="tr-TR" sz="1800" u="sng" dirty="0" err="1" smtClean="0">
                <a:solidFill>
                  <a:srgbClr val="FF0000"/>
                </a:solidFill>
                <a:ea typeface="ＭＳ Ｐゴシック" panose="020B0600070205080204" pitchFamily="34" charset="-128"/>
              </a:rPr>
              <a:t>dışında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uygulanabilir</a:t>
            </a:r>
            <a:r>
              <a:rPr lang="en-GB" altLang="tr-TR" sz="1800" dirty="0" smtClean="0">
                <a:solidFill>
                  <a:srgbClr val="003399"/>
                </a:solidFill>
                <a:ea typeface="ＭＳ Ｐゴシック" panose="020B0600070205080204" pitchFamily="34" charset="-128"/>
              </a:rPr>
              <a:t>:</a:t>
            </a:r>
          </a:p>
          <a:p>
            <a:pPr lvl="1" algn="just">
              <a:buFont typeface="Wingdings" panose="05000000000000000000" pitchFamily="2" charset="2"/>
              <a:buChar char="ü"/>
            </a:pPr>
            <a:r>
              <a:rPr lang="en-GB" altLang="tr-TR" sz="1600" dirty="0" smtClean="0">
                <a:solidFill>
                  <a:srgbClr val="003399"/>
                </a:solidFill>
                <a:ea typeface="ＭＳ Ｐゴシック" panose="020B0600070205080204" pitchFamily="34" charset="-128"/>
              </a:rPr>
              <a:t>Program </a:t>
            </a:r>
            <a:r>
              <a:rPr lang="en-GB" altLang="tr-TR" sz="1600" dirty="0" err="1" smtClean="0">
                <a:solidFill>
                  <a:srgbClr val="003399"/>
                </a:solidFill>
                <a:ea typeface="ＭＳ Ｐゴシック" panose="020B0600070205080204" pitchFamily="34" charset="-128"/>
              </a:rPr>
              <a:t>hedefinin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elde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edilmesi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için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gerekli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ise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program </a:t>
            </a:r>
            <a:r>
              <a:rPr lang="en-GB" altLang="tr-TR" sz="1600" dirty="0" err="1" smtClean="0">
                <a:solidFill>
                  <a:srgbClr val="003399"/>
                </a:solidFill>
                <a:ea typeface="ＭＳ Ｐゴシック" panose="020B0600070205080204" pitchFamily="34" charset="-128"/>
              </a:rPr>
              <a:t>alanına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fayda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sağlıyorsa</a:t>
            </a:r>
            <a:r>
              <a:rPr lang="en-GB" altLang="tr-TR" sz="1600" dirty="0" smtClean="0">
                <a:solidFill>
                  <a:srgbClr val="003399"/>
                </a:solidFill>
                <a:ea typeface="ＭＳ Ｐゴシック" panose="020B0600070205080204" pitchFamily="34" charset="-128"/>
              </a:rPr>
              <a:t>;</a:t>
            </a:r>
          </a:p>
          <a:p>
            <a:pPr lvl="1" algn="just">
              <a:buFont typeface="Wingdings" panose="05000000000000000000" pitchFamily="2" charset="2"/>
              <a:buChar char="ü"/>
            </a:pPr>
            <a:r>
              <a:rPr lang="en-GB" altLang="tr-TR" sz="1600" dirty="0" smtClean="0">
                <a:solidFill>
                  <a:srgbClr val="003399"/>
                </a:solidFill>
                <a:ea typeface="ＭＳ Ｐゴシック" panose="020B0600070205080204" pitchFamily="34" charset="-128"/>
              </a:rPr>
              <a:t>Program </a:t>
            </a:r>
            <a:r>
              <a:rPr lang="en-GB" altLang="tr-TR" sz="1600" dirty="0" err="1" smtClean="0">
                <a:solidFill>
                  <a:srgbClr val="003399"/>
                </a:solidFill>
                <a:ea typeface="ＭＳ Ｐゴシック" panose="020B0600070205080204" pitchFamily="34" charset="-128"/>
              </a:rPr>
              <a:t>alanı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dışındaki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faaliyetlerin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maliyeti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FF0000"/>
                </a:solidFill>
                <a:ea typeface="ＭＳ Ｐゴシック" panose="020B0600070205080204" pitchFamily="34" charset="-128"/>
              </a:rPr>
              <a:t>proje</a:t>
            </a:r>
            <a:r>
              <a:rPr lang="en-GB" altLang="tr-TR" sz="1600" dirty="0" smtClean="0">
                <a:solidFill>
                  <a:srgbClr val="FF0000"/>
                </a:solidFill>
                <a:ea typeface="ＭＳ Ｐゴシック" panose="020B0600070205080204" pitchFamily="34" charset="-128"/>
              </a:rPr>
              <a:t> </a:t>
            </a:r>
            <a:r>
              <a:rPr lang="en-GB" altLang="tr-TR" sz="1600" dirty="0" err="1" smtClean="0">
                <a:solidFill>
                  <a:srgbClr val="FF0000"/>
                </a:solidFill>
                <a:ea typeface="ＭＳ Ｐゴシック" panose="020B0600070205080204" pitchFamily="34" charset="-128"/>
              </a:rPr>
              <a:t>seviyesinde</a:t>
            </a:r>
            <a:r>
              <a:rPr lang="en-GB" altLang="tr-TR" sz="1600" dirty="0" smtClean="0">
                <a:solidFill>
                  <a:srgbClr val="FF0000"/>
                </a:solidFill>
                <a:ea typeface="ＭＳ Ｐゴシック" panose="020B0600070205080204" pitchFamily="34" charset="-128"/>
              </a:rPr>
              <a:t> AB </a:t>
            </a:r>
            <a:r>
              <a:rPr lang="en-GB" altLang="tr-TR" sz="1600" dirty="0" err="1" smtClean="0">
                <a:solidFill>
                  <a:srgbClr val="FF0000"/>
                </a:solidFill>
                <a:ea typeface="ＭＳ Ｐゴシック" panose="020B0600070205080204" pitchFamily="34" charset="-128"/>
              </a:rPr>
              <a:t>katkısının</a:t>
            </a:r>
            <a:r>
              <a:rPr lang="en-GB" altLang="tr-TR" sz="1600" dirty="0" smtClean="0">
                <a:solidFill>
                  <a:srgbClr val="FF0000"/>
                </a:solidFill>
                <a:ea typeface="ＭＳ Ｐゴシック" panose="020B0600070205080204" pitchFamily="34" charset="-128"/>
              </a:rPr>
              <a:t> %15'i </a:t>
            </a:r>
            <a:r>
              <a:rPr lang="en-GB" altLang="tr-TR" sz="1600" dirty="0" err="1" smtClean="0">
                <a:solidFill>
                  <a:srgbClr val="FF0000"/>
                </a:solidFill>
                <a:ea typeface="ＭＳ Ｐゴシック" panose="020B0600070205080204" pitchFamily="34" charset="-128"/>
              </a:rPr>
              <a:t>ile</a:t>
            </a:r>
            <a:r>
              <a:rPr lang="en-GB" altLang="tr-TR" sz="1600" dirty="0" smtClean="0">
                <a:solidFill>
                  <a:srgbClr val="FF0000"/>
                </a:solidFill>
                <a:ea typeface="ＭＳ Ｐゴシック" panose="020B0600070205080204" pitchFamily="34" charset="-128"/>
              </a:rPr>
              <a:t> </a:t>
            </a:r>
            <a:r>
              <a:rPr lang="en-GB" altLang="tr-TR" sz="1600" dirty="0" err="1" smtClean="0">
                <a:solidFill>
                  <a:srgbClr val="FF0000"/>
                </a:solidFill>
                <a:ea typeface="ＭＳ Ｐゴシック" panose="020B0600070205080204" pitchFamily="34" charset="-128"/>
              </a:rPr>
              <a:t>sınırlı</a:t>
            </a:r>
            <a:r>
              <a:rPr lang="en-GB" altLang="tr-TR" sz="1600" dirty="0" smtClean="0">
                <a:solidFill>
                  <a:srgbClr val="FF0000"/>
                </a:solidFill>
                <a:ea typeface="ＭＳ Ｐゴシック" panose="020B0600070205080204" pitchFamily="34" charset="-128"/>
              </a:rPr>
              <a:t> </a:t>
            </a:r>
            <a:r>
              <a:rPr lang="en-GB" altLang="tr-TR" sz="1600" dirty="0" err="1" smtClean="0">
                <a:solidFill>
                  <a:srgbClr val="FF0000"/>
                </a:solidFill>
                <a:ea typeface="ＭＳ Ｐゴシック" panose="020B0600070205080204" pitchFamily="34" charset="-128"/>
              </a:rPr>
              <a:t>ise</a:t>
            </a:r>
            <a:r>
              <a:rPr lang="en-GB" altLang="tr-TR" sz="1600" dirty="0" smtClean="0">
                <a:solidFill>
                  <a:srgbClr val="003399"/>
                </a:solidFill>
                <a:ea typeface="ＭＳ Ｐゴシック" panose="020B0600070205080204" pitchFamily="34" charset="-128"/>
              </a:rPr>
              <a:t> – ENI SÖİ IR/ </a:t>
            </a:r>
            <a:r>
              <a:rPr lang="en-GB" altLang="tr-TR" sz="1600" dirty="0" err="1" smtClean="0">
                <a:solidFill>
                  <a:srgbClr val="003399"/>
                </a:solidFill>
                <a:ea typeface="ＭＳ Ｐゴシック" panose="020B0600070205080204" pitchFamily="34" charset="-128"/>
              </a:rPr>
              <a:t>madde</a:t>
            </a:r>
            <a:r>
              <a:rPr lang="en-GB" altLang="tr-TR" sz="1600" dirty="0" smtClean="0">
                <a:solidFill>
                  <a:srgbClr val="003399"/>
                </a:solidFill>
                <a:ea typeface="ＭＳ Ｐゴシック" panose="020B0600070205080204" pitchFamily="34" charset="-128"/>
              </a:rPr>
              <a:t> 39.2</a:t>
            </a:r>
          </a:p>
          <a:p>
            <a:pPr algn="just">
              <a:buFont typeface="Wingdings" panose="05000000000000000000" pitchFamily="2" charset="2"/>
              <a:buChar char="Ø"/>
            </a:pPr>
            <a:r>
              <a:rPr lang="en-GB" altLang="tr-TR" sz="1800" dirty="0" err="1" smtClean="0">
                <a:solidFill>
                  <a:srgbClr val="003399"/>
                </a:solidFill>
                <a:ea typeface="ＭＳ Ｐゴシック" panose="020B0600070205080204" pitchFamily="34" charset="-128"/>
              </a:rPr>
              <a:t>Proje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süresi</a:t>
            </a:r>
            <a:endParaRPr lang="en-GB" altLang="tr-TR" sz="1800" dirty="0" smtClean="0">
              <a:solidFill>
                <a:srgbClr val="003399"/>
              </a:solidFill>
              <a:ea typeface="ＭＳ Ｐゴシック" panose="020B0600070205080204" pitchFamily="34" charset="-128"/>
            </a:endParaRPr>
          </a:p>
          <a:p>
            <a:pPr lvl="1" algn="just">
              <a:buFont typeface="Wingdings" panose="05000000000000000000" pitchFamily="2" charset="2"/>
              <a:buChar char="ü"/>
            </a:pPr>
            <a:r>
              <a:rPr lang="en-GB" altLang="tr-TR" sz="1600" dirty="0" smtClean="0">
                <a:solidFill>
                  <a:srgbClr val="003399"/>
                </a:solidFill>
                <a:ea typeface="ＭＳ Ｐゴシック" panose="020B0600070205080204" pitchFamily="34" charset="-128"/>
              </a:rPr>
              <a:t>Minimum 18 ay</a:t>
            </a:r>
          </a:p>
          <a:p>
            <a:pPr lvl="1" algn="just">
              <a:buFont typeface="Wingdings" panose="05000000000000000000" pitchFamily="2" charset="2"/>
              <a:buChar char="ü"/>
            </a:pPr>
            <a:r>
              <a:rPr lang="en-GB" altLang="tr-TR" sz="1600" dirty="0" err="1" smtClean="0">
                <a:solidFill>
                  <a:srgbClr val="003399"/>
                </a:solidFill>
                <a:ea typeface="ＭＳ Ｐゴシック" panose="020B0600070205080204" pitchFamily="34" charset="-128"/>
              </a:rPr>
              <a:t>Maksimum</a:t>
            </a:r>
            <a:r>
              <a:rPr lang="en-GB" altLang="tr-TR" sz="1600" dirty="0" smtClean="0">
                <a:solidFill>
                  <a:srgbClr val="003399"/>
                </a:solidFill>
                <a:ea typeface="ＭＳ Ｐゴシック" panose="020B0600070205080204" pitchFamily="34" charset="-128"/>
              </a:rPr>
              <a:t> 30 ay</a:t>
            </a:r>
          </a:p>
          <a:p>
            <a:pPr algn="just">
              <a:buFont typeface="Wingdings" panose="05000000000000000000" pitchFamily="2" charset="2"/>
              <a:buChar char="Ø"/>
            </a:pPr>
            <a:r>
              <a:rPr lang="en-GB" altLang="tr-TR" sz="1800" dirty="0" err="1" smtClean="0">
                <a:solidFill>
                  <a:srgbClr val="003399"/>
                </a:solidFill>
                <a:ea typeface="ＭＳ Ｐゴシック" panose="020B0600070205080204" pitchFamily="34" charset="-128"/>
              </a:rPr>
              <a:t>Küçük</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ölçekli</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yatırımlar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olabilir</a:t>
            </a:r>
            <a:r>
              <a:rPr lang="en-GB" altLang="tr-TR" sz="1800" dirty="0" smtClean="0">
                <a:solidFill>
                  <a:srgbClr val="003399"/>
                </a:solidFill>
                <a:ea typeface="ＭＳ Ｐゴシック" panose="020B0600070205080204" pitchFamily="34" charset="-128"/>
              </a:rPr>
              <a:t> - </a:t>
            </a:r>
            <a:r>
              <a:rPr lang="en-GB" altLang="tr-TR" sz="1800" dirty="0" err="1" smtClean="0">
                <a:solidFill>
                  <a:srgbClr val="003399"/>
                </a:solidFill>
                <a:ea typeface="ＭＳ Ｐゴシック" panose="020B0600070205080204" pitchFamily="34" charset="-128"/>
              </a:rPr>
              <a:t>maksimum</a:t>
            </a:r>
            <a:r>
              <a:rPr lang="en-GB" altLang="tr-TR" sz="1800" dirty="0" smtClean="0">
                <a:solidFill>
                  <a:srgbClr val="003399"/>
                </a:solidFill>
                <a:ea typeface="ＭＳ Ｐゴシック" panose="020B0600070205080204" pitchFamily="34" charset="-128"/>
              </a:rPr>
              <a:t> 500.000 Euro</a:t>
            </a:r>
            <a:endParaRPr lang="ro-RO" altLang="en-US" sz="1600" kern="0" dirty="0" smtClean="0">
              <a:solidFill>
                <a:srgbClr val="003399"/>
              </a:solidFill>
              <a:ea typeface="ＭＳ Ｐゴシック" panose="020B0600070205080204" pitchFamily="34" charset="-128"/>
            </a:endParaRPr>
          </a:p>
          <a:p>
            <a:pPr>
              <a:buFont typeface="Wingdings" panose="05000000000000000000" pitchFamily="2" charset="2"/>
              <a:buChar char="Ø"/>
            </a:pPr>
            <a:endParaRPr lang="en-GB" altLang="en-US" sz="1600" kern="0" dirty="0" smtClean="0">
              <a:solidFill>
                <a:srgbClr val="003399"/>
              </a:solidFill>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76200" y="1143000"/>
            <a:ext cx="2438400" cy="609600"/>
          </a:xfrm>
        </p:spPr>
        <p:txBody>
          <a:bodyPr/>
          <a:lstStyle/>
          <a:p>
            <a:pPr>
              <a:defRPr/>
            </a:pPr>
            <a:r>
              <a:rPr lang="en-GB" altLang="en-US" sz="2000" b="1" dirty="0" smtClean="0">
                <a:solidFill>
                  <a:srgbClr val="003399"/>
                </a:solidFill>
                <a:effectLst>
                  <a:outerShdw blurRad="38100" dist="38100" dir="2700000" algn="tl">
                    <a:srgbClr val="000000">
                      <a:alpha val="43137"/>
                    </a:srgbClr>
                  </a:outerShdw>
                </a:effectLst>
                <a:ea typeface="ＭＳ Ｐゴシック" pitchFamily="34" charset="-128"/>
              </a:rPr>
              <a:t>Ineligible activities</a:t>
            </a:r>
            <a:endParaRPr lang="ro-RO" altLang="en-US" sz="2000" b="1"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38915" name="Content Placeholder 3"/>
          <p:cNvSpPr>
            <a:spLocks noGrp="1"/>
          </p:cNvSpPr>
          <p:nvPr>
            <p:ph sz="half" idx="2"/>
          </p:nvPr>
        </p:nvSpPr>
        <p:spPr>
          <a:xfrm>
            <a:off x="76200" y="1752600"/>
            <a:ext cx="4267200" cy="5029200"/>
          </a:xfrm>
        </p:spPr>
        <p:txBody>
          <a:bodyPr/>
          <a:lstStyle/>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Profit generating activities; </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that create an economic advantage for the Lead Partner/Project Partner, which acts as an undertaking in  sense of state aid rules;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related to the tobacco industry, production of alcoholic distilled beverages (excluding local and traditional products), fire arms and munitions;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with provisions for financing the usual management activities of the local organizations;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that started before the submission of the grant application; </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linked to political parties;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Charitable donations;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Commercial activities;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covered by other public funds;</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Activities without a real cross-border impact;</a:t>
            </a:r>
          </a:p>
          <a:p>
            <a:pPr>
              <a:buFont typeface="Wingdings" panose="05000000000000000000" pitchFamily="2" charset="2"/>
              <a:buChar char="Ø"/>
            </a:pPr>
            <a:r>
              <a:rPr lang="en-GB" altLang="en-US" sz="1400" dirty="0" smtClean="0">
                <a:solidFill>
                  <a:srgbClr val="003399"/>
                </a:solidFill>
                <a:ea typeface="ＭＳ Ｐゴシック" panose="020B0600070205080204" pitchFamily="34" charset="-128"/>
              </a:rPr>
              <a:t>Small scale investments outside the programme area, etc.</a:t>
            </a:r>
          </a:p>
          <a:p>
            <a:pPr>
              <a:buFont typeface="Wingdings" panose="05000000000000000000" pitchFamily="2" charset="2"/>
              <a:buChar char="Ø"/>
            </a:pPr>
            <a:endParaRPr lang="ro-RO" altLang="en-US" sz="1100" dirty="0" smtClean="0">
              <a:solidFill>
                <a:srgbClr val="003399"/>
              </a:solidFill>
              <a:ea typeface="ＭＳ Ｐゴシック" panose="020B0600070205080204" pitchFamily="34" charset="-128"/>
            </a:endParaRPr>
          </a:p>
        </p:txBody>
      </p:sp>
      <p:pic>
        <p:nvPicPr>
          <p:cNvPr id="38916" name="Picture 2" descr="C:\Users\EugeniaS\Desktop\thXG73TET5.jpg"/>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2057400" y="0"/>
            <a:ext cx="609600" cy="609600"/>
          </a:xfrm>
          <a:noFill/>
        </p:spPr>
      </p:pic>
      <p:sp>
        <p:nvSpPr>
          <p:cNvPr id="5" name="Title 1"/>
          <p:cNvSpPr txBox="1">
            <a:spLocks/>
          </p:cNvSpPr>
          <p:nvPr/>
        </p:nvSpPr>
        <p:spPr bwMode="auto">
          <a:xfrm>
            <a:off x="4879258" y="1219200"/>
            <a:ext cx="335034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Uygun</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olmayan</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faaliyetler</a:t>
            </a:r>
            <a:endParaRPr lang="ro-RO" altLang="en-US" sz="20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6" name="Content Placeholder 3"/>
          <p:cNvSpPr txBox="1">
            <a:spLocks/>
          </p:cNvSpPr>
          <p:nvPr/>
        </p:nvSpPr>
        <p:spPr bwMode="auto">
          <a:xfrm>
            <a:off x="4879258" y="1828800"/>
            <a:ext cx="42672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8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800">
                <a:solidFill>
                  <a:schemeClr val="tx1"/>
                </a:solidFill>
                <a:latin typeface="+mn-lt"/>
                <a:ea typeface="ＭＳ Ｐゴシック" charset="0"/>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Kâr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elde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edilen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 </a:t>
            </a:r>
          </a:p>
          <a:p>
            <a:pPr>
              <a:buFont typeface="Wingdings" panose="05000000000000000000" pitchFamily="2" charset="2"/>
              <a:buChar char="Ø"/>
            </a:pPr>
            <a:r>
              <a:rPr lang="en-GB" altLang="tr-TR" sz="1400" dirty="0">
                <a:solidFill>
                  <a:srgbClr val="003399"/>
                </a:solidFill>
                <a:ea typeface="ＭＳ Ｐゴシック" panose="020B0600070205080204" pitchFamily="34" charset="-128"/>
              </a:rPr>
              <a:t>Ana </a:t>
            </a:r>
            <a:r>
              <a:rPr lang="tr-TR" altLang="tr-TR" sz="1400" dirty="0">
                <a:solidFill>
                  <a:srgbClr val="003399"/>
                </a:solidFill>
                <a:ea typeface="ＭＳ Ｐゴシック" panose="020B0600070205080204" pitchFamily="34" charset="-128"/>
              </a:rPr>
              <a:t>Yararlanıcı</a:t>
            </a:r>
            <a:r>
              <a:rPr lang="en-GB" altLang="tr-TR" sz="1400" dirty="0" smtClean="0">
                <a:solidFill>
                  <a:srgbClr val="003399"/>
                </a:solidFill>
                <a:ea typeface="ＭＳ Ｐゴシック" panose="020B0600070205080204" pitchFamily="34" charset="-128"/>
              </a:rPr>
              <a:t>/</a:t>
            </a:r>
            <a:r>
              <a:rPr lang="en-GB" altLang="tr-TR" sz="1400" dirty="0" err="1" smtClean="0">
                <a:solidFill>
                  <a:srgbClr val="003399"/>
                </a:solidFill>
                <a:ea typeface="ＭＳ Ｐゴシック" panose="020B0600070205080204" pitchFamily="34" charset="-128"/>
              </a:rPr>
              <a:t>Proje</a:t>
            </a:r>
            <a:r>
              <a:rPr lang="en-GB" altLang="tr-TR" sz="1400" dirty="0" smtClean="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Ortağı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için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ekonomik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avantaj</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yaratan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devlet</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yardımı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kuralları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bakımından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taahhüt</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yerine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geçen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Tütün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sektörü</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alkollü</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damıtılmış</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içecekler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yerel</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ve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geleneksel</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ürünler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hariç</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ateşli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silahlar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ve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mühimmatlarla</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ilgili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Yerel</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kuruluşların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rutin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yönetim</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faaliyetlerine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finansman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sağlanmasını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öngören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Hibe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başvurusunda</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bulunulmadan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önce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başlamış</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olan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 </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Siyasi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partilerle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bağlantılı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Hayır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amaçlı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bağışlar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Ticari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Başka</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kamu</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fonları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ile</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karşılanan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err="1">
                <a:solidFill>
                  <a:srgbClr val="003399"/>
                </a:solidFill>
                <a:ea typeface="ＭＳ Ｐゴシック" panose="020B0600070205080204" pitchFamily="34" charset="-128"/>
              </a:rPr>
              <a:t>Gerçek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bir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sınır</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ötesi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etkisi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bulunmayan</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faaliyetler</a:t>
            </a:r>
            <a:r>
              <a:rPr lang="en-GB" altLang="tr-TR" sz="1400" dirty="0">
                <a:solidFill>
                  <a:srgbClr val="003399"/>
                </a:solidFill>
                <a:ea typeface="ＭＳ Ｐゴシック" panose="020B0600070205080204" pitchFamily="34" charset="-128"/>
              </a:rPr>
              <a:t>;</a:t>
            </a:r>
          </a:p>
          <a:p>
            <a:pPr>
              <a:buFont typeface="Wingdings" panose="05000000000000000000" pitchFamily="2" charset="2"/>
              <a:buChar char="Ø"/>
            </a:pPr>
            <a:r>
              <a:rPr lang="en-GB" altLang="tr-TR" sz="1400" dirty="0">
                <a:solidFill>
                  <a:srgbClr val="003399"/>
                </a:solidFill>
                <a:ea typeface="ＭＳ Ｐゴシック" panose="020B0600070205080204" pitchFamily="34" charset="-128"/>
              </a:rPr>
              <a:t>Program </a:t>
            </a:r>
            <a:r>
              <a:rPr lang="en-GB" altLang="tr-TR" sz="1400" dirty="0" err="1">
                <a:solidFill>
                  <a:srgbClr val="003399"/>
                </a:solidFill>
                <a:ea typeface="ＭＳ Ｐゴシック" panose="020B0600070205080204" pitchFamily="34" charset="-128"/>
              </a:rPr>
              <a:t>alanı</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dışındaki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küçük</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ölçekli</a:t>
            </a:r>
            <a:r>
              <a:rPr lang="en-GB" altLang="tr-TR" sz="1400" dirty="0">
                <a:solidFill>
                  <a:srgbClr val="003399"/>
                </a:solidFill>
                <a:ea typeface="ＭＳ Ｐゴシック" panose="020B0600070205080204" pitchFamily="34" charset="-128"/>
              </a:rPr>
              <a:t> </a:t>
            </a:r>
            <a:r>
              <a:rPr lang="en-GB" altLang="tr-TR" sz="1400" dirty="0" err="1">
                <a:solidFill>
                  <a:srgbClr val="003399"/>
                </a:solidFill>
                <a:ea typeface="ＭＳ Ｐゴシック" panose="020B0600070205080204" pitchFamily="34" charset="-128"/>
              </a:rPr>
              <a:t>yatırımlar</a:t>
            </a:r>
            <a:r>
              <a:rPr lang="en-GB" altLang="tr-TR" sz="1400" dirty="0">
                <a:solidFill>
                  <a:srgbClr val="003399"/>
                </a:solidFill>
                <a:ea typeface="ＭＳ Ｐゴシック" panose="020B0600070205080204" pitchFamily="34" charset="-128"/>
              </a:rPr>
              <a:t>, vb.</a:t>
            </a:r>
          </a:p>
          <a:p>
            <a:pPr>
              <a:buFont typeface="Wingdings" panose="05000000000000000000" pitchFamily="2" charset="2"/>
              <a:buChar char="Ø"/>
            </a:pPr>
            <a:endParaRPr lang="en-GB" altLang="tr-TR" sz="1400" dirty="0">
              <a:solidFill>
                <a:srgbClr val="003399"/>
              </a:solidFill>
              <a:ea typeface="ＭＳ Ｐゴシック" panose="020B0600070205080204" pitchFamily="34" charset="-128"/>
            </a:endParaRPr>
          </a:p>
        </p:txBody>
      </p:sp>
      <p:cxnSp>
        <p:nvCxnSpPr>
          <p:cNvPr id="7" name="Düz Bağlayıcı 6"/>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52400" y="1219200"/>
            <a:ext cx="3200400" cy="609600"/>
          </a:xfrm>
        </p:spPr>
        <p:txBody>
          <a:bodyPr/>
          <a:lstStyle/>
          <a:p>
            <a:pPr>
              <a:defRPr/>
            </a:pP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Eligibility of Costs</a:t>
            </a:r>
          </a:p>
        </p:txBody>
      </p:sp>
      <p:sp>
        <p:nvSpPr>
          <p:cNvPr id="3" name="Content Placeholder 2"/>
          <p:cNvSpPr>
            <a:spLocks noGrp="1"/>
          </p:cNvSpPr>
          <p:nvPr>
            <p:ph idx="1"/>
          </p:nvPr>
        </p:nvSpPr>
        <p:spPr>
          <a:xfrm>
            <a:off x="19665" y="1981200"/>
            <a:ext cx="3962400" cy="4495800"/>
          </a:xfrm>
        </p:spPr>
        <p:txBody>
          <a:bodyPr/>
          <a:lstStyle/>
          <a:p>
            <a:pPr>
              <a:buFont typeface="Wingdings" panose="05000000000000000000" pitchFamily="2" charset="2"/>
              <a:buChar char="Ø"/>
              <a:defRPr/>
            </a:pPr>
            <a:r>
              <a:rPr lang="en-GB" sz="1400" b="1" dirty="0" smtClean="0">
                <a:solidFill>
                  <a:srgbClr val="FF0000"/>
                </a:solidFill>
              </a:rPr>
              <a:t>Direct Costs</a:t>
            </a:r>
            <a:r>
              <a:rPr lang="en-GB" sz="1400" b="1" dirty="0" smtClean="0">
                <a:solidFill>
                  <a:srgbClr val="003399"/>
                </a:solidFill>
              </a:rPr>
              <a:t> – art. 48 ENI CBC IR</a:t>
            </a:r>
          </a:p>
          <a:p>
            <a:pPr>
              <a:buFontTx/>
              <a:buChar char="-"/>
              <a:defRPr/>
            </a:pPr>
            <a:r>
              <a:rPr lang="en-GB" sz="1400" dirty="0" smtClean="0">
                <a:solidFill>
                  <a:srgbClr val="003399"/>
                </a:solidFill>
              </a:rPr>
              <a:t>incurred during project implementation;</a:t>
            </a:r>
          </a:p>
          <a:p>
            <a:pPr>
              <a:buFontTx/>
              <a:buChar char="-"/>
              <a:defRPr/>
            </a:pPr>
            <a:r>
              <a:rPr lang="en-GB" sz="1400" dirty="0" smtClean="0">
                <a:solidFill>
                  <a:srgbClr val="003399"/>
                </a:solidFill>
              </a:rPr>
              <a:t>indicated in the estimated overall project budget;</a:t>
            </a:r>
          </a:p>
          <a:p>
            <a:pPr>
              <a:buFontTx/>
              <a:buChar char="-"/>
              <a:defRPr/>
            </a:pPr>
            <a:r>
              <a:rPr lang="en-GB" sz="1400" dirty="0" smtClean="0">
                <a:solidFill>
                  <a:srgbClr val="003399"/>
                </a:solidFill>
              </a:rPr>
              <a:t>must be necessary for the implementation of the project;</a:t>
            </a:r>
          </a:p>
          <a:p>
            <a:pPr>
              <a:buFontTx/>
              <a:buChar char="-"/>
              <a:defRPr/>
            </a:pPr>
            <a:r>
              <a:rPr lang="en-GB" sz="1400" dirty="0" smtClean="0">
                <a:solidFill>
                  <a:srgbClr val="003399"/>
                </a:solidFill>
              </a:rPr>
              <a:t>must be identifiable and verifiable;</a:t>
            </a:r>
          </a:p>
          <a:p>
            <a:pPr>
              <a:buFontTx/>
              <a:buChar char="-"/>
              <a:defRPr/>
            </a:pPr>
            <a:r>
              <a:rPr lang="en-GB" sz="1400" dirty="0" smtClean="0">
                <a:solidFill>
                  <a:srgbClr val="003399"/>
                </a:solidFill>
              </a:rPr>
              <a:t>must be reasonable, justified and comply with the requirements of sound financial management;</a:t>
            </a:r>
          </a:p>
          <a:p>
            <a:pPr>
              <a:buFontTx/>
              <a:buChar char="-"/>
              <a:defRPr/>
            </a:pPr>
            <a:r>
              <a:rPr lang="en-GB" sz="1400" dirty="0" smtClean="0">
                <a:solidFill>
                  <a:srgbClr val="003399"/>
                </a:solidFill>
              </a:rPr>
              <a:t>comply with the requirements of applicable tax and social legislation;</a:t>
            </a:r>
          </a:p>
          <a:p>
            <a:pPr>
              <a:buFontTx/>
              <a:buChar char="-"/>
              <a:defRPr/>
            </a:pPr>
            <a:r>
              <a:rPr lang="en-GB" sz="1400" dirty="0" smtClean="0">
                <a:solidFill>
                  <a:srgbClr val="003399"/>
                </a:solidFill>
              </a:rPr>
              <a:t>are supported by invoices or documents of equivalent probative value</a:t>
            </a:r>
          </a:p>
          <a:p>
            <a:pPr>
              <a:buFontTx/>
              <a:buChar char="-"/>
              <a:defRPr/>
            </a:pPr>
            <a:endParaRPr lang="en-GB" sz="1400" dirty="0" smtClean="0">
              <a:solidFill>
                <a:srgbClr val="003399"/>
              </a:solidFill>
            </a:endParaRPr>
          </a:p>
          <a:p>
            <a:pPr marL="0" indent="0">
              <a:buFontTx/>
              <a:buNone/>
              <a:defRPr/>
            </a:pPr>
            <a:r>
              <a:rPr lang="en-GB" sz="1400" dirty="0" smtClean="0">
                <a:solidFill>
                  <a:srgbClr val="003399"/>
                </a:solidFill>
              </a:rPr>
              <a:t>VAT – eligible </a:t>
            </a:r>
            <a:r>
              <a:rPr lang="en-GB" sz="1400" dirty="0">
                <a:solidFill>
                  <a:srgbClr val="003399"/>
                </a:solidFill>
              </a:rPr>
              <a:t>if </a:t>
            </a:r>
            <a:r>
              <a:rPr lang="en-GB" sz="1400" dirty="0" smtClean="0">
                <a:solidFill>
                  <a:srgbClr val="003399"/>
                </a:solidFill>
              </a:rPr>
              <a:t>non-recoverable </a:t>
            </a:r>
            <a:r>
              <a:rPr lang="en-GB" sz="1400" dirty="0">
                <a:solidFill>
                  <a:srgbClr val="003399"/>
                </a:solidFill>
              </a:rPr>
              <a:t>from other sources </a:t>
            </a:r>
            <a:r>
              <a:rPr lang="en-GB" sz="1400" dirty="0" smtClean="0">
                <a:solidFill>
                  <a:srgbClr val="003399"/>
                </a:solidFill>
              </a:rPr>
              <a:t>under national </a:t>
            </a:r>
            <a:r>
              <a:rPr lang="en-GB" sz="1400" dirty="0">
                <a:solidFill>
                  <a:srgbClr val="003399"/>
                </a:solidFill>
              </a:rPr>
              <a:t>VAT legislation </a:t>
            </a:r>
            <a:endParaRPr lang="en-GB" sz="1400" dirty="0" smtClean="0">
              <a:solidFill>
                <a:srgbClr val="003399"/>
              </a:solidFill>
            </a:endParaRPr>
          </a:p>
          <a:p>
            <a:pPr marL="0" indent="0">
              <a:buFontTx/>
              <a:buNone/>
              <a:defRPr/>
            </a:pPr>
            <a:endParaRPr lang="en-GB" sz="1800" dirty="0" smtClean="0"/>
          </a:p>
          <a:p>
            <a:pPr marL="0" indent="0">
              <a:buFontTx/>
              <a:buNone/>
              <a:defRPr/>
            </a:pPr>
            <a:endParaRPr lang="en-GB" sz="1800" dirty="0" smtClean="0"/>
          </a:p>
        </p:txBody>
      </p:sp>
      <p:sp>
        <p:nvSpPr>
          <p:cNvPr id="4" name="Title 1"/>
          <p:cNvSpPr txBox="1">
            <a:spLocks/>
          </p:cNvSpPr>
          <p:nvPr/>
        </p:nvSpPr>
        <p:spPr bwMode="auto">
          <a:xfrm>
            <a:off x="5161934" y="1219200"/>
            <a:ext cx="367726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Maliyetlerin</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Uygunluğu</a:t>
            </a:r>
            <a:endParaRPr lang="en-GB" altLang="en-US" sz="24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5" name="Content Placeholder 2"/>
          <p:cNvSpPr txBox="1">
            <a:spLocks/>
          </p:cNvSpPr>
          <p:nvPr/>
        </p:nvSpPr>
        <p:spPr bwMode="auto">
          <a:xfrm>
            <a:off x="5029200" y="1981200"/>
            <a:ext cx="396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anose="05000000000000000000" pitchFamily="2" charset="2"/>
              <a:buChar char="Ø"/>
            </a:pPr>
            <a:r>
              <a:rPr lang="en-GB" altLang="tr-TR" sz="1400" b="1" dirty="0" err="1" smtClean="0">
                <a:solidFill>
                  <a:srgbClr val="FF0000"/>
                </a:solidFill>
                <a:ea typeface="ＭＳ Ｐゴシック" panose="020B0600070205080204" pitchFamily="34" charset="-128"/>
              </a:rPr>
              <a:t>Doğrudan</a:t>
            </a:r>
            <a:r>
              <a:rPr lang="en-GB" altLang="tr-TR" sz="1400" b="1" dirty="0" smtClean="0">
                <a:solidFill>
                  <a:srgbClr val="FF0000"/>
                </a:solidFill>
                <a:ea typeface="ＭＳ Ｐゴシック" panose="020B0600070205080204" pitchFamily="34" charset="-128"/>
              </a:rPr>
              <a:t> </a:t>
            </a:r>
            <a:r>
              <a:rPr lang="en-GB" altLang="tr-TR" sz="1400" b="1" dirty="0" err="1" smtClean="0">
                <a:solidFill>
                  <a:srgbClr val="FF0000"/>
                </a:solidFill>
                <a:ea typeface="ＭＳ Ｐゴシック" panose="020B0600070205080204" pitchFamily="34" charset="-128"/>
              </a:rPr>
              <a:t>Giderler</a:t>
            </a:r>
            <a:r>
              <a:rPr lang="en-GB" altLang="tr-TR" sz="1400" b="1" dirty="0" smtClean="0">
                <a:solidFill>
                  <a:srgbClr val="003399"/>
                </a:solidFill>
                <a:ea typeface="ＭＳ Ｐゴシック" panose="020B0600070205080204" pitchFamily="34" charset="-128"/>
              </a:rPr>
              <a:t> – ENI SÖİ IR/ </a:t>
            </a:r>
            <a:r>
              <a:rPr lang="en-GB" altLang="tr-TR" sz="1400" b="1" dirty="0" err="1" smtClean="0">
                <a:solidFill>
                  <a:srgbClr val="003399"/>
                </a:solidFill>
                <a:ea typeface="ＭＳ Ｐゴシック" panose="020B0600070205080204" pitchFamily="34" charset="-128"/>
              </a:rPr>
              <a:t>madde</a:t>
            </a:r>
            <a:r>
              <a:rPr lang="en-GB" altLang="tr-TR" sz="1400" b="1" dirty="0" smtClean="0">
                <a:solidFill>
                  <a:srgbClr val="003399"/>
                </a:solidFill>
                <a:ea typeface="ＭＳ Ｐゴシック" panose="020B0600070205080204" pitchFamily="34" charset="-128"/>
              </a:rPr>
              <a:t> 48</a:t>
            </a:r>
          </a:p>
          <a:p>
            <a:pPr>
              <a:buFontTx/>
              <a:buChar char="-"/>
            </a:pPr>
            <a:r>
              <a:rPr lang="en-GB" altLang="tr-TR" sz="1400" dirty="0" err="1" smtClean="0">
                <a:solidFill>
                  <a:srgbClr val="003399"/>
                </a:solidFill>
                <a:ea typeface="ＭＳ Ｐゴシック" panose="020B0600070205080204" pitchFamily="34" charset="-128"/>
              </a:rPr>
              <a:t>projenin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uygulanması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esnasında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ortaya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çıkar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tahmini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toplam</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proje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bütçesinde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belirtilir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projenin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uygulanması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için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gerekli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olmalıdır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tanımlanabilir</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ve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doğrulanabilir</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olmalıdır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makul</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gerekçeli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olmalı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ve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sağlıklı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mali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yönetimin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gereklerine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uygun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olmalıdır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geçerli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vergi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mevzuatı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ve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sosyal</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mevzuat</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gerekliliklerine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uygun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olmalıdır</a:t>
            </a:r>
            <a:r>
              <a:rPr lang="en-GB" altLang="tr-TR" sz="1400" dirty="0" smtClean="0">
                <a:solidFill>
                  <a:srgbClr val="003399"/>
                </a:solidFill>
                <a:ea typeface="ＭＳ Ｐゴシック" panose="020B0600070205080204" pitchFamily="34" charset="-128"/>
              </a:rPr>
              <a:t>;</a:t>
            </a:r>
          </a:p>
          <a:p>
            <a:pPr>
              <a:buFontTx/>
              <a:buChar char="-"/>
            </a:pPr>
            <a:r>
              <a:rPr lang="en-GB" altLang="tr-TR" sz="1400" dirty="0" err="1" smtClean="0">
                <a:solidFill>
                  <a:srgbClr val="003399"/>
                </a:solidFill>
                <a:ea typeface="ＭＳ Ｐゴシック" panose="020B0600070205080204" pitchFamily="34" charset="-128"/>
              </a:rPr>
              <a:t>faturalar</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veya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eşdeğer</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delil</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niteliğindeki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belgelerle</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desteklenir</a:t>
            </a:r>
            <a:endParaRPr lang="en-GB" altLang="tr-TR" sz="1400" dirty="0" smtClean="0">
              <a:solidFill>
                <a:srgbClr val="003399"/>
              </a:solidFill>
              <a:ea typeface="ＭＳ Ｐゴシック" panose="020B0600070205080204" pitchFamily="34" charset="-128"/>
            </a:endParaRPr>
          </a:p>
          <a:p>
            <a:pPr>
              <a:buFontTx/>
              <a:buChar char="-"/>
            </a:pPr>
            <a:endParaRPr lang="en-GB" altLang="tr-TR" sz="1400" dirty="0" smtClean="0">
              <a:solidFill>
                <a:srgbClr val="003399"/>
              </a:solidFill>
              <a:ea typeface="ＭＳ Ｐゴシック" panose="020B0600070205080204" pitchFamily="34" charset="-128"/>
            </a:endParaRPr>
          </a:p>
          <a:p>
            <a:pPr>
              <a:buFontTx/>
              <a:buNone/>
            </a:pPr>
            <a:r>
              <a:rPr lang="en-GB" altLang="tr-TR" sz="1400" dirty="0" smtClean="0">
                <a:solidFill>
                  <a:srgbClr val="003399"/>
                </a:solidFill>
                <a:ea typeface="ＭＳ Ｐゴシック" panose="020B0600070205080204" pitchFamily="34" charset="-128"/>
              </a:rPr>
              <a:t>KDV – </a:t>
            </a:r>
            <a:r>
              <a:rPr lang="en-GB" altLang="tr-TR" sz="1400" dirty="0" err="1" smtClean="0">
                <a:solidFill>
                  <a:srgbClr val="003399"/>
                </a:solidFill>
                <a:ea typeface="ＭＳ Ｐゴシック" panose="020B0600070205080204" pitchFamily="34" charset="-128"/>
              </a:rPr>
              <a:t>ulusal</a:t>
            </a:r>
            <a:r>
              <a:rPr lang="en-GB" altLang="tr-TR" sz="1400" dirty="0" smtClean="0">
                <a:solidFill>
                  <a:srgbClr val="003399"/>
                </a:solidFill>
                <a:ea typeface="ＭＳ Ｐゴシック" panose="020B0600070205080204" pitchFamily="34" charset="-128"/>
              </a:rPr>
              <a:t> KDV </a:t>
            </a:r>
            <a:r>
              <a:rPr lang="en-GB" altLang="tr-TR" sz="1400" dirty="0" err="1" smtClean="0">
                <a:solidFill>
                  <a:srgbClr val="003399"/>
                </a:solidFill>
                <a:ea typeface="ＭＳ Ｐゴシック" panose="020B0600070205080204" pitchFamily="34" charset="-128"/>
              </a:rPr>
              <a:t>mevzuatı</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uyarınca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başka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kaynaklardan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geri</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alınamayacaksa</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uygun</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maliyet</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olarak</a:t>
            </a:r>
            <a:r>
              <a:rPr lang="en-GB" altLang="tr-TR" sz="1400" dirty="0" smtClean="0">
                <a:solidFill>
                  <a:srgbClr val="003399"/>
                </a:solidFill>
                <a:ea typeface="ＭＳ Ｐゴシック" panose="020B0600070205080204" pitchFamily="34" charset="-128"/>
              </a:rPr>
              <a:t> </a:t>
            </a:r>
            <a:r>
              <a:rPr lang="en-GB" altLang="tr-TR" sz="1400" dirty="0" err="1" smtClean="0">
                <a:solidFill>
                  <a:srgbClr val="003399"/>
                </a:solidFill>
                <a:ea typeface="ＭＳ Ｐゴシック" panose="020B0600070205080204" pitchFamily="34" charset="-128"/>
              </a:rPr>
              <a:t>sayılır</a:t>
            </a:r>
            <a:r>
              <a:rPr lang="en-GB" altLang="tr-TR" sz="1400" dirty="0" smtClean="0">
                <a:solidFill>
                  <a:srgbClr val="003399"/>
                </a:solidFill>
                <a:ea typeface="ＭＳ Ｐゴシック" panose="020B0600070205080204" pitchFamily="34" charset="-128"/>
              </a:rPr>
              <a:t> </a:t>
            </a:r>
          </a:p>
          <a:p>
            <a:pPr marL="0" indent="0">
              <a:buFontTx/>
              <a:buNone/>
              <a:defRPr/>
            </a:pPr>
            <a:endParaRPr lang="en-GB" sz="1800" kern="0" dirty="0" smtClean="0"/>
          </a:p>
          <a:p>
            <a:pPr marL="0" indent="0">
              <a:buFontTx/>
              <a:buNone/>
              <a:defRPr/>
            </a:pPr>
            <a:endParaRPr lang="en-GB" sz="1800" kern="0" dirty="0" smtClean="0"/>
          </a:p>
        </p:txBody>
      </p:sp>
      <p:cxnSp>
        <p:nvCxnSpPr>
          <p:cNvPr id="6" name="Düz Bağlayıcı 5"/>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52400" y="1447800"/>
            <a:ext cx="2895600" cy="609600"/>
          </a:xfrm>
        </p:spPr>
        <p:txBody>
          <a:bodyPr/>
          <a:lstStyle/>
          <a:p>
            <a:pPr>
              <a:defRPr/>
            </a:pP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Eligibility of costs</a:t>
            </a:r>
          </a:p>
        </p:txBody>
      </p:sp>
      <p:sp>
        <p:nvSpPr>
          <p:cNvPr id="43011" name="Content Placeholder 2"/>
          <p:cNvSpPr>
            <a:spLocks noGrp="1"/>
          </p:cNvSpPr>
          <p:nvPr>
            <p:ph idx="1"/>
          </p:nvPr>
        </p:nvSpPr>
        <p:spPr>
          <a:xfrm>
            <a:off x="0" y="2164326"/>
            <a:ext cx="4038600" cy="4693674"/>
          </a:xfrm>
        </p:spPr>
        <p:txBody>
          <a:bodyPr/>
          <a:lstStyle/>
          <a:p>
            <a:pPr>
              <a:buFont typeface="Wingdings" panose="05000000000000000000" pitchFamily="2" charset="2"/>
              <a:buChar char="Ø"/>
            </a:pPr>
            <a:r>
              <a:rPr lang="en-GB" altLang="en-US" sz="1800" b="1" dirty="0" smtClean="0">
                <a:solidFill>
                  <a:srgbClr val="FF0000"/>
                </a:solidFill>
                <a:ea typeface="ＭＳ Ｐゴシック" panose="020B0600070205080204" pitchFamily="34" charset="-128"/>
              </a:rPr>
              <a:t>Indirect Costs </a:t>
            </a:r>
            <a:r>
              <a:rPr lang="en-GB" altLang="en-US" sz="1800" b="1" dirty="0" smtClean="0">
                <a:solidFill>
                  <a:srgbClr val="003399"/>
                </a:solidFill>
                <a:ea typeface="ＭＳ Ｐゴシック" panose="020B0600070205080204" pitchFamily="34" charset="-128"/>
              </a:rPr>
              <a:t>(office and administrative costs)</a:t>
            </a:r>
          </a:p>
          <a:p>
            <a:pPr algn="just">
              <a:buFontTx/>
              <a:buChar char="-"/>
            </a:pPr>
            <a:r>
              <a:rPr lang="en-GB" altLang="en-US" sz="1800" dirty="0" smtClean="0">
                <a:solidFill>
                  <a:srgbClr val="003399"/>
                </a:solidFill>
                <a:ea typeface="ＭＳ Ｐゴシック" panose="020B0600070205080204" pitchFamily="34" charset="-128"/>
                <a:cs typeface="Times New Roman" panose="02020603050405020304" pitchFamily="18" charset="0"/>
              </a:rPr>
              <a:t>Fix percentage calculated based on a </a:t>
            </a:r>
            <a:r>
              <a:rPr lang="en-GB" altLang="en-US" sz="1800" u="sng" dirty="0" smtClean="0">
                <a:solidFill>
                  <a:srgbClr val="003399"/>
                </a:solidFill>
                <a:ea typeface="ＭＳ Ｐゴシック" panose="020B0600070205080204" pitchFamily="34" charset="-128"/>
                <a:cs typeface="Times New Roman" panose="02020603050405020304" pitchFamily="18" charset="0"/>
              </a:rPr>
              <a:t>pre-defined method</a:t>
            </a:r>
            <a:r>
              <a:rPr lang="en-GB" altLang="en-US" sz="1800" dirty="0" smtClean="0">
                <a:solidFill>
                  <a:srgbClr val="003399"/>
                </a:solidFill>
                <a:ea typeface="ＭＳ Ｐゴシック" panose="020B0600070205080204" pitchFamily="34" charset="-128"/>
                <a:cs typeface="Times New Roman" panose="02020603050405020304" pitchFamily="18" charset="0"/>
              </a:rPr>
              <a:t> - maximum 7% of the total amount of eligible direct costs of the project- art 51 ENI CBC IR;</a:t>
            </a:r>
          </a:p>
          <a:p>
            <a:pPr algn="just">
              <a:buFontTx/>
              <a:buChar char="-"/>
            </a:pPr>
            <a:endParaRPr lang="en-GB" altLang="en-US" sz="1800" dirty="0" smtClean="0">
              <a:solidFill>
                <a:srgbClr val="003399"/>
              </a:solidFill>
              <a:ea typeface="ＭＳ Ｐゴシック" panose="020B0600070205080204" pitchFamily="34" charset="-128"/>
              <a:cs typeface="Times New Roman" panose="02020603050405020304" pitchFamily="18" charset="0"/>
            </a:endParaRPr>
          </a:p>
          <a:p>
            <a:pPr algn="just">
              <a:buFontTx/>
              <a:buChar char="-"/>
            </a:pPr>
            <a:r>
              <a:rPr lang="en-GB" altLang="en-US" sz="1800" dirty="0" smtClean="0">
                <a:solidFill>
                  <a:srgbClr val="003399"/>
                </a:solidFill>
                <a:ea typeface="ＭＳ Ｐゴシック" panose="020B0600070205080204" pitchFamily="34" charset="-128"/>
              </a:rPr>
              <a:t>not included or claimed under other budget line;</a:t>
            </a:r>
          </a:p>
          <a:p>
            <a:pPr algn="just">
              <a:buFontTx/>
              <a:buChar char="-"/>
            </a:pPr>
            <a:endParaRPr lang="en-GB" altLang="en-US" sz="1800" dirty="0" smtClean="0">
              <a:solidFill>
                <a:srgbClr val="003399"/>
              </a:solidFill>
              <a:ea typeface="ＭＳ Ｐゴシック" panose="020B0600070205080204" pitchFamily="34" charset="-128"/>
            </a:endParaRPr>
          </a:p>
          <a:p>
            <a:pPr algn="just">
              <a:buFontTx/>
              <a:buChar char="-"/>
            </a:pPr>
            <a:r>
              <a:rPr lang="en-GB" altLang="en-US" sz="1800" dirty="0" smtClean="0">
                <a:solidFill>
                  <a:srgbClr val="003399"/>
                </a:solidFill>
                <a:ea typeface="ＭＳ Ｐゴシック" panose="020B0600070205080204" pitchFamily="34" charset="-128"/>
              </a:rPr>
              <a:t>Calculation method - included in the Guidelines for Grant Applicants;</a:t>
            </a:r>
          </a:p>
          <a:p>
            <a:pPr algn="just">
              <a:buFontTx/>
              <a:buChar char="-"/>
            </a:pPr>
            <a:endParaRPr lang="en-GB" altLang="en-US" sz="1800" dirty="0" smtClean="0">
              <a:solidFill>
                <a:srgbClr val="003399"/>
              </a:solidFill>
              <a:ea typeface="ＭＳ Ｐゴシック" panose="020B0600070205080204" pitchFamily="34" charset="-128"/>
              <a:cs typeface="Times New Roman" panose="02020603050405020304" pitchFamily="18" charset="0"/>
            </a:endParaRPr>
          </a:p>
        </p:txBody>
      </p:sp>
      <p:pic>
        <p:nvPicPr>
          <p:cNvPr id="43012"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04035" y="935293"/>
            <a:ext cx="78696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5105400" y="1447800"/>
            <a:ext cx="3581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altLang="en-US" sz="2400" b="1" kern="0" dirty="0" smtClean="0">
                <a:solidFill>
                  <a:srgbClr val="003399"/>
                </a:solidFill>
                <a:effectLst>
                  <a:outerShdw blurRad="38100" dist="38100" dir="2700000" algn="tl">
                    <a:srgbClr val="000000">
                      <a:alpha val="43137"/>
                    </a:srgbClr>
                  </a:outerShdw>
                </a:effectLst>
                <a:ea typeface="ＭＳ Ｐゴシック" pitchFamily="34" charset="-128"/>
              </a:rPr>
              <a:t>Maliyetlerin Uygunluğu</a:t>
            </a:r>
            <a:endParaRPr lang="en-GB" altLang="en-US" sz="24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6" name="Content Placeholder 2"/>
          <p:cNvSpPr txBox="1">
            <a:spLocks/>
          </p:cNvSpPr>
          <p:nvPr/>
        </p:nvSpPr>
        <p:spPr bwMode="auto">
          <a:xfrm>
            <a:off x="4953000" y="2164326"/>
            <a:ext cx="4038600" cy="469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anose="05000000000000000000" pitchFamily="2" charset="2"/>
              <a:buChar char="Ø"/>
            </a:pPr>
            <a:r>
              <a:rPr lang="en-GB" altLang="tr-TR" sz="1800" b="1" dirty="0" err="1" smtClean="0">
                <a:solidFill>
                  <a:srgbClr val="FF0000"/>
                </a:solidFill>
                <a:ea typeface="ＭＳ Ｐゴシック" panose="020B0600070205080204" pitchFamily="34" charset="-128"/>
              </a:rPr>
              <a:t>Dolaylı</a:t>
            </a:r>
            <a:r>
              <a:rPr lang="en-GB" altLang="tr-TR" sz="1800" b="1" dirty="0" smtClean="0">
                <a:solidFill>
                  <a:srgbClr val="FF0000"/>
                </a:solidFill>
                <a:ea typeface="ＭＳ Ｐゴシック" panose="020B0600070205080204" pitchFamily="34" charset="-128"/>
              </a:rPr>
              <a:t> </a:t>
            </a:r>
            <a:r>
              <a:rPr lang="en-GB" altLang="tr-TR" sz="1800" b="1" dirty="0" err="1" smtClean="0">
                <a:solidFill>
                  <a:srgbClr val="FF0000"/>
                </a:solidFill>
                <a:ea typeface="ＭＳ Ｐゴシック" panose="020B0600070205080204" pitchFamily="34" charset="-128"/>
              </a:rPr>
              <a:t>Giderler</a:t>
            </a:r>
            <a:r>
              <a:rPr lang="en-GB" altLang="tr-TR" sz="1800" b="1" dirty="0" smtClean="0">
                <a:solidFill>
                  <a:srgbClr val="FF0000"/>
                </a:solidFill>
                <a:ea typeface="ＭＳ Ｐゴシック" panose="020B0600070205080204" pitchFamily="34" charset="-128"/>
              </a:rPr>
              <a:t> </a:t>
            </a:r>
            <a:r>
              <a:rPr lang="en-GB" altLang="tr-TR" sz="1800" b="1" dirty="0" smtClean="0">
                <a:solidFill>
                  <a:srgbClr val="003399"/>
                </a:solidFill>
                <a:ea typeface="ＭＳ Ｐゴシック" panose="020B0600070205080204" pitchFamily="34" charset="-128"/>
              </a:rPr>
              <a:t>(</a:t>
            </a:r>
            <a:r>
              <a:rPr lang="en-GB" altLang="tr-TR" sz="1800" b="1" dirty="0" err="1" smtClean="0">
                <a:solidFill>
                  <a:srgbClr val="003399"/>
                </a:solidFill>
                <a:ea typeface="ＭＳ Ｐゴシック" panose="020B0600070205080204" pitchFamily="34" charset="-128"/>
              </a:rPr>
              <a:t>ofis</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giderleri</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ve</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idari</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giderler</a:t>
            </a:r>
            <a:r>
              <a:rPr lang="en-GB" altLang="tr-TR" sz="1800" b="1" dirty="0" smtClean="0">
                <a:solidFill>
                  <a:srgbClr val="003399"/>
                </a:solidFill>
                <a:ea typeface="ＭＳ Ｐゴシック" panose="020B0600070205080204" pitchFamily="34" charset="-128"/>
              </a:rPr>
              <a:t>)</a:t>
            </a:r>
          </a:p>
          <a:p>
            <a:pPr algn="just">
              <a:buFontTx/>
              <a:buChar char="-"/>
            </a:pPr>
            <a:r>
              <a:rPr lang="en-GB" altLang="tr-TR" sz="1800" u="sng" dirty="0" err="1" smtClean="0">
                <a:solidFill>
                  <a:srgbClr val="003399"/>
                </a:solidFill>
                <a:ea typeface="ＭＳ Ｐゴシック" panose="020B0600070205080204" pitchFamily="34" charset="-128"/>
              </a:rPr>
              <a:t>Önceden</a:t>
            </a:r>
            <a:r>
              <a:rPr lang="en-GB" altLang="tr-TR" sz="1800" u="sng" dirty="0" smtClean="0">
                <a:solidFill>
                  <a:srgbClr val="003399"/>
                </a:solidFill>
                <a:ea typeface="ＭＳ Ｐゴシック" panose="020B0600070205080204" pitchFamily="34" charset="-128"/>
              </a:rPr>
              <a:t> </a:t>
            </a:r>
            <a:r>
              <a:rPr lang="en-GB" altLang="tr-TR" sz="1800" u="sng" dirty="0" err="1" smtClean="0">
                <a:solidFill>
                  <a:srgbClr val="003399"/>
                </a:solidFill>
                <a:ea typeface="ＭＳ Ｐゴシック" panose="020B0600070205080204" pitchFamily="34" charset="-128"/>
              </a:rPr>
              <a:t>tanımlanmış</a:t>
            </a:r>
            <a:r>
              <a:rPr lang="en-GB" altLang="tr-TR" sz="1800" u="sng" dirty="0" smtClean="0">
                <a:solidFill>
                  <a:srgbClr val="003399"/>
                </a:solidFill>
                <a:ea typeface="ＭＳ Ｐゴシック" panose="020B0600070205080204" pitchFamily="34" charset="-128"/>
              </a:rPr>
              <a:t> </a:t>
            </a:r>
            <a:r>
              <a:rPr lang="en-GB" altLang="tr-TR" sz="1800" u="sng" dirty="0" err="1" smtClean="0">
                <a:solidFill>
                  <a:srgbClr val="003399"/>
                </a:solidFill>
                <a:ea typeface="ＭＳ Ｐゴシック" panose="020B0600070205080204" pitchFamily="34" charset="-128"/>
              </a:rPr>
              <a:t>bir</a:t>
            </a:r>
            <a:r>
              <a:rPr lang="en-GB" altLang="tr-TR" sz="1800" u="sng" dirty="0" smtClean="0">
                <a:solidFill>
                  <a:srgbClr val="003399"/>
                </a:solidFill>
                <a:ea typeface="ＭＳ Ｐゴシック" panose="020B0600070205080204" pitchFamily="34" charset="-128"/>
              </a:rPr>
              <a:t> </a:t>
            </a:r>
            <a:r>
              <a:rPr lang="en-GB" altLang="tr-TR" sz="1800" u="sng" dirty="0" err="1" smtClean="0">
                <a:solidFill>
                  <a:srgbClr val="003399"/>
                </a:solidFill>
                <a:ea typeface="ＭＳ Ｐゴシック" panose="020B0600070205080204" pitchFamily="34" charset="-128"/>
              </a:rPr>
              <a:t>yönteme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göre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sabit</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bir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yüzde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hesaplanır</a:t>
            </a:r>
            <a:r>
              <a:rPr lang="en-GB" altLang="tr-TR" sz="1800" dirty="0" smtClean="0">
                <a:solidFill>
                  <a:srgbClr val="003399"/>
                </a:solidFill>
                <a:ea typeface="ＭＳ Ｐゴシック" panose="020B0600070205080204" pitchFamily="34" charset="-128"/>
              </a:rPr>
              <a:t> - </a:t>
            </a:r>
            <a:r>
              <a:rPr lang="en-GB" altLang="tr-TR" sz="1800" dirty="0" err="1" smtClean="0">
                <a:solidFill>
                  <a:srgbClr val="003399"/>
                </a:solidFill>
                <a:ea typeface="ＭＳ Ｐゴシック" panose="020B0600070205080204" pitchFamily="34" charset="-128"/>
              </a:rPr>
              <a:t>projenin</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uygun</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doğrudan</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giderlerinin</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toplam</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tutarının</a:t>
            </a:r>
            <a:r>
              <a:rPr lang="en-GB" altLang="tr-TR" sz="1800" dirty="0" smtClean="0">
                <a:solidFill>
                  <a:srgbClr val="003399"/>
                </a:solidFill>
                <a:ea typeface="ＭＳ Ｐゴシック" panose="020B0600070205080204" pitchFamily="34" charset="-128"/>
              </a:rPr>
              <a:t> %7'sini </a:t>
            </a:r>
            <a:r>
              <a:rPr lang="en-GB" altLang="tr-TR" sz="1800" dirty="0" err="1" smtClean="0">
                <a:solidFill>
                  <a:srgbClr val="003399"/>
                </a:solidFill>
                <a:ea typeface="ＭＳ Ｐゴシック" panose="020B0600070205080204" pitchFamily="34" charset="-128"/>
              </a:rPr>
              <a:t>aşmamalıdır</a:t>
            </a:r>
            <a:r>
              <a:rPr lang="en-GB" altLang="tr-TR" sz="1800" dirty="0" smtClean="0">
                <a:solidFill>
                  <a:srgbClr val="003399"/>
                </a:solidFill>
                <a:ea typeface="ＭＳ Ｐゴシック" panose="020B0600070205080204" pitchFamily="34" charset="-128"/>
              </a:rPr>
              <a:t>- ENI SÖİ IR/ </a:t>
            </a:r>
            <a:r>
              <a:rPr lang="en-GB" altLang="tr-TR" sz="1800" dirty="0" err="1" smtClean="0">
                <a:solidFill>
                  <a:srgbClr val="003399"/>
                </a:solidFill>
                <a:ea typeface="ＭＳ Ｐゴシック" panose="020B0600070205080204" pitchFamily="34" charset="-128"/>
              </a:rPr>
              <a:t>madde</a:t>
            </a:r>
            <a:r>
              <a:rPr lang="en-GB" altLang="tr-TR" sz="1800" dirty="0" smtClean="0">
                <a:solidFill>
                  <a:srgbClr val="003399"/>
                </a:solidFill>
                <a:ea typeface="ＭＳ Ｐゴシック" panose="020B0600070205080204" pitchFamily="34" charset="-128"/>
              </a:rPr>
              <a:t> 51;</a:t>
            </a:r>
          </a:p>
          <a:p>
            <a:pPr algn="just">
              <a:buFontTx/>
              <a:buChar char="-"/>
            </a:pPr>
            <a:endParaRPr lang="en-GB" altLang="tr-TR" sz="1800" dirty="0" smtClean="0">
              <a:solidFill>
                <a:srgbClr val="003399"/>
              </a:solidFill>
              <a:ea typeface="ＭＳ Ｐゴシック" panose="020B0600070205080204" pitchFamily="34" charset="-128"/>
              <a:cs typeface="Times New Roman" panose="02020603050405020304" pitchFamily="18" charset="0"/>
            </a:endParaRPr>
          </a:p>
          <a:p>
            <a:pPr algn="just">
              <a:buFontTx/>
              <a:buChar char="-"/>
            </a:pPr>
            <a:r>
              <a:rPr lang="en-GB" altLang="tr-TR" sz="1800" dirty="0" err="1" smtClean="0">
                <a:solidFill>
                  <a:srgbClr val="003399"/>
                </a:solidFill>
                <a:ea typeface="ＭＳ Ｐゴシック" panose="020B0600070205080204" pitchFamily="34" charset="-128"/>
              </a:rPr>
              <a:t>başka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bir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bütçe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kalemine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dahil</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edilmemiş</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olmalıdır</a:t>
            </a:r>
            <a:r>
              <a:rPr lang="en-GB" altLang="tr-TR" sz="1800" dirty="0" smtClean="0">
                <a:solidFill>
                  <a:srgbClr val="003399"/>
                </a:solidFill>
                <a:ea typeface="ＭＳ Ｐゴシック" panose="020B0600070205080204" pitchFamily="34" charset="-128"/>
              </a:rPr>
              <a:t>;</a:t>
            </a:r>
          </a:p>
          <a:p>
            <a:pPr algn="just">
              <a:buFontTx/>
              <a:buChar char="-"/>
            </a:pPr>
            <a:endParaRPr lang="en-GB" altLang="tr-TR" sz="1800" dirty="0" smtClean="0">
              <a:solidFill>
                <a:srgbClr val="003399"/>
              </a:solidFill>
              <a:ea typeface="ＭＳ Ｐゴシック" panose="020B0600070205080204" pitchFamily="34" charset="-128"/>
            </a:endParaRPr>
          </a:p>
          <a:p>
            <a:pPr algn="just">
              <a:buFontTx/>
              <a:buChar char="-"/>
            </a:pPr>
            <a:r>
              <a:rPr lang="en-GB" altLang="tr-TR" sz="1800" dirty="0" err="1" smtClean="0">
                <a:solidFill>
                  <a:srgbClr val="003399"/>
                </a:solidFill>
                <a:ea typeface="ＭＳ Ｐゴシック" panose="020B0600070205080204" pitchFamily="34" charset="-128"/>
              </a:rPr>
              <a:t>Hesaplama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yöntemi</a:t>
            </a:r>
            <a:r>
              <a:rPr lang="en-GB" altLang="tr-TR" sz="1800" dirty="0" smtClean="0">
                <a:solidFill>
                  <a:srgbClr val="003399"/>
                </a:solidFill>
                <a:ea typeface="ＭＳ Ｐゴシック" panose="020B0600070205080204" pitchFamily="34" charset="-128"/>
              </a:rPr>
              <a:t> - </a:t>
            </a:r>
            <a:r>
              <a:rPr lang="en-GB" altLang="tr-TR" sz="1800" dirty="0" err="1" smtClean="0">
                <a:solidFill>
                  <a:srgbClr val="003399"/>
                </a:solidFill>
                <a:ea typeface="ＭＳ Ｐゴシック" panose="020B0600070205080204" pitchFamily="34" charset="-128"/>
              </a:rPr>
              <a:t>Hibe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Başvuru</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Rehberi'nde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mevcuttur</a:t>
            </a:r>
            <a:r>
              <a:rPr lang="en-GB" altLang="tr-TR" sz="1800" dirty="0" smtClean="0">
                <a:solidFill>
                  <a:srgbClr val="003399"/>
                </a:solidFill>
                <a:ea typeface="ＭＳ Ｐゴシック" panose="020B0600070205080204" pitchFamily="34" charset="-128"/>
              </a:rPr>
              <a:t>;</a:t>
            </a:r>
          </a:p>
        </p:txBody>
      </p:sp>
      <p:cxnSp>
        <p:nvCxnSpPr>
          <p:cNvPr id="7" name="Düz Bağlayıcı 6"/>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914400"/>
            <a:ext cx="2590800" cy="838200"/>
          </a:xfrm>
        </p:spPr>
        <p:txBody>
          <a:bodyPr/>
          <a:lstStyle/>
          <a:p>
            <a:pPr>
              <a:defRPr/>
            </a:pP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Ineligible costs</a:t>
            </a:r>
          </a:p>
        </p:txBody>
      </p:sp>
      <p:sp>
        <p:nvSpPr>
          <p:cNvPr id="45059" name="Content Placeholder 2"/>
          <p:cNvSpPr>
            <a:spLocks noGrp="1"/>
          </p:cNvSpPr>
          <p:nvPr>
            <p:ph idx="1"/>
          </p:nvPr>
        </p:nvSpPr>
        <p:spPr>
          <a:xfrm>
            <a:off x="-76200" y="1600200"/>
            <a:ext cx="4267200" cy="5029200"/>
          </a:xfrm>
        </p:spPr>
        <p:txBody>
          <a:bodyPr/>
          <a:lstStyle/>
          <a:p>
            <a:pPr algn="just"/>
            <a:r>
              <a:rPr lang="en-GB" altLang="en-US" sz="1600" dirty="0" smtClean="0">
                <a:solidFill>
                  <a:srgbClr val="003399"/>
                </a:solidFill>
                <a:ea typeface="ＭＳ Ｐゴシック" panose="020B0600070205080204" pitchFamily="34" charset="-128"/>
              </a:rPr>
              <a:t>contributions in kind;</a:t>
            </a:r>
          </a:p>
          <a:p>
            <a:pPr algn="just"/>
            <a:r>
              <a:rPr lang="en-GB" altLang="en-US" sz="1600" dirty="0" smtClean="0">
                <a:solidFill>
                  <a:srgbClr val="003399"/>
                </a:solidFill>
                <a:ea typeface="ＭＳ Ｐゴシック" panose="020B0600070205080204" pitchFamily="34" charset="-128"/>
              </a:rPr>
              <a:t>debts and debt service charges (interest);</a:t>
            </a:r>
          </a:p>
          <a:p>
            <a:pPr algn="just"/>
            <a:r>
              <a:rPr lang="en-GB" altLang="en-US" sz="1600" dirty="0" smtClean="0">
                <a:solidFill>
                  <a:srgbClr val="003399"/>
                </a:solidFill>
                <a:ea typeface="ＭＳ Ｐゴシック" panose="020B0600070205080204" pitchFamily="34" charset="-128"/>
              </a:rPr>
              <a:t>provisions for losses or liabilities;</a:t>
            </a:r>
          </a:p>
          <a:p>
            <a:pPr algn="just"/>
            <a:r>
              <a:rPr lang="en-GB" altLang="en-US" sz="1600" dirty="0" smtClean="0">
                <a:solidFill>
                  <a:srgbClr val="003399"/>
                </a:solidFill>
                <a:ea typeface="ＭＳ Ｐゴシック" panose="020B0600070205080204" pitchFamily="34" charset="-128"/>
              </a:rPr>
              <a:t>costs declared by the Lead Beneficiary/beneficiary and already financed by the European Union budget;</a:t>
            </a:r>
          </a:p>
          <a:p>
            <a:pPr algn="just"/>
            <a:r>
              <a:rPr lang="en-GB" altLang="en-US" sz="1600" dirty="0" smtClean="0">
                <a:solidFill>
                  <a:srgbClr val="003399"/>
                </a:solidFill>
                <a:ea typeface="ＭＳ Ｐゴシック" panose="020B0600070205080204" pitchFamily="34" charset="-128"/>
              </a:rPr>
              <a:t>exchange-rate losses;</a:t>
            </a:r>
          </a:p>
          <a:p>
            <a:pPr algn="just"/>
            <a:r>
              <a:rPr lang="en-GB" altLang="en-US" sz="1600" dirty="0" smtClean="0">
                <a:solidFill>
                  <a:srgbClr val="003399"/>
                </a:solidFill>
                <a:ea typeface="ＭＳ Ｐゴシック" panose="020B0600070205080204" pitchFamily="34" charset="-128"/>
              </a:rPr>
              <a:t>duties, taxes and charges, including VAT, except where non-recoverable under the national tax legislation, unless otherwise provided in appropriate provisions negotiated with CBC partner countries; </a:t>
            </a:r>
          </a:p>
          <a:p>
            <a:pPr algn="just"/>
            <a:r>
              <a:rPr lang="en-GB" altLang="en-US" sz="1600" dirty="0" smtClean="0">
                <a:solidFill>
                  <a:srgbClr val="003399"/>
                </a:solidFill>
                <a:ea typeface="ＭＳ Ｐゴシック" panose="020B0600070205080204" pitchFamily="34" charset="-128"/>
              </a:rPr>
              <a:t>loans to third parties;</a:t>
            </a:r>
          </a:p>
          <a:p>
            <a:pPr algn="just"/>
            <a:r>
              <a:rPr lang="en-GB" altLang="en-US" sz="1600" dirty="0" smtClean="0">
                <a:solidFill>
                  <a:srgbClr val="003399"/>
                </a:solidFill>
                <a:ea typeface="ＭＳ Ｐゴシック" panose="020B0600070205080204" pitchFamily="34" charset="-128"/>
              </a:rPr>
              <a:t>fines, financial penalties and expenses of litigation;</a:t>
            </a:r>
            <a:r>
              <a:rPr lang="en-GB" altLang="en-US" sz="1600" b="1" dirty="0" smtClean="0">
                <a:solidFill>
                  <a:srgbClr val="003399"/>
                </a:solidFill>
                <a:ea typeface="ＭＳ Ｐゴシック" panose="020B0600070205080204" pitchFamily="34" charset="-128"/>
              </a:rPr>
              <a:t> </a:t>
            </a:r>
          </a:p>
          <a:p>
            <a:pPr algn="just"/>
            <a:r>
              <a:rPr lang="en-GB" altLang="en-US" sz="1600" b="1" dirty="0" smtClean="0">
                <a:solidFill>
                  <a:srgbClr val="003399"/>
                </a:solidFill>
                <a:ea typeface="ＭＳ Ｐゴシック" panose="020B0600070205080204" pitchFamily="34" charset="-128"/>
              </a:rPr>
              <a:t>purchases of land or buildings;</a:t>
            </a:r>
          </a:p>
          <a:p>
            <a:pPr algn="just"/>
            <a:r>
              <a:rPr lang="en-GB" altLang="en-US" sz="1600" b="1" dirty="0" smtClean="0">
                <a:solidFill>
                  <a:srgbClr val="003399"/>
                </a:solidFill>
                <a:ea typeface="ＭＳ Ｐゴシック" panose="020B0600070205080204" pitchFamily="34" charset="-128"/>
              </a:rPr>
              <a:t>used equipment</a:t>
            </a:r>
            <a:r>
              <a:rPr lang="en-GB" altLang="en-US" sz="1600" dirty="0" smtClean="0">
                <a:solidFill>
                  <a:srgbClr val="003399"/>
                </a:solidFill>
                <a:ea typeface="ＭＳ Ｐゴシック" panose="020B0600070205080204" pitchFamily="34" charset="-128"/>
              </a:rPr>
              <a:t>. </a:t>
            </a:r>
          </a:p>
          <a:p>
            <a:endParaRPr lang="en-GB" altLang="en-US" sz="3600" dirty="0" smtClean="0">
              <a:ea typeface="ＭＳ Ｐゴシック" panose="020B0600070205080204" pitchFamily="34" charset="-128"/>
            </a:endParaRPr>
          </a:p>
        </p:txBody>
      </p:sp>
      <p:sp>
        <p:nvSpPr>
          <p:cNvPr id="4" name="Title 1"/>
          <p:cNvSpPr txBox="1">
            <a:spLocks/>
          </p:cNvSpPr>
          <p:nvPr/>
        </p:nvSpPr>
        <p:spPr bwMode="auto">
          <a:xfrm>
            <a:off x="4648200" y="914400"/>
            <a:ext cx="447613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altLang="en-US" sz="2400" b="1" kern="0" dirty="0" smtClean="0">
                <a:solidFill>
                  <a:srgbClr val="003399"/>
                </a:solidFill>
                <a:effectLst>
                  <a:outerShdw blurRad="38100" dist="38100" dir="2700000" algn="tl">
                    <a:srgbClr val="000000">
                      <a:alpha val="43137"/>
                    </a:srgbClr>
                  </a:outerShdw>
                </a:effectLst>
                <a:ea typeface="ＭＳ Ｐゴシック" pitchFamily="34" charset="-128"/>
              </a:rPr>
              <a:t>Uygun olmayan maliyetler</a:t>
            </a:r>
            <a:endParaRPr lang="en-GB" altLang="en-US" sz="24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5" name="Content Placeholder 2"/>
          <p:cNvSpPr txBox="1">
            <a:spLocks/>
          </p:cNvSpPr>
          <p:nvPr/>
        </p:nvSpPr>
        <p:spPr bwMode="auto">
          <a:xfrm>
            <a:off x="4857135" y="1600200"/>
            <a:ext cx="42672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r>
              <a:rPr lang="en-GB" altLang="tr-TR" sz="1600" dirty="0" err="1" smtClean="0">
                <a:solidFill>
                  <a:srgbClr val="003399"/>
                </a:solidFill>
                <a:ea typeface="ＭＳ Ｐゴシック" panose="020B0600070205080204" pitchFamily="34" charset="-128"/>
              </a:rPr>
              <a:t>ayni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katkılar</a:t>
            </a:r>
            <a:r>
              <a:rPr lang="en-GB" altLang="tr-TR" sz="1600" dirty="0" smtClean="0">
                <a:solidFill>
                  <a:srgbClr val="003399"/>
                </a:solidFill>
                <a:ea typeface="ＭＳ Ｐゴシック" panose="020B0600070205080204" pitchFamily="34" charset="-128"/>
              </a:rPr>
              <a:t>;</a:t>
            </a:r>
          </a:p>
          <a:p>
            <a:pPr algn="just"/>
            <a:r>
              <a:rPr lang="en-GB" altLang="tr-TR" sz="1600" dirty="0" err="1" smtClean="0">
                <a:solidFill>
                  <a:srgbClr val="003399"/>
                </a:solidFill>
                <a:ea typeface="ＭＳ Ｐゴシック" panose="020B0600070205080204" pitchFamily="34" charset="-128"/>
              </a:rPr>
              <a:t>borçlar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borç</a:t>
            </a:r>
            <a:r>
              <a:rPr lang="en-GB" altLang="tr-TR" sz="1600" dirty="0" smtClean="0">
                <a:solidFill>
                  <a:srgbClr val="003399"/>
                </a:solidFill>
                <a:ea typeface="ＭＳ Ｐゴシック" panose="020B0600070205080204" pitchFamily="34" charset="-128"/>
              </a:rPr>
              <a:t> </a:t>
            </a:r>
            <a:r>
              <a:rPr lang="tr-TR" altLang="tr-TR" sz="1600" dirty="0">
                <a:solidFill>
                  <a:srgbClr val="003399"/>
                </a:solidFill>
                <a:ea typeface="ＭＳ Ｐゴシック" panose="020B0600070205080204" pitchFamily="34" charset="-128"/>
              </a:rPr>
              <a:t>işletim</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ücretleri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faiz</a:t>
            </a:r>
            <a:r>
              <a:rPr lang="en-GB" altLang="tr-TR" sz="1600" dirty="0" smtClean="0">
                <a:solidFill>
                  <a:srgbClr val="003399"/>
                </a:solidFill>
                <a:ea typeface="ＭＳ Ｐゴシック" panose="020B0600070205080204" pitchFamily="34" charset="-128"/>
              </a:rPr>
              <a:t>);</a:t>
            </a:r>
          </a:p>
          <a:p>
            <a:pPr algn="just"/>
            <a:r>
              <a:rPr lang="en-GB" altLang="tr-TR" sz="1600" dirty="0" err="1" smtClean="0">
                <a:solidFill>
                  <a:srgbClr val="003399"/>
                </a:solidFill>
                <a:ea typeface="ＭＳ Ｐゴシック" panose="020B0600070205080204" pitchFamily="34" charset="-128"/>
              </a:rPr>
              <a:t>zarar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borç</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karşılıkları</a:t>
            </a:r>
            <a:r>
              <a:rPr lang="en-GB" altLang="tr-TR" sz="1600" dirty="0" smtClean="0">
                <a:solidFill>
                  <a:srgbClr val="003399"/>
                </a:solidFill>
                <a:ea typeface="ＭＳ Ｐゴシック" panose="020B0600070205080204" pitchFamily="34" charset="-128"/>
              </a:rPr>
              <a:t>;</a:t>
            </a:r>
          </a:p>
          <a:p>
            <a:pPr algn="just"/>
            <a:r>
              <a:rPr lang="en-GB" altLang="tr-TR" sz="1600" dirty="0" smtClean="0">
                <a:solidFill>
                  <a:srgbClr val="003399"/>
                </a:solidFill>
                <a:ea typeface="ＭＳ Ｐゴシック" panose="020B0600070205080204" pitchFamily="34" charset="-128"/>
              </a:rPr>
              <a:t>Ana </a:t>
            </a:r>
            <a:r>
              <a:rPr lang="en-GB" altLang="tr-TR" sz="1600" dirty="0" err="1" smtClean="0">
                <a:solidFill>
                  <a:srgbClr val="003399"/>
                </a:solidFill>
                <a:ea typeface="ＭＳ Ｐゴシック" panose="020B0600070205080204" pitchFamily="34" charset="-128"/>
              </a:rPr>
              <a:t>yararlanıcı</a:t>
            </a:r>
            <a:r>
              <a:rPr lang="en-GB" altLang="tr-TR" sz="1600" dirty="0" smtClean="0">
                <a:solidFill>
                  <a:srgbClr val="003399"/>
                </a:solidFill>
                <a:ea typeface="ＭＳ Ｐゴシック" panose="020B0600070205080204" pitchFamily="34" charset="-128"/>
              </a:rPr>
              <a:t>/</a:t>
            </a:r>
            <a:r>
              <a:rPr lang="en-GB" altLang="tr-TR" sz="1600" dirty="0" err="1" smtClean="0">
                <a:solidFill>
                  <a:srgbClr val="003399"/>
                </a:solidFill>
                <a:ea typeface="ＭＳ Ｐゴシック" panose="020B0600070205080204" pitchFamily="34" charset="-128"/>
              </a:rPr>
              <a:t>yararlanıcı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tarafından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beyan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edilen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Avrupa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Birliği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bütçesinden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önceden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finanse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edilen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maliyetler</a:t>
            </a:r>
            <a:endParaRPr lang="en-GB" altLang="tr-TR" sz="1600" dirty="0" smtClean="0">
              <a:solidFill>
                <a:srgbClr val="003399"/>
              </a:solidFill>
              <a:ea typeface="ＭＳ Ｐゴシック" panose="020B0600070205080204" pitchFamily="34" charset="-128"/>
            </a:endParaRPr>
          </a:p>
          <a:p>
            <a:pPr algn="just"/>
            <a:r>
              <a:rPr lang="en-GB" altLang="tr-TR" sz="1600" dirty="0" err="1" smtClean="0">
                <a:solidFill>
                  <a:srgbClr val="003399"/>
                </a:solidFill>
                <a:ea typeface="ＭＳ Ｐゴシック" panose="020B0600070205080204" pitchFamily="34" charset="-128"/>
              </a:rPr>
              <a:t>döviz</a:t>
            </a:r>
            <a:r>
              <a:rPr lang="en-GB" altLang="tr-TR" sz="1600" dirty="0" smtClean="0">
                <a:solidFill>
                  <a:srgbClr val="003399"/>
                </a:solidFill>
                <a:ea typeface="ＭＳ Ｐゴシック" panose="020B0600070205080204" pitchFamily="34" charset="-128"/>
              </a:rPr>
              <a:t> kuru </a:t>
            </a:r>
            <a:r>
              <a:rPr lang="en-GB" altLang="tr-TR" sz="1600" dirty="0" err="1" smtClean="0">
                <a:solidFill>
                  <a:srgbClr val="003399"/>
                </a:solidFill>
                <a:ea typeface="ＭＳ Ｐゴシック" panose="020B0600070205080204" pitchFamily="34" charset="-128"/>
              </a:rPr>
              <a:t>zararları</a:t>
            </a:r>
            <a:r>
              <a:rPr lang="en-GB" altLang="tr-TR" sz="1600" dirty="0" smtClean="0">
                <a:solidFill>
                  <a:srgbClr val="003399"/>
                </a:solidFill>
                <a:ea typeface="ＭＳ Ｐゴシック" panose="020B0600070205080204" pitchFamily="34" charset="-128"/>
              </a:rPr>
              <a:t>;</a:t>
            </a:r>
          </a:p>
          <a:p>
            <a:pPr algn="just"/>
            <a:r>
              <a:rPr lang="en-GB" altLang="tr-TR" sz="1600" dirty="0" smtClean="0">
                <a:solidFill>
                  <a:srgbClr val="003399"/>
                </a:solidFill>
                <a:ea typeface="ＭＳ Ｐゴシック" panose="020B0600070205080204" pitchFamily="34" charset="-128"/>
              </a:rPr>
              <a:t>SÖİ </a:t>
            </a:r>
            <a:r>
              <a:rPr lang="en-GB" altLang="tr-TR" sz="1600" dirty="0" err="1" smtClean="0">
                <a:solidFill>
                  <a:srgbClr val="003399"/>
                </a:solidFill>
                <a:ea typeface="ＭＳ Ｐゴシック" panose="020B0600070205080204" pitchFamily="34" charset="-128"/>
              </a:rPr>
              <a:t>ortak</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ülkeleri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müzakere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edilen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ilgili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hükümlerde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aksi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belirtilmedikçe</a:t>
            </a:r>
            <a:r>
              <a:rPr lang="tr-TR" altLang="tr-TR" sz="1600" dirty="0" smtClean="0">
                <a:solidFill>
                  <a:srgbClr val="003399"/>
                </a:solidFill>
                <a:ea typeface="ＭＳ Ｐゴシック" panose="020B0600070205080204" pitchFamily="34" charset="-128"/>
              </a:rPr>
              <a:t> </a:t>
            </a:r>
            <a:r>
              <a:rPr lang="en-GB" altLang="tr-TR" sz="1600" dirty="0" smtClean="0">
                <a:solidFill>
                  <a:srgbClr val="003399"/>
                </a:solidFill>
                <a:ea typeface="ＭＳ Ｐゴシック" panose="020B0600070205080204" pitchFamily="34" charset="-128"/>
              </a:rPr>
              <a:t>r</a:t>
            </a:r>
            <a:r>
              <a:rPr lang="tr-TR" altLang="tr-TR" sz="1600" dirty="0">
                <a:solidFill>
                  <a:srgbClr val="003399"/>
                </a:solidFill>
                <a:ea typeface="ＭＳ Ｐゴシック" panose="020B0600070205080204" pitchFamily="34" charset="-128"/>
              </a:rPr>
              <a:t>e</a:t>
            </a:r>
            <a:r>
              <a:rPr lang="en-GB" altLang="tr-TR" sz="1600" dirty="0">
                <a:solidFill>
                  <a:srgbClr val="003399"/>
                </a:solidFill>
                <a:ea typeface="ＭＳ Ｐゴシック" panose="020B0600070205080204" pitchFamily="34" charset="-128"/>
              </a:rPr>
              <a:t>s</a:t>
            </a:r>
            <a:r>
              <a:rPr lang="tr-TR" altLang="tr-TR" sz="1600" dirty="0">
                <a:solidFill>
                  <a:srgbClr val="003399"/>
                </a:solidFill>
                <a:ea typeface="ＭＳ Ｐゴシック" panose="020B0600070205080204" pitchFamily="34" charset="-128"/>
              </a:rPr>
              <a:t>i</a:t>
            </a:r>
            <a:r>
              <a:rPr lang="en-GB" altLang="tr-TR" sz="1600" dirty="0">
                <a:solidFill>
                  <a:srgbClr val="003399"/>
                </a:solidFill>
                <a:ea typeface="ＭＳ Ｐゴシック" panose="020B0600070205080204" pitchFamily="34" charset="-128"/>
              </a:rPr>
              <a:t>m, </a:t>
            </a:r>
            <a:r>
              <a:rPr lang="en-GB" altLang="tr-TR" sz="1600" dirty="0" err="1" smtClean="0">
                <a:solidFill>
                  <a:srgbClr val="003399"/>
                </a:solidFill>
                <a:ea typeface="ＭＳ Ｐゴシック" panose="020B0600070205080204" pitchFamily="34" charset="-128"/>
              </a:rPr>
              <a:t>verg</a:t>
            </a:r>
            <a:r>
              <a:rPr lang="tr-TR" altLang="tr-TR" sz="1600" dirty="0" smtClean="0">
                <a:solidFill>
                  <a:srgbClr val="003399"/>
                </a:solidFill>
                <a:ea typeface="ＭＳ Ｐゴシック" panose="020B0600070205080204" pitchFamily="34" charset="-128"/>
              </a:rPr>
              <a:t>i,</a:t>
            </a:r>
            <a:r>
              <a:rPr lang="en-GB" altLang="tr-TR" sz="1600" dirty="0" smtClean="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ücretler</a:t>
            </a:r>
            <a:r>
              <a:rPr lang="en-GB" altLang="tr-TR" sz="1600" dirty="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ulusal</a:t>
            </a:r>
            <a:r>
              <a:rPr lang="en-GB" altLang="tr-TR" sz="1600" dirty="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vergi</a:t>
            </a:r>
            <a:r>
              <a:rPr lang="en-GB" altLang="tr-TR" sz="1600" dirty="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mevzuatı</a:t>
            </a:r>
            <a:r>
              <a:rPr lang="en-GB" altLang="tr-TR" sz="1600" dirty="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uyarınca</a:t>
            </a:r>
            <a:r>
              <a:rPr lang="en-GB" altLang="tr-TR" sz="1600" dirty="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geri</a:t>
            </a:r>
            <a:r>
              <a:rPr lang="en-GB" altLang="tr-TR" sz="1600" dirty="0" smtClean="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alınamayacağı</a:t>
            </a:r>
            <a:r>
              <a:rPr lang="en-GB" altLang="tr-TR" sz="1600" dirty="0">
                <a:solidFill>
                  <a:srgbClr val="003399"/>
                </a:solidFill>
                <a:ea typeface="ＭＳ Ｐゴシック" panose="020B0600070205080204" pitchFamily="34" charset="-128"/>
              </a:rPr>
              <a:t> </a:t>
            </a:r>
            <a:r>
              <a:rPr lang="en-GB" altLang="tr-TR" sz="1600" dirty="0" err="1">
                <a:solidFill>
                  <a:srgbClr val="003399"/>
                </a:solidFill>
                <a:ea typeface="ＭＳ Ｐゴシック" panose="020B0600070205080204" pitchFamily="34" charset="-128"/>
              </a:rPr>
              <a:t>durumlar</a:t>
            </a:r>
            <a:r>
              <a:rPr lang="tr-TR" altLang="tr-TR" sz="1600" dirty="0">
                <a:solidFill>
                  <a:srgbClr val="003399"/>
                </a:solidFill>
                <a:ea typeface="ＭＳ Ｐゴシック" panose="020B0600070205080204" pitchFamily="34" charset="-128"/>
              </a:rPr>
              <a:t> hariç </a:t>
            </a:r>
            <a:r>
              <a:rPr lang="tr-TR" altLang="tr-TR" sz="1600" dirty="0" smtClean="0">
                <a:solidFill>
                  <a:srgbClr val="003399"/>
                </a:solidFill>
                <a:ea typeface="ＭＳ Ｐゴシック" panose="020B0600070205080204" pitchFamily="34" charset="-128"/>
              </a:rPr>
              <a:t>olmak üzere </a:t>
            </a:r>
            <a:r>
              <a:rPr lang="en-GB" altLang="tr-TR" sz="1600" dirty="0" smtClean="0">
                <a:solidFill>
                  <a:srgbClr val="003399"/>
                </a:solidFill>
                <a:ea typeface="ＭＳ Ｐゴシック" panose="020B0600070205080204" pitchFamily="34" charset="-128"/>
              </a:rPr>
              <a:t>KDV; </a:t>
            </a:r>
          </a:p>
          <a:p>
            <a:pPr algn="just"/>
            <a:r>
              <a:rPr lang="en-GB" altLang="tr-TR" sz="1600" dirty="0" err="1" smtClean="0">
                <a:solidFill>
                  <a:srgbClr val="003399"/>
                </a:solidFill>
                <a:ea typeface="ＭＳ Ｐゴシック" panose="020B0600070205080204" pitchFamily="34" charset="-128"/>
              </a:rPr>
              <a:t>üçüncü</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taraflara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verilen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borçlar</a:t>
            </a:r>
            <a:r>
              <a:rPr lang="en-GB" altLang="tr-TR" sz="1600" dirty="0" smtClean="0">
                <a:solidFill>
                  <a:srgbClr val="003399"/>
                </a:solidFill>
                <a:ea typeface="ＭＳ Ｐゴシック" panose="020B0600070205080204" pitchFamily="34" charset="-128"/>
              </a:rPr>
              <a:t>;</a:t>
            </a:r>
          </a:p>
          <a:p>
            <a:pPr algn="just"/>
            <a:r>
              <a:rPr lang="en-GB" altLang="tr-TR" sz="1600" dirty="0" smtClean="0">
                <a:solidFill>
                  <a:srgbClr val="003399"/>
                </a:solidFill>
                <a:ea typeface="ＭＳ Ｐゴシック" panose="020B0600070205080204" pitchFamily="34" charset="-128"/>
              </a:rPr>
              <a:t>para </a:t>
            </a:r>
            <a:r>
              <a:rPr lang="en-GB" altLang="tr-TR" sz="1600" dirty="0" err="1" smtClean="0">
                <a:solidFill>
                  <a:srgbClr val="003399"/>
                </a:solidFill>
                <a:ea typeface="ＭＳ Ｐゴシック" panose="020B0600070205080204" pitchFamily="34" charset="-128"/>
              </a:rPr>
              <a:t>cezaları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mali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cezalar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yargılama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giderleri</a:t>
            </a:r>
            <a:r>
              <a:rPr lang="en-GB" altLang="tr-TR" sz="1600" dirty="0" smtClean="0">
                <a:solidFill>
                  <a:srgbClr val="003399"/>
                </a:solidFill>
                <a:ea typeface="ＭＳ Ｐゴシック" panose="020B0600070205080204" pitchFamily="34" charset="-128"/>
              </a:rPr>
              <a:t>;</a:t>
            </a:r>
            <a:r>
              <a:rPr lang="en-GB" altLang="tr-TR" sz="1600" b="1" dirty="0" smtClean="0">
                <a:solidFill>
                  <a:srgbClr val="003399"/>
                </a:solidFill>
                <a:ea typeface="ＭＳ Ｐゴシック" panose="020B0600070205080204" pitchFamily="34" charset="-128"/>
              </a:rPr>
              <a:t> </a:t>
            </a:r>
          </a:p>
          <a:p>
            <a:pPr algn="just"/>
            <a:r>
              <a:rPr lang="en-GB" altLang="tr-TR" sz="1600" b="1" dirty="0" err="1" smtClean="0">
                <a:solidFill>
                  <a:srgbClr val="003399"/>
                </a:solidFill>
                <a:ea typeface="ＭＳ Ｐゴシック" panose="020B0600070205080204" pitchFamily="34" charset="-128"/>
              </a:rPr>
              <a:t>arazi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veya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bina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alımları</a:t>
            </a:r>
            <a:r>
              <a:rPr lang="en-GB" altLang="tr-TR" sz="1600" b="1" dirty="0" smtClean="0">
                <a:solidFill>
                  <a:srgbClr val="003399"/>
                </a:solidFill>
                <a:ea typeface="ＭＳ Ｐゴシック" panose="020B0600070205080204" pitchFamily="34" charset="-128"/>
              </a:rPr>
              <a:t>;</a:t>
            </a:r>
          </a:p>
          <a:p>
            <a:pPr algn="just"/>
            <a:r>
              <a:rPr lang="en-GB" altLang="tr-TR" sz="1600" b="1" dirty="0" err="1" smtClean="0">
                <a:solidFill>
                  <a:srgbClr val="003399"/>
                </a:solidFill>
                <a:ea typeface="ＭＳ Ｐゴシック" panose="020B0600070205080204" pitchFamily="34" charset="-128"/>
              </a:rPr>
              <a:t>ikinci</a:t>
            </a:r>
            <a:r>
              <a:rPr lang="en-GB" altLang="tr-TR" sz="1600" b="1" dirty="0" smtClean="0">
                <a:solidFill>
                  <a:srgbClr val="003399"/>
                </a:solidFill>
                <a:ea typeface="ＭＳ Ｐゴシック" panose="020B0600070205080204" pitchFamily="34" charset="-128"/>
              </a:rPr>
              <a:t> el </a:t>
            </a:r>
            <a:r>
              <a:rPr lang="en-GB" altLang="tr-TR" sz="1600" b="1" dirty="0" err="1" smtClean="0">
                <a:solidFill>
                  <a:srgbClr val="003399"/>
                </a:solidFill>
                <a:ea typeface="ＭＳ Ｐゴシック" panose="020B0600070205080204" pitchFamily="34" charset="-128"/>
              </a:rPr>
              <a:t>ekipman</a:t>
            </a:r>
            <a:r>
              <a:rPr lang="en-GB" altLang="tr-TR" sz="1600" dirty="0" smtClean="0">
                <a:solidFill>
                  <a:srgbClr val="003399"/>
                </a:solidFill>
                <a:ea typeface="ＭＳ Ｐゴシック" panose="020B0600070205080204" pitchFamily="34" charset="-128"/>
              </a:rPr>
              <a:t>. </a:t>
            </a:r>
          </a:p>
          <a:p>
            <a:endParaRPr lang="en-GB" altLang="en-US" sz="3600" kern="0" dirty="0" smtClean="0">
              <a:ea typeface="ＭＳ Ｐゴシック" panose="020B0600070205080204" pitchFamily="34" charset="-128"/>
            </a:endParaRPr>
          </a:p>
        </p:txBody>
      </p:sp>
      <p:cxnSp>
        <p:nvCxnSpPr>
          <p:cNvPr id="6" name="Düz Bağlayıcı 5"/>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3810000" cy="838200"/>
          </a:xfrm>
        </p:spPr>
        <p:txBody>
          <a:bodyPr/>
          <a:lstStyle/>
          <a:p>
            <a:pPr>
              <a:defRPr/>
            </a:pPr>
            <a:r>
              <a:rPr lang="en-GB" altLang="en-US" sz="3200" b="1" dirty="0" smtClean="0">
                <a:solidFill>
                  <a:srgbClr val="003399"/>
                </a:solidFill>
                <a:effectLst>
                  <a:outerShdw blurRad="38100" dist="38100" dir="2700000" algn="tl">
                    <a:srgbClr val="000000">
                      <a:alpha val="43137"/>
                    </a:srgbClr>
                  </a:outerShdw>
                </a:effectLst>
                <a:ea typeface="ＭＳ Ｐゴシック" pitchFamily="34" charset="-128"/>
              </a:rPr>
              <a:t>Procurement rules</a:t>
            </a:r>
            <a:endParaRPr lang="en-GB" sz="3200" dirty="0"/>
          </a:p>
        </p:txBody>
      </p:sp>
      <p:sp>
        <p:nvSpPr>
          <p:cNvPr id="51203" name="Content Placeholder 2"/>
          <p:cNvSpPr>
            <a:spLocks noGrp="1"/>
          </p:cNvSpPr>
          <p:nvPr>
            <p:ph idx="1"/>
          </p:nvPr>
        </p:nvSpPr>
        <p:spPr>
          <a:xfrm>
            <a:off x="0" y="2133600"/>
            <a:ext cx="4114800" cy="4648200"/>
          </a:xfrm>
        </p:spPr>
        <p:txBody>
          <a:bodyPr/>
          <a:lstStyle/>
          <a:p>
            <a:pPr algn="just">
              <a:defRPr/>
            </a:pPr>
            <a:r>
              <a:rPr lang="en-GB" altLang="en-US" sz="2000" dirty="0" smtClean="0">
                <a:solidFill>
                  <a:srgbClr val="003399"/>
                </a:solidFill>
                <a:ea typeface="ＭＳ Ｐゴシック" panose="020B0600070205080204" pitchFamily="34" charset="-128"/>
              </a:rPr>
              <a:t>Member states – contracting authority or contracting entity        	</a:t>
            </a:r>
            <a:r>
              <a:rPr lang="en-GB" altLang="en-US" sz="2000" b="1" dirty="0" smtClean="0">
                <a:solidFill>
                  <a:srgbClr val="003399"/>
                </a:solidFill>
                <a:ea typeface="ＭＳ Ｐゴシック" panose="020B0600070205080204" pitchFamily="34" charset="-128"/>
              </a:rPr>
              <a:t>national legislation</a:t>
            </a:r>
          </a:p>
          <a:p>
            <a:pPr algn="just">
              <a:defRPr/>
            </a:pPr>
            <a:r>
              <a:rPr lang="en-GB" altLang="en-US" sz="2000" dirty="0" smtClean="0">
                <a:solidFill>
                  <a:srgbClr val="003399"/>
                </a:solidFill>
                <a:latin typeface="+mj-lt"/>
                <a:ea typeface="ＭＳ Ｐゴシック" panose="020B0600070205080204" pitchFamily="34" charset="-128"/>
              </a:rPr>
              <a:t>In all other cases - </a:t>
            </a:r>
            <a:r>
              <a:rPr lang="en-GB" sz="2000" dirty="0" smtClean="0">
                <a:solidFill>
                  <a:srgbClr val="003399"/>
                </a:solidFill>
                <a:latin typeface="+mj-lt"/>
                <a:ea typeface="Times New Roman" panose="02020603050405020304" pitchFamily="18" charset="0"/>
                <a:cs typeface="Times New Roman" panose="02020603050405020304" pitchFamily="18" charset="0"/>
              </a:rPr>
              <a:t>all beneficiaries shall apply the provisions set in </a:t>
            </a:r>
            <a:r>
              <a:rPr lang="en-GB" altLang="en-US" sz="2000" b="1" dirty="0" smtClean="0">
                <a:solidFill>
                  <a:srgbClr val="003399"/>
                </a:solidFill>
                <a:latin typeface="+mj-lt"/>
                <a:ea typeface="ＭＳ Ｐゴシック" panose="020B0600070205080204" pitchFamily="34" charset="-128"/>
              </a:rPr>
              <a:t>art 52.2 – 56/ENI CBC IR</a:t>
            </a:r>
          </a:p>
          <a:p>
            <a:pPr algn="just">
              <a:defRPr/>
            </a:pPr>
            <a:r>
              <a:rPr lang="en-GB" altLang="en-US" sz="2000" dirty="0" smtClean="0">
                <a:solidFill>
                  <a:srgbClr val="003399"/>
                </a:solidFill>
                <a:ea typeface="ＭＳ Ｐゴシック" panose="020B0600070205080204" pitchFamily="34" charset="-128"/>
              </a:rPr>
              <a:t>Section in the Guidelines – under development based on the provisions of the Financing Memorandum</a:t>
            </a:r>
            <a:endParaRPr lang="en-GB" altLang="en-US" sz="2400" dirty="0" smtClean="0">
              <a:solidFill>
                <a:srgbClr val="003399"/>
              </a:solidFill>
              <a:ea typeface="ＭＳ Ｐゴシック" panose="020B0600070205080204" pitchFamily="34" charset="-128"/>
            </a:endParaRPr>
          </a:p>
          <a:p>
            <a:pPr>
              <a:defRPr/>
            </a:pPr>
            <a:endParaRPr lang="en-GB" sz="2800" dirty="0" smtClean="0">
              <a:ea typeface="ＭＳ Ｐゴシック" panose="020B0600070205080204" pitchFamily="34" charset="-128"/>
            </a:endParaRPr>
          </a:p>
        </p:txBody>
      </p:sp>
      <p:pic>
        <p:nvPicPr>
          <p:cNvPr id="4608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390775"/>
            <a:ext cx="20574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085" name="Picture 3" descr="C:\Users\EugeniaS\Desktop\thPHMXWSD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14288"/>
            <a:ext cx="768961" cy="747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ight Arrow 2"/>
          <p:cNvSpPr/>
          <p:nvPr/>
        </p:nvSpPr>
        <p:spPr>
          <a:xfrm>
            <a:off x="304800" y="2895600"/>
            <a:ext cx="381000" cy="762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itle 1"/>
          <p:cNvSpPr txBox="1">
            <a:spLocks/>
          </p:cNvSpPr>
          <p:nvPr/>
        </p:nvSpPr>
        <p:spPr bwMode="auto">
          <a:xfrm>
            <a:off x="4800600" y="1219200"/>
            <a:ext cx="3810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3200" b="1" dirty="0" err="1">
                <a:solidFill>
                  <a:srgbClr val="003399"/>
                </a:solidFill>
                <a:effectLst>
                  <a:outerShdw blurRad="38100" dist="38100" dir="2700000" algn="tl">
                    <a:srgbClr val="C0C0C0"/>
                  </a:outerShdw>
                </a:effectLst>
                <a:ea typeface="ＭＳ Ｐゴシック" panose="020B0600070205080204" pitchFamily="34" charset="-128"/>
              </a:rPr>
              <a:t>Tedarik</a:t>
            </a:r>
            <a:r>
              <a:rPr lang="en-GB" altLang="tr-TR" sz="32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3200" b="1" dirty="0" err="1">
                <a:solidFill>
                  <a:srgbClr val="003399"/>
                </a:solidFill>
                <a:effectLst>
                  <a:outerShdw blurRad="38100" dist="38100" dir="2700000" algn="tl">
                    <a:srgbClr val="C0C0C0"/>
                  </a:outerShdw>
                </a:effectLst>
                <a:ea typeface="ＭＳ Ｐゴシック" panose="020B0600070205080204" pitchFamily="34" charset="-128"/>
              </a:rPr>
              <a:t>kuralları</a:t>
            </a:r>
            <a:endParaRPr lang="en-GB" sz="3200" kern="0" dirty="0"/>
          </a:p>
        </p:txBody>
      </p:sp>
      <p:sp>
        <p:nvSpPr>
          <p:cNvPr id="8" name="Content Placeholder 2"/>
          <p:cNvSpPr txBox="1">
            <a:spLocks/>
          </p:cNvSpPr>
          <p:nvPr/>
        </p:nvSpPr>
        <p:spPr bwMode="auto">
          <a:xfrm>
            <a:off x="4800600" y="2209800"/>
            <a:ext cx="4114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r>
              <a:rPr lang="en-GB" altLang="tr-TR" sz="2000" dirty="0" err="1" smtClean="0">
                <a:solidFill>
                  <a:srgbClr val="003399"/>
                </a:solidFill>
                <a:ea typeface="ＭＳ Ｐゴシック" panose="020B0600070205080204" pitchFamily="34" charset="-128"/>
              </a:rPr>
              <a:t>Üye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devletler</a:t>
            </a:r>
            <a:r>
              <a:rPr lang="en-GB" altLang="tr-TR" sz="2000" dirty="0" smtClean="0">
                <a:solidFill>
                  <a:srgbClr val="003399"/>
                </a:solidFill>
                <a:ea typeface="ＭＳ Ｐゴシック" panose="020B0600070205080204" pitchFamily="34" charset="-128"/>
              </a:rPr>
              <a:t> – </a:t>
            </a:r>
            <a:r>
              <a:rPr lang="en-GB" altLang="tr-TR" sz="2000" dirty="0" err="1" smtClean="0">
                <a:solidFill>
                  <a:srgbClr val="003399"/>
                </a:solidFill>
                <a:ea typeface="ＭＳ Ｐゴシック" panose="020B0600070205080204" pitchFamily="34" charset="-128"/>
              </a:rPr>
              <a:t>sözleşme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makamı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veya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sözleşmeyi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yapan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kuruluş</a:t>
            </a:r>
            <a:r>
              <a:rPr lang="en-GB" altLang="tr-TR" sz="2000" dirty="0" smtClean="0">
                <a:solidFill>
                  <a:srgbClr val="003399"/>
                </a:solidFill>
                <a:ea typeface="ＭＳ Ｐゴシック" panose="020B0600070205080204" pitchFamily="34" charset="-128"/>
              </a:rPr>
              <a:t>        	</a:t>
            </a:r>
            <a:r>
              <a:rPr lang="en-GB" altLang="tr-TR" sz="2000" b="1" dirty="0" err="1" smtClean="0">
                <a:solidFill>
                  <a:srgbClr val="003399"/>
                </a:solidFill>
                <a:ea typeface="ＭＳ Ｐゴシック" panose="020B0600070205080204" pitchFamily="34" charset="-128"/>
              </a:rPr>
              <a:t>ulusal</a:t>
            </a:r>
            <a:r>
              <a:rPr lang="en-GB" altLang="tr-TR" sz="2000" b="1" dirty="0" smtClean="0">
                <a:solidFill>
                  <a:srgbClr val="003399"/>
                </a:solidFill>
                <a:ea typeface="ＭＳ Ｐゴシック" panose="020B0600070205080204" pitchFamily="34" charset="-128"/>
              </a:rPr>
              <a:t> </a:t>
            </a:r>
            <a:r>
              <a:rPr lang="en-GB" altLang="tr-TR" sz="2000" b="1" dirty="0" err="1" smtClean="0">
                <a:solidFill>
                  <a:srgbClr val="003399"/>
                </a:solidFill>
                <a:ea typeface="ＭＳ Ｐゴシック" panose="020B0600070205080204" pitchFamily="34" charset="-128"/>
              </a:rPr>
              <a:t>mevzuata</a:t>
            </a:r>
            <a:r>
              <a:rPr lang="en-GB" altLang="tr-TR" sz="2000" b="1" dirty="0" smtClean="0">
                <a:solidFill>
                  <a:srgbClr val="003399"/>
                </a:solidFill>
                <a:ea typeface="ＭＳ Ｐゴシック" panose="020B0600070205080204" pitchFamily="34" charset="-128"/>
              </a:rPr>
              <a:t> </a:t>
            </a:r>
            <a:r>
              <a:rPr lang="en-GB" altLang="tr-TR" sz="2000" b="1" dirty="0" err="1" smtClean="0">
                <a:solidFill>
                  <a:srgbClr val="003399"/>
                </a:solidFill>
                <a:ea typeface="ＭＳ Ｐゴシック" panose="020B0600070205080204" pitchFamily="34" charset="-128"/>
              </a:rPr>
              <a:t>tabidir</a:t>
            </a:r>
            <a:endParaRPr lang="en-GB" altLang="tr-TR" sz="2000" b="1" dirty="0" smtClean="0">
              <a:solidFill>
                <a:srgbClr val="003399"/>
              </a:solidFill>
              <a:ea typeface="ＭＳ Ｐゴシック" panose="020B0600070205080204" pitchFamily="34" charset="-128"/>
            </a:endParaRPr>
          </a:p>
          <a:p>
            <a:pPr algn="just"/>
            <a:r>
              <a:rPr lang="en-GB" altLang="tr-TR" sz="2000" dirty="0" err="1" smtClean="0">
                <a:solidFill>
                  <a:srgbClr val="003399"/>
                </a:solidFill>
                <a:ea typeface="ＭＳ Ｐゴシック" panose="020B0600070205080204" pitchFamily="34" charset="-128"/>
              </a:rPr>
              <a:t>Diğer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tüm</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durumlarda</a:t>
            </a:r>
            <a:r>
              <a:rPr lang="en-GB" altLang="tr-TR" sz="2000" dirty="0" smtClean="0">
                <a:solidFill>
                  <a:srgbClr val="003399"/>
                </a:solidFill>
                <a:ea typeface="ＭＳ Ｐゴシック" panose="020B0600070205080204" pitchFamily="34" charset="-128"/>
              </a:rPr>
              <a:t> - </a:t>
            </a:r>
            <a:r>
              <a:rPr lang="en-GB" altLang="tr-TR" sz="2000" dirty="0" err="1" smtClean="0">
                <a:solidFill>
                  <a:srgbClr val="003399"/>
                </a:solidFill>
                <a:ea typeface="ＭＳ Ｐゴシック" panose="020B0600070205080204" pitchFamily="34" charset="-128"/>
              </a:rPr>
              <a:t>tüm</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yararlanıcılar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için</a:t>
            </a:r>
            <a:r>
              <a:rPr lang="en-GB" altLang="tr-TR" sz="2000" dirty="0" smtClean="0">
                <a:solidFill>
                  <a:srgbClr val="003399"/>
                </a:solidFill>
                <a:ea typeface="ＭＳ Ｐゴシック" panose="020B0600070205080204" pitchFamily="34" charset="-128"/>
              </a:rPr>
              <a:t> </a:t>
            </a:r>
            <a:r>
              <a:rPr lang="en-GB" altLang="tr-TR" sz="2000" b="1" dirty="0" smtClean="0">
                <a:solidFill>
                  <a:srgbClr val="003399"/>
                </a:solidFill>
                <a:ea typeface="ＭＳ Ｐゴシック" panose="020B0600070205080204" pitchFamily="34" charset="-128"/>
              </a:rPr>
              <a:t>ENI SÖİ IR/ </a:t>
            </a:r>
            <a:r>
              <a:rPr lang="en-GB" altLang="tr-TR" sz="2000" b="1" dirty="0" err="1" smtClean="0">
                <a:solidFill>
                  <a:srgbClr val="003399"/>
                </a:solidFill>
                <a:ea typeface="ＭＳ Ｐゴシック" panose="020B0600070205080204" pitchFamily="34" charset="-128"/>
              </a:rPr>
              <a:t>madde</a:t>
            </a:r>
            <a:r>
              <a:rPr lang="en-GB" altLang="tr-TR" sz="2000" b="1" dirty="0" smtClean="0">
                <a:solidFill>
                  <a:srgbClr val="003399"/>
                </a:solidFill>
                <a:ea typeface="ＭＳ Ｐゴシック" panose="020B0600070205080204" pitchFamily="34" charset="-128"/>
              </a:rPr>
              <a:t> 52.2 – 56'da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belirtilen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hükümler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geçerlidir</a:t>
            </a:r>
            <a:endParaRPr lang="en-GB" altLang="tr-TR" sz="2000" dirty="0" smtClean="0">
              <a:solidFill>
                <a:srgbClr val="003399"/>
              </a:solidFill>
              <a:ea typeface="ＭＳ Ｐゴシック" panose="020B0600070205080204" pitchFamily="34" charset="-128"/>
            </a:endParaRPr>
          </a:p>
          <a:p>
            <a:pPr algn="just"/>
            <a:r>
              <a:rPr lang="en-GB" altLang="tr-TR" sz="2000" dirty="0" err="1" smtClean="0">
                <a:solidFill>
                  <a:srgbClr val="003399"/>
                </a:solidFill>
                <a:ea typeface="ＭＳ Ｐゴシック" panose="020B0600070205080204" pitchFamily="34" charset="-128"/>
              </a:rPr>
              <a:t>Rehberdeki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bölüm</a:t>
            </a:r>
            <a:r>
              <a:rPr lang="en-GB" altLang="tr-TR" sz="2000" dirty="0" smtClean="0">
                <a:solidFill>
                  <a:srgbClr val="003399"/>
                </a:solidFill>
                <a:ea typeface="ＭＳ Ｐゴシック" panose="020B0600070205080204" pitchFamily="34" charset="-128"/>
              </a:rPr>
              <a:t> – </a:t>
            </a:r>
            <a:r>
              <a:rPr lang="en-GB" altLang="tr-TR" sz="2000" dirty="0" err="1" smtClean="0">
                <a:solidFill>
                  <a:srgbClr val="003399"/>
                </a:solidFill>
                <a:ea typeface="ＭＳ Ｐゴシック" panose="020B0600070205080204" pitchFamily="34" charset="-128"/>
              </a:rPr>
              <a:t>Finansman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Anlaşması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hükümlerine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göre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hazırlanmaktadır</a:t>
            </a:r>
            <a:endParaRPr lang="en-GB" altLang="tr-TR" sz="2000" dirty="0" smtClean="0">
              <a:solidFill>
                <a:srgbClr val="003399"/>
              </a:solidFill>
              <a:ea typeface="ＭＳ Ｐゴシック" panose="020B0600070205080204" pitchFamily="34" charset="-128"/>
            </a:endParaRPr>
          </a:p>
          <a:p>
            <a:pPr>
              <a:defRPr/>
            </a:pPr>
            <a:endParaRPr lang="en-GB" sz="2800" kern="0" dirty="0" smtClean="0">
              <a:ea typeface="ＭＳ Ｐゴシック" panose="020B0600070205080204" pitchFamily="34" charset="-128"/>
            </a:endParaRPr>
          </a:p>
        </p:txBody>
      </p:sp>
      <p:sp>
        <p:nvSpPr>
          <p:cNvPr id="9" name="Right Arrow 2"/>
          <p:cNvSpPr/>
          <p:nvPr/>
        </p:nvSpPr>
        <p:spPr>
          <a:xfrm>
            <a:off x="6172200" y="2971800"/>
            <a:ext cx="381000" cy="762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0" name="Düz Bağlayıcı 9"/>
          <p:cNvCxnSpPr/>
          <p:nvPr/>
        </p:nvCxnSpPr>
        <p:spPr>
          <a:xfrm>
            <a:off x="44958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685800"/>
          </a:xfrm>
        </p:spPr>
        <p:txBody>
          <a:bodyPr/>
          <a:lstStyle/>
          <a:p>
            <a:pPr>
              <a:defRPr/>
            </a:pPr>
            <a:r>
              <a:rPr lang="en-GB" sz="3600" b="1" dirty="0" smtClean="0">
                <a:solidFill>
                  <a:srgbClr val="FF0000"/>
                </a:solidFill>
                <a:effectLst>
                  <a:outerShdw blurRad="38100" dist="38100" dir="2700000" algn="tl">
                    <a:srgbClr val="000000">
                      <a:alpha val="43137"/>
                    </a:srgbClr>
                  </a:outerShdw>
                </a:effectLst>
              </a:rPr>
              <a:t>Principles &amp; Targets</a:t>
            </a:r>
            <a:endParaRPr lang="en-GB" sz="3600" b="1" dirty="0">
              <a:solidFill>
                <a:srgbClr val="FF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9441754"/>
              </p:ext>
            </p:extLst>
          </p:nvPr>
        </p:nvGraphicFramePr>
        <p:xfrm>
          <a:off x="688258" y="1581150"/>
          <a:ext cx="7924800" cy="228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909684526"/>
              </p:ext>
            </p:extLst>
          </p:nvPr>
        </p:nvGraphicFramePr>
        <p:xfrm>
          <a:off x="685800" y="4648200"/>
          <a:ext cx="7924800" cy="2286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6" name="Düz Bağlayıcı 5"/>
          <p:cNvCxnSpPr/>
          <p:nvPr/>
        </p:nvCxnSpPr>
        <p:spPr>
          <a:xfrm>
            <a:off x="0" y="40386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Title 1"/>
          <p:cNvSpPr txBox="1">
            <a:spLocks/>
          </p:cNvSpPr>
          <p:nvPr/>
        </p:nvSpPr>
        <p:spPr bwMode="auto">
          <a:xfrm>
            <a:off x="688258" y="41529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r>
              <a:rPr lang="en-GB" altLang="tr-TR" sz="3600" b="1" kern="0" dirty="0" err="1" smtClean="0">
                <a:solidFill>
                  <a:srgbClr val="FF0000"/>
                </a:solidFill>
                <a:effectLst>
                  <a:outerShdw blurRad="38100" dist="38100" dir="2700000" algn="tl">
                    <a:srgbClr val="C0C0C0"/>
                  </a:outerShdw>
                </a:effectLst>
                <a:ea typeface="ＭＳ Ｐゴシック" panose="020B0600070205080204" pitchFamily="34" charset="-128"/>
              </a:rPr>
              <a:t>İlkeler</a:t>
            </a:r>
            <a:r>
              <a:rPr lang="en-GB" altLang="tr-TR" sz="3600" b="1" kern="0" dirty="0" smtClean="0">
                <a:solidFill>
                  <a:srgbClr val="FF0000"/>
                </a:solidFill>
                <a:effectLst>
                  <a:outerShdw blurRad="38100" dist="38100" dir="2700000" algn="tl">
                    <a:srgbClr val="C0C0C0"/>
                  </a:outerShdw>
                </a:effectLst>
                <a:ea typeface="ＭＳ Ｐゴシック" panose="020B0600070205080204" pitchFamily="34" charset="-128"/>
              </a:rPr>
              <a:t> </a:t>
            </a:r>
            <a:r>
              <a:rPr lang="en-GB" altLang="tr-TR" sz="3600" b="1" kern="0" dirty="0" err="1" smtClean="0">
                <a:solidFill>
                  <a:srgbClr val="FF0000"/>
                </a:solidFill>
                <a:effectLst>
                  <a:outerShdw blurRad="38100" dist="38100" dir="2700000" algn="tl">
                    <a:srgbClr val="C0C0C0"/>
                  </a:outerShdw>
                </a:effectLst>
                <a:ea typeface="ＭＳ Ｐゴシック" panose="020B0600070205080204" pitchFamily="34" charset="-128"/>
              </a:rPr>
              <a:t>ve</a:t>
            </a:r>
            <a:r>
              <a:rPr lang="en-GB" altLang="tr-TR" sz="3600" b="1" kern="0" dirty="0" smtClean="0">
                <a:solidFill>
                  <a:srgbClr val="FF0000"/>
                </a:solidFill>
                <a:effectLst>
                  <a:outerShdw blurRad="38100" dist="38100" dir="2700000" algn="tl">
                    <a:srgbClr val="C0C0C0"/>
                  </a:outerShdw>
                </a:effectLst>
                <a:ea typeface="ＭＳ Ｐゴシック" panose="020B0600070205080204" pitchFamily="34" charset="-128"/>
              </a:rPr>
              <a:t> </a:t>
            </a:r>
            <a:r>
              <a:rPr lang="en-GB" altLang="tr-TR" sz="3600" b="1" kern="0" dirty="0" err="1" smtClean="0">
                <a:solidFill>
                  <a:srgbClr val="FF0000"/>
                </a:solidFill>
                <a:effectLst>
                  <a:outerShdw blurRad="38100" dist="38100" dir="2700000" algn="tl">
                    <a:srgbClr val="C0C0C0"/>
                  </a:outerShdw>
                </a:effectLst>
                <a:ea typeface="ＭＳ Ｐゴシック" panose="020B0600070205080204" pitchFamily="34" charset="-128"/>
              </a:rPr>
              <a:t>Hedefler</a:t>
            </a:r>
            <a:endParaRPr lang="en-GB" altLang="tr-TR" sz="3600" b="1" kern="0" dirty="0" smtClean="0">
              <a:solidFill>
                <a:srgbClr val="FF0000"/>
              </a:solidFill>
              <a:effectLst>
                <a:outerShdw blurRad="38100" dist="38100" dir="2700000" algn="tl">
                  <a:srgbClr val="C0C0C0"/>
                </a:outerShdw>
              </a:effectLst>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194" y="1214284"/>
            <a:ext cx="2743200" cy="685800"/>
          </a:xfrm>
        </p:spPr>
        <p:txBody>
          <a:bodyPr/>
          <a:lstStyle/>
          <a:p>
            <a:pPr>
              <a:defRPr/>
            </a:pPr>
            <a:r>
              <a:rPr lang="en-GB" sz="2400" b="1" dirty="0" smtClean="0">
                <a:solidFill>
                  <a:srgbClr val="003399"/>
                </a:solidFill>
                <a:effectLst>
                  <a:outerShdw blurRad="38100" dist="38100" dir="2700000" algn="tl">
                    <a:srgbClr val="000000">
                      <a:alpha val="43137"/>
                    </a:srgbClr>
                  </a:outerShdw>
                </a:effectLst>
              </a:rPr>
              <a:t>State aid (I)</a:t>
            </a:r>
            <a:endParaRPr lang="en-GB" sz="2400" b="1" dirty="0">
              <a:solidFill>
                <a:srgbClr val="003399"/>
              </a:solidFill>
              <a:effectLst>
                <a:outerShdw blurRad="38100" dist="38100" dir="2700000" algn="tl">
                  <a:srgbClr val="000000">
                    <a:alpha val="43137"/>
                  </a:srgbClr>
                </a:outerShdw>
              </a:effectLst>
            </a:endParaRPr>
          </a:p>
        </p:txBody>
      </p:sp>
      <p:sp>
        <p:nvSpPr>
          <p:cNvPr id="16387" name="Content Placeholder 2"/>
          <p:cNvSpPr>
            <a:spLocks noGrp="1"/>
          </p:cNvSpPr>
          <p:nvPr>
            <p:ph idx="1"/>
          </p:nvPr>
        </p:nvSpPr>
        <p:spPr>
          <a:xfrm>
            <a:off x="61452" y="1900084"/>
            <a:ext cx="4360606" cy="4633452"/>
          </a:xfrm>
        </p:spPr>
        <p:txBody>
          <a:bodyPr/>
          <a:lstStyle/>
          <a:p>
            <a:pPr marL="0" indent="0" algn="just">
              <a:buFontTx/>
              <a:buNone/>
              <a:defRPr/>
            </a:pPr>
            <a:r>
              <a:rPr lang="en-GB" sz="1600" b="1" dirty="0" smtClean="0">
                <a:solidFill>
                  <a:srgbClr val="003399"/>
                </a:solidFill>
              </a:rPr>
              <a:t>Definition</a:t>
            </a:r>
            <a:r>
              <a:rPr lang="en-GB" sz="1600" dirty="0" smtClean="0">
                <a:solidFill>
                  <a:srgbClr val="003399"/>
                </a:solidFill>
              </a:rPr>
              <a:t>: any </a:t>
            </a:r>
            <a:r>
              <a:rPr lang="en-GB" sz="1600" dirty="0">
                <a:solidFill>
                  <a:srgbClr val="003399"/>
                </a:solidFill>
              </a:rPr>
              <a:t>aid granted by a Member State or through </a:t>
            </a:r>
            <a:r>
              <a:rPr lang="en-GB" sz="1600" b="1" dirty="0">
                <a:solidFill>
                  <a:srgbClr val="003399"/>
                </a:solidFill>
              </a:rPr>
              <a:t>State resources</a:t>
            </a:r>
            <a:r>
              <a:rPr lang="en-GB" sz="1600" dirty="0">
                <a:solidFill>
                  <a:srgbClr val="003399"/>
                </a:solidFill>
              </a:rPr>
              <a:t> in any form whatsoever </a:t>
            </a:r>
            <a:r>
              <a:rPr lang="en-GB" sz="1600" b="1" dirty="0">
                <a:solidFill>
                  <a:srgbClr val="003399"/>
                </a:solidFill>
              </a:rPr>
              <a:t>which distorts or threatens to distort competition</a:t>
            </a:r>
            <a:r>
              <a:rPr lang="en-GB" sz="1600" dirty="0">
                <a:solidFill>
                  <a:srgbClr val="003399"/>
                </a:solidFill>
              </a:rPr>
              <a:t> by favouring </a:t>
            </a:r>
            <a:r>
              <a:rPr lang="en-GB" sz="1600" b="1" dirty="0">
                <a:solidFill>
                  <a:srgbClr val="003399"/>
                </a:solidFill>
              </a:rPr>
              <a:t>certain undertakings</a:t>
            </a:r>
            <a:r>
              <a:rPr lang="en-GB" sz="1600" dirty="0">
                <a:solidFill>
                  <a:srgbClr val="003399"/>
                </a:solidFill>
              </a:rPr>
              <a:t> or the </a:t>
            </a:r>
            <a:r>
              <a:rPr lang="en-GB" sz="1600" b="1" dirty="0">
                <a:solidFill>
                  <a:srgbClr val="003399"/>
                </a:solidFill>
              </a:rPr>
              <a:t>production of certain goods</a:t>
            </a:r>
            <a:r>
              <a:rPr lang="en-GB" sz="1600" dirty="0">
                <a:solidFill>
                  <a:srgbClr val="003399"/>
                </a:solidFill>
              </a:rPr>
              <a:t>, therefore </a:t>
            </a:r>
            <a:r>
              <a:rPr lang="en-GB" sz="1600" b="1" dirty="0">
                <a:solidFill>
                  <a:srgbClr val="003399"/>
                </a:solidFill>
              </a:rPr>
              <a:t>affecting trade</a:t>
            </a:r>
            <a:r>
              <a:rPr lang="en-GB" sz="1600" dirty="0">
                <a:solidFill>
                  <a:srgbClr val="003399"/>
                </a:solidFill>
              </a:rPr>
              <a:t> between Member States</a:t>
            </a:r>
            <a:r>
              <a:rPr lang="en-GB" sz="1600" dirty="0" smtClean="0">
                <a:solidFill>
                  <a:srgbClr val="003399"/>
                </a:solidFill>
              </a:rPr>
              <a:t>.</a:t>
            </a:r>
          </a:p>
          <a:p>
            <a:pPr marL="0" indent="0" algn="just">
              <a:buFontTx/>
              <a:buNone/>
              <a:defRPr/>
            </a:pPr>
            <a:endParaRPr lang="en-GB" sz="1600" dirty="0" smtClean="0">
              <a:solidFill>
                <a:srgbClr val="003399"/>
              </a:solidFill>
            </a:endParaRPr>
          </a:p>
          <a:p>
            <a:pPr marL="0" indent="0" algn="just">
              <a:buFontTx/>
              <a:buNone/>
              <a:defRPr/>
            </a:pPr>
            <a:r>
              <a:rPr lang="en-GB" sz="1600" dirty="0" smtClean="0">
                <a:solidFill>
                  <a:srgbClr val="003399"/>
                </a:solidFill>
              </a:rPr>
              <a:t>Five criteria:</a:t>
            </a:r>
          </a:p>
          <a:p>
            <a:pPr algn="just">
              <a:buFontTx/>
              <a:buChar char="-"/>
              <a:defRPr/>
            </a:pPr>
            <a:r>
              <a:rPr lang="en-GB" sz="1600" dirty="0" smtClean="0">
                <a:solidFill>
                  <a:srgbClr val="003399"/>
                </a:solidFill>
              </a:rPr>
              <a:t>Aid comes from the state</a:t>
            </a:r>
          </a:p>
          <a:p>
            <a:pPr algn="just">
              <a:buFontTx/>
              <a:buChar char="-"/>
              <a:defRPr/>
            </a:pPr>
            <a:r>
              <a:rPr lang="en-GB" sz="1600" dirty="0" smtClean="0">
                <a:solidFill>
                  <a:srgbClr val="003399"/>
                </a:solidFill>
              </a:rPr>
              <a:t>Recipient of the aid is an ”undertaking”</a:t>
            </a:r>
          </a:p>
          <a:p>
            <a:pPr algn="just">
              <a:buFontTx/>
              <a:buChar char="-"/>
              <a:defRPr/>
            </a:pPr>
            <a:r>
              <a:rPr lang="en-GB" altLang="en-US" sz="1600" dirty="0" smtClean="0">
                <a:solidFill>
                  <a:srgbClr val="003399"/>
                </a:solidFill>
                <a:ea typeface="ＭＳ Ｐゴシック" pitchFamily="34" charset="-128"/>
              </a:rPr>
              <a:t>Aid gives an economic advantage</a:t>
            </a:r>
          </a:p>
          <a:p>
            <a:pPr algn="just">
              <a:buFontTx/>
              <a:buChar char="-"/>
              <a:defRPr/>
            </a:pPr>
            <a:r>
              <a:rPr lang="en-GB" altLang="en-US" sz="1600" dirty="0" smtClean="0">
                <a:solidFill>
                  <a:srgbClr val="003399"/>
                </a:solidFill>
                <a:ea typeface="ＭＳ Ｐゴシック" pitchFamily="34" charset="-128"/>
              </a:rPr>
              <a:t>The aid is selectively favouring undertakings or production of certain goods</a:t>
            </a:r>
          </a:p>
          <a:p>
            <a:pPr algn="just">
              <a:buFontTx/>
              <a:buChar char="-"/>
              <a:defRPr/>
            </a:pPr>
            <a:r>
              <a:rPr lang="en-GB" altLang="en-US" sz="1600" dirty="0" smtClean="0">
                <a:solidFill>
                  <a:srgbClr val="003399"/>
                </a:solidFill>
                <a:ea typeface="ＭＳ Ｐゴシック" pitchFamily="34" charset="-128"/>
              </a:rPr>
              <a:t>The aid distorts or threatens to distort competition and trade within the European Union</a:t>
            </a:r>
          </a:p>
        </p:txBody>
      </p:sp>
      <p:pic>
        <p:nvPicPr>
          <p:cNvPr id="47108" name="Picture 4" descr="C:\Users\LauraT\Pictures\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533400"/>
            <a:ext cx="790046"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4830097" y="1214284"/>
            <a:ext cx="274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Devlet</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yardımı</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(I)</a:t>
            </a:r>
            <a:endParaRPr lang="en-GB" sz="2400" b="1" kern="0" dirty="0">
              <a:solidFill>
                <a:srgbClr val="003399"/>
              </a:solidFill>
              <a:effectLst>
                <a:outerShdw blurRad="38100" dist="38100" dir="2700000" algn="tl">
                  <a:srgbClr val="000000">
                    <a:alpha val="43137"/>
                  </a:srgbClr>
                </a:outerShdw>
              </a:effectLst>
            </a:endParaRPr>
          </a:p>
        </p:txBody>
      </p:sp>
      <p:sp>
        <p:nvSpPr>
          <p:cNvPr id="6" name="Content Placeholder 2"/>
          <p:cNvSpPr txBox="1">
            <a:spLocks/>
          </p:cNvSpPr>
          <p:nvPr/>
        </p:nvSpPr>
        <p:spPr bwMode="auto">
          <a:xfrm>
            <a:off x="4756355" y="1900084"/>
            <a:ext cx="4360606" cy="463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FontTx/>
              <a:buNone/>
            </a:pPr>
            <a:r>
              <a:rPr lang="en-GB" altLang="tr-TR" sz="1600" b="1" dirty="0" err="1" smtClean="0">
                <a:solidFill>
                  <a:srgbClr val="003399"/>
                </a:solidFill>
                <a:ea typeface="ＭＳ Ｐゴシック" panose="020B0600070205080204" pitchFamily="34" charset="-128"/>
              </a:rPr>
              <a:t>Tanımı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herhangi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biçimde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Üye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Devlet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tarafından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devlet</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kaynakları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aracılığıyla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verilen</a:t>
            </a:r>
            <a:r>
              <a:rPr lang="en-GB" altLang="tr-TR" sz="1600" dirty="0" smtClean="0">
                <a:solidFill>
                  <a:srgbClr val="003399"/>
                </a:solidFill>
                <a:ea typeface="ＭＳ Ｐゴシック" panose="020B0600070205080204" pitchFamily="34" charset="-128"/>
              </a:rPr>
              <a:t>, </a:t>
            </a:r>
            <a:r>
              <a:rPr lang="en-GB" altLang="tr-TR" sz="1600" b="1" dirty="0" smtClean="0">
                <a:solidFill>
                  <a:srgbClr val="003399"/>
                </a:solidFill>
                <a:ea typeface="ＭＳ Ｐゴシック" panose="020B0600070205080204" pitchFamily="34" charset="-128"/>
              </a:rPr>
              <a:t>belli </a:t>
            </a:r>
            <a:r>
              <a:rPr lang="en-GB" altLang="tr-TR" sz="1600" b="1" dirty="0" err="1" smtClean="0">
                <a:solidFill>
                  <a:srgbClr val="003399"/>
                </a:solidFill>
                <a:ea typeface="ＭＳ Ｐゴシック" panose="020B0600070205080204" pitchFamily="34" charset="-128"/>
              </a:rPr>
              <a:t>işletmelere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a:t>
            </a:r>
            <a:r>
              <a:rPr lang="en-GB" altLang="tr-TR" sz="1600" b="1" dirty="0" smtClean="0">
                <a:solidFill>
                  <a:srgbClr val="003399"/>
                </a:solidFill>
                <a:ea typeface="ＭＳ Ｐゴシック" panose="020B0600070205080204" pitchFamily="34" charset="-128"/>
              </a:rPr>
              <a:t>belli </a:t>
            </a:r>
            <a:r>
              <a:rPr lang="en-GB" altLang="tr-TR" sz="1600" b="1" dirty="0" err="1" smtClean="0">
                <a:solidFill>
                  <a:srgbClr val="003399"/>
                </a:solidFill>
                <a:ea typeface="ＭＳ Ｐゴシック" panose="020B0600070205080204" pitchFamily="34" charset="-128"/>
              </a:rPr>
              <a:t>malların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üretimine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iltimas</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sağlanarak</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dolayısıyla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Üye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Devletler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arasındaki</a:t>
            </a:r>
            <a:r>
              <a:rPr lang="en-GB" altLang="tr-TR" sz="1600"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ticareti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etkileyerek</a:t>
            </a:r>
            <a:r>
              <a:rPr lang="en-GB" altLang="tr-TR" sz="1600"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rekabeti</a:t>
            </a:r>
            <a:r>
              <a:rPr lang="en-GB" altLang="tr-TR" sz="1600" b="1" dirty="0" smtClean="0">
                <a:solidFill>
                  <a:srgbClr val="003399"/>
                </a:solidFill>
                <a:ea typeface="ＭＳ Ｐゴシック" panose="020B0600070205080204" pitchFamily="34" charset="-128"/>
              </a:rPr>
              <a:t> </a:t>
            </a:r>
            <a:r>
              <a:rPr lang="tr-TR" altLang="tr-TR" sz="1600" b="1" dirty="0" smtClean="0">
                <a:solidFill>
                  <a:srgbClr val="003399"/>
                </a:solidFill>
                <a:ea typeface="ＭＳ Ｐゴシック" panose="020B0600070205080204" pitchFamily="34" charset="-128"/>
              </a:rPr>
              <a:t>bozan </a:t>
            </a:r>
            <a:r>
              <a:rPr lang="en-GB" altLang="tr-TR" sz="1600" b="1" dirty="0" err="1" smtClean="0">
                <a:solidFill>
                  <a:srgbClr val="003399"/>
                </a:solidFill>
                <a:ea typeface="ＭＳ Ｐゴシック" panose="020B0600070205080204" pitchFamily="34" charset="-128"/>
              </a:rPr>
              <a:t>veya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rekabet</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ortamı</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için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tehdit</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oluşturan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herhangi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yardım</a:t>
            </a:r>
            <a:r>
              <a:rPr lang="en-GB" altLang="tr-TR" sz="1600" dirty="0" smtClean="0">
                <a:solidFill>
                  <a:srgbClr val="003399"/>
                </a:solidFill>
                <a:ea typeface="ＭＳ Ｐゴシック" panose="020B0600070205080204" pitchFamily="34" charset="-128"/>
              </a:rPr>
              <a:t>.</a:t>
            </a:r>
          </a:p>
          <a:p>
            <a:pPr marL="0" indent="0" algn="just">
              <a:buFontTx/>
              <a:buNone/>
            </a:pPr>
            <a:endParaRPr lang="en-GB" altLang="tr-TR" sz="1600" dirty="0" smtClean="0">
              <a:solidFill>
                <a:srgbClr val="003399"/>
              </a:solidFill>
              <a:ea typeface="ＭＳ Ｐゴシック" panose="020B0600070205080204" pitchFamily="34" charset="-128"/>
            </a:endParaRPr>
          </a:p>
          <a:p>
            <a:pPr marL="0" indent="0" algn="just">
              <a:buFontTx/>
              <a:buNone/>
            </a:pPr>
            <a:r>
              <a:rPr lang="en-GB" altLang="tr-TR" sz="1600" dirty="0" err="1" smtClean="0">
                <a:solidFill>
                  <a:srgbClr val="003399"/>
                </a:solidFill>
                <a:ea typeface="ＭＳ Ｐゴシック" panose="020B0600070205080204" pitchFamily="34" charset="-128"/>
              </a:rPr>
              <a:t>Beş</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kriter</a:t>
            </a:r>
            <a:r>
              <a:rPr lang="en-GB" altLang="tr-TR" sz="1600" dirty="0" smtClean="0">
                <a:solidFill>
                  <a:srgbClr val="003399"/>
                </a:solidFill>
                <a:ea typeface="ＭＳ Ｐゴシック" panose="020B0600070205080204" pitchFamily="34" charset="-128"/>
              </a:rPr>
              <a:t>:</a:t>
            </a:r>
          </a:p>
          <a:p>
            <a:pPr marL="0" indent="0" algn="just">
              <a:buFontTx/>
              <a:buChar char="-"/>
            </a:pPr>
            <a:r>
              <a:rPr lang="en-GB" altLang="tr-TR" sz="1600" dirty="0" err="1" smtClean="0">
                <a:solidFill>
                  <a:srgbClr val="003399"/>
                </a:solidFill>
                <a:ea typeface="ＭＳ Ｐゴシック" panose="020B0600070205080204" pitchFamily="34" charset="-128"/>
              </a:rPr>
              <a:t>Yardım</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devletten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gelir</a:t>
            </a:r>
            <a:endParaRPr lang="en-GB" altLang="tr-TR" sz="1600" dirty="0" smtClean="0">
              <a:solidFill>
                <a:srgbClr val="003399"/>
              </a:solidFill>
              <a:ea typeface="ＭＳ Ｐゴシック" panose="020B0600070205080204" pitchFamily="34" charset="-128"/>
            </a:endParaRPr>
          </a:p>
          <a:p>
            <a:pPr marL="0" indent="0" algn="just">
              <a:buFontTx/>
              <a:buChar char="-"/>
            </a:pPr>
            <a:r>
              <a:rPr lang="en-GB" altLang="tr-TR" sz="1600" dirty="0" err="1" smtClean="0">
                <a:solidFill>
                  <a:srgbClr val="003399"/>
                </a:solidFill>
                <a:ea typeface="ＭＳ Ｐゴシック" panose="020B0600070205080204" pitchFamily="34" charset="-128"/>
              </a:rPr>
              <a:t>Yardımın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alıcısı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işletmedir</a:t>
            </a:r>
            <a:r>
              <a:rPr lang="en-GB" altLang="tr-TR" sz="1600" dirty="0" smtClean="0">
                <a:solidFill>
                  <a:srgbClr val="003399"/>
                </a:solidFill>
                <a:ea typeface="ＭＳ Ｐゴシック" panose="020B0600070205080204" pitchFamily="34" charset="-128"/>
              </a:rPr>
              <a:t>"</a:t>
            </a:r>
          </a:p>
          <a:p>
            <a:pPr marL="0" indent="0" algn="just">
              <a:buFontTx/>
              <a:buChar char="-"/>
            </a:pPr>
            <a:r>
              <a:rPr lang="en-GB" altLang="tr-TR" sz="1600" dirty="0" err="1" smtClean="0">
                <a:solidFill>
                  <a:srgbClr val="003399"/>
                </a:solidFill>
                <a:ea typeface="ＭＳ Ｐゴシック" panose="020B0600070205080204" pitchFamily="34" charset="-128"/>
              </a:rPr>
              <a:t>Yardım</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ekonomik</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avantaj</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sağlar</a:t>
            </a:r>
            <a:endParaRPr lang="en-GB" altLang="tr-TR" sz="1600" dirty="0" smtClean="0">
              <a:solidFill>
                <a:srgbClr val="003399"/>
              </a:solidFill>
              <a:ea typeface="ＭＳ Ｐゴシック" panose="020B0600070205080204" pitchFamily="34" charset="-128"/>
            </a:endParaRPr>
          </a:p>
          <a:p>
            <a:pPr marL="0" indent="0" algn="just">
              <a:buFontTx/>
              <a:buChar char="-"/>
            </a:pPr>
            <a:r>
              <a:rPr lang="en-GB" altLang="tr-TR" sz="1600" dirty="0" err="1" smtClean="0">
                <a:solidFill>
                  <a:srgbClr val="003399"/>
                </a:solidFill>
                <a:ea typeface="ＭＳ Ｐゴシック" panose="020B0600070205080204" pitchFamily="34" charset="-128"/>
              </a:rPr>
              <a:t>Yardım</a:t>
            </a:r>
            <a:r>
              <a:rPr lang="en-GB" altLang="tr-TR" sz="1600" dirty="0" smtClean="0">
                <a:solidFill>
                  <a:srgbClr val="003399"/>
                </a:solidFill>
                <a:ea typeface="ＭＳ Ｐゴシック" panose="020B0600070205080204" pitchFamily="34" charset="-128"/>
              </a:rPr>
              <a:t>, belli </a:t>
            </a:r>
            <a:r>
              <a:rPr lang="en-GB" altLang="tr-TR" sz="1600" dirty="0" err="1" smtClean="0">
                <a:solidFill>
                  <a:srgbClr val="003399"/>
                </a:solidFill>
                <a:ea typeface="ＭＳ Ｐゴシック" panose="020B0600070205080204" pitchFamily="34" charset="-128"/>
              </a:rPr>
              <a:t>işletmelere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belli </a:t>
            </a:r>
            <a:r>
              <a:rPr lang="en-GB" altLang="tr-TR" sz="1600" dirty="0" err="1" smtClean="0">
                <a:solidFill>
                  <a:srgbClr val="003399"/>
                </a:solidFill>
                <a:ea typeface="ＭＳ Ｐゴシック" panose="020B0600070205080204" pitchFamily="34" charset="-128"/>
              </a:rPr>
              <a:t>malların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üretimine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iltimas</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sağlar</a:t>
            </a:r>
            <a:endParaRPr lang="en-GB" altLang="tr-TR" sz="1600" dirty="0" smtClean="0">
              <a:solidFill>
                <a:srgbClr val="003399"/>
              </a:solidFill>
              <a:ea typeface="ＭＳ Ｐゴシック" panose="020B0600070205080204" pitchFamily="34" charset="-128"/>
            </a:endParaRPr>
          </a:p>
          <a:p>
            <a:pPr marL="0" indent="0" algn="just">
              <a:buFontTx/>
              <a:buChar char="-"/>
            </a:pPr>
            <a:r>
              <a:rPr lang="en-GB" altLang="tr-TR" sz="1600" dirty="0" err="1" smtClean="0">
                <a:solidFill>
                  <a:srgbClr val="003399"/>
                </a:solidFill>
                <a:ea typeface="ＭＳ Ｐゴシック" panose="020B0600070205080204" pitchFamily="34" charset="-128"/>
              </a:rPr>
              <a:t>Yardım</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Avrupa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Birliği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içerisindeki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rekabet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ticareti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olumsuz</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etkiler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olumsuz</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etkileme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tehdidi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oluşturur</a:t>
            </a:r>
            <a:endParaRPr lang="en-GB" altLang="tr-TR" sz="1600" dirty="0" smtClean="0">
              <a:solidFill>
                <a:srgbClr val="003399"/>
              </a:solidFill>
              <a:ea typeface="ＭＳ Ｐゴシック" panose="020B0600070205080204" pitchFamily="34" charset="-128"/>
            </a:endParaRPr>
          </a:p>
        </p:txBody>
      </p:sp>
      <p:cxnSp>
        <p:nvCxnSpPr>
          <p:cNvPr id="7" name="Düz Bağlayıcı 6"/>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1"/>
            <a:ext cx="2514600" cy="685800"/>
          </a:xfrm>
        </p:spPr>
        <p:txBody>
          <a:bodyPr/>
          <a:lstStyle/>
          <a:p>
            <a:pPr>
              <a:defRPr/>
            </a:pPr>
            <a:r>
              <a:rPr lang="en-GB" sz="2400" b="1" dirty="0" smtClean="0">
                <a:solidFill>
                  <a:srgbClr val="003399"/>
                </a:solidFill>
                <a:effectLst>
                  <a:outerShdw blurRad="38100" dist="38100" dir="2700000" algn="tl">
                    <a:srgbClr val="000000">
                      <a:alpha val="43137"/>
                    </a:srgbClr>
                  </a:outerShdw>
                </a:effectLst>
              </a:rPr>
              <a:t>State aid (II)</a:t>
            </a:r>
            <a:endParaRPr lang="en-GB" sz="2400" b="1" dirty="0">
              <a:solidFill>
                <a:srgbClr val="003399"/>
              </a:solidFill>
              <a:effectLst>
                <a:outerShdw blurRad="38100" dist="38100" dir="2700000" algn="tl">
                  <a:srgbClr val="000000">
                    <a:alpha val="43137"/>
                  </a:srgbClr>
                </a:outerShdw>
              </a:effectLst>
            </a:endParaRPr>
          </a:p>
        </p:txBody>
      </p:sp>
      <p:sp>
        <p:nvSpPr>
          <p:cNvPr id="49155" name="Content Placeholder 2"/>
          <p:cNvSpPr>
            <a:spLocks noGrp="1"/>
          </p:cNvSpPr>
          <p:nvPr>
            <p:ph idx="1"/>
          </p:nvPr>
        </p:nvSpPr>
        <p:spPr>
          <a:xfrm>
            <a:off x="-7374" y="1447801"/>
            <a:ext cx="4419600" cy="5105400"/>
          </a:xfrm>
        </p:spPr>
        <p:txBody>
          <a:bodyPr/>
          <a:lstStyle/>
          <a:p>
            <a:pPr marL="0" indent="0" algn="just">
              <a:buFontTx/>
              <a:buNone/>
            </a:pPr>
            <a:r>
              <a:rPr lang="en-GB" altLang="tr-TR" sz="1600" b="1" u="sng" dirty="0" smtClean="0">
                <a:solidFill>
                  <a:srgbClr val="003399"/>
                </a:solidFill>
                <a:ea typeface="ＭＳ Ｐゴシック" panose="020B0600070205080204" pitchFamily="34" charset="-128"/>
              </a:rPr>
              <a:t>Indirect State aid</a:t>
            </a:r>
            <a:r>
              <a:rPr lang="en-GB" altLang="tr-TR" sz="1600" b="1" dirty="0" smtClean="0">
                <a:solidFill>
                  <a:srgbClr val="003399"/>
                </a:solidFill>
                <a:ea typeface="ＭＳ Ｐゴシック" panose="020B0600070205080204" pitchFamily="34" charset="-128"/>
              </a:rPr>
              <a:t> </a:t>
            </a:r>
            <a:r>
              <a:rPr lang="en-GB" altLang="tr-TR" sz="1600" dirty="0" smtClean="0">
                <a:solidFill>
                  <a:srgbClr val="003399"/>
                </a:solidFill>
                <a:ea typeface="ＭＳ Ｐゴシック" panose="020B0600070205080204" pitchFamily="34" charset="-128"/>
              </a:rPr>
              <a:t>- if the funds received by entities which are direct beneficiaries of the Programme are channelled to identifiable undertakings/groups of undertakings; thus, they receive an advantage through the project’s activities that they would not have received under normal market conditions.</a:t>
            </a:r>
          </a:p>
          <a:p>
            <a:pPr marL="0" indent="0" algn="just">
              <a:buFontTx/>
              <a:buNone/>
            </a:pPr>
            <a:endParaRPr lang="en-GB" altLang="tr-TR" sz="1600" b="1" dirty="0" smtClean="0">
              <a:solidFill>
                <a:srgbClr val="003399"/>
              </a:solidFill>
              <a:ea typeface="ＭＳ Ｐゴシック" panose="020B0600070205080204" pitchFamily="34" charset="-128"/>
            </a:endParaRPr>
          </a:p>
          <a:p>
            <a:pPr marL="0" indent="0" algn="just">
              <a:buFontTx/>
              <a:buNone/>
            </a:pPr>
            <a:r>
              <a:rPr lang="en-GB" altLang="tr-TR" sz="1600" b="1" dirty="0" smtClean="0">
                <a:solidFill>
                  <a:srgbClr val="003399"/>
                </a:solidFill>
                <a:ea typeface="ＭＳ Ｐゴシック" panose="020B0600070205080204" pitchFamily="34" charset="-128"/>
              </a:rPr>
              <a:t>Recommendations to be considered by all applicants when preparing the Application – in the draft Guidelines for Applicants</a:t>
            </a:r>
            <a:endParaRPr lang="en-GB" altLang="tr-TR" sz="1600" dirty="0" smtClean="0">
              <a:solidFill>
                <a:srgbClr val="003399"/>
              </a:solidFill>
              <a:ea typeface="ＭＳ Ｐゴシック" panose="020B0600070205080204" pitchFamily="34" charset="-128"/>
            </a:endParaRPr>
          </a:p>
          <a:p>
            <a:pPr marL="0" indent="0" algn="just">
              <a:buFontTx/>
              <a:buNone/>
            </a:pPr>
            <a:endParaRPr lang="en-GB" altLang="tr-TR" sz="1600" b="1" dirty="0" smtClean="0">
              <a:solidFill>
                <a:srgbClr val="FF0000"/>
              </a:solidFill>
              <a:ea typeface="ＭＳ Ｐゴシック" panose="020B0600070205080204" pitchFamily="34" charset="-128"/>
              <a:cs typeface="Times New Roman" panose="02020603050405020304" pitchFamily="18" charset="0"/>
            </a:endParaRPr>
          </a:p>
          <a:p>
            <a:pPr marL="0" indent="0" algn="just">
              <a:buFontTx/>
              <a:buNone/>
            </a:pPr>
            <a:r>
              <a:rPr lang="en-GB" altLang="tr-TR" sz="1600" b="1" dirty="0" smtClean="0">
                <a:solidFill>
                  <a:srgbClr val="FF0000"/>
                </a:solidFill>
                <a:ea typeface="ＭＳ Ｐゴシック" panose="020B0600070205080204" pitchFamily="34" charset="-128"/>
                <a:cs typeface="Times New Roman" panose="02020603050405020304" pitchFamily="18" charset="0"/>
              </a:rPr>
              <a:t>IMPORTANT!!! </a:t>
            </a:r>
            <a:endParaRPr lang="en-GB" altLang="tr-TR" sz="1600" dirty="0" smtClean="0">
              <a:solidFill>
                <a:srgbClr val="003399"/>
              </a:solidFill>
              <a:ea typeface="ＭＳ Ｐゴシック" panose="020B0600070205080204" pitchFamily="34" charset="-128"/>
            </a:endParaRPr>
          </a:p>
          <a:p>
            <a:pPr marL="0" indent="0" algn="just">
              <a:buFontTx/>
              <a:buNone/>
            </a:pPr>
            <a:r>
              <a:rPr lang="en-US" altLang="tr-TR" sz="1600" b="1" dirty="0" smtClean="0">
                <a:solidFill>
                  <a:srgbClr val="003399"/>
                </a:solidFill>
                <a:ea typeface="ＭＳ Ｐゴシック" panose="020B0600070205080204" pitchFamily="34" charset="-128"/>
              </a:rPr>
              <a:t>All applicants – shall undertake a State Aid Self Assessment</a:t>
            </a:r>
            <a:endParaRPr lang="en-GB" altLang="tr-TR" sz="1600" dirty="0" smtClean="0">
              <a:solidFill>
                <a:srgbClr val="003399"/>
              </a:solidFill>
              <a:ea typeface="ＭＳ Ｐゴシック" panose="020B0600070205080204" pitchFamily="34" charset="-128"/>
            </a:endParaRPr>
          </a:p>
          <a:p>
            <a:pPr marL="0" indent="0" algn="just">
              <a:spcBef>
                <a:spcPct val="0"/>
              </a:spcBef>
              <a:buFontTx/>
              <a:buNone/>
            </a:pPr>
            <a:endParaRPr lang="en-GB" altLang="tr-TR" sz="1600" dirty="0" smtClean="0">
              <a:solidFill>
                <a:srgbClr val="003399"/>
              </a:solidFill>
              <a:ea typeface="ＭＳ Ｐゴシック" panose="020B0600070205080204" pitchFamily="34" charset="-128"/>
              <a:cs typeface="Times New Roman" panose="02020603050405020304" pitchFamily="18" charset="0"/>
            </a:endParaRPr>
          </a:p>
          <a:p>
            <a:pPr marL="0" indent="0" algn="just">
              <a:spcBef>
                <a:spcPct val="0"/>
              </a:spcBef>
              <a:buFontTx/>
              <a:buNone/>
            </a:pPr>
            <a:r>
              <a:rPr lang="en-GB" altLang="tr-TR" sz="1600" dirty="0" smtClean="0">
                <a:solidFill>
                  <a:srgbClr val="003399"/>
                </a:solidFill>
                <a:ea typeface="ＭＳ Ｐゴシック" panose="020B0600070205080204" pitchFamily="34" charset="-128"/>
                <a:cs typeface="Times New Roman" panose="02020603050405020304" pitchFamily="18" charset="0"/>
              </a:rPr>
              <a:t>In case during evaluation and selection process of the project the evaluators identify any activity which is State aid relevant (direct or indirect), </a:t>
            </a:r>
            <a:r>
              <a:rPr lang="en-GB" altLang="tr-TR" sz="1600" b="1" u="sng" dirty="0" smtClean="0">
                <a:solidFill>
                  <a:srgbClr val="003399"/>
                </a:solidFill>
                <a:ea typeface="ＭＳ Ｐゴシック" panose="020B0600070205080204" pitchFamily="34" charset="-128"/>
                <a:cs typeface="Times New Roman" panose="02020603050405020304" pitchFamily="18" charset="0"/>
              </a:rPr>
              <a:t>the project shall be rejected</a:t>
            </a:r>
            <a:r>
              <a:rPr lang="en-GB" altLang="tr-TR" sz="1600" dirty="0" smtClean="0">
                <a:solidFill>
                  <a:srgbClr val="003399"/>
                </a:solidFill>
                <a:ea typeface="ＭＳ Ｐゴシック" panose="020B0600070205080204" pitchFamily="34" charset="-128"/>
                <a:cs typeface="Times New Roman" panose="02020603050405020304" pitchFamily="18" charset="0"/>
              </a:rPr>
              <a:t>. </a:t>
            </a:r>
            <a:endParaRPr lang="en-US" altLang="tr-TR" sz="1600" dirty="0" smtClean="0">
              <a:solidFill>
                <a:srgbClr val="003399"/>
              </a:solidFill>
              <a:ea typeface="ＭＳ Ｐゴシック" panose="020B0600070205080204" pitchFamily="34" charset="-128"/>
              <a:cs typeface="Times New Roman" panose="02020603050405020304" pitchFamily="18" charset="0"/>
            </a:endParaRPr>
          </a:p>
          <a:p>
            <a:pPr marL="0" indent="0" algn="just">
              <a:buFontTx/>
              <a:buNone/>
            </a:pPr>
            <a:endParaRPr lang="en-GB" altLang="tr-TR" sz="1400" dirty="0" smtClean="0">
              <a:solidFill>
                <a:srgbClr val="003399"/>
              </a:solidFill>
              <a:ea typeface="ＭＳ Ｐゴシック" panose="020B0600070205080204" pitchFamily="34" charset="-128"/>
            </a:endParaRPr>
          </a:p>
          <a:p>
            <a:pPr marL="0" indent="0" algn="just">
              <a:buFontTx/>
              <a:buNone/>
            </a:pPr>
            <a:endParaRPr lang="en-GB" altLang="tr-TR" sz="1400" b="1" dirty="0" smtClean="0">
              <a:solidFill>
                <a:srgbClr val="003399"/>
              </a:solidFill>
              <a:ea typeface="ＭＳ Ｐゴシック" panose="020B0600070205080204" pitchFamily="34" charset="-128"/>
            </a:endParaRPr>
          </a:p>
        </p:txBody>
      </p:sp>
      <p:sp>
        <p:nvSpPr>
          <p:cNvPr id="4" name="Title 1"/>
          <p:cNvSpPr txBox="1">
            <a:spLocks/>
          </p:cNvSpPr>
          <p:nvPr/>
        </p:nvSpPr>
        <p:spPr bwMode="auto">
          <a:xfrm>
            <a:off x="4343400" y="457202"/>
            <a:ext cx="3200399"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Devlet</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yardımı</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(II)</a:t>
            </a:r>
            <a:endParaRPr lang="en-GB" sz="2400" b="1" kern="0" dirty="0">
              <a:solidFill>
                <a:srgbClr val="003399"/>
              </a:solidFill>
              <a:effectLst>
                <a:outerShdw blurRad="38100" dist="38100" dir="2700000" algn="tl">
                  <a:srgbClr val="000000">
                    <a:alpha val="43137"/>
                  </a:srgbClr>
                </a:outerShdw>
              </a:effectLst>
            </a:endParaRPr>
          </a:p>
        </p:txBody>
      </p:sp>
      <p:sp>
        <p:nvSpPr>
          <p:cNvPr id="5" name="Content Placeholder 2"/>
          <p:cNvSpPr txBox="1">
            <a:spLocks/>
          </p:cNvSpPr>
          <p:nvPr/>
        </p:nvSpPr>
        <p:spPr bwMode="auto">
          <a:xfrm>
            <a:off x="4572000" y="1104901"/>
            <a:ext cx="4419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FontTx/>
              <a:buNone/>
            </a:pPr>
            <a:r>
              <a:rPr lang="en-GB" altLang="tr-TR" sz="1600" b="1" u="sng" dirty="0" err="1" smtClean="0">
                <a:solidFill>
                  <a:srgbClr val="003399"/>
                </a:solidFill>
                <a:ea typeface="ＭＳ Ｐゴシック" panose="020B0600070205080204" pitchFamily="34" charset="-128"/>
              </a:rPr>
              <a:t>Dolaylı</a:t>
            </a:r>
            <a:r>
              <a:rPr lang="en-GB" altLang="tr-TR" sz="1600" b="1" u="sng" dirty="0" smtClean="0">
                <a:solidFill>
                  <a:srgbClr val="003399"/>
                </a:solidFill>
                <a:ea typeface="ＭＳ Ｐゴシック" panose="020B0600070205080204" pitchFamily="34" charset="-128"/>
              </a:rPr>
              <a:t> </a:t>
            </a:r>
            <a:r>
              <a:rPr lang="en-GB" altLang="tr-TR" sz="1600" b="1" u="sng" dirty="0" err="1" smtClean="0">
                <a:solidFill>
                  <a:srgbClr val="003399"/>
                </a:solidFill>
                <a:ea typeface="ＭＳ Ｐゴシック" panose="020B0600070205080204" pitchFamily="34" charset="-128"/>
              </a:rPr>
              <a:t>Devlet</a:t>
            </a:r>
            <a:r>
              <a:rPr lang="en-GB" altLang="tr-TR" sz="1600" b="1" u="sng" dirty="0" smtClean="0">
                <a:solidFill>
                  <a:srgbClr val="003399"/>
                </a:solidFill>
                <a:ea typeface="ＭＳ Ｐゴシック" panose="020B0600070205080204" pitchFamily="34" charset="-128"/>
              </a:rPr>
              <a:t> </a:t>
            </a:r>
            <a:r>
              <a:rPr lang="en-GB" altLang="tr-TR" sz="1600" b="1" u="sng" dirty="0" err="1" smtClean="0">
                <a:solidFill>
                  <a:srgbClr val="003399"/>
                </a:solidFill>
                <a:ea typeface="ＭＳ Ｐゴシック" panose="020B0600070205080204" pitchFamily="34" charset="-128"/>
              </a:rPr>
              <a:t>yardımı</a:t>
            </a:r>
            <a:r>
              <a:rPr lang="en-GB" altLang="tr-TR" sz="1600" b="1" dirty="0" smtClean="0">
                <a:solidFill>
                  <a:srgbClr val="003399"/>
                </a:solidFill>
                <a:ea typeface="ＭＳ Ｐゴシック" panose="020B0600070205080204" pitchFamily="34" charset="-128"/>
              </a:rPr>
              <a:t> </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Programın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doğrudan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yararlanıcısı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kuruluşlar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tarafından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alınan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fonlar</a:t>
            </a:r>
            <a:r>
              <a:rPr lang="tr-TR" altLang="tr-TR" sz="1600" dirty="0" smtClean="0">
                <a:solidFill>
                  <a:srgbClr val="003399"/>
                </a:solidFill>
                <a:ea typeface="ＭＳ Ｐゴシック" panose="020B0600070205080204" pitchFamily="34" charset="-128"/>
              </a:rPr>
              <a: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tanımlanabilir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işletmelere</a:t>
            </a:r>
            <a:r>
              <a:rPr lang="en-GB" altLang="tr-TR" sz="1600" dirty="0" smtClean="0">
                <a:solidFill>
                  <a:srgbClr val="003399"/>
                </a:solidFill>
                <a:ea typeface="ＭＳ Ｐゴシック" panose="020B0600070205080204" pitchFamily="34" charset="-128"/>
              </a:rPr>
              <a:t>/</a:t>
            </a:r>
            <a:r>
              <a:rPr lang="en-GB" altLang="tr-TR" sz="1600" dirty="0" err="1" smtClean="0">
                <a:solidFill>
                  <a:srgbClr val="003399"/>
                </a:solidFill>
                <a:ea typeface="ＭＳ Ｐゴシック" panose="020B0600070205080204" pitchFamily="34" charset="-128"/>
              </a:rPr>
              <a:t>işletme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gruplarına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aktarılırsa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bu</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şekilde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proje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faaliyetleri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aracılığıyla</a:t>
            </a:r>
            <a:r>
              <a:rPr lang="en-GB" altLang="tr-TR" sz="1600" dirty="0" smtClean="0">
                <a:solidFill>
                  <a:srgbClr val="003399"/>
                </a:solidFill>
                <a:ea typeface="ＭＳ Ｐゴシック" panose="020B0600070205080204" pitchFamily="34" charset="-128"/>
              </a:rPr>
              <a:t> normal </a:t>
            </a:r>
            <a:r>
              <a:rPr lang="en-GB" altLang="tr-TR" sz="1600" dirty="0" err="1" smtClean="0">
                <a:solidFill>
                  <a:srgbClr val="003399"/>
                </a:solidFill>
                <a:ea typeface="ＭＳ Ｐゴシック" panose="020B0600070205080204" pitchFamily="34" charset="-128"/>
              </a:rPr>
              <a:t>piyasa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koşullarında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elde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edemeyecekleri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avantaja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sahip</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olurlar</a:t>
            </a:r>
            <a:r>
              <a:rPr lang="en-GB" altLang="tr-TR" sz="1600" dirty="0" smtClean="0">
                <a:solidFill>
                  <a:srgbClr val="003399"/>
                </a:solidFill>
                <a:ea typeface="ＭＳ Ｐゴシック" panose="020B0600070205080204" pitchFamily="34" charset="-128"/>
              </a:rPr>
              <a:t>.</a:t>
            </a:r>
          </a:p>
          <a:p>
            <a:pPr marL="0" indent="0" algn="just">
              <a:buFontTx/>
              <a:buNone/>
            </a:pPr>
            <a:endParaRPr lang="en-GB" altLang="tr-TR" sz="1600" b="1" dirty="0" smtClean="0">
              <a:solidFill>
                <a:srgbClr val="003399"/>
              </a:solidFill>
              <a:ea typeface="ＭＳ Ｐゴシック" panose="020B0600070205080204" pitchFamily="34" charset="-128"/>
            </a:endParaRPr>
          </a:p>
          <a:p>
            <a:pPr marL="0" indent="0" algn="just">
              <a:buFontTx/>
              <a:buNone/>
            </a:pPr>
            <a:r>
              <a:rPr lang="en-GB" altLang="tr-TR" sz="1600" b="1" dirty="0" err="1" smtClean="0">
                <a:solidFill>
                  <a:srgbClr val="003399"/>
                </a:solidFill>
                <a:ea typeface="ＭＳ Ｐゴシック" panose="020B0600070205080204" pitchFamily="34" charset="-128"/>
              </a:rPr>
              <a:t>Başvuru</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hazırlanırken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tüm</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başvuru</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sahipleri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tarafından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dikkate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alınması</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gereken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tavsiyeler</a:t>
            </a:r>
            <a:r>
              <a:rPr lang="en-GB" altLang="tr-TR" sz="1600" b="1" dirty="0" smtClean="0">
                <a:solidFill>
                  <a:srgbClr val="003399"/>
                </a:solidFill>
                <a:ea typeface="ＭＳ Ｐゴシック" panose="020B0600070205080204" pitchFamily="34" charset="-128"/>
              </a:rPr>
              <a:t> - </a:t>
            </a:r>
            <a:r>
              <a:rPr lang="en-GB" altLang="tr-TR" sz="1600" b="1" dirty="0" err="1" smtClean="0">
                <a:solidFill>
                  <a:srgbClr val="003399"/>
                </a:solidFill>
                <a:ea typeface="ＭＳ Ｐゴシック" panose="020B0600070205080204" pitchFamily="34" charset="-128"/>
              </a:rPr>
              <a:t>Başvuru</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Rehberi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taslağında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mevcuttur</a:t>
            </a:r>
            <a:endParaRPr lang="en-GB" altLang="tr-TR" sz="1600" b="1" dirty="0" smtClean="0">
              <a:solidFill>
                <a:srgbClr val="FF0000"/>
              </a:solidFill>
              <a:ea typeface="ＭＳ Ｐゴシック" panose="020B0600070205080204" pitchFamily="34" charset="-128"/>
              <a:cs typeface="Times New Roman" panose="02020603050405020304" pitchFamily="18" charset="0"/>
            </a:endParaRPr>
          </a:p>
          <a:p>
            <a:pPr marL="0" indent="0" algn="just">
              <a:buFontTx/>
              <a:buNone/>
            </a:pPr>
            <a:r>
              <a:rPr lang="en-GB" altLang="tr-TR" sz="1600" b="1" dirty="0" smtClean="0">
                <a:solidFill>
                  <a:srgbClr val="FF0000"/>
                </a:solidFill>
                <a:ea typeface="ＭＳ Ｐゴシック" panose="020B0600070205080204" pitchFamily="34" charset="-128"/>
              </a:rPr>
              <a:t>ÖNEMLİ!!! </a:t>
            </a:r>
          </a:p>
          <a:p>
            <a:pPr marL="0" indent="0" algn="just">
              <a:buFontTx/>
              <a:buNone/>
            </a:pPr>
            <a:r>
              <a:rPr lang="en-GB" altLang="tr-TR" sz="1600" b="1" dirty="0" err="1" smtClean="0">
                <a:solidFill>
                  <a:srgbClr val="003399"/>
                </a:solidFill>
                <a:ea typeface="ＭＳ Ｐゴシック" panose="020B0600070205080204" pitchFamily="34" charset="-128"/>
              </a:rPr>
              <a:t>Tüm</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başvuru</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sahipleri</a:t>
            </a:r>
            <a:r>
              <a:rPr lang="en-GB" altLang="tr-TR" sz="1600" b="1" dirty="0" smtClean="0">
                <a:solidFill>
                  <a:srgbClr val="003399"/>
                </a:solidFill>
                <a:ea typeface="ＭＳ Ｐゴシック" panose="020B0600070205080204" pitchFamily="34" charset="-128"/>
              </a:rPr>
              <a:t> </a:t>
            </a:r>
            <a:r>
              <a:rPr lang="tr-TR" altLang="tr-TR" sz="1600" b="1" dirty="0" smtClean="0">
                <a:solidFill>
                  <a:srgbClr val="003399"/>
                </a:solidFill>
                <a:ea typeface="ＭＳ Ｐゴシック" panose="020B0600070205080204" pitchFamily="34" charset="-128"/>
              </a:rPr>
              <a:t>kendileri için </a:t>
            </a:r>
            <a:r>
              <a:rPr lang="en-GB" altLang="tr-TR" sz="1600" b="1" dirty="0" err="1" smtClean="0">
                <a:solidFill>
                  <a:srgbClr val="003399"/>
                </a:solidFill>
                <a:ea typeface="ＭＳ Ｐゴシック" panose="020B0600070205080204" pitchFamily="34" charset="-128"/>
              </a:rPr>
              <a:t>bir</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Devlet</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Yardımı</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Değerlendirme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çalışması</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yapmalıdır</a:t>
            </a:r>
            <a:endParaRPr lang="en-GB" altLang="tr-TR" sz="1600" b="1" dirty="0" smtClean="0">
              <a:solidFill>
                <a:srgbClr val="003399"/>
              </a:solidFill>
              <a:ea typeface="ＭＳ Ｐゴシック" panose="020B0600070205080204" pitchFamily="34" charset="-128"/>
            </a:endParaRPr>
          </a:p>
          <a:p>
            <a:pPr marL="0" indent="0" algn="just">
              <a:spcBef>
                <a:spcPct val="0"/>
              </a:spcBef>
              <a:buFontTx/>
              <a:buNone/>
            </a:pPr>
            <a:endParaRPr lang="en-GB" altLang="tr-TR" sz="1600" dirty="0" smtClean="0">
              <a:solidFill>
                <a:srgbClr val="003399"/>
              </a:solidFill>
              <a:ea typeface="ＭＳ Ｐゴシック" panose="020B0600070205080204" pitchFamily="34" charset="-128"/>
              <a:cs typeface="Times New Roman" panose="02020603050405020304" pitchFamily="18" charset="0"/>
            </a:endParaRPr>
          </a:p>
          <a:p>
            <a:pPr marL="0" indent="0" algn="just">
              <a:spcBef>
                <a:spcPct val="0"/>
              </a:spcBef>
              <a:buFontTx/>
              <a:buNone/>
            </a:pPr>
            <a:r>
              <a:rPr lang="en-GB" altLang="tr-TR" sz="1600" dirty="0" err="1" smtClean="0">
                <a:solidFill>
                  <a:srgbClr val="003399"/>
                </a:solidFill>
                <a:ea typeface="ＭＳ Ｐゴシック" panose="020B0600070205080204" pitchFamily="34" charset="-128"/>
              </a:rPr>
              <a:t>Projenin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değerlendirme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seç</a:t>
            </a:r>
            <a:r>
              <a:rPr lang="tr-TR" altLang="tr-TR" sz="1600" dirty="0" smtClean="0">
                <a:solidFill>
                  <a:srgbClr val="003399"/>
                </a:solidFill>
                <a:ea typeface="ＭＳ Ｐゴシック" panose="020B0600070205080204" pitchFamily="34" charset="-128"/>
              </a:rPr>
              <a:t>im</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süreci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esnasında</a:t>
            </a:r>
            <a:r>
              <a:rPr lang="en-GB" altLang="tr-TR" sz="1600" dirty="0" smtClean="0">
                <a:solidFill>
                  <a:srgbClr val="003399"/>
                </a:solidFill>
                <a:ea typeface="ＭＳ Ｐゴシック" panose="020B0600070205080204" pitchFamily="34" charset="-128"/>
              </a:rPr>
              <a:t> </a:t>
            </a:r>
            <a:r>
              <a:rPr lang="tr-TR" altLang="tr-TR" sz="1600" dirty="0">
                <a:solidFill>
                  <a:srgbClr val="003399"/>
                </a:solidFill>
                <a:ea typeface="ＭＳ Ｐゴシック" panose="020B0600070205080204" pitchFamily="34" charset="-128"/>
              </a:rPr>
              <a:t>değerlendiricilerin</a:t>
            </a:r>
            <a:r>
              <a:rPr lang="en-GB" altLang="tr-TR" sz="1600" strike="sngStrike" dirty="0" smtClean="0">
                <a:solidFill>
                  <a:srgbClr val="FF0000"/>
                </a:solidFill>
                <a:ea typeface="ＭＳ Ｐゴシック" panose="020B0600070205080204" pitchFamily="34" charset="-128"/>
              </a:rPr>
              <a:t> </a:t>
            </a:r>
            <a:r>
              <a:rPr lang="en-GB" altLang="tr-TR" sz="1600" dirty="0" smtClean="0">
                <a:solidFill>
                  <a:srgbClr val="003399"/>
                </a:solidFill>
                <a:ea typeface="ＭＳ Ｐゴシック" panose="020B0600070205080204" pitchFamily="34" charset="-128"/>
              </a:rPr>
              <a:t>(</a:t>
            </a:r>
            <a:r>
              <a:rPr lang="en-GB" altLang="tr-TR" sz="1600" dirty="0" err="1" smtClean="0">
                <a:solidFill>
                  <a:srgbClr val="003399"/>
                </a:solidFill>
                <a:ea typeface="ＭＳ Ｐゴシック" panose="020B0600070205080204" pitchFamily="34" charset="-128"/>
              </a:rPr>
              <a:t>doğrudan</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veya</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dolaylı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olarak</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Devlet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yardımı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ile</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ilgili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herhangi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bir</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faaliyet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tespit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etmeleri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halinde</a:t>
            </a:r>
            <a:r>
              <a:rPr lang="en-GB" altLang="tr-TR" sz="1600" dirty="0" smtClean="0">
                <a:solidFill>
                  <a:srgbClr val="003399"/>
                </a:solidFill>
                <a:ea typeface="ＭＳ Ｐゴシック" panose="020B0600070205080204" pitchFamily="34" charset="-128"/>
              </a:rPr>
              <a:t>, </a:t>
            </a:r>
            <a:r>
              <a:rPr lang="en-GB" altLang="tr-TR" sz="1600" b="1" u="sng" dirty="0" err="1" smtClean="0">
                <a:solidFill>
                  <a:srgbClr val="003399"/>
                </a:solidFill>
                <a:ea typeface="ＭＳ Ｐゴシック" panose="020B0600070205080204" pitchFamily="34" charset="-128"/>
              </a:rPr>
              <a:t>proje</a:t>
            </a:r>
            <a:r>
              <a:rPr lang="en-GB" altLang="tr-TR" sz="1600" b="1" u="sng" dirty="0" smtClean="0">
                <a:solidFill>
                  <a:srgbClr val="003399"/>
                </a:solidFill>
                <a:ea typeface="ＭＳ Ｐゴシック" panose="020B0600070205080204" pitchFamily="34" charset="-128"/>
              </a:rPr>
              <a:t> </a:t>
            </a:r>
            <a:r>
              <a:rPr lang="en-GB" altLang="tr-TR" sz="1600" b="1" u="sng" dirty="0" err="1" smtClean="0">
                <a:solidFill>
                  <a:srgbClr val="003399"/>
                </a:solidFill>
                <a:ea typeface="ＭＳ Ｐゴシック" panose="020B0600070205080204" pitchFamily="34" charset="-128"/>
              </a:rPr>
              <a:t>reddedilecektir</a:t>
            </a:r>
            <a:r>
              <a:rPr lang="en-GB" altLang="tr-TR" sz="1600" dirty="0" smtClean="0">
                <a:solidFill>
                  <a:srgbClr val="003399"/>
                </a:solidFill>
                <a:ea typeface="ＭＳ Ｐゴシック" panose="020B0600070205080204" pitchFamily="34" charset="-128"/>
              </a:rPr>
              <a:t>. </a:t>
            </a:r>
          </a:p>
          <a:p>
            <a:pPr marL="0" indent="0" algn="just">
              <a:buFontTx/>
              <a:buNone/>
            </a:pPr>
            <a:endParaRPr lang="en-GB" altLang="tr-TR" sz="1400" kern="0" dirty="0" smtClean="0">
              <a:solidFill>
                <a:srgbClr val="003399"/>
              </a:solidFill>
              <a:ea typeface="ＭＳ Ｐゴシック" panose="020B0600070205080204" pitchFamily="34" charset="-128"/>
            </a:endParaRPr>
          </a:p>
          <a:p>
            <a:pPr marL="0" indent="0" algn="just">
              <a:buFontTx/>
              <a:buNone/>
            </a:pPr>
            <a:endParaRPr lang="en-GB" altLang="tr-TR" sz="1400" b="1" kern="0" dirty="0" smtClean="0">
              <a:solidFill>
                <a:srgbClr val="003399"/>
              </a:solidFill>
              <a:ea typeface="ＭＳ Ｐゴシック" panose="020B0600070205080204" pitchFamily="34" charset="-128"/>
            </a:endParaRPr>
          </a:p>
        </p:txBody>
      </p:sp>
      <p:cxnSp>
        <p:nvCxnSpPr>
          <p:cNvPr id="6" name="Düz Bağlayıcı 5"/>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277" y="1283109"/>
            <a:ext cx="3352800" cy="1143000"/>
          </a:xfrm>
        </p:spPr>
        <p:txBody>
          <a:bodyPr/>
          <a:lstStyle/>
          <a:p>
            <a:pPr>
              <a:defRPr/>
            </a:pPr>
            <a:r>
              <a:rPr lang="en-GB" sz="2400" b="1" dirty="0" smtClean="0">
                <a:solidFill>
                  <a:srgbClr val="003399"/>
                </a:solidFill>
                <a:effectLst>
                  <a:outerShdw blurRad="38100" dist="38100" dir="2700000" algn="tl">
                    <a:srgbClr val="000000">
                      <a:alpha val="43137"/>
                    </a:srgbClr>
                  </a:outerShdw>
                </a:effectLst>
              </a:rPr>
              <a:t>Submission of Application Form (AF)</a:t>
            </a:r>
            <a:endParaRPr lang="en-GB" sz="2400" b="1" dirty="0">
              <a:solidFill>
                <a:srgbClr val="003399"/>
              </a:solidFill>
              <a:effectLst>
                <a:outerShdw blurRad="38100" dist="38100" dir="2700000" algn="tl">
                  <a:srgbClr val="000000">
                    <a:alpha val="43137"/>
                  </a:srgbClr>
                </a:outerShdw>
              </a:effectLst>
            </a:endParaRPr>
          </a:p>
        </p:txBody>
      </p:sp>
      <p:sp>
        <p:nvSpPr>
          <p:cNvPr id="17411" name="Content Placeholder 2"/>
          <p:cNvSpPr>
            <a:spLocks noGrp="1"/>
          </p:cNvSpPr>
          <p:nvPr>
            <p:ph idx="1"/>
          </p:nvPr>
        </p:nvSpPr>
        <p:spPr>
          <a:xfrm>
            <a:off x="31955" y="2286000"/>
            <a:ext cx="4311445" cy="4419600"/>
          </a:xfrm>
        </p:spPr>
        <p:txBody>
          <a:bodyPr/>
          <a:lstStyle/>
          <a:p>
            <a:pPr algn="just">
              <a:spcBef>
                <a:spcPts val="600"/>
              </a:spcBef>
              <a:spcAft>
                <a:spcPts val="600"/>
              </a:spcAft>
              <a:defRPr/>
            </a:pPr>
            <a:r>
              <a:rPr lang="en-GB" altLang="en-US" sz="2000" dirty="0" smtClean="0">
                <a:solidFill>
                  <a:srgbClr val="003399"/>
                </a:solidFill>
                <a:latin typeface="+mj-lt"/>
                <a:ea typeface="ＭＳ Ｐゴシック" pitchFamily="34" charset="-128"/>
              </a:rPr>
              <a:t>Applications submitted on-line, only by the Lead Partner </a:t>
            </a:r>
          </a:p>
          <a:p>
            <a:pPr algn="just">
              <a:spcBef>
                <a:spcPts val="600"/>
              </a:spcBef>
              <a:spcAft>
                <a:spcPts val="600"/>
              </a:spcAft>
              <a:defRPr/>
            </a:pPr>
            <a:r>
              <a:rPr lang="en-GB" altLang="en-US" sz="2000" dirty="0" smtClean="0">
                <a:solidFill>
                  <a:srgbClr val="003399"/>
                </a:solidFill>
                <a:latin typeface="+mj-lt"/>
                <a:ea typeface="ＭＳ Ｐゴシック" pitchFamily="34" charset="-128"/>
              </a:rPr>
              <a:t>Other users (consultants or Partners) allowed to fill in sections of the Application – they </a:t>
            </a:r>
            <a:r>
              <a:rPr lang="en-GB" sz="2000" dirty="0" smtClean="0">
                <a:solidFill>
                  <a:srgbClr val="003399"/>
                </a:solidFill>
                <a:latin typeface="+mj-lt"/>
                <a:ea typeface="STKaiti"/>
                <a:cs typeface="Tahoma" panose="020B0604030504040204" pitchFamily="34" charset="0"/>
              </a:rPr>
              <a:t>can </a:t>
            </a:r>
            <a:r>
              <a:rPr lang="en-GB" sz="2000" dirty="0">
                <a:solidFill>
                  <a:srgbClr val="003399"/>
                </a:solidFill>
                <a:latin typeface="+mj-lt"/>
                <a:ea typeface="STKaiti"/>
                <a:cs typeface="Tahoma" panose="020B0604030504040204" pitchFamily="34" charset="0"/>
              </a:rPr>
              <a:t>read or add/modify data in the AF, only </a:t>
            </a:r>
            <a:r>
              <a:rPr lang="en-GB" sz="2000" dirty="0" smtClean="0">
                <a:solidFill>
                  <a:srgbClr val="003399"/>
                </a:solidFill>
                <a:latin typeface="+mj-lt"/>
                <a:ea typeface="STKaiti"/>
                <a:cs typeface="Tahoma" panose="020B0604030504040204" pitchFamily="34" charset="0"/>
              </a:rPr>
              <a:t>after the Lead Partner </a:t>
            </a:r>
            <a:r>
              <a:rPr lang="en-GB" sz="2000" dirty="0">
                <a:solidFill>
                  <a:srgbClr val="003399"/>
                </a:solidFill>
                <a:latin typeface="+mj-lt"/>
                <a:ea typeface="STKaiti"/>
                <a:cs typeface="Tahoma" panose="020B0604030504040204" pitchFamily="34" charset="0"/>
              </a:rPr>
              <a:t>gives the necessary </a:t>
            </a:r>
            <a:r>
              <a:rPr lang="en-GB" sz="2000" dirty="0" smtClean="0">
                <a:solidFill>
                  <a:srgbClr val="003399"/>
                </a:solidFill>
                <a:latin typeface="+mj-lt"/>
                <a:ea typeface="STKaiti"/>
                <a:cs typeface="Tahoma" panose="020B0604030504040204" pitchFamily="34" charset="0"/>
              </a:rPr>
              <a:t>permissions</a:t>
            </a:r>
          </a:p>
          <a:p>
            <a:pPr algn="just">
              <a:spcBef>
                <a:spcPts val="600"/>
              </a:spcBef>
              <a:spcAft>
                <a:spcPts val="600"/>
              </a:spcAft>
              <a:defRPr/>
            </a:pPr>
            <a:r>
              <a:rPr lang="en-GB" altLang="en-US" sz="2000" dirty="0" smtClean="0">
                <a:solidFill>
                  <a:srgbClr val="003399"/>
                </a:solidFill>
                <a:latin typeface="+mj-lt"/>
                <a:ea typeface="ＭＳ Ｐゴシック" pitchFamily="34" charset="-128"/>
              </a:rPr>
              <a:t>All </a:t>
            </a:r>
            <a:r>
              <a:rPr lang="en-GB" altLang="en-US" sz="2000" dirty="0">
                <a:solidFill>
                  <a:srgbClr val="003399"/>
                </a:solidFill>
                <a:latin typeface="+mj-lt"/>
                <a:ea typeface="ＭＳ Ｐゴシック" pitchFamily="34" charset="-128"/>
              </a:rPr>
              <a:t>users shall have an user name and </a:t>
            </a:r>
            <a:r>
              <a:rPr lang="en-GB" altLang="en-US" sz="2000" dirty="0" smtClean="0">
                <a:solidFill>
                  <a:srgbClr val="003399"/>
                </a:solidFill>
                <a:latin typeface="+mj-lt"/>
                <a:ea typeface="ＭＳ Ｐゴシック" pitchFamily="34" charset="-128"/>
              </a:rPr>
              <a:t>password</a:t>
            </a:r>
          </a:p>
          <a:p>
            <a:pPr algn="just">
              <a:spcBef>
                <a:spcPts val="600"/>
              </a:spcBef>
              <a:spcAft>
                <a:spcPts val="600"/>
              </a:spcAft>
              <a:defRPr/>
            </a:pPr>
            <a:r>
              <a:rPr lang="en-GB" altLang="en-US" sz="2000" dirty="0" smtClean="0">
                <a:solidFill>
                  <a:srgbClr val="003399"/>
                </a:solidFill>
                <a:latin typeface="+mj-lt"/>
                <a:ea typeface="ＭＳ Ｐゴシック" pitchFamily="34" charset="-128"/>
              </a:rPr>
              <a:t>Allows </a:t>
            </a:r>
            <a:r>
              <a:rPr lang="en-GB" altLang="en-US" sz="2000" dirty="0">
                <a:solidFill>
                  <a:srgbClr val="003399"/>
                </a:solidFill>
                <a:latin typeface="+mj-lt"/>
                <a:ea typeface="ＭＳ Ｐゴシック" pitchFamily="34" charset="-128"/>
              </a:rPr>
              <a:t>uploading of documents in different formats </a:t>
            </a:r>
            <a:r>
              <a:rPr lang="en-GB" altLang="en-US" sz="2000" dirty="0" smtClean="0">
                <a:solidFill>
                  <a:srgbClr val="003399"/>
                </a:solidFill>
                <a:latin typeface="+mj-lt"/>
                <a:ea typeface="ＭＳ Ｐゴシック" pitchFamily="34" charset="-128"/>
              </a:rPr>
              <a:t>(PDF, Excel)</a:t>
            </a:r>
            <a:endParaRPr lang="en-GB" altLang="en-US" sz="2000" dirty="0">
              <a:solidFill>
                <a:srgbClr val="003399"/>
              </a:solidFill>
              <a:latin typeface="+mj-lt"/>
              <a:ea typeface="ＭＳ Ｐゴシック" pitchFamily="34" charset="-128"/>
            </a:endParaRPr>
          </a:p>
          <a:p>
            <a:pPr marL="0" indent="0">
              <a:buFontTx/>
              <a:buNone/>
              <a:defRPr/>
            </a:pPr>
            <a:endParaRPr lang="en-GB" altLang="en-US" sz="2000" dirty="0" smtClean="0">
              <a:solidFill>
                <a:srgbClr val="003399"/>
              </a:solidFill>
              <a:ea typeface="ＭＳ Ｐゴシック" pitchFamily="34" charset="-128"/>
            </a:endParaRPr>
          </a:p>
          <a:p>
            <a:pPr>
              <a:defRPr/>
            </a:pPr>
            <a:endParaRPr lang="en-GB" altLang="en-US" sz="2000" dirty="0" smtClean="0">
              <a:solidFill>
                <a:srgbClr val="003399"/>
              </a:solidFill>
              <a:ea typeface="ＭＳ Ｐゴシック" pitchFamily="34" charset="-128"/>
            </a:endParaRPr>
          </a:p>
          <a:p>
            <a:pPr>
              <a:defRPr/>
            </a:pPr>
            <a:endParaRPr lang="en-GB" altLang="en-US" dirty="0" smtClean="0">
              <a:solidFill>
                <a:srgbClr val="003399"/>
              </a:solidFill>
              <a:ea typeface="ＭＳ Ｐゴシック" pitchFamily="34" charset="-128"/>
            </a:endParaRPr>
          </a:p>
        </p:txBody>
      </p:sp>
      <p:pic>
        <p:nvPicPr>
          <p:cNvPr id="5120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538316"/>
            <a:ext cx="1293091"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4495800" y="728816"/>
            <a:ext cx="335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Başvuru</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Formunun</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(AF)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Gönderilmesi</a:t>
            </a:r>
            <a:endParaRPr lang="en-GB" sz="2400" b="1" kern="0" dirty="0">
              <a:solidFill>
                <a:srgbClr val="003399"/>
              </a:solidFill>
              <a:effectLst>
                <a:outerShdw blurRad="38100" dist="38100" dir="2700000" algn="tl">
                  <a:srgbClr val="000000">
                    <a:alpha val="43137"/>
                  </a:srgbClr>
                </a:outerShdw>
              </a:effectLst>
            </a:endParaRPr>
          </a:p>
        </p:txBody>
      </p:sp>
      <p:sp>
        <p:nvSpPr>
          <p:cNvPr id="6" name="Content Placeholder 2"/>
          <p:cNvSpPr txBox="1">
            <a:spLocks/>
          </p:cNvSpPr>
          <p:nvPr/>
        </p:nvSpPr>
        <p:spPr bwMode="auto">
          <a:xfrm>
            <a:off x="4495799" y="1680701"/>
            <a:ext cx="4311445"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just">
              <a:spcBef>
                <a:spcPts val="600"/>
              </a:spcBef>
              <a:spcAft>
                <a:spcPts val="600"/>
              </a:spcAft>
            </a:pPr>
            <a:r>
              <a:rPr lang="en-GB" altLang="tr-TR" sz="2000" dirty="0" err="1" smtClean="0">
                <a:solidFill>
                  <a:srgbClr val="003399"/>
                </a:solidFill>
                <a:ea typeface="ＭＳ Ｐゴシック" panose="020B0600070205080204" pitchFamily="34" charset="-128"/>
              </a:rPr>
              <a:t>Başvurular</a:t>
            </a:r>
            <a:r>
              <a:rPr lang="en-GB" altLang="tr-TR" sz="2000" dirty="0" smtClean="0">
                <a:solidFill>
                  <a:srgbClr val="003399"/>
                </a:solidFill>
                <a:ea typeface="ＭＳ Ｐゴシック" panose="020B0600070205080204" pitchFamily="34" charset="-128"/>
              </a:rPr>
              <a:t> internet </a:t>
            </a:r>
            <a:r>
              <a:rPr lang="en-GB" altLang="tr-TR" sz="2000" dirty="0" err="1" smtClean="0">
                <a:solidFill>
                  <a:srgbClr val="003399"/>
                </a:solidFill>
                <a:ea typeface="ＭＳ Ｐゴシック" panose="020B0600070205080204" pitchFamily="34" charset="-128"/>
              </a:rPr>
              <a:t>üzerinden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sadece</a:t>
            </a:r>
            <a:r>
              <a:rPr lang="en-GB" altLang="tr-TR" sz="2000" dirty="0" smtClean="0">
                <a:solidFill>
                  <a:srgbClr val="003399"/>
                </a:solidFill>
                <a:ea typeface="ＭＳ Ｐゴシック" panose="020B0600070205080204" pitchFamily="34" charset="-128"/>
              </a:rPr>
              <a:t> Ana </a:t>
            </a:r>
            <a:r>
              <a:rPr lang="tr-TR" altLang="tr-TR" sz="2000" dirty="0">
                <a:solidFill>
                  <a:srgbClr val="003399"/>
                </a:solidFill>
                <a:ea typeface="ＭＳ Ｐゴシック" panose="020B0600070205080204" pitchFamily="34" charset="-128"/>
              </a:rPr>
              <a:t>Yararlanıcı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tarafından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gönderilmelidir</a:t>
            </a:r>
            <a:r>
              <a:rPr lang="en-GB" altLang="tr-TR" sz="2000" dirty="0" smtClean="0">
                <a:solidFill>
                  <a:srgbClr val="003399"/>
                </a:solidFill>
                <a:ea typeface="ＭＳ Ｐゴシック" panose="020B0600070205080204" pitchFamily="34" charset="-128"/>
              </a:rPr>
              <a:t> </a:t>
            </a:r>
          </a:p>
          <a:p>
            <a:pPr algn="just">
              <a:spcBef>
                <a:spcPts val="600"/>
              </a:spcBef>
              <a:spcAft>
                <a:spcPts val="600"/>
              </a:spcAft>
            </a:pPr>
            <a:r>
              <a:rPr lang="en-GB" altLang="tr-TR" sz="2000" dirty="0" err="1" smtClean="0">
                <a:solidFill>
                  <a:srgbClr val="003399"/>
                </a:solidFill>
                <a:ea typeface="ＭＳ Ｐゴシック" panose="020B0600070205080204" pitchFamily="34" charset="-128"/>
              </a:rPr>
              <a:t>Diğer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kullanıcılar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danışmanlar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veya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Ortaklar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Başvuru'nun</a:t>
            </a:r>
            <a:r>
              <a:rPr lang="en-GB" altLang="tr-TR" sz="2000" dirty="0" smtClean="0">
                <a:solidFill>
                  <a:srgbClr val="003399"/>
                </a:solidFill>
                <a:ea typeface="ＭＳ Ｐゴシック" panose="020B0600070205080204" pitchFamily="34" charset="-128"/>
              </a:rPr>
              <a:t> belli </a:t>
            </a:r>
            <a:r>
              <a:rPr lang="en-GB" altLang="tr-TR" sz="2000" dirty="0" err="1" smtClean="0">
                <a:solidFill>
                  <a:srgbClr val="003399"/>
                </a:solidFill>
                <a:ea typeface="ＭＳ Ｐゴシック" panose="020B0600070205080204" pitchFamily="34" charset="-128"/>
              </a:rPr>
              <a:t>bölümlerini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doldurabilirler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ancak</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yalnızca</a:t>
            </a:r>
            <a:r>
              <a:rPr lang="en-GB" altLang="tr-TR" sz="2000" dirty="0" smtClean="0">
                <a:solidFill>
                  <a:srgbClr val="003399"/>
                </a:solidFill>
                <a:ea typeface="ＭＳ Ｐゴシック" panose="020B0600070205080204" pitchFamily="34" charset="-128"/>
              </a:rPr>
              <a:t> Ana </a:t>
            </a:r>
            <a:r>
              <a:rPr lang="tr-TR" altLang="tr-TR" sz="2000" dirty="0">
                <a:solidFill>
                  <a:srgbClr val="003399"/>
                </a:solidFill>
                <a:ea typeface="ＭＳ Ｐゴシック" panose="020B0600070205080204" pitchFamily="34" charset="-128"/>
              </a:rPr>
              <a:t>Yararlanıcı</a:t>
            </a:r>
            <a:r>
              <a:rPr lang="en-GB" altLang="tr-TR" sz="2000" dirty="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gerekli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izinleri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verdikten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sonra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başvuru</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formunda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bulunan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verileri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okuyabilir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veya</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ekleme</a:t>
            </a:r>
            <a:r>
              <a:rPr lang="en-GB" altLang="tr-TR" sz="2000" dirty="0" smtClean="0">
                <a:solidFill>
                  <a:srgbClr val="003399"/>
                </a:solidFill>
                <a:ea typeface="ＭＳ Ｐゴシック" panose="020B0600070205080204" pitchFamily="34" charset="-128"/>
              </a:rPr>
              <a:t>/</a:t>
            </a:r>
            <a:r>
              <a:rPr lang="en-GB" altLang="tr-TR" sz="2000" dirty="0" err="1" smtClean="0">
                <a:solidFill>
                  <a:srgbClr val="003399"/>
                </a:solidFill>
                <a:ea typeface="ＭＳ Ｐゴシック" panose="020B0600070205080204" pitchFamily="34" charset="-128"/>
              </a:rPr>
              <a:t>değişiklik</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yapabilirler</a:t>
            </a:r>
            <a:r>
              <a:rPr lang="en-GB" altLang="tr-TR" sz="2000" dirty="0" smtClean="0">
                <a:solidFill>
                  <a:srgbClr val="003399"/>
                </a:solidFill>
                <a:ea typeface="ＭＳ Ｐゴシック" panose="020B0600070205080204" pitchFamily="34" charset="-128"/>
              </a:rPr>
              <a:t>.</a:t>
            </a:r>
          </a:p>
          <a:p>
            <a:pPr algn="just">
              <a:spcBef>
                <a:spcPts val="600"/>
              </a:spcBef>
              <a:spcAft>
                <a:spcPts val="600"/>
              </a:spcAft>
            </a:pPr>
            <a:r>
              <a:rPr lang="en-GB" altLang="tr-TR" sz="2000" dirty="0" err="1" smtClean="0">
                <a:solidFill>
                  <a:srgbClr val="003399"/>
                </a:solidFill>
                <a:ea typeface="ＭＳ Ｐゴシック" panose="020B0600070205080204" pitchFamily="34" charset="-128"/>
              </a:rPr>
              <a:t>Tüm</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kullanıcıların</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birer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kullanıcı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adı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ve</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şifresi</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olacaktır</a:t>
            </a:r>
            <a:endParaRPr lang="en-GB" altLang="tr-TR" sz="2000" dirty="0" smtClean="0">
              <a:solidFill>
                <a:srgbClr val="003399"/>
              </a:solidFill>
              <a:ea typeface="ＭＳ Ｐゴシック" panose="020B0600070205080204" pitchFamily="34" charset="-128"/>
            </a:endParaRPr>
          </a:p>
          <a:p>
            <a:pPr algn="just">
              <a:spcBef>
                <a:spcPts val="600"/>
              </a:spcBef>
              <a:spcAft>
                <a:spcPts val="600"/>
              </a:spcAft>
            </a:pPr>
            <a:r>
              <a:rPr lang="en-GB" altLang="tr-TR" sz="2000" dirty="0" err="1" smtClean="0">
                <a:solidFill>
                  <a:srgbClr val="003399"/>
                </a:solidFill>
                <a:ea typeface="ＭＳ Ｐゴシック" panose="020B0600070205080204" pitchFamily="34" charset="-128"/>
              </a:rPr>
              <a:t>Belgeler</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farklı</a:t>
            </a:r>
            <a:r>
              <a:rPr lang="en-GB" altLang="tr-TR" sz="2000" dirty="0" smtClean="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formatlarda</a:t>
            </a:r>
            <a:r>
              <a:rPr lang="en-GB" altLang="tr-TR" sz="2000" dirty="0" smtClean="0">
                <a:solidFill>
                  <a:srgbClr val="003399"/>
                </a:solidFill>
                <a:ea typeface="ＭＳ Ｐゴシック" panose="020B0600070205080204" pitchFamily="34" charset="-128"/>
              </a:rPr>
              <a:t> (PDF, Excel) </a:t>
            </a:r>
            <a:r>
              <a:rPr lang="en-GB" altLang="tr-TR" sz="2000" dirty="0" err="1" smtClean="0">
                <a:solidFill>
                  <a:srgbClr val="003399"/>
                </a:solidFill>
                <a:ea typeface="ＭＳ Ｐゴシック" panose="020B0600070205080204" pitchFamily="34" charset="-128"/>
              </a:rPr>
              <a:t>yüklenebilir</a:t>
            </a:r>
            <a:endParaRPr lang="en-GB" altLang="tr-TR" sz="2000" dirty="0" smtClean="0">
              <a:solidFill>
                <a:srgbClr val="003399"/>
              </a:solidFill>
              <a:ea typeface="ＭＳ Ｐゴシック" panose="020B0600070205080204" pitchFamily="34" charset="-128"/>
            </a:endParaRPr>
          </a:p>
        </p:txBody>
      </p:sp>
      <p:cxnSp>
        <p:nvCxnSpPr>
          <p:cNvPr id="7" name="Düz Bağlayıcı 6"/>
          <p:cNvCxnSpPr/>
          <p:nvPr/>
        </p:nvCxnSpPr>
        <p:spPr>
          <a:xfrm>
            <a:off x="4495800" y="940209"/>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609600"/>
          </a:xfrm>
        </p:spPr>
        <p:txBody>
          <a:bodyPr/>
          <a:lstStyle/>
          <a:p>
            <a:pPr>
              <a:defRPr/>
            </a:pPr>
            <a:r>
              <a:rPr lang="en-US" sz="2800" b="1" dirty="0">
                <a:solidFill>
                  <a:srgbClr val="003399"/>
                </a:solidFill>
                <a:effectLst>
                  <a:outerShdw blurRad="38100" dist="38100" dir="2700000" algn="tl">
                    <a:srgbClr val="000000">
                      <a:alpha val="43137"/>
                    </a:srgbClr>
                  </a:outerShdw>
                </a:effectLst>
              </a:rPr>
              <a:t>Fill in the AF</a:t>
            </a:r>
            <a:endParaRPr lang="en-US" sz="2800" b="1" dirty="0"/>
          </a:p>
        </p:txBody>
      </p:sp>
      <p:sp>
        <p:nvSpPr>
          <p:cNvPr id="3" name="Content Placeholder 2"/>
          <p:cNvSpPr>
            <a:spLocks noGrp="1"/>
          </p:cNvSpPr>
          <p:nvPr>
            <p:ph idx="1"/>
          </p:nvPr>
        </p:nvSpPr>
        <p:spPr>
          <a:xfrm>
            <a:off x="381000" y="1361768"/>
            <a:ext cx="8534400" cy="467032"/>
          </a:xfrm>
        </p:spPr>
        <p:txBody>
          <a:bodyPr/>
          <a:lstStyle/>
          <a:p>
            <a:pPr>
              <a:defRPr/>
            </a:pPr>
            <a:r>
              <a:rPr lang="en-US" sz="2000" dirty="0" smtClean="0">
                <a:solidFill>
                  <a:srgbClr val="003399"/>
                </a:solidFill>
              </a:rPr>
              <a:t>Includes 7 sections and several sub-sections</a:t>
            </a:r>
            <a:endParaRPr lang="en-US" sz="2000" dirty="0">
              <a:solidFill>
                <a:srgbClr val="003399"/>
              </a:solidFill>
            </a:endParaRPr>
          </a:p>
          <a:p>
            <a:pPr marL="0" indent="0">
              <a:buFontTx/>
              <a:buNone/>
              <a:defRPr/>
            </a:pPr>
            <a:endParaRPr lang="en-US" dirty="0"/>
          </a:p>
        </p:txBody>
      </p:sp>
      <p:pic>
        <p:nvPicPr>
          <p:cNvPr id="52228" name="Picture 2" descr="Application_cont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823884"/>
            <a:ext cx="9067800" cy="1757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Application_cont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38368"/>
            <a:ext cx="85344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bwMode="auto">
          <a:xfrm>
            <a:off x="685800" y="3576484"/>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Başvuru</a:t>
            </a:r>
            <a:r>
              <a:rPr lang="en-US" altLang="tr-TR" sz="2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Formunun</a:t>
            </a:r>
            <a:r>
              <a:rPr lang="en-US" altLang="tr-TR" sz="2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Doldurulması</a:t>
            </a:r>
            <a:endParaRPr lang="en-US" sz="2800" b="1" kern="0" dirty="0"/>
          </a:p>
        </p:txBody>
      </p:sp>
      <p:sp>
        <p:nvSpPr>
          <p:cNvPr id="7" name="Content Placeholder 2"/>
          <p:cNvSpPr txBox="1">
            <a:spLocks/>
          </p:cNvSpPr>
          <p:nvPr/>
        </p:nvSpPr>
        <p:spPr bwMode="auto">
          <a:xfrm>
            <a:off x="381000" y="4176252"/>
            <a:ext cx="8534400" cy="46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altLang="tr-TR" sz="2000" dirty="0" smtClean="0">
                <a:solidFill>
                  <a:srgbClr val="003399"/>
                </a:solidFill>
                <a:ea typeface="ＭＳ Ｐゴシック" panose="020B0600070205080204" pitchFamily="34" charset="-128"/>
              </a:rPr>
              <a:t>Form 7 </a:t>
            </a:r>
            <a:r>
              <a:rPr lang="en-US" altLang="tr-TR" sz="2000" dirty="0" err="1" smtClean="0">
                <a:solidFill>
                  <a:srgbClr val="003399"/>
                </a:solidFill>
                <a:ea typeface="ＭＳ Ｐゴシック" panose="020B0600070205080204" pitchFamily="34" charset="-128"/>
              </a:rPr>
              <a:t>bölümden</a:t>
            </a:r>
            <a:r>
              <a:rPr lang="en-US" altLang="tr-TR" sz="2000" dirty="0" smtClean="0">
                <a:solidFill>
                  <a:srgbClr val="003399"/>
                </a:solidFill>
                <a:ea typeface="ＭＳ Ｐゴシック" panose="020B0600070205080204" pitchFamily="34" charset="-128"/>
              </a:rPr>
              <a:t> </a:t>
            </a:r>
            <a:r>
              <a:rPr lang="en-US" altLang="tr-TR" sz="2000" dirty="0" err="1" smtClean="0">
                <a:solidFill>
                  <a:srgbClr val="003399"/>
                </a:solidFill>
                <a:ea typeface="ＭＳ Ｐゴシック" panose="020B0600070205080204" pitchFamily="34" charset="-128"/>
              </a:rPr>
              <a:t>ve</a:t>
            </a:r>
            <a:r>
              <a:rPr lang="en-US" altLang="tr-TR" sz="2000" dirty="0" smtClean="0">
                <a:solidFill>
                  <a:srgbClr val="003399"/>
                </a:solidFill>
                <a:ea typeface="ＭＳ Ｐゴシック" panose="020B0600070205080204" pitchFamily="34" charset="-128"/>
              </a:rPr>
              <a:t> </a:t>
            </a:r>
            <a:r>
              <a:rPr lang="en-US" altLang="tr-TR" sz="2000" dirty="0" err="1" smtClean="0">
                <a:solidFill>
                  <a:srgbClr val="003399"/>
                </a:solidFill>
                <a:ea typeface="ＭＳ Ｐゴシック" panose="020B0600070205080204" pitchFamily="34" charset="-128"/>
              </a:rPr>
              <a:t>birçok</a:t>
            </a:r>
            <a:r>
              <a:rPr lang="en-US" altLang="tr-TR" sz="2000" dirty="0" smtClean="0">
                <a:solidFill>
                  <a:srgbClr val="003399"/>
                </a:solidFill>
                <a:ea typeface="ＭＳ Ｐゴシック" panose="020B0600070205080204" pitchFamily="34" charset="-128"/>
              </a:rPr>
              <a:t> alt </a:t>
            </a:r>
            <a:r>
              <a:rPr lang="en-US" altLang="tr-TR" sz="2000" dirty="0" err="1" smtClean="0">
                <a:solidFill>
                  <a:srgbClr val="003399"/>
                </a:solidFill>
                <a:ea typeface="ＭＳ Ｐゴシック" panose="020B0600070205080204" pitchFamily="34" charset="-128"/>
              </a:rPr>
              <a:t>bölümden</a:t>
            </a:r>
            <a:r>
              <a:rPr lang="en-US" altLang="tr-TR" sz="2000" dirty="0" smtClean="0">
                <a:solidFill>
                  <a:srgbClr val="003399"/>
                </a:solidFill>
                <a:ea typeface="ＭＳ Ｐゴシック" panose="020B0600070205080204" pitchFamily="34" charset="-128"/>
              </a:rPr>
              <a:t> </a:t>
            </a:r>
            <a:r>
              <a:rPr lang="en-US" altLang="tr-TR" sz="2000" dirty="0" err="1" smtClean="0">
                <a:solidFill>
                  <a:srgbClr val="003399"/>
                </a:solidFill>
                <a:ea typeface="ＭＳ Ｐゴシック" panose="020B0600070205080204" pitchFamily="34" charset="-128"/>
              </a:rPr>
              <a:t>oluşur</a:t>
            </a:r>
            <a:endParaRPr lang="en-US" altLang="tr-TR" sz="2000" dirty="0" smtClean="0">
              <a:solidFill>
                <a:srgbClr val="003399"/>
              </a:solidFill>
              <a:ea typeface="ＭＳ Ｐゴシック" panose="020B0600070205080204" pitchFamily="34" charset="-128"/>
            </a:endParaRPr>
          </a:p>
          <a:p>
            <a:pPr marL="0" indent="0">
              <a:buFontTx/>
              <a:buNone/>
              <a:defRPr/>
            </a:pPr>
            <a:endParaRPr lang="en-US" kern="0" dirty="0"/>
          </a:p>
        </p:txBody>
      </p:sp>
      <p:cxnSp>
        <p:nvCxnSpPr>
          <p:cNvPr id="8" name="Düz Bağlayıcı 7"/>
          <p:cNvCxnSpPr/>
          <p:nvPr/>
        </p:nvCxnSpPr>
        <p:spPr>
          <a:xfrm>
            <a:off x="0" y="36576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47700" y="759543"/>
            <a:ext cx="3352800" cy="533400"/>
          </a:xfrm>
        </p:spPr>
        <p:txBody>
          <a:bodyPr/>
          <a:lstStyle/>
          <a:p>
            <a:pPr>
              <a:defRPr/>
            </a:pPr>
            <a:r>
              <a:rPr lang="en-US" sz="2400" b="1" dirty="0" smtClean="0">
                <a:solidFill>
                  <a:srgbClr val="003399"/>
                </a:solidFill>
                <a:effectLst>
                  <a:outerShdw blurRad="38100" dist="38100" dir="2700000" algn="tl">
                    <a:srgbClr val="000000">
                      <a:alpha val="43137"/>
                    </a:srgbClr>
                  </a:outerShdw>
                </a:effectLst>
                <a:ea typeface="ＭＳ Ｐゴシック" panose="020B0600070205080204" pitchFamily="34" charset="-128"/>
              </a:rPr>
              <a:t>Fill in the AF (I)</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2214689"/>
              </p:ext>
            </p:extLst>
          </p:nvPr>
        </p:nvGraphicFramePr>
        <p:xfrm>
          <a:off x="228600" y="1295401"/>
          <a:ext cx="4191000" cy="5562598"/>
        </p:xfrm>
        <a:graphic>
          <a:graphicData uri="http://schemas.openxmlformats.org/drawingml/2006/table">
            <a:tbl>
              <a:tblPr firstRow="1" firstCol="1" bandRow="1"/>
              <a:tblGrid>
                <a:gridCol w="4191000">
                  <a:extLst>
                    <a:ext uri="{9D8B030D-6E8A-4147-A177-3AD203B41FA5}">
                      <a16:colId xmlns:a16="http://schemas.microsoft.com/office/drawing/2014/main" val="20000"/>
                    </a:ext>
                  </a:extLst>
                </a:gridCol>
              </a:tblGrid>
              <a:tr h="240661">
                <a:tc>
                  <a:txBody>
                    <a:bodyPr/>
                    <a:lstStyle/>
                    <a:p>
                      <a:pPr algn="ctr">
                        <a:spcBef>
                          <a:spcPts val="200"/>
                        </a:spcBef>
                        <a:spcAft>
                          <a:spcPts val="200"/>
                        </a:spcAft>
                      </a:pPr>
                      <a:r>
                        <a:rPr lang="en-GB" sz="1100" b="1" dirty="0">
                          <a:solidFill>
                            <a:srgbClr val="002060"/>
                          </a:solidFill>
                          <a:effectLst/>
                          <a:latin typeface="Trebuchet MS" panose="020B0603020202020204" pitchFamily="34" charset="0"/>
                          <a:ea typeface="Calibri" panose="020F0502020204030204" pitchFamily="34" charset="0"/>
                        </a:rPr>
                        <a:t>Sections and Sub-sections</a:t>
                      </a:r>
                      <a:endParaRPr lang="en-US" sz="1100" b="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256629">
                <a:tc>
                  <a:txBody>
                    <a:bodyPr/>
                    <a:lstStyle/>
                    <a:p>
                      <a:pPr algn="just">
                        <a:spcBef>
                          <a:spcPts val="200"/>
                        </a:spcBef>
                        <a:spcAft>
                          <a:spcPts val="200"/>
                        </a:spcAft>
                      </a:pPr>
                      <a:r>
                        <a:rPr lang="en-GB" sz="1100" b="1" dirty="0" smtClean="0">
                          <a:solidFill>
                            <a:srgbClr val="FF0000"/>
                          </a:solidFill>
                          <a:effectLst/>
                          <a:latin typeface="Trebuchet MS" panose="020B0603020202020204" pitchFamily="34" charset="0"/>
                          <a:ea typeface="Calibri" panose="020F0502020204030204" pitchFamily="34" charset="0"/>
                        </a:rPr>
                        <a:t>A. Project </a:t>
                      </a:r>
                      <a:r>
                        <a:rPr lang="en-GB" sz="1100" b="1" dirty="0">
                          <a:solidFill>
                            <a:srgbClr val="FF0000"/>
                          </a:solidFill>
                          <a:effectLst/>
                          <a:latin typeface="Trebuchet MS" panose="020B0603020202020204" pitchFamily="34" charset="0"/>
                          <a:ea typeface="Calibri" panose="020F0502020204030204" pitchFamily="34" charset="0"/>
                        </a:rPr>
                        <a:t>summary</a:t>
                      </a:r>
                      <a:endParaRPr lang="en-US" sz="11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1"/>
                  </a:ext>
                </a:extLst>
              </a:tr>
              <a:tr h="240661">
                <a:tc>
                  <a:txBody>
                    <a:bodyPr/>
                    <a:lstStyle/>
                    <a:p>
                      <a:pPr algn="just">
                        <a:spcBef>
                          <a:spcPts val="200"/>
                        </a:spcBef>
                        <a:spcAft>
                          <a:spcPts val="200"/>
                        </a:spcAft>
                      </a:pPr>
                      <a:r>
                        <a:rPr lang="en-GB" sz="1100" b="1" dirty="0" smtClean="0">
                          <a:solidFill>
                            <a:srgbClr val="FF0000"/>
                          </a:solidFill>
                          <a:effectLst/>
                          <a:latin typeface="Trebuchet MS" panose="020B0603020202020204" pitchFamily="34" charset="0"/>
                          <a:ea typeface="Calibri" panose="020F0502020204030204" pitchFamily="34" charset="0"/>
                        </a:rPr>
                        <a:t>B. Partner – role, experience</a:t>
                      </a:r>
                      <a:endParaRPr lang="en-US" sz="11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2"/>
                  </a:ext>
                </a:extLst>
              </a:tr>
              <a:tr h="240661">
                <a:tc>
                  <a:txBody>
                    <a:bodyPr/>
                    <a:lstStyle/>
                    <a:p>
                      <a:pPr algn="just">
                        <a:spcBef>
                          <a:spcPts val="200"/>
                        </a:spcBef>
                        <a:spcAft>
                          <a:spcPts val="200"/>
                        </a:spcAft>
                      </a:pPr>
                      <a:r>
                        <a:rPr lang="en-GB" sz="1100" b="1" dirty="0" smtClean="0">
                          <a:solidFill>
                            <a:srgbClr val="FF0000"/>
                          </a:solidFill>
                          <a:effectLst/>
                          <a:latin typeface="Trebuchet MS" panose="020B0603020202020204" pitchFamily="34" charset="0"/>
                          <a:ea typeface="Calibri" panose="020F0502020204030204" pitchFamily="34" charset="0"/>
                        </a:rPr>
                        <a:t>C. Project </a:t>
                      </a:r>
                      <a:r>
                        <a:rPr lang="en-GB" sz="1100" b="1" dirty="0">
                          <a:solidFill>
                            <a:srgbClr val="FF0000"/>
                          </a:solidFill>
                          <a:effectLst/>
                          <a:latin typeface="Trebuchet MS" panose="020B0603020202020204" pitchFamily="34" charset="0"/>
                          <a:ea typeface="Calibri" panose="020F0502020204030204" pitchFamily="34" charset="0"/>
                        </a:rPr>
                        <a:t>description</a:t>
                      </a:r>
                      <a:endParaRPr lang="en-US" sz="11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3"/>
                  </a:ext>
                </a:extLst>
              </a:tr>
              <a:tr h="831897">
                <a:tc>
                  <a:txBody>
                    <a:bodyPr/>
                    <a:lstStyle/>
                    <a:p>
                      <a:pPr marL="90170" algn="just">
                        <a:spcBef>
                          <a:spcPts val="200"/>
                        </a:spcBef>
                        <a:spcAft>
                          <a:spcPts val="200"/>
                        </a:spcAft>
                        <a:tabLst>
                          <a:tab pos="2328863" algn="l"/>
                        </a:tabLst>
                      </a:pPr>
                      <a:r>
                        <a:rPr lang="en-GB" sz="1100" b="1" dirty="0" smtClean="0">
                          <a:solidFill>
                            <a:srgbClr val="002060"/>
                          </a:solidFill>
                          <a:effectLst/>
                          <a:latin typeface="Trebuchet MS" panose="020B0603020202020204" pitchFamily="34" charset="0"/>
                          <a:ea typeface="Calibri" panose="020F0502020204030204" pitchFamily="34" charset="0"/>
                        </a:rPr>
                        <a:t>Project relevance       - </a:t>
                      </a:r>
                      <a:r>
                        <a:rPr lang="en-GB" sz="1100" b="1" i="1" dirty="0" smtClean="0">
                          <a:solidFill>
                            <a:srgbClr val="002060"/>
                          </a:solidFill>
                          <a:effectLst/>
                          <a:latin typeface="Trebuchet MS" panose="020B0603020202020204" pitchFamily="34" charset="0"/>
                          <a:ea typeface="Calibri" panose="020F0502020204030204" pitchFamily="34" charset="0"/>
                        </a:rPr>
                        <a:t>Territorial Challenge </a:t>
                      </a:r>
                    </a:p>
                    <a:p>
                      <a:pPr marL="90170" algn="just">
                        <a:spcBef>
                          <a:spcPts val="200"/>
                        </a:spcBef>
                        <a:spcAft>
                          <a:spcPts val="200"/>
                        </a:spcAft>
                        <a:tabLst>
                          <a:tab pos="2328863" algn="l"/>
                          <a:tab pos="2425700" algn="l"/>
                        </a:tabLst>
                      </a:pPr>
                      <a:r>
                        <a:rPr lang="en-GB" sz="1100" b="1" i="1" dirty="0" smtClean="0">
                          <a:solidFill>
                            <a:srgbClr val="002060"/>
                          </a:solidFill>
                          <a:effectLst/>
                          <a:latin typeface="Trebuchet MS" panose="020B0603020202020204" pitchFamily="34" charset="0"/>
                          <a:ea typeface="Calibri" panose="020F0502020204030204" pitchFamily="34" charset="0"/>
                        </a:rPr>
                        <a:t>                                   -  Project Approach </a:t>
                      </a:r>
                    </a:p>
                    <a:p>
                      <a:pPr marL="90170" algn="just">
                        <a:spcBef>
                          <a:spcPts val="200"/>
                        </a:spcBef>
                        <a:spcAft>
                          <a:spcPts val="200"/>
                        </a:spcAft>
                        <a:tabLst>
                          <a:tab pos="2425700" algn="l"/>
                        </a:tabLst>
                      </a:pPr>
                      <a:r>
                        <a:rPr lang="en-GB" sz="1100" b="1" i="1" dirty="0" smtClean="0">
                          <a:solidFill>
                            <a:srgbClr val="002060"/>
                          </a:solidFill>
                          <a:effectLst/>
                          <a:latin typeface="Trebuchet MS" panose="020B0603020202020204" pitchFamily="34" charset="0"/>
                          <a:ea typeface="Calibri" panose="020F0502020204030204" pitchFamily="34" charset="0"/>
                        </a:rPr>
                        <a:t>                                   -</a:t>
                      </a:r>
                      <a:r>
                        <a:rPr lang="en-GB" sz="1100" b="1" i="1" baseline="0" dirty="0" smtClean="0">
                          <a:solidFill>
                            <a:srgbClr val="002060"/>
                          </a:solidFill>
                          <a:effectLst/>
                          <a:latin typeface="Trebuchet MS" panose="020B0603020202020204" pitchFamily="34" charset="0"/>
                          <a:ea typeface="Calibri" panose="020F0502020204030204" pitchFamily="34" charset="0"/>
                        </a:rPr>
                        <a:t>  </a:t>
                      </a:r>
                      <a:r>
                        <a:rPr lang="en-GB" sz="1100" b="1" i="1" dirty="0" smtClean="0">
                          <a:solidFill>
                            <a:srgbClr val="002060"/>
                          </a:solidFill>
                          <a:effectLst/>
                          <a:latin typeface="Trebuchet MS" panose="020B0603020202020204" pitchFamily="34" charset="0"/>
                          <a:ea typeface="Calibri" panose="020F0502020204030204" pitchFamily="34" charset="0"/>
                        </a:rPr>
                        <a:t>Cooperation reason</a:t>
                      </a:r>
                      <a:endParaRPr lang="en-US" sz="11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4"/>
                  </a:ext>
                </a:extLst>
              </a:tr>
              <a:tr h="1126104">
                <a:tc>
                  <a:txBody>
                    <a:bodyPr/>
                    <a:lstStyle/>
                    <a:p>
                      <a:pPr marL="1973263" indent="-1885950" algn="just">
                        <a:spcBef>
                          <a:spcPts val="200"/>
                        </a:spcBef>
                        <a:spcAft>
                          <a:spcPts val="200"/>
                        </a:spcAft>
                        <a:tabLst>
                          <a:tab pos="1973263" algn="l"/>
                        </a:tabLst>
                      </a:pPr>
                      <a:r>
                        <a:rPr lang="en-GB" sz="1100" b="1" dirty="0" smtClean="0">
                          <a:solidFill>
                            <a:srgbClr val="002060"/>
                          </a:solidFill>
                          <a:effectLst/>
                          <a:latin typeface="Trebuchet MS" panose="020B0603020202020204" pitchFamily="34" charset="0"/>
                          <a:ea typeface="Calibri" panose="020F0502020204030204" pitchFamily="34" charset="0"/>
                        </a:rPr>
                        <a:t>Project focus               – </a:t>
                      </a:r>
                      <a:r>
                        <a:rPr lang="en-GB" sz="1100" b="1" i="1" dirty="0" smtClean="0">
                          <a:solidFill>
                            <a:srgbClr val="002060"/>
                          </a:solidFill>
                          <a:effectLst/>
                          <a:latin typeface="Trebuchet MS" panose="020B0603020202020204" pitchFamily="34" charset="0"/>
                          <a:ea typeface="Calibri" panose="020F0502020204030204" pitchFamily="34" charset="0"/>
                        </a:rPr>
                        <a:t>Project overall objective </a:t>
                      </a:r>
                    </a:p>
                    <a:p>
                      <a:pPr marL="90170" algn="just">
                        <a:spcBef>
                          <a:spcPts val="200"/>
                        </a:spcBef>
                        <a:spcAft>
                          <a:spcPts val="200"/>
                        </a:spcAft>
                        <a:tabLst>
                          <a:tab pos="1973263" algn="l"/>
                        </a:tabLst>
                      </a:pPr>
                      <a:r>
                        <a:rPr lang="en-GB" sz="1100" b="1" i="1" dirty="0" smtClean="0">
                          <a:solidFill>
                            <a:srgbClr val="002060"/>
                          </a:solidFill>
                          <a:effectLst/>
                          <a:latin typeface="Trebuchet MS" panose="020B0603020202020204" pitchFamily="34" charset="0"/>
                          <a:ea typeface="Calibri" panose="020F0502020204030204" pitchFamily="34" charset="0"/>
                        </a:rPr>
                        <a:t>                     </a:t>
                      </a:r>
                      <a:r>
                        <a:rPr lang="en-GB" sz="1100" b="1" i="1" baseline="0" dirty="0" smtClean="0">
                          <a:solidFill>
                            <a:srgbClr val="002060"/>
                          </a:solidFill>
                          <a:effectLst/>
                          <a:latin typeface="Trebuchet MS" panose="020B0603020202020204" pitchFamily="34" charset="0"/>
                          <a:ea typeface="Calibri" panose="020F0502020204030204" pitchFamily="34" charset="0"/>
                        </a:rPr>
                        <a:t>              </a:t>
                      </a:r>
                      <a:r>
                        <a:rPr lang="en-GB" sz="1100" b="1" i="1" dirty="0" smtClean="0">
                          <a:solidFill>
                            <a:srgbClr val="002060"/>
                          </a:solidFill>
                          <a:effectLst/>
                          <a:latin typeface="Trebuchet MS" panose="020B0603020202020204" pitchFamily="34" charset="0"/>
                          <a:ea typeface="Calibri" panose="020F0502020204030204" pitchFamily="34" charset="0"/>
                        </a:rPr>
                        <a:t>- Specific objectives</a:t>
                      </a:r>
                    </a:p>
                    <a:p>
                      <a:pPr marL="90170" algn="just">
                        <a:spcBef>
                          <a:spcPts val="200"/>
                        </a:spcBef>
                        <a:spcAft>
                          <a:spcPts val="200"/>
                        </a:spcAft>
                        <a:tabLst>
                          <a:tab pos="1973263" algn="l"/>
                        </a:tabLst>
                      </a:pPr>
                      <a:r>
                        <a:rPr lang="en-GB" sz="1100" b="1" i="1" dirty="0" smtClean="0">
                          <a:solidFill>
                            <a:srgbClr val="002060"/>
                          </a:solidFill>
                          <a:effectLst/>
                          <a:latin typeface="Trebuchet MS" panose="020B0603020202020204" pitchFamily="34" charset="0"/>
                          <a:ea typeface="Calibri" panose="020F0502020204030204" pitchFamily="34" charset="0"/>
                        </a:rPr>
                        <a:t>                                   - Main results </a:t>
                      </a:r>
                    </a:p>
                    <a:p>
                      <a:pPr marL="90170" algn="just">
                        <a:spcBef>
                          <a:spcPts val="200"/>
                        </a:spcBef>
                        <a:spcAft>
                          <a:spcPts val="200"/>
                        </a:spcAft>
                        <a:tabLst>
                          <a:tab pos="1973263" algn="l"/>
                        </a:tabLst>
                      </a:pPr>
                      <a:r>
                        <a:rPr lang="en-GB" sz="1100" b="1" i="1" dirty="0" smtClean="0">
                          <a:solidFill>
                            <a:srgbClr val="002060"/>
                          </a:solidFill>
                          <a:effectLst/>
                          <a:latin typeface="Trebuchet MS" panose="020B0603020202020204" pitchFamily="34" charset="0"/>
                          <a:ea typeface="Calibri" panose="020F0502020204030204" pitchFamily="34" charset="0"/>
                        </a:rPr>
                        <a:t>                                   -</a:t>
                      </a:r>
                      <a:r>
                        <a:rPr lang="en-GB" sz="1100" b="1" i="1" baseline="0" dirty="0" smtClean="0">
                          <a:solidFill>
                            <a:srgbClr val="002060"/>
                          </a:solidFill>
                          <a:effectLst/>
                          <a:latin typeface="Trebuchet MS" panose="020B0603020202020204" pitchFamily="34" charset="0"/>
                          <a:ea typeface="Calibri" panose="020F0502020204030204" pitchFamily="34" charset="0"/>
                        </a:rPr>
                        <a:t> S</a:t>
                      </a:r>
                      <a:r>
                        <a:rPr lang="en-GB" sz="1100" b="1" i="1" dirty="0" smtClean="0">
                          <a:solidFill>
                            <a:srgbClr val="002060"/>
                          </a:solidFill>
                          <a:effectLst/>
                          <a:latin typeface="Trebuchet MS" panose="020B0603020202020204" pitchFamily="34" charset="0"/>
                          <a:ea typeface="Calibri" panose="020F0502020204030204" pitchFamily="34" charset="0"/>
                        </a:rPr>
                        <a:t>ustainability and transferability of main outputs</a:t>
                      </a:r>
                      <a:r>
                        <a:rPr lang="en-GB" sz="1100" b="1" i="1" baseline="0" dirty="0" smtClean="0">
                          <a:solidFill>
                            <a:srgbClr val="002060"/>
                          </a:solidFill>
                          <a:effectLst/>
                          <a:latin typeface="Trebuchet MS" panose="020B0603020202020204" pitchFamily="34" charset="0"/>
                          <a:ea typeface="Calibri" panose="020F0502020204030204" pitchFamily="34" charset="0"/>
                        </a:rPr>
                        <a:t> and results</a:t>
                      </a:r>
                      <a:endParaRPr lang="en-US" sz="11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r h="1163646">
                <a:tc>
                  <a:txBody>
                    <a:bodyPr/>
                    <a:lstStyle/>
                    <a:p>
                      <a:pPr marL="90170" algn="just">
                        <a:spcBef>
                          <a:spcPts val="200"/>
                        </a:spcBef>
                        <a:spcAft>
                          <a:spcPts val="200"/>
                        </a:spcAft>
                      </a:pPr>
                      <a:r>
                        <a:rPr lang="en-GB" sz="1100" b="1" dirty="0" smtClean="0">
                          <a:solidFill>
                            <a:srgbClr val="002060"/>
                          </a:solidFill>
                          <a:effectLst/>
                          <a:latin typeface="Trebuchet MS" panose="020B0603020202020204" pitchFamily="34" charset="0"/>
                          <a:ea typeface="Calibri" panose="020F0502020204030204" pitchFamily="34" charset="0"/>
                        </a:rPr>
                        <a:t>Project context           – </a:t>
                      </a:r>
                      <a:r>
                        <a:rPr lang="en-GB" sz="1100" b="1" i="1" dirty="0" smtClean="0">
                          <a:solidFill>
                            <a:srgbClr val="002060"/>
                          </a:solidFill>
                          <a:effectLst/>
                          <a:latin typeface="Trebuchet MS" panose="020B0603020202020204" pitchFamily="34" charset="0"/>
                          <a:ea typeface="Calibri" panose="020F0502020204030204" pitchFamily="34" charset="0"/>
                        </a:rPr>
                        <a:t>Description of the project context </a:t>
                      </a:r>
                    </a:p>
                    <a:p>
                      <a:pPr marL="90170" algn="just">
                        <a:spcBef>
                          <a:spcPts val="200"/>
                        </a:spcBef>
                        <a:spcAft>
                          <a:spcPts val="200"/>
                        </a:spcAft>
                      </a:pPr>
                      <a:r>
                        <a:rPr lang="en-GB" sz="1100" b="1" i="1" dirty="0" smtClean="0">
                          <a:solidFill>
                            <a:srgbClr val="002060"/>
                          </a:solidFill>
                          <a:effectLst/>
                          <a:latin typeface="Trebuchet MS" panose="020B0603020202020204" pitchFamily="34" charset="0"/>
                          <a:ea typeface="Calibri" panose="020F0502020204030204" pitchFamily="34" charset="0"/>
                        </a:rPr>
                        <a:t>                                   - Linkage with EU Macro-Regional Strategies/Initiatives </a:t>
                      </a:r>
                    </a:p>
                    <a:p>
                      <a:pPr marL="90170" algn="just">
                        <a:spcBef>
                          <a:spcPts val="200"/>
                        </a:spcBef>
                        <a:spcAft>
                          <a:spcPts val="200"/>
                        </a:spcAft>
                      </a:pPr>
                      <a:r>
                        <a:rPr lang="en-US" sz="1100" b="1" i="1" dirty="0" smtClean="0">
                          <a:solidFill>
                            <a:srgbClr val="002060"/>
                          </a:solidFill>
                          <a:effectLst/>
                          <a:latin typeface="Trebuchet MS" panose="020B0603020202020204" pitchFamily="34" charset="0"/>
                          <a:ea typeface="Calibri" panose="020F0502020204030204" pitchFamily="34" charset="0"/>
                        </a:rPr>
                        <a:t>                                   -</a:t>
                      </a:r>
                      <a:r>
                        <a:rPr lang="en-US" sz="1100" b="1" i="1" baseline="0" dirty="0" smtClean="0">
                          <a:solidFill>
                            <a:srgbClr val="002060"/>
                          </a:solidFill>
                          <a:effectLst/>
                          <a:latin typeface="Trebuchet MS" panose="020B0603020202020204" pitchFamily="34" charset="0"/>
                          <a:ea typeface="Calibri" panose="020F0502020204030204" pitchFamily="34" charset="0"/>
                        </a:rPr>
                        <a:t> S</a:t>
                      </a:r>
                      <a:r>
                        <a:rPr lang="en-US" sz="1100" b="1" i="1" dirty="0" smtClean="0">
                          <a:solidFill>
                            <a:srgbClr val="002060"/>
                          </a:solidFill>
                          <a:effectLst/>
                          <a:latin typeface="Trebuchet MS" panose="020B0603020202020204" pitchFamily="34" charset="0"/>
                          <a:ea typeface="Calibri" panose="020F0502020204030204" pitchFamily="34" charset="0"/>
                        </a:rPr>
                        <a:t>ynergies with other projects and initiatives </a:t>
                      </a:r>
                    </a:p>
                    <a:p>
                      <a:pPr marL="90170" algn="just">
                        <a:spcBef>
                          <a:spcPts val="200"/>
                        </a:spcBef>
                        <a:spcAft>
                          <a:spcPts val="200"/>
                        </a:spcAft>
                      </a:pPr>
                      <a:r>
                        <a:rPr lang="en-US" sz="1100" b="1" i="1" dirty="0" smtClean="0">
                          <a:solidFill>
                            <a:srgbClr val="002060"/>
                          </a:solidFill>
                          <a:effectLst/>
                          <a:latin typeface="Trebuchet MS" panose="020B0603020202020204" pitchFamily="34" charset="0"/>
                          <a:ea typeface="Calibri" panose="020F0502020204030204" pitchFamily="34" charset="0"/>
                        </a:rPr>
                        <a:t>                                   - Knowledge</a:t>
                      </a:r>
                      <a:endParaRPr lang="en-US" sz="11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6"/>
                  </a:ext>
                </a:extLst>
              </a:tr>
              <a:tr h="822257">
                <a:tc>
                  <a:txBody>
                    <a:bodyPr/>
                    <a:lstStyle/>
                    <a:p>
                      <a:pPr marL="90170" algn="just">
                        <a:spcBef>
                          <a:spcPts val="200"/>
                        </a:spcBef>
                        <a:spcAft>
                          <a:spcPts val="200"/>
                        </a:spcAft>
                      </a:pPr>
                      <a:r>
                        <a:rPr lang="en-GB" sz="1100" b="1" dirty="0" smtClean="0">
                          <a:solidFill>
                            <a:srgbClr val="002060"/>
                          </a:solidFill>
                          <a:effectLst/>
                          <a:latin typeface="Trebuchet MS" panose="020B0603020202020204" pitchFamily="34" charset="0"/>
                          <a:ea typeface="Calibri" panose="020F0502020204030204" pitchFamily="34" charset="0"/>
                        </a:rPr>
                        <a:t>Horizontal </a:t>
                      </a:r>
                      <a:r>
                        <a:rPr lang="en-GB" sz="1100" b="1" dirty="0">
                          <a:solidFill>
                            <a:srgbClr val="002060"/>
                          </a:solidFill>
                          <a:effectLst/>
                          <a:latin typeface="Trebuchet MS" panose="020B0603020202020204" pitchFamily="34" charset="0"/>
                          <a:ea typeface="Calibri" panose="020F0502020204030204" pitchFamily="34" charset="0"/>
                        </a:rPr>
                        <a:t>principles </a:t>
                      </a:r>
                      <a:r>
                        <a:rPr lang="en-GB" sz="1100" b="1" dirty="0" smtClean="0">
                          <a:solidFill>
                            <a:srgbClr val="002060"/>
                          </a:solidFill>
                          <a:effectLst/>
                          <a:latin typeface="Trebuchet MS" panose="020B0603020202020204" pitchFamily="34" charset="0"/>
                          <a:ea typeface="Calibri" panose="020F0502020204030204" pitchFamily="34" charset="0"/>
                        </a:rPr>
                        <a:t>  – </a:t>
                      </a:r>
                      <a:r>
                        <a:rPr lang="en-GB" sz="1100" b="1" i="1" dirty="0" smtClean="0">
                          <a:solidFill>
                            <a:srgbClr val="002060"/>
                          </a:solidFill>
                          <a:effectLst/>
                          <a:latin typeface="Trebuchet MS" panose="020B0603020202020204" pitchFamily="34" charset="0"/>
                          <a:ea typeface="Calibri" panose="020F0502020204030204" pitchFamily="34" charset="0"/>
                        </a:rPr>
                        <a:t>Environmental sustainability </a:t>
                      </a:r>
                    </a:p>
                    <a:p>
                      <a:pPr marL="90170" algn="just">
                        <a:spcBef>
                          <a:spcPts val="200"/>
                        </a:spcBef>
                        <a:spcAft>
                          <a:spcPts val="200"/>
                        </a:spcAft>
                      </a:pPr>
                      <a:r>
                        <a:rPr lang="en-GB" sz="1100" b="1" i="1" dirty="0" smtClean="0">
                          <a:solidFill>
                            <a:srgbClr val="002060"/>
                          </a:solidFill>
                          <a:effectLst/>
                          <a:latin typeface="Trebuchet MS" panose="020B0603020202020204" pitchFamily="34" charset="0"/>
                          <a:ea typeface="Calibri" panose="020F0502020204030204" pitchFamily="34" charset="0"/>
                        </a:rPr>
                        <a:t>                                   - Democracy and human rights </a:t>
                      </a:r>
                    </a:p>
                    <a:p>
                      <a:pPr marL="90170" algn="just">
                        <a:spcBef>
                          <a:spcPts val="200"/>
                        </a:spcBef>
                        <a:spcAft>
                          <a:spcPts val="200"/>
                        </a:spcAft>
                      </a:pPr>
                      <a:r>
                        <a:rPr lang="en-GB" sz="1100" b="1" i="1" dirty="0" smtClean="0">
                          <a:solidFill>
                            <a:srgbClr val="002060"/>
                          </a:solidFill>
                          <a:effectLst/>
                          <a:latin typeface="Trebuchet MS" panose="020B0603020202020204" pitchFamily="34" charset="0"/>
                          <a:ea typeface="Calibri" panose="020F0502020204030204" pitchFamily="34" charset="0"/>
                        </a:rPr>
                        <a:t>                                   -</a:t>
                      </a:r>
                      <a:r>
                        <a:rPr lang="en-GB" sz="1100" b="1" i="1" baseline="0" dirty="0" smtClean="0">
                          <a:solidFill>
                            <a:srgbClr val="002060"/>
                          </a:solidFill>
                          <a:effectLst/>
                          <a:latin typeface="Trebuchet MS" panose="020B0603020202020204" pitchFamily="34" charset="0"/>
                          <a:ea typeface="Calibri" panose="020F0502020204030204" pitchFamily="34" charset="0"/>
                        </a:rPr>
                        <a:t> </a:t>
                      </a:r>
                      <a:r>
                        <a:rPr lang="en-GB" sz="1100" b="1" i="1" dirty="0" smtClean="0">
                          <a:solidFill>
                            <a:srgbClr val="002060"/>
                          </a:solidFill>
                          <a:effectLst/>
                          <a:latin typeface="Trebuchet MS" panose="020B0603020202020204" pitchFamily="34" charset="0"/>
                          <a:ea typeface="Calibri" panose="020F0502020204030204" pitchFamily="34" charset="0"/>
                        </a:rPr>
                        <a:t>Gender equality</a:t>
                      </a:r>
                      <a:endParaRPr lang="en-US" sz="11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7"/>
                  </a:ext>
                </a:extLst>
              </a:tr>
              <a:tr h="640082">
                <a:tc>
                  <a:txBody>
                    <a:bodyPr/>
                    <a:lstStyle/>
                    <a:p>
                      <a:pPr marL="90170" algn="just">
                        <a:spcBef>
                          <a:spcPts val="200"/>
                        </a:spcBef>
                        <a:spcAft>
                          <a:spcPts val="200"/>
                        </a:spcAft>
                      </a:pPr>
                      <a:r>
                        <a:rPr lang="en-GB" sz="1100" b="1" dirty="0" smtClean="0">
                          <a:solidFill>
                            <a:srgbClr val="002060"/>
                          </a:solidFill>
                          <a:effectLst/>
                          <a:latin typeface="Trebuchet MS" panose="020B0603020202020204" pitchFamily="34" charset="0"/>
                          <a:ea typeface="Calibri" panose="020F0502020204030204" pitchFamily="34" charset="0"/>
                        </a:rPr>
                        <a:t>Project Risks               – </a:t>
                      </a:r>
                      <a:r>
                        <a:rPr lang="en-GB" sz="1100" b="1" i="1" dirty="0" smtClean="0">
                          <a:solidFill>
                            <a:srgbClr val="002060"/>
                          </a:solidFill>
                          <a:effectLst/>
                          <a:latin typeface="Trebuchet MS" panose="020B0603020202020204" pitchFamily="34" charset="0"/>
                          <a:ea typeface="Calibri" panose="020F0502020204030204" pitchFamily="34" charset="0"/>
                        </a:rPr>
                        <a:t>Description of risks and assumptions</a:t>
                      </a:r>
                      <a:r>
                        <a:rPr lang="en-GB" sz="1100" b="1" i="1" baseline="0" dirty="0" smtClean="0">
                          <a:solidFill>
                            <a:srgbClr val="002060"/>
                          </a:solidFill>
                          <a:effectLst/>
                          <a:latin typeface="Trebuchet MS" panose="020B0603020202020204" pitchFamily="34" charset="0"/>
                          <a:ea typeface="Calibri" panose="020F0502020204030204" pitchFamily="34" charset="0"/>
                        </a:rPr>
                        <a:t> </a:t>
                      </a:r>
                    </a:p>
                    <a:p>
                      <a:pPr marL="90170" algn="just">
                        <a:spcBef>
                          <a:spcPts val="200"/>
                        </a:spcBef>
                        <a:spcAft>
                          <a:spcPts val="200"/>
                        </a:spcAft>
                      </a:pPr>
                      <a:r>
                        <a:rPr lang="en-GB" sz="1100" b="1" i="1" baseline="0" dirty="0" smtClean="0">
                          <a:solidFill>
                            <a:srgbClr val="002060"/>
                          </a:solidFill>
                          <a:effectLst/>
                          <a:latin typeface="Trebuchet MS" panose="020B0603020202020204" pitchFamily="34" charset="0"/>
                          <a:ea typeface="Calibri" panose="020F0502020204030204" pitchFamily="34" charset="0"/>
                        </a:rPr>
                        <a:t>                                   - Risk mitigation measures</a:t>
                      </a:r>
                      <a:endParaRPr lang="en-US" sz="11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5" name="Title 1"/>
          <p:cNvSpPr txBox="1">
            <a:spLocks/>
          </p:cNvSpPr>
          <p:nvPr/>
        </p:nvSpPr>
        <p:spPr bwMode="auto">
          <a:xfrm>
            <a:off x="4838700" y="764460"/>
            <a:ext cx="40005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Başvuru</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Formunun</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Doldurulması</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(I)</a:t>
            </a:r>
            <a:endParaRPr lang="en-US" sz="2000" b="1" kern="0" dirty="0" smtClean="0">
              <a:solidFill>
                <a:srgbClr val="003399"/>
              </a:solidFill>
              <a:effectLst>
                <a:outerShdw blurRad="38100" dist="38100" dir="2700000" algn="tl">
                  <a:srgbClr val="000000">
                    <a:alpha val="43137"/>
                  </a:srgbClr>
                </a:outerShdw>
              </a:effectLst>
              <a:ea typeface="ＭＳ Ｐゴシック" panose="020B0600070205080204" pitchFamily="34" charset="-128"/>
            </a:endParaRPr>
          </a:p>
        </p:txBody>
      </p:sp>
      <p:graphicFrame>
        <p:nvGraphicFramePr>
          <p:cNvPr id="6" name="Content Placeholder 3"/>
          <p:cNvGraphicFramePr>
            <a:graphicFrameLocks/>
          </p:cNvGraphicFramePr>
          <p:nvPr>
            <p:extLst>
              <p:ext uri="{D42A27DB-BD31-4B8C-83A1-F6EECF244321}">
                <p14:modId xmlns:p14="http://schemas.microsoft.com/office/powerpoint/2010/main" val="225291140"/>
              </p:ext>
            </p:extLst>
          </p:nvPr>
        </p:nvGraphicFramePr>
        <p:xfrm>
          <a:off x="4928419" y="1300318"/>
          <a:ext cx="4191000" cy="5562598"/>
        </p:xfrm>
        <a:graphic>
          <a:graphicData uri="http://schemas.openxmlformats.org/drawingml/2006/table">
            <a:tbl>
              <a:tblPr firstRow="1" firstCol="1" bandRow="1"/>
              <a:tblGrid>
                <a:gridCol w="4191000">
                  <a:extLst>
                    <a:ext uri="{9D8B030D-6E8A-4147-A177-3AD203B41FA5}">
                      <a16:colId xmlns:a16="http://schemas.microsoft.com/office/drawing/2014/main" val="20000"/>
                    </a:ext>
                  </a:extLst>
                </a:gridCol>
              </a:tblGrid>
              <a:tr h="240661">
                <a:tc>
                  <a:txBody>
                    <a:bodyPr/>
                    <a:lstStyle/>
                    <a:p>
                      <a:pPr algn="ctr">
                        <a:spcBef>
                          <a:spcPts val="200"/>
                        </a:spcBef>
                        <a:spcAft>
                          <a:spcPts val="200"/>
                        </a:spcAft>
                      </a:pPr>
                      <a:r>
                        <a:rPr lang="en-GB" sz="1100" b="1" strike="sngStrike" dirty="0">
                          <a:solidFill>
                            <a:srgbClr val="FF0000"/>
                          </a:solidFill>
                          <a:effectLst/>
                          <a:latin typeface="Trebuchet MS" panose="020B0603020202020204" pitchFamily="34" charset="0"/>
                          <a:ea typeface="Calibri" panose="020F0502020204030204" pitchFamily="34" charset="0"/>
                        </a:rPr>
                        <a:t>Sections and </a:t>
                      </a:r>
                      <a:r>
                        <a:rPr lang="en-GB" sz="1100" b="1" strike="sngStrike" dirty="0" smtClean="0">
                          <a:solidFill>
                            <a:srgbClr val="FF0000"/>
                          </a:solidFill>
                          <a:effectLst/>
                          <a:latin typeface="Trebuchet MS" panose="020B0603020202020204" pitchFamily="34" charset="0"/>
                          <a:ea typeface="Calibri" panose="020F0502020204030204" pitchFamily="34" charset="0"/>
                        </a:rPr>
                        <a:t>Sub-sections</a:t>
                      </a:r>
                      <a:r>
                        <a:rPr lang="tr-TR" sz="1100" b="1" strike="noStrike" dirty="0" smtClean="0">
                          <a:solidFill>
                            <a:srgbClr val="00B050"/>
                          </a:solidFill>
                          <a:effectLst/>
                          <a:latin typeface="Trebuchet MS" panose="020B0603020202020204" pitchFamily="34" charset="0"/>
                          <a:ea typeface="Calibri" panose="020F0502020204030204" pitchFamily="34" charset="0"/>
                        </a:rPr>
                        <a:t>Bölümler ve altbölümler</a:t>
                      </a:r>
                      <a:endParaRPr lang="en-US" sz="1100" b="1" strike="noStrike" dirty="0">
                        <a:solidFill>
                          <a:srgbClr val="00B05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256629">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A.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Proje</a:t>
                      </a: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özeti</a:t>
                      </a:r>
                      <a:endPar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1"/>
                  </a:ext>
                </a:extLst>
              </a:tr>
              <a:tr h="240661">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B.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Ortak</a:t>
                      </a: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smtClean="0">
                          <a:ln>
                            <a:noFill/>
                          </a:ln>
                          <a:solidFill>
                            <a:srgbClr val="FF0000"/>
                          </a:solidFill>
                          <a:effectLst/>
                          <a:latin typeface="Times New Roman" panose="02020603050405020304" pitchFamily="18" charset="0"/>
                          <a:ea typeface="ＭＳ Ｐゴシック" panose="020B0600070205080204" pitchFamily="34" charset="-128"/>
                        </a:rPr>
                        <a:t>–</a:t>
                      </a: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görev</a:t>
                      </a: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deneyim</a:t>
                      </a:r>
                      <a:endPar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2"/>
                  </a:ext>
                </a:extLst>
              </a:tr>
              <a:tr h="240661">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C.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Proje</a:t>
                      </a:r>
                      <a:r>
                        <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açıklaması</a:t>
                      </a:r>
                      <a:endParaRPr kumimoji="0" lang="en-GB" altLang="tr-TR" sz="11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3"/>
                  </a:ext>
                </a:extLst>
              </a:tr>
              <a:tr h="831897">
                <a:tc>
                  <a:txBody>
                    <a:bodyPr/>
                    <a:lstStyle>
                      <a:lvl1pPr marL="88900">
                        <a:spcBef>
                          <a:spcPct val="20000"/>
                        </a:spcBef>
                        <a:tabLst>
                          <a:tab pos="2328863" algn="l"/>
                        </a:tabLst>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tabLst>
                          <a:tab pos="2328863" algn="l"/>
                        </a:tabLst>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tabLst>
                          <a:tab pos="2328863" algn="l"/>
                        </a:tabLst>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tabLst>
                          <a:tab pos="2328863" algn="l"/>
                        </a:tabLst>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tabLst>
                          <a:tab pos="2328863" algn="l"/>
                        </a:tabLst>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tabLst>
                          <a:tab pos="2328863" algn="l"/>
                        </a:tabLs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tabLst>
                          <a:tab pos="2328863" algn="l"/>
                        </a:tabLs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tabLst>
                          <a:tab pos="2328863" algn="l"/>
                        </a:tabLs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tabLst>
                          <a:tab pos="2328863" algn="l"/>
                        </a:tabLs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tab pos="2328863" algn="l"/>
                        </a:tabLst>
                      </a:pP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ilgililiği</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tr-TR"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Bölgesel</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tab pos="2328863" algn="l"/>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Yaklaşımı</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tab pos="2328863" algn="l"/>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İşbirliği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gerekçesi</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4"/>
                  </a:ext>
                </a:extLst>
              </a:tr>
              <a:tr h="1126104">
                <a:tc>
                  <a:txBody>
                    <a:bodyPr/>
                    <a:lstStyle>
                      <a:lvl1pPr marL="1973263" indent="-1885950">
                        <a:spcBef>
                          <a:spcPct val="20000"/>
                        </a:spcBef>
                        <a:tabLst>
                          <a:tab pos="1973263" algn="l"/>
                        </a:tabLst>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tabLst>
                          <a:tab pos="1973263" algn="l"/>
                        </a:tabLst>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tabLst>
                          <a:tab pos="1973263" algn="l"/>
                        </a:tabLst>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tabLst>
                          <a:tab pos="1973263" algn="l"/>
                        </a:tabLst>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tabLst>
                          <a:tab pos="1973263" algn="l"/>
                        </a:tabLst>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tabLst>
                          <a:tab pos="1973263" algn="l"/>
                        </a:tabLs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tabLst>
                          <a:tab pos="1973263" algn="l"/>
                        </a:tabLs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tabLst>
                          <a:tab pos="1973263" algn="l"/>
                        </a:tabLs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tabLst>
                          <a:tab pos="1973263" algn="l"/>
                        </a:tabLst>
                        <a:defRPr>
                          <a:solidFill>
                            <a:schemeClr val="tx1"/>
                          </a:solidFill>
                          <a:latin typeface="Trebuchet MS" panose="020B0603020202020204" pitchFamily="34" charset="0"/>
                          <a:ea typeface="ＭＳ Ｐゴシック" panose="020B0600070205080204" pitchFamily="34" charset="-128"/>
                        </a:defRPr>
                      </a:lvl9pPr>
                    </a:lstStyle>
                    <a:p>
                      <a:pPr marL="1973263" marR="0" lvl="0" indent="-1885950" algn="just" defTabSz="914400" rtl="0" eaLnBrk="1" fontAlgn="base" latinLnBrk="0" hangingPunct="1">
                        <a:lnSpc>
                          <a:spcPct val="100000"/>
                        </a:lnSpc>
                        <a:spcBef>
                          <a:spcPts val="200"/>
                        </a:spcBef>
                        <a:spcAft>
                          <a:spcPts val="200"/>
                        </a:spcAft>
                        <a:buClrTx/>
                        <a:buSzTx/>
                        <a:buFontTx/>
                        <a:buNone/>
                        <a:tabLst>
                          <a:tab pos="1973263" algn="l"/>
                        </a:tabLst>
                      </a:pP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odağı</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rPr>
                        <a:t>–</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genel</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1973263" marR="0" lvl="0" indent="-1885950" algn="just" defTabSz="914400" rtl="0" eaLnBrk="1" fontAlgn="base" latinLnBrk="0" hangingPunct="1">
                        <a:lnSpc>
                          <a:spcPct val="100000"/>
                        </a:lnSpc>
                        <a:spcBef>
                          <a:spcPts val="200"/>
                        </a:spcBef>
                        <a:spcAft>
                          <a:spcPts val="200"/>
                        </a:spcAft>
                        <a:buClrTx/>
                        <a:buSzTx/>
                        <a:buFontTx/>
                        <a:buNone/>
                        <a:tabLst>
                          <a:tab pos="1973263" algn="l"/>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tr-TR" altLang="tr-TR" sz="1100" b="1" i="1" u="none" strike="noStrike" kern="1200"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mn-cs"/>
                        </a:rPr>
                        <a:t>Özel</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hedefler</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1973263" marR="0" lvl="0" indent="-1885950" algn="l" defTabSz="914400" rtl="0" eaLnBrk="1" fontAlgn="base" latinLnBrk="0" hangingPunct="1">
                        <a:lnSpc>
                          <a:spcPct val="100000"/>
                        </a:lnSpc>
                        <a:spcBef>
                          <a:spcPts val="200"/>
                        </a:spcBef>
                        <a:spcAft>
                          <a:spcPts val="200"/>
                        </a:spcAft>
                        <a:buClrTx/>
                        <a:buSzTx/>
                        <a:buFontTx/>
                        <a:buNone/>
                        <a:tabLst>
                          <a:tab pos="1973263" algn="l"/>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tr-TR"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Başlıca</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r>
                      <a:b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b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Başlıca</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çıktıların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sürdürülebilirliği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aktarılabilirliği</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r h="1163646">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bağlamı</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rPr>
                        <a:t>–</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bağlamının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AB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Makro-Bölgesel</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Stratejileri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Girişimleriyle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Bağlantısı</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girişimlerle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sinerjileri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Bilgi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birikimi</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6"/>
                  </a:ext>
                </a:extLst>
              </a:tr>
              <a:tr h="82225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Yatay</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ilkeler</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Çevresel</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sürdürülebilirlik</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Demokrasi</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insan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hakları</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tr-TR"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Toplumsal C</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insiyet</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eşitliği</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7"/>
                  </a:ext>
                </a:extLst>
              </a:tr>
              <a:tr h="640082">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Riskleri</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rPr>
                        <a:t>–</a:t>
                      </a:r>
                      <a:r>
                        <a:rPr kumimoji="0" lang="en-GB" altLang="tr-TR" sz="11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Risklerin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varsayımların</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Risk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hafifletme</a:t>
                      </a:r>
                      <a:r>
                        <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1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tedbirleri</a:t>
                      </a:r>
                      <a:endParaRPr kumimoji="0" lang="en-GB" altLang="tr-TR" sz="11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cxnSp>
        <p:nvCxnSpPr>
          <p:cNvPr id="7" name="Düz Bağlayıcı 6"/>
          <p:cNvCxnSpPr/>
          <p:nvPr/>
        </p:nvCxnSpPr>
        <p:spPr>
          <a:xfrm>
            <a:off x="4648200" y="957415"/>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761999"/>
            <a:ext cx="2971800" cy="479323"/>
          </a:xfrm>
        </p:spPr>
        <p:txBody>
          <a:bodyPr/>
          <a:lstStyle/>
          <a:p>
            <a:pPr>
              <a:defRPr/>
            </a:pPr>
            <a:r>
              <a:rPr lang="en-US" sz="2400" b="1" dirty="0" smtClean="0">
                <a:solidFill>
                  <a:srgbClr val="003399"/>
                </a:solidFill>
                <a:effectLst>
                  <a:outerShdw blurRad="38100" dist="38100" dir="2700000" algn="tl">
                    <a:srgbClr val="000000">
                      <a:alpha val="43137"/>
                    </a:srgbClr>
                  </a:outerShdw>
                </a:effectLst>
                <a:ea typeface="ＭＳ Ｐゴシック" panose="020B0600070205080204" pitchFamily="34" charset="-128"/>
              </a:rPr>
              <a:t>Fill in the AF (II)</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8359"/>
              </p:ext>
            </p:extLst>
          </p:nvPr>
        </p:nvGraphicFramePr>
        <p:xfrm>
          <a:off x="0" y="1241323"/>
          <a:ext cx="4343400" cy="5616678"/>
        </p:xfrm>
        <a:graphic>
          <a:graphicData uri="http://schemas.openxmlformats.org/drawingml/2006/table">
            <a:tbl>
              <a:tblPr firstRow="1" firstCol="1" bandRow="1"/>
              <a:tblGrid>
                <a:gridCol w="4343400">
                  <a:extLst>
                    <a:ext uri="{9D8B030D-6E8A-4147-A177-3AD203B41FA5}">
                      <a16:colId xmlns:a16="http://schemas.microsoft.com/office/drawing/2014/main" val="20000"/>
                    </a:ext>
                  </a:extLst>
                </a:gridCol>
              </a:tblGrid>
              <a:tr h="362367">
                <a:tc>
                  <a:txBody>
                    <a:bodyPr/>
                    <a:lstStyle/>
                    <a:p>
                      <a:pPr algn="ctr">
                        <a:spcBef>
                          <a:spcPts val="200"/>
                        </a:spcBef>
                        <a:spcAft>
                          <a:spcPts val="200"/>
                        </a:spcAft>
                      </a:pPr>
                      <a:r>
                        <a:rPr lang="en-GB" sz="1200" b="1" dirty="0">
                          <a:solidFill>
                            <a:srgbClr val="002060"/>
                          </a:solidFill>
                          <a:effectLst/>
                          <a:latin typeface="Trebuchet MS" panose="020B0603020202020204" pitchFamily="34" charset="0"/>
                          <a:ea typeface="Calibri" panose="020F0502020204030204" pitchFamily="34" charset="0"/>
                        </a:rPr>
                        <a:t>Sections and Sub-sections</a:t>
                      </a:r>
                      <a:endParaRPr lang="en-US" sz="1200" b="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362367">
                <a:tc>
                  <a:txBody>
                    <a:bodyPr/>
                    <a:lstStyle/>
                    <a:p>
                      <a:pPr algn="just">
                        <a:spcBef>
                          <a:spcPts val="200"/>
                        </a:spcBef>
                        <a:spcAft>
                          <a:spcPts val="200"/>
                        </a:spcAft>
                      </a:pPr>
                      <a:r>
                        <a:rPr lang="en-GB" sz="1200" b="1" dirty="0" smtClean="0">
                          <a:solidFill>
                            <a:srgbClr val="FF0000"/>
                          </a:solidFill>
                          <a:effectLst/>
                          <a:latin typeface="Trebuchet MS" panose="020B0603020202020204" pitchFamily="34" charset="0"/>
                          <a:ea typeface="Calibri" panose="020F0502020204030204" pitchFamily="34" charset="0"/>
                        </a:rPr>
                        <a:t>D. Work </a:t>
                      </a:r>
                      <a:r>
                        <a:rPr lang="en-GB" sz="1200" b="1" dirty="0">
                          <a:solidFill>
                            <a:srgbClr val="FF0000"/>
                          </a:solidFill>
                          <a:effectLst/>
                          <a:latin typeface="Trebuchet MS" panose="020B0603020202020204" pitchFamily="34" charset="0"/>
                          <a:ea typeface="Calibri" panose="020F0502020204030204" pitchFamily="34" charset="0"/>
                        </a:rPr>
                        <a:t>plan </a:t>
                      </a:r>
                      <a:endParaRPr lang="en-US"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1"/>
                  </a:ext>
                </a:extLst>
              </a:tr>
              <a:tr h="1630641">
                <a:tc>
                  <a:txBody>
                    <a:bodyPr/>
                    <a:lstStyle/>
                    <a:p>
                      <a:pPr marL="90170" algn="l">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Group </a:t>
                      </a:r>
                      <a:r>
                        <a:rPr lang="en-GB" sz="1200" b="1" dirty="0">
                          <a:solidFill>
                            <a:srgbClr val="002060"/>
                          </a:solidFill>
                          <a:effectLst/>
                          <a:latin typeface="Trebuchet MS" panose="020B0603020202020204" pitchFamily="34" charset="0"/>
                          <a:ea typeface="Calibri" panose="020F0502020204030204" pitchFamily="34" charset="0"/>
                        </a:rPr>
                        <a:t>of activities </a:t>
                      </a:r>
                      <a:r>
                        <a:rPr lang="en-GB" sz="1200" b="1" dirty="0" smtClean="0">
                          <a:solidFill>
                            <a:srgbClr val="002060"/>
                          </a:solidFill>
                          <a:effectLst/>
                          <a:latin typeface="Trebuchet MS" panose="020B0603020202020204" pitchFamily="34" charset="0"/>
                          <a:ea typeface="Calibri" panose="020F0502020204030204" pitchFamily="34" charset="0"/>
                        </a:rPr>
                        <a:t>description – </a:t>
                      </a:r>
                      <a:r>
                        <a:rPr lang="en-GB" sz="1200" b="1" i="1" dirty="0" smtClean="0">
                          <a:solidFill>
                            <a:srgbClr val="002060"/>
                          </a:solidFill>
                          <a:effectLst/>
                          <a:latin typeface="Trebuchet MS" panose="020B0603020202020204" pitchFamily="34" charset="0"/>
                          <a:ea typeface="Calibri" panose="020F0502020204030204" pitchFamily="34" charset="0"/>
                        </a:rPr>
                        <a:t>Management</a:t>
                      </a:r>
                    </a:p>
                    <a:p>
                      <a:pPr marL="90170" algn="l">
                        <a:spcBef>
                          <a:spcPts val="200"/>
                        </a:spcBef>
                        <a:spcAft>
                          <a:spcPts val="200"/>
                        </a:spcAft>
                      </a:pPr>
                      <a:r>
                        <a:rPr lang="en-GB" sz="1200" b="1" i="1" dirty="0" smtClean="0">
                          <a:solidFill>
                            <a:srgbClr val="002060"/>
                          </a:solidFill>
                          <a:effectLst/>
                          <a:latin typeface="Trebuchet MS" panose="020B0603020202020204" pitchFamily="34" charset="0"/>
                          <a:ea typeface="Times New Roman" panose="02020603050405020304" pitchFamily="18" charset="0"/>
                        </a:rPr>
                        <a:t>                                                - Implementation</a:t>
                      </a:r>
                    </a:p>
                    <a:p>
                      <a:pPr marL="90170" algn="l">
                        <a:spcBef>
                          <a:spcPts val="200"/>
                        </a:spcBef>
                        <a:spcAft>
                          <a:spcPts val="200"/>
                        </a:spcAft>
                      </a:pPr>
                      <a:r>
                        <a:rPr lang="en-GB" sz="1200" b="1" i="1" dirty="0" smtClean="0">
                          <a:solidFill>
                            <a:srgbClr val="002060"/>
                          </a:solidFill>
                          <a:effectLst/>
                          <a:latin typeface="Trebuchet MS" panose="020B0603020202020204" pitchFamily="34" charset="0"/>
                          <a:ea typeface="Times New Roman" panose="02020603050405020304" pitchFamily="18" charset="0"/>
                        </a:rPr>
                        <a:t>                                                - Small scale investments</a:t>
                      </a:r>
                    </a:p>
                    <a:p>
                      <a:pPr marL="90170" algn="l">
                        <a:spcBef>
                          <a:spcPts val="200"/>
                        </a:spcBef>
                        <a:spcAft>
                          <a:spcPts val="200"/>
                        </a:spcAft>
                      </a:pPr>
                      <a:r>
                        <a:rPr lang="en-GB" sz="1200" b="1" i="1" dirty="0" smtClean="0">
                          <a:solidFill>
                            <a:srgbClr val="002060"/>
                          </a:solidFill>
                          <a:effectLst/>
                          <a:latin typeface="Trebuchet MS" panose="020B0603020202020204" pitchFamily="34" charset="0"/>
                          <a:ea typeface="Times New Roman" panose="02020603050405020304" pitchFamily="18" charset="0"/>
                        </a:rPr>
                        <a:t>                                                - Communication</a:t>
                      </a:r>
                      <a:endParaRPr lang="en-US" sz="1200" i="1"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Target </a:t>
                      </a:r>
                      <a:r>
                        <a:rPr lang="en-GB" sz="1200" b="1" dirty="0">
                          <a:solidFill>
                            <a:srgbClr val="002060"/>
                          </a:solidFill>
                          <a:effectLst/>
                          <a:latin typeface="Trebuchet MS" panose="020B0603020202020204" pitchFamily="34" charset="0"/>
                          <a:ea typeface="Calibri" panose="020F0502020204030204" pitchFamily="34" charset="0"/>
                        </a:rPr>
                        <a:t>groups</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3"/>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Define Periods (reporting)</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362367">
                <a:tc>
                  <a:txBody>
                    <a:bodyPr/>
                    <a:lstStyle/>
                    <a:p>
                      <a:pPr algn="just">
                        <a:spcBef>
                          <a:spcPts val="200"/>
                        </a:spcBef>
                        <a:spcAft>
                          <a:spcPts val="200"/>
                        </a:spcAft>
                      </a:pPr>
                      <a:r>
                        <a:rPr lang="en-GB" sz="1200" b="1" dirty="0" smtClean="0">
                          <a:solidFill>
                            <a:srgbClr val="FF0000"/>
                          </a:solidFill>
                          <a:effectLst/>
                          <a:latin typeface="Trebuchet MS" panose="020B0603020202020204" pitchFamily="34" charset="0"/>
                          <a:ea typeface="Calibri" panose="020F0502020204030204" pitchFamily="34" charset="0"/>
                        </a:rPr>
                        <a:t>E. Project </a:t>
                      </a:r>
                      <a:r>
                        <a:rPr lang="en-GB" sz="1200" b="1" dirty="0">
                          <a:solidFill>
                            <a:srgbClr val="FF0000"/>
                          </a:solidFill>
                          <a:effectLst/>
                          <a:latin typeface="Trebuchet MS" panose="020B0603020202020204" pitchFamily="34" charset="0"/>
                          <a:ea typeface="Calibri" panose="020F0502020204030204" pitchFamily="34" charset="0"/>
                        </a:rPr>
                        <a:t>Budget</a:t>
                      </a:r>
                      <a:endParaRPr lang="en-US"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5"/>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Project </a:t>
                      </a:r>
                      <a:r>
                        <a:rPr lang="en-GB" sz="1200" b="1" dirty="0">
                          <a:solidFill>
                            <a:srgbClr val="002060"/>
                          </a:solidFill>
                          <a:effectLst/>
                          <a:latin typeface="Trebuchet MS" panose="020B0603020202020204" pitchFamily="34" charset="0"/>
                          <a:ea typeface="Calibri" panose="020F0502020204030204" pitchFamily="34" charset="0"/>
                        </a:rPr>
                        <a:t>Budget Per Period</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6"/>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Partner </a:t>
                      </a:r>
                      <a:r>
                        <a:rPr lang="en-GB" sz="1200" b="1" dirty="0">
                          <a:solidFill>
                            <a:srgbClr val="002060"/>
                          </a:solidFill>
                          <a:effectLst/>
                          <a:latin typeface="Trebuchet MS" panose="020B0603020202020204" pitchFamily="34" charset="0"/>
                          <a:ea typeface="Calibri" panose="020F0502020204030204" pitchFamily="34" charset="0"/>
                        </a:rPr>
                        <a:t>budget </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7"/>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Activities </a:t>
                      </a:r>
                      <a:r>
                        <a:rPr lang="en-GB" sz="1200" b="1" dirty="0">
                          <a:solidFill>
                            <a:srgbClr val="002060"/>
                          </a:solidFill>
                          <a:effectLst/>
                          <a:latin typeface="Trebuchet MS" panose="020B0603020202020204" pitchFamily="34" charset="0"/>
                          <a:ea typeface="Calibri" panose="020F0502020204030204" pitchFamily="34" charset="0"/>
                        </a:rPr>
                        <a:t>Outside</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8"/>
                  </a:ext>
                </a:extLst>
              </a:tr>
              <a:tr h="362367">
                <a:tc>
                  <a:txBody>
                    <a:bodyPr/>
                    <a:lstStyle/>
                    <a:p>
                      <a:pPr marL="90170" algn="just">
                        <a:spcBef>
                          <a:spcPts val="200"/>
                        </a:spcBef>
                        <a:spcAft>
                          <a:spcPts val="200"/>
                        </a:spcAft>
                      </a:pPr>
                      <a:r>
                        <a:rPr lang="en-GB" sz="1200" b="1" dirty="0" smtClean="0">
                          <a:solidFill>
                            <a:srgbClr val="002060"/>
                          </a:solidFill>
                          <a:effectLst/>
                          <a:latin typeface="Trebuchet MS" panose="020B0603020202020204" pitchFamily="34" charset="0"/>
                          <a:ea typeface="Calibri" panose="020F0502020204030204" pitchFamily="34" charset="0"/>
                        </a:rPr>
                        <a:t>Project breakdown </a:t>
                      </a:r>
                      <a:r>
                        <a:rPr lang="en-GB" sz="1200" b="1" dirty="0">
                          <a:solidFill>
                            <a:srgbClr val="002060"/>
                          </a:solidFill>
                          <a:effectLst/>
                          <a:latin typeface="Trebuchet MS" panose="020B0603020202020204" pitchFamily="34" charset="0"/>
                          <a:ea typeface="Calibri" panose="020F0502020204030204" pitchFamily="34" charset="0"/>
                        </a:rPr>
                        <a:t>budget</a:t>
                      </a:r>
                      <a:endParaRPr lang="en-US"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9"/>
                  </a:ext>
                </a:extLst>
              </a:tr>
              <a:tr h="362367">
                <a:tc>
                  <a:txBody>
                    <a:bodyPr/>
                    <a:lstStyle/>
                    <a:p>
                      <a:pPr algn="just">
                        <a:spcBef>
                          <a:spcPts val="200"/>
                        </a:spcBef>
                        <a:spcAft>
                          <a:spcPts val="200"/>
                        </a:spcAft>
                      </a:pPr>
                      <a:r>
                        <a:rPr lang="en-GB" sz="1200" b="1" dirty="0" smtClean="0">
                          <a:solidFill>
                            <a:srgbClr val="FF0000"/>
                          </a:solidFill>
                          <a:effectLst/>
                          <a:latin typeface="Trebuchet MS" panose="020B0603020202020204" pitchFamily="34" charset="0"/>
                          <a:ea typeface="Calibri" panose="020F0502020204030204" pitchFamily="34" charset="0"/>
                        </a:rPr>
                        <a:t>F. Project </a:t>
                      </a:r>
                      <a:r>
                        <a:rPr lang="en-GB" sz="1200" b="1" dirty="0">
                          <a:solidFill>
                            <a:srgbClr val="FF0000"/>
                          </a:solidFill>
                          <a:effectLst/>
                          <a:latin typeface="Trebuchet MS" panose="020B0603020202020204" pitchFamily="34" charset="0"/>
                          <a:ea typeface="Calibri" panose="020F0502020204030204" pitchFamily="34" charset="0"/>
                        </a:rPr>
                        <a:t>Budget Overview</a:t>
                      </a:r>
                      <a:endParaRPr lang="en-US"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10"/>
                  </a:ext>
                </a:extLst>
              </a:tr>
              <a:tr h="362367">
                <a:tc>
                  <a:txBody>
                    <a:bodyPr/>
                    <a:lstStyle/>
                    <a:p>
                      <a:pPr algn="just">
                        <a:spcBef>
                          <a:spcPts val="200"/>
                        </a:spcBef>
                        <a:spcAft>
                          <a:spcPts val="200"/>
                        </a:spcAft>
                      </a:pPr>
                      <a:r>
                        <a:rPr lang="en-GB" sz="1200" b="1" dirty="0" smtClean="0">
                          <a:solidFill>
                            <a:srgbClr val="FF0000"/>
                          </a:solidFill>
                          <a:effectLst/>
                          <a:latin typeface="Trebuchet MS" panose="020B0603020202020204" pitchFamily="34" charset="0"/>
                          <a:ea typeface="Calibri" panose="020F0502020204030204" pitchFamily="34" charset="0"/>
                        </a:rPr>
                        <a:t>G. Attachments</a:t>
                      </a:r>
                      <a:endParaRPr lang="en-US"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11"/>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995373404"/>
              </p:ext>
            </p:extLst>
          </p:nvPr>
        </p:nvGraphicFramePr>
        <p:xfrm>
          <a:off x="4763729" y="1241323"/>
          <a:ext cx="4343400" cy="5616678"/>
        </p:xfrm>
        <a:graphic>
          <a:graphicData uri="http://schemas.openxmlformats.org/drawingml/2006/table">
            <a:tbl>
              <a:tblPr firstRow="1" firstCol="1" bandRow="1"/>
              <a:tblGrid>
                <a:gridCol w="4343400">
                  <a:extLst>
                    <a:ext uri="{9D8B030D-6E8A-4147-A177-3AD203B41FA5}">
                      <a16:colId xmlns:a16="http://schemas.microsoft.com/office/drawing/2014/main" val="20000"/>
                    </a:ext>
                  </a:extLst>
                </a:gridCol>
              </a:tblGrid>
              <a:tr h="36236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Bölümler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Alt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bölümler</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36236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D.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İş</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planı</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1"/>
                  </a:ext>
                </a:extLst>
              </a:tr>
              <a:tr h="1630641">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l"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rPr>
                        <a:t>–</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a:t>
                      </a:r>
                      <a:endPar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88900" marR="0" lvl="0" indent="0" algn="l" defTabSz="914400" rtl="0" eaLnBrk="1" fontAlgn="base" latinLnBrk="0" hangingPunct="1">
                        <a:lnSpc>
                          <a:spcPct val="100000"/>
                        </a:lnSpc>
                        <a:spcBef>
                          <a:spcPts val="200"/>
                        </a:spcBef>
                        <a:spcAft>
                          <a:spcPts val="200"/>
                        </a:spcAft>
                        <a:buClrTx/>
                        <a:buSzTx/>
                        <a:buFontTx/>
                        <a:buNone/>
                        <a:tabLst/>
                      </a:pPr>
                      <a:r>
                        <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Uygulama</a:t>
                      </a:r>
                      <a:endPar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88900" marR="0" lvl="0" indent="0" algn="l" defTabSz="914400" rtl="0" eaLnBrk="1" fontAlgn="base" latinLnBrk="0" hangingPunct="1">
                        <a:lnSpc>
                          <a:spcPct val="100000"/>
                        </a:lnSpc>
                        <a:spcBef>
                          <a:spcPts val="200"/>
                        </a:spcBef>
                        <a:spcAft>
                          <a:spcPts val="200"/>
                        </a:spcAft>
                        <a:buClrTx/>
                        <a:buSzTx/>
                        <a:buFontTx/>
                        <a:buNone/>
                        <a:tabLst/>
                      </a:pPr>
                      <a:r>
                        <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Küçük</a:t>
                      </a:r>
                      <a:r>
                        <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ölçekli</a:t>
                      </a:r>
                      <a:r>
                        <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yatırımlar</a:t>
                      </a:r>
                      <a:endPar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88900" marR="0" lvl="0" indent="0" algn="l" defTabSz="914400" rtl="0" eaLnBrk="1" fontAlgn="base" latinLnBrk="0" hangingPunct="1">
                        <a:lnSpc>
                          <a:spcPct val="100000"/>
                        </a:lnSpc>
                        <a:spcBef>
                          <a:spcPts val="200"/>
                        </a:spcBef>
                        <a:spcAft>
                          <a:spcPts val="200"/>
                        </a:spcAft>
                        <a:buClrTx/>
                        <a:buSzTx/>
                        <a:buFontTx/>
                        <a:buNone/>
                        <a:tabLst/>
                      </a:pPr>
                      <a:r>
                        <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en-GB" altLang="tr-TR" sz="1400" b="1"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İletişim</a:t>
                      </a:r>
                      <a:endParaRPr kumimoji="0" lang="en-GB" altLang="tr-TR" sz="1400" b="1"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gruplar</a:t>
                      </a:r>
                      <a:endParaRPr kumimoji="0" lang="en-US"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3"/>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Tanımlama</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Dönemleri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raporlama</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36236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E.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Bütçesi</a:t>
                      </a:r>
                      <a:endPar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05"/>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Dönem</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Başına</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Bütçesi</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6"/>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bütçesi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7"/>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Alanı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Dışındaki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Faaliyetler</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8"/>
                  </a:ext>
                </a:extLst>
              </a:tr>
              <a:tr h="362367">
                <a:tc>
                  <a:txBody>
                    <a:bodyPr/>
                    <a:lstStyle>
                      <a:lvl1pPr marL="88900">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890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bütçesi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dökümü</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9"/>
                  </a:ext>
                </a:extLst>
              </a:tr>
              <a:tr h="36236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F.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Bütçesine</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Genel</a:t>
                      </a: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Bakış</a:t>
                      </a:r>
                      <a:endPar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10"/>
                  </a:ext>
                </a:extLst>
              </a:tr>
              <a:tr h="36236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200"/>
                        </a:spcBef>
                        <a:spcAft>
                          <a:spcPts val="200"/>
                        </a:spcAft>
                        <a:buClrTx/>
                        <a:buSzTx/>
                        <a:buFontTx/>
                        <a:buNone/>
                        <a:tabLst/>
                      </a:pPr>
                      <a:r>
                        <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G. </a:t>
                      </a:r>
                      <a:r>
                        <a:rPr kumimoji="0" lang="en-GB" altLang="tr-TR" sz="1400" b="1"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Ekler</a:t>
                      </a:r>
                      <a:endParaRPr kumimoji="0" lang="en-GB" altLang="tr-TR" sz="1400" b="1"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1E8FF"/>
                    </a:solidFill>
                  </a:tcPr>
                </a:tc>
                <a:extLst>
                  <a:ext uri="{0D108BD9-81ED-4DB2-BD59-A6C34878D82A}">
                    <a16:rowId xmlns:a16="http://schemas.microsoft.com/office/drawing/2014/main" val="10011"/>
                  </a:ext>
                </a:extLst>
              </a:tr>
            </a:tbl>
          </a:graphicData>
        </a:graphic>
      </p:graphicFrame>
      <p:sp>
        <p:nvSpPr>
          <p:cNvPr id="6" name="Title 1"/>
          <p:cNvSpPr txBox="1">
            <a:spLocks/>
          </p:cNvSpPr>
          <p:nvPr/>
        </p:nvSpPr>
        <p:spPr bwMode="auto">
          <a:xfrm>
            <a:off x="4800601" y="761999"/>
            <a:ext cx="4191000" cy="479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Başvuru</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Formunun</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Doldurulması</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1800" b="1" dirty="0" smtClean="0">
                <a:solidFill>
                  <a:srgbClr val="003399"/>
                </a:solidFill>
                <a:effectLst>
                  <a:outerShdw blurRad="38100" dist="38100" dir="2700000" algn="tl">
                    <a:srgbClr val="C0C0C0"/>
                  </a:outerShdw>
                </a:effectLst>
                <a:ea typeface="ＭＳ Ｐゴシック" panose="020B0600070205080204" pitchFamily="34" charset="-128"/>
              </a:rPr>
              <a:t>II)</a:t>
            </a:r>
            <a:endParaRPr lang="en-US" sz="1800" b="1" kern="0" dirty="0" smtClean="0">
              <a:solidFill>
                <a:srgbClr val="003399"/>
              </a:solidFill>
              <a:effectLst>
                <a:outerShdw blurRad="38100" dist="38100" dir="2700000" algn="tl">
                  <a:srgbClr val="000000">
                    <a:alpha val="43137"/>
                  </a:srgbClr>
                </a:outerShdw>
              </a:effectLst>
              <a:ea typeface="ＭＳ Ｐゴシック" panose="020B0600070205080204" pitchFamily="34" charset="-128"/>
            </a:endParaRPr>
          </a:p>
        </p:txBody>
      </p:sp>
      <p:cxnSp>
        <p:nvCxnSpPr>
          <p:cNvPr id="7" name="Düz Bağlayıcı 6"/>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4049"/>
            <a:ext cx="7772400" cy="6858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Project </a:t>
            </a:r>
            <a:r>
              <a:rPr lang="en-US" sz="2400" b="1" dirty="0">
                <a:solidFill>
                  <a:srgbClr val="003399"/>
                </a:solidFill>
                <a:effectLst>
                  <a:outerShdw blurRad="38100" dist="38100" dir="2700000" algn="tl">
                    <a:srgbClr val="000000">
                      <a:alpha val="43137"/>
                    </a:srgbClr>
                  </a:outerShdw>
                </a:effectLst>
              </a:rPr>
              <a:t>Summary and Partners</a:t>
            </a:r>
            <a:endParaRPr lang="en-US" sz="2400" b="1" dirty="0">
              <a:effectLst>
                <a:outerShdw blurRad="38100" dist="38100" dir="2700000" algn="tl">
                  <a:srgbClr val="000000">
                    <a:alpha val="43137"/>
                  </a:srgbClr>
                </a:outerShdw>
              </a:effectLst>
            </a:endParaRPr>
          </a:p>
        </p:txBody>
      </p:sp>
      <p:sp>
        <p:nvSpPr>
          <p:cNvPr id="55299" name="Rectangle 1"/>
          <p:cNvSpPr>
            <a:spLocks noChangeArrowheads="1"/>
          </p:cNvSpPr>
          <p:nvPr/>
        </p:nvSpPr>
        <p:spPr bwMode="auto">
          <a:xfrm>
            <a:off x="-2867025" y="0"/>
            <a:ext cx="14878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9pPr>
          </a:lstStyle>
          <a:p>
            <a:pPr>
              <a:spcBef>
                <a:spcPct val="0"/>
              </a:spcBef>
              <a:buFontTx/>
              <a:buNone/>
            </a:pPr>
            <a:endParaRPr lang="tr-TR" altLang="tr-TR" sz="2400">
              <a:latin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48146822"/>
              </p:ext>
            </p:extLst>
          </p:nvPr>
        </p:nvGraphicFramePr>
        <p:xfrm>
          <a:off x="-837" y="1339849"/>
          <a:ext cx="9144000" cy="957263"/>
        </p:xfrm>
        <a:graphic>
          <a:graphicData uri="http://schemas.openxmlformats.org/drawingml/2006/table">
            <a:tbl>
              <a:tblPr firstRow="1" firstCol="1" bandRow="1"/>
              <a:tblGrid>
                <a:gridCol w="2768367">
                  <a:extLst>
                    <a:ext uri="{9D8B030D-6E8A-4147-A177-3AD203B41FA5}">
                      <a16:colId xmlns:a16="http://schemas.microsoft.com/office/drawing/2014/main" val="20000"/>
                    </a:ext>
                  </a:extLst>
                </a:gridCol>
                <a:gridCol w="6375633">
                  <a:extLst>
                    <a:ext uri="{9D8B030D-6E8A-4147-A177-3AD203B41FA5}">
                      <a16:colId xmlns:a16="http://schemas.microsoft.com/office/drawing/2014/main" val="20001"/>
                    </a:ext>
                  </a:extLst>
                </a:gridCol>
              </a:tblGrid>
              <a:tr h="304861">
                <a:tc gridSpan="2">
                  <a:txBody>
                    <a:bodyPr/>
                    <a:lstStyle/>
                    <a:p>
                      <a:pPr algn="just">
                        <a:spcBef>
                          <a:spcPts val="600"/>
                        </a:spcBef>
                        <a:spcAft>
                          <a:spcPts val="0"/>
                        </a:spcAft>
                      </a:pPr>
                      <a:r>
                        <a:rPr lang="en-US" sz="1400" b="1" dirty="0" smtClean="0">
                          <a:solidFill>
                            <a:srgbClr val="002060"/>
                          </a:solidFill>
                          <a:effectLst/>
                          <a:latin typeface="+mj-lt"/>
                          <a:ea typeface="Times New Roman" panose="02020603050405020304" pitchFamily="18" charset="0"/>
                        </a:rPr>
                        <a:t>Project</a:t>
                      </a:r>
                      <a:r>
                        <a:rPr lang="en-US" sz="1400" b="1" baseline="0" dirty="0" smtClean="0">
                          <a:solidFill>
                            <a:srgbClr val="002060"/>
                          </a:solidFill>
                          <a:effectLst/>
                          <a:latin typeface="+mj-lt"/>
                          <a:ea typeface="Times New Roman" panose="02020603050405020304" pitchFamily="18" charset="0"/>
                        </a:rPr>
                        <a:t> summary</a:t>
                      </a:r>
                      <a:endParaRPr lang="en-US" sz="1400" b="1"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pPr algn="just">
                        <a:spcBef>
                          <a:spcPts val="600"/>
                        </a:spcBef>
                        <a:spcAft>
                          <a:spcPts val="0"/>
                        </a:spcAft>
                      </a:pPr>
                      <a:endParaRPr lang="en-US" sz="14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652402">
                <a:tc>
                  <a:txBody>
                    <a:bodyPr/>
                    <a:lstStyle/>
                    <a:p>
                      <a:pPr>
                        <a:spcAft>
                          <a:spcPts val="0"/>
                        </a:spcAft>
                      </a:pPr>
                      <a:r>
                        <a:rPr lang="en-GB" sz="1400" b="1" dirty="0" smtClean="0">
                          <a:solidFill>
                            <a:srgbClr val="002060"/>
                          </a:solidFill>
                          <a:effectLst/>
                          <a:latin typeface="+mj-lt"/>
                          <a:ea typeface="Calibri" panose="020F0502020204030204" pitchFamily="34" charset="0"/>
                          <a:cs typeface="Trebuchet MS" panose="020B0603020202020204" pitchFamily="34" charset="0"/>
                        </a:rPr>
                        <a:t>Short Overview</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de-AT" sz="1400" b="0" i="0" u="none" strike="noStrike" kern="1200" cap="none" spc="0" normalizeH="0" baseline="0" noProof="0" dirty="0" smtClean="0">
                          <a:ln>
                            <a:noFill/>
                          </a:ln>
                          <a:solidFill>
                            <a:srgbClr val="002060"/>
                          </a:solidFill>
                          <a:effectLst/>
                          <a:uLnTx/>
                          <a:uFillTx/>
                          <a:latin typeface="+mj-lt"/>
                          <a:ea typeface="Calibri" panose="020F0502020204030204" pitchFamily="34" charset="0"/>
                          <a:cs typeface="Trebuchet MS" panose="020B0603020202020204" pitchFamily="34" charset="0"/>
                        </a:rPr>
                        <a:t>A brief summary description of the project </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2436174130"/>
              </p:ext>
            </p:extLst>
          </p:nvPr>
        </p:nvGraphicFramePr>
        <p:xfrm>
          <a:off x="-837" y="1968608"/>
          <a:ext cx="9157398" cy="1252486"/>
        </p:xfrm>
        <a:graphic>
          <a:graphicData uri="http://schemas.openxmlformats.org/drawingml/2006/table">
            <a:tbl>
              <a:tblPr firstRow="1" firstCol="1" bandRow="1"/>
              <a:tblGrid>
                <a:gridCol w="2773483">
                  <a:extLst>
                    <a:ext uri="{9D8B030D-6E8A-4147-A177-3AD203B41FA5}">
                      <a16:colId xmlns:a16="http://schemas.microsoft.com/office/drawing/2014/main" val="20000"/>
                    </a:ext>
                  </a:extLst>
                </a:gridCol>
                <a:gridCol w="6383915">
                  <a:extLst>
                    <a:ext uri="{9D8B030D-6E8A-4147-A177-3AD203B41FA5}">
                      <a16:colId xmlns:a16="http://schemas.microsoft.com/office/drawing/2014/main" val="20001"/>
                    </a:ext>
                  </a:extLst>
                </a:gridCol>
              </a:tblGrid>
              <a:tr h="304800">
                <a:tc gridSpan="2">
                  <a:txBody>
                    <a:bodyPr/>
                    <a:lstStyle/>
                    <a:p>
                      <a:pPr algn="just">
                        <a:spcBef>
                          <a:spcPts val="600"/>
                        </a:spcBef>
                        <a:spcAft>
                          <a:spcPts val="0"/>
                        </a:spcAft>
                      </a:pPr>
                      <a:r>
                        <a:rPr lang="en-US" sz="1400" b="1" dirty="0" smtClean="0">
                          <a:solidFill>
                            <a:srgbClr val="002060"/>
                          </a:solidFill>
                          <a:effectLst/>
                          <a:latin typeface="+mj-lt"/>
                          <a:ea typeface="Times New Roman" panose="02020603050405020304" pitchFamily="18" charset="0"/>
                        </a:rPr>
                        <a:t>Partners</a:t>
                      </a:r>
                      <a:endParaRPr lang="en-US" sz="1400" b="1" dirty="0">
                        <a:solidFill>
                          <a:srgbClr val="002060"/>
                        </a:solidFill>
                        <a:effectLst/>
                        <a:latin typeface="+mj-lt"/>
                        <a:ea typeface="Times New Roman" panose="02020603050405020304" pitchFamily="18" charset="0"/>
                      </a:endParaRPr>
                    </a:p>
                  </a:txBody>
                  <a:tcPr marL="68574" marR="68574"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pPr algn="just">
                        <a:spcBef>
                          <a:spcPts val="600"/>
                        </a:spcBef>
                        <a:spcAft>
                          <a:spcPts val="0"/>
                        </a:spcAft>
                      </a:pPr>
                      <a:endParaRPr lang="en-US" sz="14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50731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400" b="1" i="0" u="none" strike="noStrike" kern="1200" cap="none" spc="0" normalizeH="0" baseline="0" noProof="0" dirty="0" smtClean="0">
                          <a:ln>
                            <a:noFill/>
                          </a:ln>
                          <a:solidFill>
                            <a:srgbClr val="002060"/>
                          </a:solidFill>
                          <a:effectLst/>
                          <a:uLnTx/>
                          <a:uFillTx/>
                          <a:latin typeface="+mj-lt"/>
                          <a:ea typeface="Times New Roman" panose="02020603050405020304" pitchFamily="18" charset="0"/>
                          <a:cs typeface="Arial" panose="020B0604020202020204" pitchFamily="34" charset="0"/>
                        </a:rPr>
                        <a:t>Experiences of Partner</a:t>
                      </a:r>
                      <a:endParaRPr kumimoji="0" lang="en-US" sz="1400" b="0" i="0" u="none" strike="noStrike" kern="1200" cap="none" spc="0" normalizeH="0" baseline="0" noProof="0" dirty="0" smtClean="0">
                        <a:ln>
                          <a:noFill/>
                        </a:ln>
                        <a:solidFill>
                          <a:srgbClr val="002060"/>
                        </a:solidFill>
                        <a:effectLst/>
                        <a:uLnTx/>
                        <a:uFillTx/>
                        <a:latin typeface="+mj-lt"/>
                        <a:ea typeface="Calibri" panose="020F0502020204030204" pitchFamily="34" charset="0"/>
                        <a:cs typeface="Times New Roman" panose="02020603050405020304" pitchFamily="18" charset="0"/>
                      </a:endParaRPr>
                    </a:p>
                    <a:p>
                      <a:pPr>
                        <a:spcAft>
                          <a:spcPts val="0"/>
                        </a:spcAft>
                      </a:pP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74" marR="6857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srgbClr val="002060"/>
                          </a:solidFill>
                          <a:effectLst/>
                          <a:uLnTx/>
                          <a:uFillTx/>
                          <a:latin typeface="+mj-lt"/>
                          <a:ea typeface="Times New Roman" panose="02020603050405020304" pitchFamily="18" charset="0"/>
                          <a:cs typeface="Arial" panose="020B0604020202020204" pitchFamily="34" charset="0"/>
                        </a:rPr>
                        <a:t>Specific competences and experiences relevant for the project of each organisation participating in the project</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74" marR="6857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3810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rgbClr val="002060"/>
                          </a:solidFill>
                          <a:effectLst/>
                          <a:latin typeface="+mj-lt"/>
                          <a:ea typeface="Times New Roman" panose="02020603050405020304" pitchFamily="18" charset="0"/>
                          <a:cs typeface="Arial" panose="020B0604020202020204" pitchFamily="34" charset="0"/>
                        </a:rPr>
                        <a:t>Other International Projects</a:t>
                      </a:r>
                      <a:endParaRPr lang="en-US" sz="1400" kern="1200" dirty="0" smtClean="0">
                        <a:solidFill>
                          <a:srgbClr val="002060"/>
                        </a:solidFill>
                        <a:effectLst/>
                        <a:latin typeface="+mj-lt"/>
                        <a:ea typeface="Calibri" panose="020F0502020204030204" pitchFamily="34" charset="0"/>
                        <a:cs typeface="Times New Roman" panose="02020603050405020304" pitchFamily="18" charset="0"/>
                      </a:endParaRPr>
                    </a:p>
                    <a:p>
                      <a:pPr algn="just">
                        <a:spcAft>
                          <a:spcPts val="0"/>
                        </a:spcAft>
                      </a:pP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74" marR="68574"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srgbClr val="002060"/>
                          </a:solidFill>
                          <a:effectLst/>
                          <a:uLnTx/>
                          <a:uFillTx/>
                          <a:latin typeface="+mj-lt"/>
                          <a:ea typeface="Times New Roman" panose="02020603050405020304" pitchFamily="18" charset="0"/>
                          <a:cs typeface="Arial" panose="020B0604020202020204" pitchFamily="34" charset="0"/>
                        </a:rPr>
                        <a:t>The organisation's experience in participating in and/or managing EU co-financed projects or other international projects</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74" marR="68574"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8" name="Title 1"/>
          <p:cNvSpPr txBox="1">
            <a:spLocks/>
          </p:cNvSpPr>
          <p:nvPr/>
        </p:nvSpPr>
        <p:spPr bwMode="auto">
          <a:xfrm>
            <a:off x="691662" y="346562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Özeti</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ve</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Ortaklar</a:t>
            </a:r>
            <a:endParaRPr lang="en-US" sz="2400" b="1" kern="0" dirty="0">
              <a:effectLst>
                <a:outerShdw blurRad="38100" dist="38100" dir="2700000" algn="tl">
                  <a:srgbClr val="000000">
                    <a:alpha val="43137"/>
                  </a:srgbClr>
                </a:outerShdw>
              </a:effectLst>
            </a:endParaRPr>
          </a:p>
        </p:txBody>
      </p:sp>
      <p:graphicFrame>
        <p:nvGraphicFramePr>
          <p:cNvPr id="9" name="Content Placeholder 5"/>
          <p:cNvGraphicFramePr>
            <a:graphicFrameLocks/>
          </p:cNvGraphicFramePr>
          <p:nvPr>
            <p:extLst>
              <p:ext uri="{D42A27DB-BD31-4B8C-83A1-F6EECF244321}">
                <p14:modId xmlns:p14="http://schemas.microsoft.com/office/powerpoint/2010/main" val="3816252622"/>
              </p:ext>
            </p:extLst>
          </p:nvPr>
        </p:nvGraphicFramePr>
        <p:xfrm>
          <a:off x="0" y="4015000"/>
          <a:ext cx="9144000" cy="957263"/>
        </p:xfrm>
        <a:graphic>
          <a:graphicData uri="http://schemas.openxmlformats.org/drawingml/2006/table">
            <a:tbl>
              <a:tblPr firstRow="1" firstCol="1" bandRow="1"/>
              <a:tblGrid>
                <a:gridCol w="2768367">
                  <a:extLst>
                    <a:ext uri="{9D8B030D-6E8A-4147-A177-3AD203B41FA5}">
                      <a16:colId xmlns:a16="http://schemas.microsoft.com/office/drawing/2014/main" val="20000"/>
                    </a:ext>
                  </a:extLst>
                </a:gridCol>
                <a:gridCol w="6375633">
                  <a:extLst>
                    <a:ext uri="{9D8B030D-6E8A-4147-A177-3AD203B41FA5}">
                      <a16:colId xmlns:a16="http://schemas.microsoft.com/office/drawing/2014/main" val="20001"/>
                    </a:ext>
                  </a:extLst>
                </a:gridCol>
              </a:tblGrid>
              <a:tr h="304861">
                <a:tc gridSpan="2">
                  <a:txBody>
                    <a:bodyPr/>
                    <a:lstStyle/>
                    <a:p>
                      <a:pPr algn="just">
                        <a:spcBef>
                          <a:spcPts val="600"/>
                        </a:spcBef>
                        <a:spcAft>
                          <a:spcPts val="0"/>
                        </a:spcAft>
                      </a:pPr>
                      <a:r>
                        <a:rPr lang="tr-TR" sz="1400" b="1" dirty="0" smtClean="0">
                          <a:solidFill>
                            <a:srgbClr val="002060"/>
                          </a:solidFill>
                          <a:effectLst/>
                          <a:latin typeface="+mj-lt"/>
                          <a:ea typeface="Times New Roman" panose="02020603050405020304" pitchFamily="18" charset="0"/>
                        </a:rPr>
                        <a:t>Proje Özeti</a:t>
                      </a:r>
                      <a:endParaRPr lang="en-US" sz="1400" b="1"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pPr algn="just">
                        <a:spcBef>
                          <a:spcPts val="600"/>
                        </a:spcBef>
                        <a:spcAft>
                          <a:spcPts val="0"/>
                        </a:spcAft>
                      </a:pPr>
                      <a:endParaRPr lang="en-US" sz="14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652402">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tr-TR" sz="1400" b="1" i="0" u="none" strike="noStrike" kern="1200" cap="none" spc="0" normalizeH="0" baseline="0" dirty="0" smtClean="0">
                          <a:ln>
                            <a:noFill/>
                          </a:ln>
                          <a:solidFill>
                            <a:srgbClr val="002060"/>
                          </a:solidFill>
                          <a:effectLst/>
                          <a:uLnTx/>
                          <a:uFillTx/>
                          <a:latin typeface="+mj-lt"/>
                          <a:ea typeface="Calibri" panose="020F0502020204030204" pitchFamily="34" charset="0"/>
                          <a:cs typeface="Trebuchet MS" panose="020B0603020202020204" pitchFamily="34" charset="0"/>
                        </a:rPr>
                        <a:t>Genel Bakış</a:t>
                      </a:r>
                      <a:endParaRPr kumimoji="0" lang="tr-TR" sz="1400" b="1" i="0" u="none" strike="noStrike" kern="1200" cap="none" spc="0" normalizeH="0" baseline="0" dirty="0">
                        <a:ln>
                          <a:noFill/>
                        </a:ln>
                        <a:solidFill>
                          <a:srgbClr val="002060"/>
                        </a:solidFill>
                        <a:effectLst/>
                        <a:uLnTx/>
                        <a:uFillTx/>
                        <a:latin typeface="+mj-lt"/>
                        <a:ea typeface="Calibri" panose="020F0502020204030204" pitchFamily="34" charset="0"/>
                        <a:cs typeface="Trebuchet MS" panose="020B0603020202020204" pitchFamily="34" charset="0"/>
                      </a:endParaRPr>
                    </a:p>
                  </a:txBody>
                  <a:tcPr marL="68574" marR="68574"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tr-TR" sz="1400" b="0" i="0" u="none" strike="noStrike" kern="1200" cap="none" spc="0" normalizeH="0" baseline="0" dirty="0" smtClean="0">
                          <a:ln>
                            <a:noFill/>
                          </a:ln>
                          <a:solidFill>
                            <a:srgbClr val="002060"/>
                          </a:solidFill>
                          <a:effectLst/>
                          <a:uLnTx/>
                          <a:uFillTx/>
                          <a:latin typeface="+mj-lt"/>
                          <a:ea typeface="Calibri" panose="020F0502020204030204" pitchFamily="34" charset="0"/>
                          <a:cs typeface="Trebuchet MS" panose="020B0603020202020204" pitchFamily="34" charset="0"/>
                        </a:rPr>
                        <a:t>Proje tanımının kısa bir özeti</a:t>
                      </a:r>
                      <a:endParaRPr kumimoji="0" lang="tr-TR" sz="1400" b="0" i="0" u="none" strike="noStrike" kern="1200" cap="none" spc="0" normalizeH="0" baseline="0" dirty="0">
                        <a:ln>
                          <a:noFill/>
                        </a:ln>
                        <a:solidFill>
                          <a:srgbClr val="002060"/>
                        </a:solidFill>
                        <a:effectLst/>
                        <a:uLnTx/>
                        <a:uFillTx/>
                        <a:latin typeface="+mj-lt"/>
                        <a:ea typeface="Calibri" panose="020F0502020204030204" pitchFamily="34" charset="0"/>
                        <a:cs typeface="Trebuchet MS" panose="020B0603020202020204" pitchFamily="34" charset="0"/>
                      </a:endParaRPr>
                    </a:p>
                  </a:txBody>
                  <a:tcPr marL="68574" marR="68574"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0" name="Content Placeholder 5"/>
          <p:cNvGraphicFramePr>
            <a:graphicFrameLocks/>
          </p:cNvGraphicFramePr>
          <p:nvPr>
            <p:extLst>
              <p:ext uri="{D42A27DB-BD31-4B8C-83A1-F6EECF244321}">
                <p14:modId xmlns:p14="http://schemas.microsoft.com/office/powerpoint/2010/main" val="3097549675"/>
              </p:ext>
            </p:extLst>
          </p:nvPr>
        </p:nvGraphicFramePr>
        <p:xfrm>
          <a:off x="5862" y="4835842"/>
          <a:ext cx="9150698" cy="2068683"/>
        </p:xfrm>
        <a:graphic>
          <a:graphicData uri="http://schemas.openxmlformats.org/drawingml/2006/table">
            <a:tbl>
              <a:tblPr firstRow="1" firstCol="1" bandRow="1"/>
              <a:tblGrid>
                <a:gridCol w="2813538">
                  <a:extLst>
                    <a:ext uri="{9D8B030D-6E8A-4147-A177-3AD203B41FA5}">
                      <a16:colId xmlns:a16="http://schemas.microsoft.com/office/drawing/2014/main" val="20000"/>
                    </a:ext>
                  </a:extLst>
                </a:gridCol>
                <a:gridCol w="6337160">
                  <a:extLst>
                    <a:ext uri="{9D8B030D-6E8A-4147-A177-3AD203B41FA5}">
                      <a16:colId xmlns:a16="http://schemas.microsoft.com/office/drawing/2014/main" val="20001"/>
                    </a:ext>
                  </a:extLst>
                </a:gridCol>
              </a:tblGrid>
              <a:tr h="581884">
                <a:tc gridSpan="2">
                  <a:txBody>
                    <a:bodyPr/>
                    <a:lstStyle/>
                    <a:p>
                      <a:pPr marL="0" algn="just" defTabSz="914400" rtl="0" eaLnBrk="1" latinLnBrk="0" hangingPunct="1">
                        <a:spcBef>
                          <a:spcPts val="600"/>
                        </a:spcBef>
                        <a:spcAft>
                          <a:spcPts val="0"/>
                        </a:spcAft>
                      </a:pPr>
                      <a:r>
                        <a:rPr lang="tr-TR" sz="1400" b="1" kern="1200" dirty="0" smtClean="0">
                          <a:solidFill>
                            <a:srgbClr val="002060"/>
                          </a:solidFill>
                          <a:effectLst/>
                          <a:latin typeface="+mj-lt"/>
                          <a:ea typeface="Times New Roman" panose="02020603050405020304" pitchFamily="18" charset="0"/>
                          <a:cs typeface="+mn-cs"/>
                        </a:rPr>
                        <a:t>Ortaklar</a:t>
                      </a:r>
                      <a:endParaRPr lang="tr-TR" sz="1400" b="1" kern="1200" dirty="0">
                        <a:solidFill>
                          <a:srgbClr val="002060"/>
                        </a:solidFill>
                        <a:effectLst/>
                        <a:latin typeface="+mj-lt"/>
                        <a:ea typeface="Times New Roman" panose="02020603050405020304" pitchFamily="18" charset="0"/>
                        <a:cs typeface="+mn-cs"/>
                      </a:endParaRPr>
                    </a:p>
                  </a:txBody>
                  <a:tcPr marL="68574" marR="68574"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dirty="0"/>
                    </a:p>
                  </a:txBody>
                  <a:tcPr marL="68574" marR="68574"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589861">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GB" altLang="tr-TR" sz="1400" b="1"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Ortağın</a:t>
                      </a:r>
                      <a:r>
                        <a:rPr kumimoji="0" lang="en-GB" altLang="tr-TR" sz="1400" b="1"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1"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Deneyimleri</a:t>
                      </a:r>
                      <a:endParaRPr kumimoji="0" lang="en-GB" altLang="tr-TR" sz="1400" b="1"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endParaRPr>
                    </a:p>
                  </a:txBody>
                  <a:tcPr marL="68574" marR="68574"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Projeye</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katılan</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her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bir</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kuruluşun</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projeyle</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ilgili</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belli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yetkinlikleri</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ve</a:t>
                      </a:r>
                      <a:r>
                        <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rPr>
                        <a:t> </a:t>
                      </a:r>
                      <a:r>
                        <a:rPr kumimoji="0" lang="en-GB" altLang="tr-TR" sz="1400" b="0" i="0" u="none" strike="noStrike" kern="1200" cap="none" spc="0" normalizeH="0" baseline="0" dirty="0" err="1" smtClean="0">
                          <a:ln>
                            <a:noFill/>
                          </a:ln>
                          <a:solidFill>
                            <a:srgbClr val="002060"/>
                          </a:solidFill>
                          <a:effectLst/>
                          <a:uLnTx/>
                          <a:uFillTx/>
                          <a:latin typeface="+mj-lt"/>
                          <a:ea typeface="Times New Roman" panose="02020603050405020304" pitchFamily="18" charset="0"/>
                          <a:cs typeface="Arial" panose="020B0604020202020204" pitchFamily="34" charset="0"/>
                        </a:rPr>
                        <a:t>deneyimler</a:t>
                      </a:r>
                      <a:endParaRPr kumimoji="0" lang="en-GB" altLang="tr-TR" sz="1400" b="0" i="0" u="none" strike="noStrike" kern="1200" cap="none" spc="0" normalizeH="0" baseline="0" dirty="0" smtClean="0">
                        <a:ln>
                          <a:noFill/>
                        </a:ln>
                        <a:solidFill>
                          <a:srgbClr val="002060"/>
                        </a:solidFill>
                        <a:effectLst/>
                        <a:uLnTx/>
                        <a:uFillTx/>
                        <a:latin typeface="+mj-lt"/>
                        <a:ea typeface="Times New Roman" panose="02020603050405020304" pitchFamily="18" charset="0"/>
                        <a:cs typeface="Arial" panose="020B0604020202020204" pitchFamily="34" charset="0"/>
                      </a:endParaRPr>
                    </a:p>
                  </a:txBody>
                  <a:tcPr marL="68574" marR="68574"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302206">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Uluslararası</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74" marR="68574"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endParaRPr kumimoji="0" lang="en-GB" altLang="tr-TR" sz="1400" b="0" i="0" u="none" strike="noStrike" cap="none" normalizeH="0" baseline="0" dirty="0" smtClean="0">
                        <a:ln>
                          <a:noFill/>
                        </a:ln>
                        <a:solidFill>
                          <a:srgbClr val="002060"/>
                        </a:solidFill>
                        <a:effectLst/>
                        <a:latin typeface="Trebuchet MS" panose="020B0603020202020204" pitchFamily="34" charset="0"/>
                        <a:ea typeface="Times New Roman" panose="02020603050405020304" pitchFamily="18" charset="0"/>
                      </a:endParaRPr>
                    </a:p>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Kuruluşun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AB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tarafından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finansman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sağlanan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projelere</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başka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uluslararası</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projelere</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katılma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bunları</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yönetme</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konusundaki</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deneyimi</a:t>
                      </a:r>
                      <a:endPar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74" marR="68574"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11" name="Düz Bağlayıcı 10"/>
          <p:cNvCxnSpPr/>
          <p:nvPr/>
        </p:nvCxnSpPr>
        <p:spPr>
          <a:xfrm>
            <a:off x="12561" y="346562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03" y="914400"/>
            <a:ext cx="4114800" cy="457200"/>
          </a:xfrm>
        </p:spPr>
        <p:txBody>
          <a:bodyPr/>
          <a:lstStyle/>
          <a:p>
            <a:pPr>
              <a:defRPr/>
            </a:pPr>
            <a:r>
              <a:rPr lang="en-US" sz="2800" b="1" dirty="0" smtClean="0">
                <a:solidFill>
                  <a:srgbClr val="003399"/>
                </a:solidFill>
                <a:effectLst>
                  <a:outerShdw blurRad="38100" dist="38100" dir="2700000" algn="tl">
                    <a:srgbClr val="000000">
                      <a:alpha val="43137"/>
                    </a:srgbClr>
                  </a:outerShdw>
                </a:effectLst>
              </a:rPr>
              <a:t>Project Description (I)</a:t>
            </a:r>
            <a:endParaRPr lang="en-US" sz="2800" b="1" dirty="0">
              <a:solidFill>
                <a:srgbClr val="003399"/>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9056945"/>
              </p:ext>
            </p:extLst>
          </p:nvPr>
        </p:nvGraphicFramePr>
        <p:xfrm>
          <a:off x="14748" y="1445342"/>
          <a:ext cx="4328652" cy="5412660"/>
        </p:xfrm>
        <a:graphic>
          <a:graphicData uri="http://schemas.openxmlformats.org/drawingml/2006/table">
            <a:tbl>
              <a:tblPr firstRow="1" firstCol="1" bandRow="1"/>
              <a:tblGrid>
                <a:gridCol w="1985620">
                  <a:extLst>
                    <a:ext uri="{9D8B030D-6E8A-4147-A177-3AD203B41FA5}">
                      <a16:colId xmlns:a16="http://schemas.microsoft.com/office/drawing/2014/main" val="20000"/>
                    </a:ext>
                  </a:extLst>
                </a:gridCol>
                <a:gridCol w="2343032">
                  <a:extLst>
                    <a:ext uri="{9D8B030D-6E8A-4147-A177-3AD203B41FA5}">
                      <a16:colId xmlns:a16="http://schemas.microsoft.com/office/drawing/2014/main" val="20001"/>
                    </a:ext>
                  </a:extLst>
                </a:gridCol>
              </a:tblGrid>
              <a:tr h="325885">
                <a:tc gridSpan="2">
                  <a:txBody>
                    <a:bodyPr/>
                    <a:lstStyle/>
                    <a:p>
                      <a:pPr algn="just">
                        <a:spcBef>
                          <a:spcPts val="600"/>
                        </a:spcBef>
                        <a:spcAft>
                          <a:spcPts val="0"/>
                        </a:spcAft>
                      </a:pPr>
                      <a:r>
                        <a:rPr lang="en-US" sz="1400" b="1" dirty="0" smtClean="0">
                          <a:solidFill>
                            <a:srgbClr val="002060"/>
                          </a:solidFill>
                          <a:effectLst/>
                          <a:latin typeface="+mj-lt"/>
                          <a:ea typeface="Times New Roman" panose="02020603050405020304" pitchFamily="18" charset="0"/>
                        </a:rPr>
                        <a:t>Relevance</a:t>
                      </a:r>
                      <a:endParaRPr lang="en-US" sz="1400" b="1"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325885">
                <a:tc gridSpan="2">
                  <a:txBody>
                    <a:bodyPr/>
                    <a:lstStyle/>
                    <a:p>
                      <a:pPr algn="just">
                        <a:spcBef>
                          <a:spcPts val="600"/>
                        </a:spcBef>
                        <a:spcAft>
                          <a:spcPts val="0"/>
                        </a:spcAft>
                      </a:pPr>
                      <a:r>
                        <a:rPr lang="de-AT" sz="1400" b="1" dirty="0">
                          <a:solidFill>
                            <a:srgbClr val="002060"/>
                          </a:solidFill>
                          <a:effectLst/>
                          <a:latin typeface="+mj-lt"/>
                          <a:ea typeface="Calibri" panose="020F0502020204030204" pitchFamily="34" charset="0"/>
                          <a:cs typeface="Trebuchet MS" panose="020B0603020202020204" pitchFamily="34" charset="0"/>
                        </a:rPr>
                        <a:t>Territorial Challenge</a:t>
                      </a:r>
                      <a:endParaRPr lang="en-US" sz="1400"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1"/>
                  </a:ext>
                </a:extLst>
              </a:tr>
              <a:tr h="1303535">
                <a:tc>
                  <a:txBody>
                    <a:bodyPr/>
                    <a:lstStyle/>
                    <a:p>
                      <a:pPr algn="just">
                        <a:spcAft>
                          <a:spcPts val="0"/>
                        </a:spcAft>
                      </a:pPr>
                      <a:r>
                        <a:rPr lang="en-GB" sz="1400" b="1" dirty="0">
                          <a:solidFill>
                            <a:srgbClr val="002060"/>
                          </a:solidFill>
                          <a:effectLst/>
                          <a:latin typeface="+mj-lt"/>
                          <a:ea typeface="Calibri" panose="020F0502020204030204" pitchFamily="34" charset="0"/>
                          <a:cs typeface="Trebuchet MS" panose="020B0603020202020204" pitchFamily="34" charset="0"/>
                        </a:rPr>
                        <a:t>What are the common territorial challenges that will be tackled by the project? </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Aft>
                          <a:spcPts val="0"/>
                        </a:spcAft>
                      </a:pPr>
                      <a:r>
                        <a:rPr lang="en-GB" sz="1400" dirty="0" smtClean="0">
                          <a:solidFill>
                            <a:srgbClr val="002060"/>
                          </a:solidFill>
                          <a:effectLst/>
                          <a:latin typeface="+mj-lt"/>
                          <a:ea typeface="Calibri" panose="020F0502020204030204" pitchFamily="34" charset="0"/>
                          <a:cs typeface="Trebuchet MS" panose="020B0603020202020204" pitchFamily="34" charset="0"/>
                        </a:rPr>
                        <a:t>Relevance </a:t>
                      </a:r>
                      <a:r>
                        <a:rPr lang="en-GB" sz="1400" dirty="0">
                          <a:solidFill>
                            <a:srgbClr val="002060"/>
                          </a:solidFill>
                          <a:effectLst/>
                          <a:latin typeface="+mj-lt"/>
                          <a:ea typeface="Calibri" panose="020F0502020204030204" pitchFamily="34" charset="0"/>
                          <a:cs typeface="Trebuchet MS" panose="020B0603020202020204" pitchFamily="34" charset="0"/>
                        </a:rPr>
                        <a:t>of the project in relation to the territorial challenges and/or common </a:t>
                      </a:r>
                      <a:r>
                        <a:rPr lang="en-GB" sz="1400" dirty="0" smtClean="0">
                          <a:solidFill>
                            <a:srgbClr val="002060"/>
                          </a:solidFill>
                          <a:effectLst/>
                          <a:latin typeface="+mj-lt"/>
                          <a:ea typeface="Calibri" panose="020F0502020204030204" pitchFamily="34" charset="0"/>
                          <a:cs typeface="Trebuchet MS" panose="020B0603020202020204" pitchFamily="34" charset="0"/>
                        </a:rPr>
                        <a:t>assets of the regions/areas </a:t>
                      </a:r>
                      <a:r>
                        <a:rPr lang="en-GB" sz="1400" dirty="0">
                          <a:solidFill>
                            <a:srgbClr val="002060"/>
                          </a:solidFill>
                          <a:effectLst/>
                          <a:latin typeface="+mj-lt"/>
                          <a:ea typeface="Calibri" panose="020F0502020204030204" pitchFamily="34" charset="0"/>
                          <a:cs typeface="Trebuchet MS" panose="020B0603020202020204" pitchFamily="34" charset="0"/>
                        </a:rPr>
                        <a:t>participating in the </a:t>
                      </a:r>
                      <a:r>
                        <a:rPr lang="en-GB" sz="1400" dirty="0" smtClean="0">
                          <a:solidFill>
                            <a:srgbClr val="002060"/>
                          </a:solidFill>
                          <a:effectLst/>
                          <a:latin typeface="+mj-lt"/>
                          <a:ea typeface="Calibri" panose="020F0502020204030204" pitchFamily="34" charset="0"/>
                          <a:cs typeface="Trebuchet MS" panose="020B0603020202020204" pitchFamily="34" charset="0"/>
                        </a:rPr>
                        <a:t>programme</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325885">
                <a:tc gridSpan="2">
                  <a:txBody>
                    <a:bodyPr/>
                    <a:lstStyle/>
                    <a:p>
                      <a:pPr algn="just">
                        <a:spcAft>
                          <a:spcPts val="0"/>
                        </a:spcAft>
                      </a:pPr>
                      <a:r>
                        <a:rPr lang="en-GB" sz="1400" b="1" dirty="0">
                          <a:solidFill>
                            <a:srgbClr val="002060"/>
                          </a:solidFill>
                          <a:effectLst/>
                          <a:latin typeface="+mj-lt"/>
                          <a:ea typeface="Calibri" panose="020F0502020204030204" pitchFamily="34" charset="0"/>
                          <a:cs typeface="Trebuchet MS" panose="020B0603020202020204" pitchFamily="34" charset="0"/>
                        </a:rPr>
                        <a:t>Project Approach</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3"/>
                  </a:ext>
                </a:extLst>
              </a:tr>
              <a:tr h="1303535">
                <a:tc>
                  <a:txBody>
                    <a:bodyPr/>
                    <a:lstStyle/>
                    <a:p>
                      <a:pPr>
                        <a:spcAft>
                          <a:spcPts val="0"/>
                        </a:spcAft>
                      </a:pPr>
                      <a:r>
                        <a:rPr lang="en-GB" sz="1400" b="1" dirty="0">
                          <a:solidFill>
                            <a:srgbClr val="002060"/>
                          </a:solidFill>
                          <a:effectLst/>
                          <a:latin typeface="+mj-lt"/>
                          <a:ea typeface="Calibri" panose="020F0502020204030204" pitchFamily="34" charset="0"/>
                          <a:cs typeface="Trebuchet MS" panose="020B0603020202020204" pitchFamily="34" charset="0"/>
                        </a:rPr>
                        <a:t>What is the project approach in addressing these common challenges and what methods will be used? </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Aft>
                          <a:spcPts val="0"/>
                        </a:spcAft>
                      </a:pPr>
                      <a:r>
                        <a:rPr lang="de-AT" sz="1400" dirty="0" smtClean="0">
                          <a:solidFill>
                            <a:srgbClr val="002060"/>
                          </a:solidFill>
                          <a:effectLst/>
                          <a:latin typeface="+mj-lt"/>
                          <a:ea typeface="Calibri" panose="020F0502020204030204" pitchFamily="34" charset="0"/>
                          <a:cs typeface="Trebuchet MS" panose="020B0603020202020204" pitchFamily="34" charset="0"/>
                        </a:rPr>
                        <a:t>Project`s </a:t>
                      </a:r>
                      <a:r>
                        <a:rPr lang="de-AT" sz="1400" dirty="0">
                          <a:solidFill>
                            <a:srgbClr val="002060"/>
                          </a:solidFill>
                          <a:effectLst/>
                          <a:latin typeface="+mj-lt"/>
                          <a:ea typeface="Calibri" panose="020F0502020204030204" pitchFamily="34" charset="0"/>
                          <a:cs typeface="Trebuchet MS" panose="020B0603020202020204" pitchFamily="34" charset="0"/>
                        </a:rPr>
                        <a:t>approach for addressing common challenges and/or the methods that will be </a:t>
                      </a:r>
                      <a:r>
                        <a:rPr lang="de-AT" sz="1400" dirty="0" smtClean="0">
                          <a:solidFill>
                            <a:srgbClr val="002060"/>
                          </a:solidFill>
                          <a:effectLst/>
                          <a:latin typeface="+mj-lt"/>
                          <a:ea typeface="Calibri" panose="020F0502020204030204" pitchFamily="34" charset="0"/>
                          <a:cs typeface="Trebuchet MS" panose="020B0603020202020204" pitchFamily="34" charset="0"/>
                        </a:rPr>
                        <a:t>used/applied </a:t>
                      </a:r>
                      <a:endParaRPr lang="en-US" sz="1400" dirty="0">
                        <a:solidFill>
                          <a:srgbClr val="002060"/>
                        </a:solidFill>
                        <a:effectLst/>
                        <a:latin typeface="+mj-lt"/>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325885">
                <a:tc gridSpan="2">
                  <a:txBody>
                    <a:bodyPr/>
                    <a:lstStyle/>
                    <a:p>
                      <a:pPr algn="just">
                        <a:spcAft>
                          <a:spcPts val="0"/>
                        </a:spcAft>
                      </a:pPr>
                      <a:r>
                        <a:rPr lang="en-GB" sz="1400" b="1" dirty="0">
                          <a:solidFill>
                            <a:srgbClr val="002060"/>
                          </a:solidFill>
                          <a:effectLst/>
                          <a:latin typeface="+mj-lt"/>
                          <a:ea typeface="Calibri" panose="020F0502020204030204" pitchFamily="34" charset="0"/>
                          <a:cs typeface="Trebuchet MS" panose="020B0603020202020204" pitchFamily="34" charset="0"/>
                        </a:rPr>
                        <a:t>Cooperation Reason</a:t>
                      </a:r>
                      <a:endParaRPr lang="en-US" sz="14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5"/>
                  </a:ext>
                </a:extLst>
              </a:tr>
              <a:tr h="1502050">
                <a:tc>
                  <a:txBody>
                    <a:bodyPr/>
                    <a:lstStyle/>
                    <a:p>
                      <a:pPr>
                        <a:spcAft>
                          <a:spcPts val="0"/>
                        </a:spcAft>
                      </a:pPr>
                      <a:r>
                        <a:rPr lang="en-GB" sz="1400" b="1">
                          <a:solidFill>
                            <a:srgbClr val="002060"/>
                          </a:solidFill>
                          <a:effectLst/>
                          <a:latin typeface="+mj-lt"/>
                          <a:ea typeface="Calibri" panose="020F0502020204030204" pitchFamily="34" charset="0"/>
                          <a:cs typeface="Trebuchet MS" panose="020B0603020202020204" pitchFamily="34" charset="0"/>
                        </a:rPr>
                        <a:t>Why is cross-border cooperation needed to achieve the project objectives and results? </a:t>
                      </a:r>
                      <a:endParaRPr lang="en-US" sz="140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Bef>
                          <a:spcPts val="600"/>
                        </a:spcBef>
                        <a:spcAft>
                          <a:spcPts val="0"/>
                        </a:spcAft>
                      </a:pPr>
                      <a:r>
                        <a:rPr lang="de-AT" sz="1400" dirty="0" smtClean="0">
                          <a:solidFill>
                            <a:srgbClr val="002060"/>
                          </a:solidFill>
                          <a:effectLst/>
                          <a:latin typeface="+mj-lt"/>
                          <a:ea typeface="Calibri" panose="020F0502020204030204" pitchFamily="34" charset="0"/>
                          <a:cs typeface="Trebuchet MS" panose="020B0603020202020204" pitchFamily="34" charset="0"/>
                        </a:rPr>
                        <a:t>Added </a:t>
                      </a:r>
                      <a:r>
                        <a:rPr lang="de-AT" sz="1400" dirty="0">
                          <a:solidFill>
                            <a:srgbClr val="002060"/>
                          </a:solidFill>
                          <a:effectLst/>
                          <a:latin typeface="+mj-lt"/>
                          <a:ea typeface="Calibri" panose="020F0502020204030204" pitchFamily="34" charset="0"/>
                          <a:cs typeface="Trebuchet MS" panose="020B0603020202020204" pitchFamily="34" charset="0"/>
                        </a:rPr>
                        <a:t>value/ benefits gained for the project partners, target groups and project/programme area through the cross border </a:t>
                      </a:r>
                      <a:r>
                        <a:rPr lang="de-AT" sz="1400" dirty="0" smtClean="0">
                          <a:solidFill>
                            <a:srgbClr val="002060"/>
                          </a:solidFill>
                          <a:effectLst/>
                          <a:latin typeface="+mj-lt"/>
                          <a:ea typeface="Calibri" panose="020F0502020204030204" pitchFamily="34" charset="0"/>
                          <a:cs typeface="Trebuchet MS" panose="020B0603020202020204" pitchFamily="34" charset="0"/>
                        </a:rPr>
                        <a:t>cooperation</a:t>
                      </a:r>
                      <a:endParaRPr lang="en-US" sz="1400" dirty="0">
                        <a:solidFill>
                          <a:srgbClr val="002060"/>
                        </a:solidFill>
                        <a:effectLst/>
                        <a:latin typeface="+mj-lt"/>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itle 1"/>
          <p:cNvSpPr txBox="1">
            <a:spLocks/>
          </p:cNvSpPr>
          <p:nvPr/>
        </p:nvSpPr>
        <p:spPr bwMode="auto">
          <a:xfrm>
            <a:off x="4648201" y="914400"/>
            <a:ext cx="411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Açıklaması</a:t>
            </a:r>
            <a:r>
              <a:rPr lang="en-US" altLang="tr-TR" sz="2800" b="1" dirty="0">
                <a:solidFill>
                  <a:srgbClr val="003399"/>
                </a:solidFill>
                <a:effectLst>
                  <a:outerShdw blurRad="38100" dist="38100" dir="2700000" algn="tl">
                    <a:srgbClr val="C0C0C0"/>
                  </a:outerShdw>
                </a:effectLst>
                <a:ea typeface="ＭＳ Ｐゴシック" panose="020B0600070205080204" pitchFamily="34" charset="-128"/>
              </a:rPr>
              <a:t> (I)</a:t>
            </a:r>
            <a:endParaRPr lang="en-US" sz="2800" b="1" kern="0" dirty="0">
              <a:solidFill>
                <a:srgbClr val="003399"/>
              </a:solidFill>
              <a:effectLst>
                <a:outerShdw blurRad="38100" dist="38100" dir="2700000" algn="tl">
                  <a:srgbClr val="000000">
                    <a:alpha val="43137"/>
                  </a:srgbClr>
                </a:outerShdw>
              </a:effectLst>
            </a:endParaRPr>
          </a:p>
        </p:txBody>
      </p:sp>
      <p:graphicFrame>
        <p:nvGraphicFramePr>
          <p:cNvPr id="6" name="Content Placeholder 3"/>
          <p:cNvGraphicFramePr>
            <a:graphicFrameLocks/>
          </p:cNvGraphicFramePr>
          <p:nvPr>
            <p:extLst>
              <p:ext uri="{D42A27DB-BD31-4B8C-83A1-F6EECF244321}">
                <p14:modId xmlns:p14="http://schemas.microsoft.com/office/powerpoint/2010/main" val="249317572"/>
              </p:ext>
            </p:extLst>
          </p:nvPr>
        </p:nvGraphicFramePr>
        <p:xfrm>
          <a:off x="4572000" y="1477297"/>
          <a:ext cx="4572000" cy="5412660"/>
        </p:xfrm>
        <a:graphic>
          <a:graphicData uri="http://schemas.openxmlformats.org/drawingml/2006/table">
            <a:tbl>
              <a:tblPr firstRow="1" firstCol="1" bandRow="1"/>
              <a:tblGrid>
                <a:gridCol w="2097248">
                  <a:extLst>
                    <a:ext uri="{9D8B030D-6E8A-4147-A177-3AD203B41FA5}">
                      <a16:colId xmlns:a16="http://schemas.microsoft.com/office/drawing/2014/main" val="20000"/>
                    </a:ext>
                  </a:extLst>
                </a:gridCol>
                <a:gridCol w="2474752">
                  <a:extLst>
                    <a:ext uri="{9D8B030D-6E8A-4147-A177-3AD203B41FA5}">
                      <a16:colId xmlns:a16="http://schemas.microsoft.com/office/drawing/2014/main" val="20001"/>
                    </a:ext>
                  </a:extLst>
                </a:gridCol>
              </a:tblGrid>
              <a:tr h="325885">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en-US"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İlgililik</a:t>
                      </a:r>
                      <a:endParaRPr kumimoji="0" lang="en-US"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tc>
                <a:extLst>
                  <a:ext uri="{0D108BD9-81ED-4DB2-BD59-A6C34878D82A}">
                    <a16:rowId xmlns:a16="http://schemas.microsoft.com/office/drawing/2014/main" val="10000"/>
                  </a:ext>
                </a:extLst>
              </a:tr>
              <a:tr h="325885">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de-AT"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Bölgesel</a:t>
                      </a:r>
                      <a:r>
                        <a:rPr kumimoji="0" lang="de-AT"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a:t>
                      </a:r>
                      <a:endParaRPr kumimoji="0" lang="de-AT"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1"/>
                  </a:ext>
                </a:extLst>
              </a:tr>
              <a:tr h="1303535">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üstesinden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gelinecek</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bölgesel</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zorluklar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nelerdir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Programa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katılan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bölgeler</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alanların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varlıkları</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bölgesel</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zorluklar</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bakımından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ilgililiği</a:t>
                      </a:r>
                      <a:endParaRPr kumimoji="0" lang="en-GB"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325885">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Yaklaşımı</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3"/>
                  </a:ext>
                </a:extLst>
              </a:tr>
              <a:tr h="1303535">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Bu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zorlukların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üstesinden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gelinmesinde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yaklaşımı</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nedir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hangi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yöntemler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kullanılacaktır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zorlukların</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üstesinden</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gelinmesine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yönelik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yaklaşımı</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kullanılacak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uygulanacak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yöntemler</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325885">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İşbirliği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Gerekçesi</a:t>
                      </a:r>
                      <a:endPar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5"/>
                  </a:ext>
                </a:extLst>
              </a:tr>
              <a:tr h="1502050">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hedeflerinin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sonuçlarının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elde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edilmesi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için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neden</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sınır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ötesi</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işbirliğine</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ihtiyaç</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duyulmaktadır</a:t>
                      </a:r>
                      <a:r>
                        <a:rPr kumimoji="0" lang="en-GB" altLang="tr-TR" sz="14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Sınır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ötesi</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işbirliği</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aracılığıyla</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ortakları</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gruplar</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program</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alanı</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için</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elde</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edilecek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katma</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değer</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kazanılacak</a:t>
                      </a:r>
                      <a:r>
                        <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4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faydalar</a:t>
                      </a:r>
                      <a:endParaRPr kumimoji="0" lang="de-AT" altLang="tr-TR" sz="14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7" name="Düz Bağlayıcı 6"/>
          <p:cNvCxnSpPr/>
          <p:nvPr/>
        </p:nvCxnSpPr>
        <p:spPr>
          <a:xfrm>
            <a:off x="4495800" y="914400"/>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685800"/>
            <a:ext cx="4114800" cy="342900"/>
          </a:xfrm>
        </p:spPr>
        <p:txBody>
          <a:bodyPr/>
          <a:lstStyle/>
          <a:p>
            <a:pPr>
              <a:defRPr/>
            </a:pPr>
            <a:r>
              <a:rPr lang="en-US" sz="2000" b="1" dirty="0" smtClean="0">
                <a:solidFill>
                  <a:srgbClr val="003399"/>
                </a:solidFill>
                <a:effectLst>
                  <a:outerShdw blurRad="38100" dist="38100" dir="2700000" algn="tl">
                    <a:srgbClr val="000000">
                      <a:alpha val="43137"/>
                    </a:srgbClr>
                  </a:outerShdw>
                </a:effectLst>
              </a:rPr>
              <a:t>Project Description (II)</a:t>
            </a:r>
            <a:endParaRPr lang="en-US" sz="2000" b="1" dirty="0">
              <a:solidFill>
                <a:srgbClr val="0033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defRPr/>
            </a:pPr>
            <a:endParaRPr lang="en-US" dirty="0"/>
          </a:p>
          <a:p>
            <a:pPr marL="0" algn="just" eaLnBrk="1" fontAlgn="t" hangingPunct="1">
              <a:spcBef>
                <a:spcPts val="600"/>
              </a:spcBef>
              <a:spcAft>
                <a:spcPts val="0"/>
              </a:spcAft>
              <a:defRPr/>
            </a:pPr>
            <a:endParaRPr lang="en-US" dirty="0" smtClean="0">
              <a:latin typeface="Arial" panose="020B0604020202020204" pitchFamily="34" charset="0"/>
            </a:endParaRPr>
          </a:p>
          <a:p>
            <a:pPr>
              <a:defRPr/>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034092242"/>
              </p:ext>
            </p:extLst>
          </p:nvPr>
        </p:nvGraphicFramePr>
        <p:xfrm>
          <a:off x="0" y="1036075"/>
          <a:ext cx="9144000" cy="2561567"/>
        </p:xfrm>
        <a:graphic>
          <a:graphicData uri="http://schemas.openxmlformats.org/drawingml/2006/table">
            <a:tbl>
              <a:tblPr firstRow="1" firstCol="1" bandRow="1"/>
              <a:tblGrid>
                <a:gridCol w="2370652">
                  <a:extLst>
                    <a:ext uri="{9D8B030D-6E8A-4147-A177-3AD203B41FA5}">
                      <a16:colId xmlns:a16="http://schemas.microsoft.com/office/drawing/2014/main" val="20000"/>
                    </a:ext>
                  </a:extLst>
                </a:gridCol>
                <a:gridCol w="6773348">
                  <a:extLst>
                    <a:ext uri="{9D8B030D-6E8A-4147-A177-3AD203B41FA5}">
                      <a16:colId xmlns:a16="http://schemas.microsoft.com/office/drawing/2014/main" val="20001"/>
                    </a:ext>
                  </a:extLst>
                </a:gridCol>
              </a:tblGrid>
              <a:tr h="186619">
                <a:tc gridSpan="2">
                  <a:txBody>
                    <a:bodyPr/>
                    <a:lstStyle/>
                    <a:p>
                      <a:pPr algn="just">
                        <a:lnSpc>
                          <a:spcPct val="107000"/>
                        </a:lnSpc>
                        <a:spcBef>
                          <a:spcPts val="600"/>
                        </a:spcBef>
                        <a:spcAft>
                          <a:spcPts val="0"/>
                        </a:spcAft>
                      </a:pPr>
                      <a:r>
                        <a:rPr lang="en-US" sz="1200" b="1" kern="1200" dirty="0" smtClean="0">
                          <a:solidFill>
                            <a:srgbClr val="002060"/>
                          </a:solidFill>
                          <a:effectLst/>
                          <a:latin typeface="Trebuchet MS" panose="020B0603020202020204" pitchFamily="34" charset="0"/>
                          <a:ea typeface="Times New Roman" panose="02020603050405020304" pitchFamily="18" charset="0"/>
                          <a:cs typeface="Arial" panose="020B0604020202020204" pitchFamily="34" charset="0"/>
                        </a:rPr>
                        <a:t>Project </a:t>
                      </a:r>
                      <a:r>
                        <a:rPr lang="en-US" sz="1200" b="1" kern="1200" dirty="0">
                          <a:solidFill>
                            <a:srgbClr val="002060"/>
                          </a:solidFill>
                          <a:effectLst/>
                          <a:latin typeface="Trebuchet MS" panose="020B0603020202020204" pitchFamily="34" charset="0"/>
                          <a:ea typeface="Times New Roman" panose="02020603050405020304" pitchFamily="18" charset="0"/>
                          <a:cs typeface="Arial" panose="020B0604020202020204" pitchFamily="34" charset="0"/>
                        </a:rPr>
                        <a:t>Focus</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489171">
                <a:tc>
                  <a:txBody>
                    <a:bodyPr/>
                    <a:lstStyle/>
                    <a:p>
                      <a:pPr algn="just">
                        <a:lnSpc>
                          <a:spcPct val="107000"/>
                        </a:lnSpc>
                        <a:spcBef>
                          <a:spcPts val="600"/>
                        </a:spcBef>
                        <a:spcAft>
                          <a:spcPts val="0"/>
                        </a:spcAft>
                      </a:pPr>
                      <a:r>
                        <a:rPr lang="en-GB" sz="1200" b="1"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Project overall objective (impact)</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87313" indent="0" algn="just">
                        <a:lnSpc>
                          <a:spcPct val="107000"/>
                        </a:lnSpc>
                        <a:spcBef>
                          <a:spcPts val="600"/>
                        </a:spcBef>
                        <a:spcAft>
                          <a:spcPts val="0"/>
                        </a:spcAft>
                      </a:pPr>
                      <a:r>
                        <a:rPr lang="en-GB" sz="1200" u="sng"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Long-term </a:t>
                      </a:r>
                      <a:r>
                        <a:rPr lang="en-GB" sz="1200" u="sng" dirty="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objective</a:t>
                      </a:r>
                      <a:r>
                        <a:rPr lang="en-GB" sz="1200" dirty="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 the project seeks to </a:t>
                      </a:r>
                      <a:r>
                        <a:rPr lang="en-GB" sz="1200"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support; </a:t>
                      </a:r>
                      <a:r>
                        <a:rPr lang="en-GB" sz="1200" dirty="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relates to </a:t>
                      </a:r>
                      <a:r>
                        <a:rPr lang="en-GB" sz="1200"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the</a:t>
                      </a:r>
                      <a:r>
                        <a:rPr lang="en-GB" sz="1200" baseline="0"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 </a:t>
                      </a:r>
                      <a:r>
                        <a:rPr lang="en-GB" sz="1200"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strategic </a:t>
                      </a:r>
                      <a:r>
                        <a:rPr lang="en-GB" sz="1200" dirty="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aspects of </a:t>
                      </a:r>
                      <a:r>
                        <a:rPr lang="en-GB" sz="1200" dirty="0" smtClean="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the </a:t>
                      </a:r>
                      <a:r>
                        <a:rPr lang="en-GB" sz="1200" dirty="0">
                          <a:solidFill>
                            <a:srgbClr val="002060"/>
                          </a:solidFill>
                          <a:effectLst/>
                          <a:latin typeface="Trebuchet MS" panose="020B0603020202020204" pitchFamily="34" charset="0"/>
                          <a:ea typeface="Cambria" panose="02040503050406030204" pitchFamily="18" charset="0"/>
                          <a:cs typeface="Times New Roman" panose="02020603050405020304" pitchFamily="18" charset="0"/>
                        </a:rPr>
                        <a:t>project.</a:t>
                      </a:r>
                      <a:r>
                        <a:rPr lang="en-GB"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 </a:t>
                      </a:r>
                      <a:endParaRPr lang="en-GB"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endParaRPr>
                    </a:p>
                    <a:p>
                      <a:pPr marL="87313" indent="0" algn="just">
                        <a:lnSpc>
                          <a:spcPct val="107000"/>
                        </a:lnSpc>
                        <a:spcBef>
                          <a:spcPts val="600"/>
                        </a:spcBef>
                        <a:spcAft>
                          <a:spcPts val="0"/>
                        </a:spcAft>
                      </a:pPr>
                      <a:r>
                        <a:rPr lang="en-GB"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It </a:t>
                      </a:r>
                      <a:r>
                        <a:rPr lang="en-GB"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has to be in line with a programme </a:t>
                      </a:r>
                      <a:r>
                        <a:rPr lang="en-GB"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priority. </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466292">
                <a:tc>
                  <a:txBody>
                    <a:bodyPr/>
                    <a:lstStyle/>
                    <a:p>
                      <a:pPr algn="just">
                        <a:lnSpc>
                          <a:spcPct val="107000"/>
                        </a:lnSpc>
                        <a:spcAft>
                          <a:spcPts val="0"/>
                        </a:spcAft>
                      </a:pPr>
                      <a:r>
                        <a:rPr lang="en-GB" sz="1200" b="1" dirty="0">
                          <a:solidFill>
                            <a:srgbClr val="002060"/>
                          </a:solidFill>
                          <a:effectLst/>
                          <a:latin typeface="Trebuchet MS" panose="020B0603020202020204" pitchFamily="34" charset="0"/>
                          <a:ea typeface="Times New Roman" panose="02020603050405020304" pitchFamily="18" charset="0"/>
                          <a:cs typeface="Arial" panose="020B0604020202020204" pitchFamily="34" charset="0"/>
                        </a:rPr>
                        <a:t>Project specific objective</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indent="0" algn="just">
                        <a:lnSpc>
                          <a:spcPct val="107000"/>
                        </a:lnSpc>
                        <a:spcAft>
                          <a:spcPts val="0"/>
                        </a:spcAft>
                      </a:pPr>
                      <a:r>
                        <a:rPr lang="en-US" sz="1200" u="sng"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Immediate </a:t>
                      </a:r>
                      <a:r>
                        <a:rPr lang="en-US" sz="1200" u="sng"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objective</a:t>
                      </a:r>
                      <a:r>
                        <a:rPr lang="en-US"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 sought by the project (direct effects), which can </a:t>
                      </a: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be realistically </a:t>
                      </a:r>
                      <a:r>
                        <a:rPr lang="en-US" sz="1200" u="sng"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achieved within the project lifetime</a:t>
                      </a:r>
                      <a:r>
                        <a:rPr lang="en-US"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 through the development of the project </a:t>
                      </a: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outputs.</a:t>
                      </a:r>
                    </a:p>
                  </a:txBody>
                  <a:tcPr marL="51511" marR="51511" marT="7154"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474417">
                <a:tc>
                  <a:txBody>
                    <a:bodyPr/>
                    <a:lstStyle/>
                    <a:p>
                      <a:pPr algn="just">
                        <a:lnSpc>
                          <a:spcPct val="107000"/>
                        </a:lnSpc>
                        <a:spcAft>
                          <a:spcPts val="0"/>
                        </a:spcAft>
                      </a:pPr>
                      <a:r>
                        <a:rPr lang="en-GB" sz="1200" b="1"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Project result</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87313" indent="0" algn="just">
                        <a:lnSpc>
                          <a:spcPct val="107000"/>
                        </a:lnSpc>
                        <a:spcAft>
                          <a:spcPts val="0"/>
                        </a:spcAft>
                        <a:buFontTx/>
                        <a:buNone/>
                      </a:pP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The </a:t>
                      </a:r>
                      <a:r>
                        <a:rPr lang="en-US" sz="1200" u="sng"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advantage</a:t>
                      </a:r>
                      <a:r>
                        <a:rPr lang="en-US"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 of carrying out the project and the </a:t>
                      </a:r>
                      <a:r>
                        <a:rPr lang="en-US" sz="1200" u="sng"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change</a:t>
                      </a:r>
                      <a:r>
                        <a:rPr lang="en-US"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 compared to the initial </a:t>
                      </a: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situation; </a:t>
                      </a:r>
                    </a:p>
                    <a:p>
                      <a:pPr marL="87313" indent="0" algn="just">
                        <a:lnSpc>
                          <a:spcPct val="107000"/>
                        </a:lnSpc>
                        <a:spcAft>
                          <a:spcPts val="0"/>
                        </a:spcAft>
                        <a:buFontTx/>
                        <a:buNone/>
                      </a:pP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Are </a:t>
                      </a:r>
                      <a:r>
                        <a:rPr lang="en-US" sz="1200" dirty="0">
                          <a:solidFill>
                            <a:srgbClr val="002060"/>
                          </a:solidFill>
                          <a:effectLst/>
                          <a:latin typeface="Trebuchet MS" panose="020B0603020202020204" pitchFamily="34" charset="0"/>
                          <a:ea typeface="Cambria" panose="02040503050406030204" pitchFamily="18" charset="0"/>
                          <a:cs typeface="Arial" panose="020B0604020202020204" pitchFamily="34" charset="0"/>
                        </a:rPr>
                        <a:t>derived from the outputs achieved by the </a:t>
                      </a:r>
                      <a:r>
                        <a:rPr lang="en-US" sz="1200" dirty="0" smtClean="0">
                          <a:solidFill>
                            <a:srgbClr val="002060"/>
                          </a:solidFill>
                          <a:effectLst/>
                          <a:latin typeface="Trebuchet MS" panose="020B0603020202020204" pitchFamily="34" charset="0"/>
                          <a:ea typeface="Cambria" panose="02040503050406030204" pitchFamily="18" charset="0"/>
                          <a:cs typeface="Arial" panose="020B0604020202020204" pitchFamily="34" charset="0"/>
                        </a:rPr>
                        <a:t>project.</a:t>
                      </a:r>
                    </a:p>
                  </a:txBody>
                  <a:tcPr marL="0" marR="0" marT="0"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r h="466292">
                <a:tc>
                  <a:txBody>
                    <a:bodyPr/>
                    <a:lstStyle/>
                    <a:p>
                      <a:pPr algn="just">
                        <a:lnSpc>
                          <a:spcPct val="107000"/>
                        </a:lnSpc>
                        <a:spcAft>
                          <a:spcPts val="0"/>
                        </a:spcAft>
                      </a:pPr>
                      <a:r>
                        <a:rPr lang="en-US" sz="1200" b="1" dirty="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Sustainability Description</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indent="0" algn="just">
                        <a:lnSpc>
                          <a:spcPct val="107000"/>
                        </a:lnSpc>
                        <a:spcAft>
                          <a:spcPts val="0"/>
                        </a:spcAft>
                      </a:pPr>
                      <a:r>
                        <a:rPr lang="en-US" sz="1200" dirty="0" smtClean="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Expected </a:t>
                      </a:r>
                      <a:r>
                        <a:rPr lang="en-US" sz="1200" dirty="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concrete measures to be taken during and after project implementation to ensure the sustainability of the project’s main outputs and </a:t>
                      </a:r>
                      <a:r>
                        <a:rPr lang="en-US" sz="1200" dirty="0" smtClean="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results.</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462534">
                <a:tc>
                  <a:txBody>
                    <a:bodyPr/>
                    <a:lstStyle/>
                    <a:p>
                      <a:pPr algn="just">
                        <a:lnSpc>
                          <a:spcPct val="107000"/>
                        </a:lnSpc>
                        <a:spcAft>
                          <a:spcPts val="0"/>
                        </a:spcAft>
                      </a:pPr>
                      <a:r>
                        <a:rPr lang="en-US" sz="1200" b="1" dirty="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Transferability Description</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1511" marR="51511" marT="7154"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87313" indent="0" algn="just">
                        <a:lnSpc>
                          <a:spcPct val="107000"/>
                        </a:lnSpc>
                        <a:spcAft>
                          <a:spcPts val="0"/>
                        </a:spcAft>
                      </a:pPr>
                      <a:r>
                        <a:rPr lang="en-US" sz="1200" dirty="0" smtClean="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To </a:t>
                      </a:r>
                      <a:r>
                        <a:rPr lang="en-US" sz="1200" dirty="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what extent it will be possible to transfer the main outputs and results to other </a:t>
                      </a:r>
                      <a:r>
                        <a:rPr lang="en-US" sz="1200" dirty="0" err="1" smtClean="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organisations</a:t>
                      </a:r>
                      <a:r>
                        <a:rPr lang="en-US" sz="1200" dirty="0" smtClean="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/regions/countries </a:t>
                      </a:r>
                      <a:r>
                        <a:rPr lang="en-US" sz="1200" dirty="0">
                          <a:solidFill>
                            <a:srgbClr val="002060"/>
                          </a:solidFill>
                          <a:effectLst/>
                          <a:latin typeface="Trebuchet MS" panose="020B0603020202020204" pitchFamily="34" charset="0"/>
                          <a:ea typeface="Calibri" panose="020F0502020204030204" pitchFamily="34" charset="0"/>
                          <a:cs typeface="Times New Roman" panose="02020603050405020304" pitchFamily="18" charset="0"/>
                        </a:rPr>
                        <a:t>outside of the current partnership.</a:t>
                      </a:r>
                      <a:endParaRPr lang="en-US"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6" name="Title 1"/>
          <p:cNvSpPr txBox="1">
            <a:spLocks/>
          </p:cNvSpPr>
          <p:nvPr/>
        </p:nvSpPr>
        <p:spPr bwMode="auto">
          <a:xfrm>
            <a:off x="1981200" y="3735348"/>
            <a:ext cx="41148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Açıklaması</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(II)</a:t>
            </a:r>
            <a:endParaRPr lang="en-US" sz="2000" b="1" kern="0" dirty="0">
              <a:solidFill>
                <a:srgbClr val="003399"/>
              </a:solidFill>
              <a:effectLst>
                <a:outerShdw blurRad="38100" dist="38100" dir="2700000" algn="tl">
                  <a:srgbClr val="000000">
                    <a:alpha val="43137"/>
                  </a:srgbClr>
                </a:outerShdw>
              </a:effectLst>
            </a:endParaRPr>
          </a:p>
        </p:txBody>
      </p:sp>
      <p:graphicFrame>
        <p:nvGraphicFramePr>
          <p:cNvPr id="7" name="Table 4"/>
          <p:cNvGraphicFramePr>
            <a:graphicFrameLocks noGrp="1"/>
          </p:cNvGraphicFramePr>
          <p:nvPr>
            <p:extLst>
              <p:ext uri="{D42A27DB-BD31-4B8C-83A1-F6EECF244321}">
                <p14:modId xmlns:p14="http://schemas.microsoft.com/office/powerpoint/2010/main" val="3670763568"/>
              </p:ext>
            </p:extLst>
          </p:nvPr>
        </p:nvGraphicFramePr>
        <p:xfrm>
          <a:off x="-19665" y="4151990"/>
          <a:ext cx="9144000" cy="2674271"/>
        </p:xfrm>
        <a:graphic>
          <a:graphicData uri="http://schemas.openxmlformats.org/drawingml/2006/table">
            <a:tbl>
              <a:tblPr firstRow="1" firstCol="1" bandRow="1"/>
              <a:tblGrid>
                <a:gridCol w="2370652">
                  <a:extLst>
                    <a:ext uri="{9D8B030D-6E8A-4147-A177-3AD203B41FA5}">
                      <a16:colId xmlns:a16="http://schemas.microsoft.com/office/drawing/2014/main" val="20000"/>
                    </a:ext>
                  </a:extLst>
                </a:gridCol>
                <a:gridCol w="6773348">
                  <a:extLst>
                    <a:ext uri="{9D8B030D-6E8A-4147-A177-3AD203B41FA5}">
                      <a16:colId xmlns:a16="http://schemas.microsoft.com/office/drawing/2014/main" val="20001"/>
                    </a:ext>
                  </a:extLst>
                </a:gridCol>
              </a:tblGrid>
              <a:tr h="155894">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Odağı</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1511" marR="51511" marT="7154"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tc>
                <a:extLst>
                  <a:ext uri="{0D108BD9-81ED-4DB2-BD59-A6C34878D82A}">
                    <a16:rowId xmlns:a16="http://schemas.microsoft.com/office/drawing/2014/main" val="10000"/>
                  </a:ext>
                </a:extLst>
              </a:tr>
              <a:tr h="489171">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genel</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etkisi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51511" marR="51511" marT="7154"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marL="87313">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7313"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desteklemek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istediği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stratejik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boyutlarıyla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uzun</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vadeli</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hedef</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p>
                      <a:pPr marL="87313"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program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önceliği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aynı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doğrultuda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olmalıdır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466292">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tr-TR" altLang="tr-TR" sz="1200" b="1" i="0" u="none" strike="noStrike" kern="1200"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mn-cs"/>
                        </a:rPr>
                        <a:t>özel</a:t>
                      </a:r>
                      <a:r>
                        <a:rPr kumimoji="0" lang="tr-TR" altLang="tr-TR" sz="1200" b="1" i="0" u="none" strike="noStrike" cap="none" normalizeH="0" baseline="0" dirty="0" smtClean="0">
                          <a:ln>
                            <a:noFill/>
                          </a:ln>
                          <a:solidFill>
                            <a:srgbClr val="00B05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hedefi</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1511" marR="51511" marT="7154" marB="0" horzOverflow="overflow">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Projenin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elde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etmek</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istediği</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doğrudan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etkilediği</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çıktılarının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elde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edilmesi</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yoluyla</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gerçekçi</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bakış</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açısıyla</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süresi</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dahilinde</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elde</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edilebilecek</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hemen</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ulaşılacak</a:t>
                      </a:r>
                      <a:r>
                        <a:rPr kumimoji="0" lang="en-US"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hedef</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txBody>
                  <a:tcPr marL="51511" marR="51511" marT="7154" marB="0" horzOverflow="overflow">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47441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sonucu</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1511" marR="51511" marT="7154" marB="0" horzOverflow="overflow">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marL="87313">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7313"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Projenin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gerçekleştirilmesinin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sağlayacağı</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avantaj</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ilk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durumla</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kıyaslandığında</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gerçekleşecek</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değişim</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p>
                      <a:pPr marL="87313"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elde</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edilen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çıktılardan</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türetilir</a:t>
                      </a:r>
                      <a:r>
                        <a:rPr kumimoji="0" lang="en-US"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txBody>
                  <a:tcPr marL="0" marR="0" marT="0" marB="0" horzOverflow="overflow">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r h="466292">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Sürdürülebilirlik</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Tanımı</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1511" marR="51511" marT="7154" marB="0" horzOverflow="overflow">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başlıca</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çıktılarının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sonuçlarının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sürdürülebilirliğinin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sağlanması</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için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esnasında</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sonrasında</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alınması</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beklenen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somut</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tedbirler</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51511" marR="51511" marT="7154" marB="0" horzOverflow="overflow">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462534">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Aktarılabilirlik</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Tanımı</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1511" marR="51511" marT="7154"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marL="87313">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87313"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başlıca</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çıktıları</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sonuçlarının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mevcut</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ortaklık</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dışındaki</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kuruluşlara</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bölgelere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ülkelere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aktarılması</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be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ölçüde</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mümkün</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olacaktır</a:t>
                      </a: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cxnSp>
        <p:nvCxnSpPr>
          <p:cNvPr id="8" name="Düz Bağlayıcı 7"/>
          <p:cNvCxnSpPr/>
          <p:nvPr/>
        </p:nvCxnSpPr>
        <p:spPr>
          <a:xfrm>
            <a:off x="-19665" y="3661605"/>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48084"/>
            <a:ext cx="7772400" cy="381000"/>
          </a:xfrm>
        </p:spPr>
        <p:txBody>
          <a:bodyPr/>
          <a:lstStyle/>
          <a:p>
            <a:pPr>
              <a:defRPr/>
            </a:pPr>
            <a:r>
              <a:rPr lang="en-US" sz="2000" b="1" dirty="0" smtClean="0">
                <a:solidFill>
                  <a:srgbClr val="003399"/>
                </a:solidFill>
                <a:effectLst>
                  <a:outerShdw blurRad="38100" dist="38100" dir="2700000" algn="tl">
                    <a:srgbClr val="000000">
                      <a:alpha val="43137"/>
                    </a:srgbClr>
                  </a:outerShdw>
                </a:effectLst>
              </a:rPr>
              <a:t>Project Description (III)</a:t>
            </a:r>
            <a:endParaRPr lang="en-US" sz="2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5900901"/>
              </p:ext>
            </p:extLst>
          </p:nvPr>
        </p:nvGraphicFramePr>
        <p:xfrm>
          <a:off x="0" y="1083443"/>
          <a:ext cx="9067800" cy="2421757"/>
        </p:xfrm>
        <a:graphic>
          <a:graphicData uri="http://schemas.openxmlformats.org/drawingml/2006/table">
            <a:tbl>
              <a:tblPr firstRow="1" firstCol="1" bandRow="1"/>
              <a:tblGrid>
                <a:gridCol w="3643312">
                  <a:extLst>
                    <a:ext uri="{9D8B030D-6E8A-4147-A177-3AD203B41FA5}">
                      <a16:colId xmlns:a16="http://schemas.microsoft.com/office/drawing/2014/main" val="20000"/>
                    </a:ext>
                  </a:extLst>
                </a:gridCol>
                <a:gridCol w="5424488">
                  <a:extLst>
                    <a:ext uri="{9D8B030D-6E8A-4147-A177-3AD203B41FA5}">
                      <a16:colId xmlns:a16="http://schemas.microsoft.com/office/drawing/2014/main" val="20001"/>
                    </a:ext>
                  </a:extLst>
                </a:gridCol>
              </a:tblGrid>
              <a:tr h="182816">
                <a:tc gridSpan="2">
                  <a:txBody>
                    <a:bodyPr/>
                    <a:lstStyle/>
                    <a:p>
                      <a:pPr algn="just">
                        <a:lnSpc>
                          <a:spcPct val="107000"/>
                        </a:lnSpc>
                        <a:spcBef>
                          <a:spcPts val="600"/>
                        </a:spcBef>
                        <a:spcAft>
                          <a:spcPts val="0"/>
                        </a:spcAft>
                      </a:pPr>
                      <a:r>
                        <a:rPr lang="en-US" sz="1100" b="1" dirty="0" smtClean="0">
                          <a:solidFill>
                            <a:srgbClr val="002060"/>
                          </a:solidFill>
                          <a:effectLst/>
                          <a:latin typeface="+mj-lt"/>
                          <a:ea typeface="Calibri" panose="020F0502020204030204" pitchFamily="34" charset="0"/>
                          <a:cs typeface="Times New Roman" panose="02020603050405020304" pitchFamily="18" charset="0"/>
                        </a:rPr>
                        <a:t>Project Context</a:t>
                      </a:r>
                      <a:endParaRPr lang="en-US" sz="1100" b="1"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182816">
                <a:tc gridSpan="2">
                  <a:txBody>
                    <a:bodyPr/>
                    <a:lstStyle/>
                    <a:p>
                      <a:pPr algn="just">
                        <a:lnSpc>
                          <a:spcPct val="107000"/>
                        </a:lnSpc>
                        <a:spcBef>
                          <a:spcPts val="600"/>
                        </a:spcBef>
                        <a:spcAft>
                          <a:spcPts val="0"/>
                        </a:spcAft>
                      </a:pPr>
                      <a:r>
                        <a:rPr lang="de-AT" sz="1100" b="1" dirty="0">
                          <a:solidFill>
                            <a:srgbClr val="002060"/>
                          </a:solidFill>
                          <a:effectLst/>
                          <a:latin typeface="+mj-lt"/>
                          <a:ea typeface="Calibri" panose="020F0502020204030204" pitchFamily="34" charset="0"/>
                          <a:cs typeface="Trebuchet MS" panose="020B0603020202020204" pitchFamily="34" charset="0"/>
                        </a:rPr>
                        <a:t>Project Context</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1"/>
                  </a:ext>
                </a:extLst>
              </a:tr>
              <a:tr h="303525">
                <a:tc>
                  <a:txBody>
                    <a:bodyPr/>
                    <a:lstStyle/>
                    <a:p>
                      <a:pPr algn="just">
                        <a:lnSpc>
                          <a:spcPct val="107000"/>
                        </a:lnSpc>
                        <a:spcAft>
                          <a:spcPts val="0"/>
                        </a:spcAft>
                      </a:pPr>
                      <a:r>
                        <a:rPr lang="en-GB" sz="1100" b="1" dirty="0">
                          <a:solidFill>
                            <a:srgbClr val="002060"/>
                          </a:solidFill>
                          <a:effectLst/>
                          <a:latin typeface="+mj-lt"/>
                          <a:ea typeface="Calibri" panose="020F0502020204030204" pitchFamily="34" charset="0"/>
                          <a:cs typeface="Trebuchet MS" panose="020B0603020202020204" pitchFamily="34" charset="0"/>
                        </a:rPr>
                        <a:t>Description of the project context</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lnSpc>
                          <a:spcPct val="107000"/>
                        </a:lnSpc>
                        <a:spcAft>
                          <a:spcPts val="0"/>
                        </a:spcAft>
                      </a:pPr>
                      <a:r>
                        <a:rPr lang="en-GB" sz="1100" dirty="0" smtClean="0">
                          <a:solidFill>
                            <a:srgbClr val="002060"/>
                          </a:solidFill>
                          <a:effectLst/>
                          <a:latin typeface="+mj-lt"/>
                          <a:ea typeface="Calibri" panose="020F0502020204030204" pitchFamily="34" charset="0"/>
                          <a:cs typeface="Trebuchet MS" panose="020B0603020202020204" pitchFamily="34" charset="0"/>
                        </a:rPr>
                        <a:t>The </a:t>
                      </a:r>
                      <a:r>
                        <a:rPr lang="en-GB" sz="1100" dirty="0">
                          <a:solidFill>
                            <a:srgbClr val="002060"/>
                          </a:solidFill>
                          <a:effectLst/>
                          <a:latin typeface="+mj-lt"/>
                          <a:ea typeface="Calibri" panose="020F0502020204030204" pitchFamily="34" charset="0"/>
                          <a:cs typeface="Trebuchet MS" panose="020B0603020202020204" pitchFamily="34" charset="0"/>
                        </a:rPr>
                        <a:t>need for the project, how it was identified and how the partners were involved in identifying the need.</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182816">
                <a:tc gridSpan="2">
                  <a:txBody>
                    <a:bodyPr/>
                    <a:lstStyle/>
                    <a:p>
                      <a:pPr algn="just">
                        <a:lnSpc>
                          <a:spcPct val="107000"/>
                        </a:lnSpc>
                        <a:spcAft>
                          <a:spcPts val="0"/>
                        </a:spcAft>
                      </a:pPr>
                      <a:r>
                        <a:rPr lang="en-GB" sz="1100" b="1" dirty="0">
                          <a:solidFill>
                            <a:srgbClr val="002060"/>
                          </a:solidFill>
                          <a:effectLst/>
                          <a:latin typeface="+mj-lt"/>
                          <a:ea typeface="Calibri" panose="020F0502020204030204" pitchFamily="34" charset="0"/>
                          <a:cs typeface="Trebuchet MS" panose="020B0603020202020204" pitchFamily="34" charset="0"/>
                        </a:rPr>
                        <a:t>EU Macro-Regional </a:t>
                      </a:r>
                      <a:r>
                        <a:rPr lang="en-GB" sz="1100" b="1" dirty="0" smtClean="0">
                          <a:solidFill>
                            <a:srgbClr val="002060"/>
                          </a:solidFill>
                          <a:effectLst/>
                          <a:latin typeface="+mj-lt"/>
                          <a:ea typeface="Calibri" panose="020F0502020204030204" pitchFamily="34" charset="0"/>
                          <a:cs typeface="Trebuchet MS" panose="020B0603020202020204" pitchFamily="34" charset="0"/>
                        </a:rPr>
                        <a:t>Strategies/Initiatives</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3"/>
                  </a:ext>
                </a:extLst>
              </a:tr>
              <a:tr h="384297">
                <a:tc>
                  <a:txBody>
                    <a:bodyPr/>
                    <a:lstStyle/>
                    <a:p>
                      <a:pPr>
                        <a:lnSpc>
                          <a:spcPct val="107000"/>
                        </a:lnSpc>
                        <a:spcAft>
                          <a:spcPts val="0"/>
                        </a:spcAft>
                      </a:pPr>
                      <a:r>
                        <a:rPr lang="en-GB" sz="1100" b="1" dirty="0">
                          <a:solidFill>
                            <a:srgbClr val="002060"/>
                          </a:solidFill>
                          <a:effectLst/>
                          <a:latin typeface="+mj-lt"/>
                          <a:ea typeface="Calibri" panose="020F0502020204030204" pitchFamily="34" charset="0"/>
                          <a:cs typeface="Trebuchet MS" panose="020B0603020202020204" pitchFamily="34" charset="0"/>
                        </a:rPr>
                        <a:t>Eastern Partnership, EU Strategy for the Danube Region (EUSDR), Blue Growth Strategy, Europe 2020</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lnSpc>
                          <a:spcPct val="107000"/>
                        </a:lnSpc>
                        <a:spcAft>
                          <a:spcPts val="0"/>
                        </a:spcAft>
                      </a:pPr>
                      <a:r>
                        <a:rPr lang="de-AT" sz="1100" dirty="0" smtClean="0">
                          <a:solidFill>
                            <a:srgbClr val="002060"/>
                          </a:solidFill>
                          <a:effectLst/>
                          <a:latin typeface="+mj-lt"/>
                          <a:ea typeface="Calibri" panose="020F0502020204030204" pitchFamily="34" charset="0"/>
                          <a:cs typeface="Times New Roman" panose="02020603050405020304" pitchFamily="18" charset="0"/>
                        </a:rPr>
                        <a:t>The </a:t>
                      </a:r>
                      <a:r>
                        <a:rPr lang="de-AT" sz="1100" dirty="0">
                          <a:solidFill>
                            <a:srgbClr val="002060"/>
                          </a:solidFill>
                          <a:effectLst/>
                          <a:latin typeface="+mj-lt"/>
                          <a:ea typeface="Calibri" panose="020F0502020204030204" pitchFamily="34" charset="0"/>
                          <a:cs typeface="Times New Roman" panose="02020603050405020304" pitchFamily="18" charset="0"/>
                        </a:rPr>
                        <a:t>linkage with the respective </a:t>
                      </a:r>
                      <a:r>
                        <a:rPr lang="de-AT" sz="1100" dirty="0" smtClean="0">
                          <a:solidFill>
                            <a:srgbClr val="002060"/>
                          </a:solidFill>
                          <a:effectLst/>
                          <a:latin typeface="+mj-lt"/>
                          <a:ea typeface="Calibri" panose="020F0502020204030204" pitchFamily="34" charset="0"/>
                          <a:cs typeface="Times New Roman" panose="02020603050405020304" pitchFamily="18" charset="0"/>
                        </a:rPr>
                        <a:t>strategy(ies)</a:t>
                      </a:r>
                      <a:r>
                        <a:rPr lang="de-AT" sz="1100" baseline="0" dirty="0" smtClean="0">
                          <a:solidFill>
                            <a:srgbClr val="002060"/>
                          </a:solidFill>
                          <a:effectLst/>
                          <a:latin typeface="+mj-lt"/>
                          <a:ea typeface="Calibri" panose="020F0502020204030204" pitchFamily="34" charset="0"/>
                          <a:cs typeface="Times New Roman" panose="02020603050405020304" pitchFamily="18" charset="0"/>
                        </a:rPr>
                        <a:t> - </a:t>
                      </a:r>
                      <a:r>
                        <a:rPr lang="de-AT" sz="1100" dirty="0" smtClean="0">
                          <a:solidFill>
                            <a:srgbClr val="002060"/>
                          </a:solidFill>
                          <a:effectLst/>
                          <a:latin typeface="+mj-lt"/>
                          <a:ea typeface="Calibri" panose="020F0502020204030204" pitchFamily="34" charset="0"/>
                          <a:cs typeface="Times New Roman" panose="02020603050405020304" pitchFamily="18" charset="0"/>
                        </a:rPr>
                        <a:t>how </a:t>
                      </a:r>
                      <a:r>
                        <a:rPr lang="de-AT" sz="1100" dirty="0">
                          <a:solidFill>
                            <a:srgbClr val="002060"/>
                          </a:solidFill>
                          <a:effectLst/>
                          <a:latin typeface="+mj-lt"/>
                          <a:ea typeface="Calibri" panose="020F0502020204030204" pitchFamily="34" charset="0"/>
                          <a:cs typeface="Times New Roman" panose="02020603050405020304" pitchFamily="18" charset="0"/>
                        </a:rPr>
                        <a:t>the project will contribute to the objectives of </a:t>
                      </a:r>
                      <a:r>
                        <a:rPr lang="de-AT" sz="1100" dirty="0" smtClean="0">
                          <a:solidFill>
                            <a:srgbClr val="002060"/>
                          </a:solidFill>
                          <a:effectLst/>
                          <a:latin typeface="+mj-lt"/>
                          <a:ea typeface="Calibri" panose="020F0502020204030204" pitchFamily="34" charset="0"/>
                          <a:cs typeface="Times New Roman" panose="02020603050405020304" pitchFamily="18" charset="0"/>
                        </a:rPr>
                        <a:t>these strategies.</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182816">
                <a:tc gridSpan="2">
                  <a:txBody>
                    <a:bodyPr/>
                    <a:lstStyle/>
                    <a:p>
                      <a:pPr algn="just">
                        <a:lnSpc>
                          <a:spcPct val="107000"/>
                        </a:lnSpc>
                        <a:spcAft>
                          <a:spcPts val="0"/>
                        </a:spcAft>
                      </a:pPr>
                      <a:r>
                        <a:rPr lang="en-GB" sz="1100" b="1" dirty="0">
                          <a:solidFill>
                            <a:srgbClr val="002060"/>
                          </a:solidFill>
                          <a:effectLst/>
                          <a:latin typeface="+mj-lt"/>
                          <a:ea typeface="Calibri" panose="020F0502020204030204" pitchFamily="34" charset="0"/>
                          <a:cs typeface="Trebuchet MS" panose="020B0603020202020204" pitchFamily="34" charset="0"/>
                        </a:rPr>
                        <a:t>Synergies</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en-US"/>
                    </a:p>
                  </a:txBody>
                  <a:tcPr/>
                </a:tc>
                <a:extLst>
                  <a:ext uri="{0D108BD9-81ED-4DB2-BD59-A6C34878D82A}">
                    <a16:rowId xmlns:a16="http://schemas.microsoft.com/office/drawing/2014/main" val="10005"/>
                  </a:ext>
                </a:extLst>
              </a:tr>
              <a:tr h="350584">
                <a:tc>
                  <a:txBody>
                    <a:bodyPr/>
                    <a:lstStyle/>
                    <a:p>
                      <a:pPr algn="just">
                        <a:lnSpc>
                          <a:spcPct val="107000"/>
                        </a:lnSpc>
                        <a:spcAft>
                          <a:spcPts val="0"/>
                        </a:spcAft>
                      </a:pPr>
                      <a:r>
                        <a:rPr lang="en-GB" sz="1100" b="1">
                          <a:solidFill>
                            <a:srgbClr val="002060"/>
                          </a:solidFill>
                          <a:effectLst/>
                          <a:latin typeface="+mj-lt"/>
                          <a:ea typeface="Calibri" panose="020F0502020204030204" pitchFamily="34" charset="0"/>
                          <a:cs typeface="Trebuchet MS" panose="020B0603020202020204" pitchFamily="34" charset="0"/>
                        </a:rPr>
                        <a:t>Description of synergies with other projects and initiatives</a:t>
                      </a:r>
                      <a:endParaRPr lang="en-US" sz="110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lnSpc>
                          <a:spcPct val="107000"/>
                        </a:lnSpc>
                        <a:spcAft>
                          <a:spcPts val="0"/>
                        </a:spcAft>
                      </a:pPr>
                      <a:r>
                        <a:rPr lang="en-GB" sz="1100" dirty="0" smtClean="0">
                          <a:solidFill>
                            <a:srgbClr val="002060"/>
                          </a:solidFill>
                          <a:effectLst/>
                          <a:latin typeface="+mj-lt"/>
                          <a:ea typeface="Calibri" panose="020F0502020204030204" pitchFamily="34" charset="0"/>
                          <a:cs typeface="Trebuchet MS" panose="020B0603020202020204" pitchFamily="34" charset="0"/>
                        </a:rPr>
                        <a:t>Complementarities </a:t>
                      </a:r>
                      <a:r>
                        <a:rPr lang="en-GB" sz="1100" dirty="0">
                          <a:solidFill>
                            <a:srgbClr val="002060"/>
                          </a:solidFill>
                          <a:effectLst/>
                          <a:latin typeface="+mj-lt"/>
                          <a:ea typeface="Calibri" panose="020F0502020204030204" pitchFamily="34" charset="0"/>
                          <a:cs typeface="Trebuchet MS" panose="020B0603020202020204" pitchFamily="34" charset="0"/>
                        </a:rPr>
                        <a:t>with other European projects</a:t>
                      </a:r>
                      <a:r>
                        <a:rPr lang="en-GB" sz="1100" dirty="0" smtClean="0">
                          <a:solidFill>
                            <a:srgbClr val="002060"/>
                          </a:solidFill>
                          <a:effectLst/>
                          <a:latin typeface="+mj-lt"/>
                          <a:ea typeface="Calibri" panose="020F0502020204030204" pitchFamily="34" charset="0"/>
                          <a:cs typeface="Trebuchet MS" panose="020B0603020202020204" pitchFamily="34" charset="0"/>
                        </a:rPr>
                        <a:t>/ programmes </a:t>
                      </a:r>
                      <a:r>
                        <a:rPr lang="en-GB" sz="1100" dirty="0">
                          <a:solidFill>
                            <a:srgbClr val="002060"/>
                          </a:solidFill>
                          <a:effectLst/>
                          <a:latin typeface="+mj-lt"/>
                          <a:ea typeface="Calibri" panose="020F0502020204030204" pitchFamily="34" charset="0"/>
                          <a:cs typeface="Trebuchet MS" panose="020B0603020202020204" pitchFamily="34" charset="0"/>
                        </a:rPr>
                        <a:t>and/or initiatives </a:t>
                      </a:r>
                      <a:r>
                        <a:rPr lang="en-GB" sz="1100" dirty="0" smtClean="0">
                          <a:solidFill>
                            <a:srgbClr val="002060"/>
                          </a:solidFill>
                          <a:effectLst/>
                          <a:latin typeface="+mj-lt"/>
                          <a:ea typeface="Calibri" panose="020F0502020204030204" pitchFamily="34" charset="0"/>
                          <a:cs typeface="Trebuchet MS" panose="020B0603020202020204" pitchFamily="34" charset="0"/>
                        </a:rPr>
                        <a:t>and </a:t>
                      </a:r>
                      <a:r>
                        <a:rPr lang="en-GB" sz="1100" dirty="0">
                          <a:solidFill>
                            <a:srgbClr val="002060"/>
                          </a:solidFill>
                          <a:effectLst/>
                          <a:latin typeface="+mj-lt"/>
                          <a:ea typeface="Calibri" panose="020F0502020204030204" pitchFamily="34" charset="0"/>
                          <a:cs typeface="Trebuchet MS" panose="020B0603020202020204" pitchFamily="34" charset="0"/>
                        </a:rPr>
                        <a:t>other national/regional strategies in the </a:t>
                      </a:r>
                      <a:r>
                        <a:rPr lang="en-GB" sz="1100" dirty="0" smtClean="0">
                          <a:solidFill>
                            <a:srgbClr val="002060"/>
                          </a:solidFill>
                          <a:effectLst/>
                          <a:latin typeface="+mj-lt"/>
                          <a:ea typeface="Calibri" panose="020F0502020204030204" pitchFamily="34" charset="0"/>
                          <a:cs typeface="Trebuchet MS" panose="020B0603020202020204" pitchFamily="34" charset="0"/>
                        </a:rPr>
                        <a:t>field. </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6"/>
                  </a:ext>
                </a:extLst>
              </a:tr>
              <a:tr h="182816">
                <a:tc>
                  <a:txBody>
                    <a:bodyPr/>
                    <a:lstStyle/>
                    <a:p>
                      <a:pPr algn="just">
                        <a:lnSpc>
                          <a:spcPct val="107000"/>
                        </a:lnSpc>
                        <a:spcAft>
                          <a:spcPts val="0"/>
                        </a:spcAft>
                      </a:pPr>
                      <a:r>
                        <a:rPr lang="en-GB" sz="1100" b="1">
                          <a:solidFill>
                            <a:srgbClr val="002060"/>
                          </a:solidFill>
                          <a:effectLst/>
                          <a:latin typeface="+mj-lt"/>
                          <a:ea typeface="Calibri" panose="020F0502020204030204" pitchFamily="34" charset="0"/>
                          <a:cs typeface="Trebuchet MS" panose="020B0603020202020204" pitchFamily="34" charset="0"/>
                        </a:rPr>
                        <a:t>Knowledge</a:t>
                      </a:r>
                      <a:endParaRPr lang="en-US" sz="110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C6D9F1"/>
                    </a:solidFill>
                  </a:tcPr>
                </a:tc>
                <a:tc>
                  <a:txBody>
                    <a:bodyPr/>
                    <a:lstStyle/>
                    <a:p>
                      <a:pPr>
                        <a:lnSpc>
                          <a:spcPct val="107000"/>
                        </a:lnSpc>
                        <a:spcAft>
                          <a:spcPts val="0"/>
                        </a:spcAft>
                      </a:pPr>
                      <a:r>
                        <a:rPr lang="en-GB" sz="1100" dirty="0">
                          <a:solidFill>
                            <a:srgbClr val="002060"/>
                          </a:solidFill>
                          <a:effectLst/>
                          <a:latin typeface="+mj-lt"/>
                          <a:ea typeface="Calibri" panose="020F0502020204030204" pitchFamily="34" charset="0"/>
                          <a:cs typeface="Trebuchet MS" panose="020B0603020202020204" pitchFamily="34" charset="0"/>
                        </a:rPr>
                        <a:t> </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C6D9F1"/>
                    </a:solidFill>
                  </a:tcPr>
                </a:tc>
                <a:extLst>
                  <a:ext uri="{0D108BD9-81ED-4DB2-BD59-A6C34878D82A}">
                    <a16:rowId xmlns:a16="http://schemas.microsoft.com/office/drawing/2014/main" val="10007"/>
                  </a:ext>
                </a:extLst>
              </a:tr>
              <a:tr h="426784">
                <a:tc>
                  <a:txBody>
                    <a:bodyPr/>
                    <a:lstStyle/>
                    <a:p>
                      <a:pPr algn="just">
                        <a:lnSpc>
                          <a:spcPct val="107000"/>
                        </a:lnSpc>
                        <a:spcAft>
                          <a:spcPts val="0"/>
                        </a:spcAft>
                      </a:pPr>
                      <a:r>
                        <a:rPr lang="en-GB" sz="1100" b="1" dirty="0">
                          <a:solidFill>
                            <a:srgbClr val="002060"/>
                          </a:solidFill>
                          <a:effectLst/>
                          <a:latin typeface="+mj-lt"/>
                          <a:ea typeface="Calibri" panose="020F0502020204030204" pitchFamily="34" charset="0"/>
                          <a:cs typeface="Trebuchet MS" panose="020B0603020202020204" pitchFamily="34" charset="0"/>
                        </a:rPr>
                        <a:t>Description of knowledge</a:t>
                      </a:r>
                      <a:endParaRPr lang="en-US" sz="1100" dirty="0">
                        <a:solidFill>
                          <a:srgbClr val="002060"/>
                        </a:solidFill>
                        <a:effectLst/>
                        <a:latin typeface="+mj-lt"/>
                        <a:ea typeface="Calibri" panose="020F0502020204030204" pitchFamily="34" charset="0"/>
                        <a:cs typeface="Times New Roman" panose="02020603050405020304" pitchFamily="18" charset="0"/>
                      </a:endParaRPr>
                    </a:p>
                  </a:txBody>
                  <a:tcPr marL="52357" marR="52357"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indent="0" algn="just">
                        <a:lnSpc>
                          <a:spcPct val="107000"/>
                        </a:lnSpc>
                        <a:spcAft>
                          <a:spcPts val="0"/>
                        </a:spcAft>
                        <a:buFontTx/>
                        <a:buNone/>
                      </a:pPr>
                      <a:r>
                        <a:rPr lang="en-GB" sz="1100" dirty="0" smtClean="0">
                          <a:solidFill>
                            <a:srgbClr val="002060"/>
                          </a:solidFill>
                          <a:effectLst/>
                          <a:latin typeface="+mj-lt"/>
                          <a:ea typeface="Times New Roman" panose="02020603050405020304" pitchFamily="18" charset="0"/>
                          <a:cs typeface="Trebuchet MS" panose="020B0603020202020204" pitchFamily="34" charset="0"/>
                        </a:rPr>
                        <a:t>How </a:t>
                      </a:r>
                      <a:r>
                        <a:rPr lang="en-GB" sz="1100" dirty="0">
                          <a:solidFill>
                            <a:srgbClr val="002060"/>
                          </a:solidFill>
                          <a:effectLst/>
                          <a:latin typeface="+mj-lt"/>
                          <a:ea typeface="Times New Roman" panose="02020603050405020304" pitchFamily="18" charset="0"/>
                          <a:cs typeface="Trebuchet MS" panose="020B0603020202020204" pitchFamily="34" charset="0"/>
                        </a:rPr>
                        <a:t>the project </a:t>
                      </a:r>
                      <a:r>
                        <a:rPr lang="en-GB" sz="1100" u="sng" dirty="0">
                          <a:solidFill>
                            <a:srgbClr val="002060"/>
                          </a:solidFill>
                          <a:effectLst/>
                          <a:latin typeface="+mj-lt"/>
                          <a:ea typeface="Times New Roman" panose="02020603050405020304" pitchFamily="18" charset="0"/>
                          <a:cs typeface="Trebuchet MS" panose="020B0603020202020204" pitchFamily="34" charset="0"/>
                        </a:rPr>
                        <a:t>builds on available </a:t>
                      </a:r>
                      <a:r>
                        <a:rPr lang="en-GB" sz="1100" u="sng" dirty="0" smtClean="0">
                          <a:solidFill>
                            <a:srgbClr val="002060"/>
                          </a:solidFill>
                          <a:effectLst/>
                          <a:latin typeface="+mj-lt"/>
                          <a:ea typeface="Times New Roman" panose="02020603050405020304" pitchFamily="18" charset="0"/>
                          <a:cs typeface="Trebuchet MS" panose="020B0603020202020204" pitchFamily="34" charset="0"/>
                        </a:rPr>
                        <a:t>knowledge</a:t>
                      </a:r>
                      <a:r>
                        <a:rPr lang="en-GB" sz="1100" u="none" dirty="0" smtClean="0">
                          <a:solidFill>
                            <a:srgbClr val="002060"/>
                          </a:solidFill>
                          <a:effectLst/>
                          <a:latin typeface="+mj-lt"/>
                          <a:ea typeface="Times New Roman" panose="02020603050405020304" pitchFamily="18" charset="0"/>
                          <a:cs typeface="Trebuchet MS" panose="020B0603020202020204" pitchFamily="34" charset="0"/>
                        </a:rPr>
                        <a:t>, </a:t>
                      </a:r>
                      <a:r>
                        <a:rPr lang="en-GB" sz="1100" dirty="0" smtClean="0">
                          <a:solidFill>
                            <a:srgbClr val="002060"/>
                          </a:solidFill>
                          <a:effectLst/>
                          <a:latin typeface="+mj-lt"/>
                          <a:ea typeface="Times New Roman" panose="02020603050405020304" pitchFamily="18" charset="0"/>
                          <a:cs typeface="Trebuchet MS" panose="020B0603020202020204" pitchFamily="34" charset="0"/>
                        </a:rPr>
                        <a:t>relevant </a:t>
                      </a:r>
                      <a:r>
                        <a:rPr lang="en-GB" sz="1100" dirty="0">
                          <a:solidFill>
                            <a:srgbClr val="002060"/>
                          </a:solidFill>
                          <a:effectLst/>
                          <a:latin typeface="+mj-lt"/>
                          <a:ea typeface="Times New Roman" panose="02020603050405020304" pitchFamily="18" charset="0"/>
                          <a:cs typeface="Trebuchet MS" panose="020B0603020202020204" pitchFamily="34" charset="0"/>
                        </a:rPr>
                        <a:t>experiences or lessons-learnt from previous projects and how gained knowledge will be </a:t>
                      </a:r>
                      <a:r>
                        <a:rPr lang="en-GB" sz="1100" dirty="0" smtClean="0">
                          <a:solidFill>
                            <a:srgbClr val="002060"/>
                          </a:solidFill>
                          <a:effectLst/>
                          <a:latin typeface="+mj-lt"/>
                          <a:ea typeface="Times New Roman" panose="02020603050405020304" pitchFamily="18" charset="0"/>
                          <a:cs typeface="Trebuchet MS" panose="020B0603020202020204" pitchFamily="34" charset="0"/>
                        </a:rPr>
                        <a:t>used; </a:t>
                      </a:r>
                    </a:p>
                  </a:txBody>
                  <a:tcPr marL="52357" marR="52357"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61470" name="Rectangle 1"/>
          <p:cNvSpPr>
            <a:spLocks noChangeArrowheads="1"/>
          </p:cNvSpPr>
          <p:nvPr/>
        </p:nvSpPr>
        <p:spPr bwMode="auto">
          <a:xfrm>
            <a:off x="-2867025" y="0"/>
            <a:ext cx="14878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9pPr>
          </a:lstStyle>
          <a:p>
            <a:pPr>
              <a:spcBef>
                <a:spcPct val="0"/>
              </a:spcBef>
              <a:buFontTx/>
              <a:buNone/>
            </a:pPr>
            <a:endParaRPr lang="tr-TR" altLang="tr-TR" sz="2400">
              <a:latin typeface="Times New Roman" panose="02020603050405020304" pitchFamily="18" charset="0"/>
            </a:endParaRPr>
          </a:p>
        </p:txBody>
      </p:sp>
      <p:sp>
        <p:nvSpPr>
          <p:cNvPr id="6" name="Title 1"/>
          <p:cNvSpPr txBox="1">
            <a:spLocks/>
          </p:cNvSpPr>
          <p:nvPr/>
        </p:nvSpPr>
        <p:spPr bwMode="auto">
          <a:xfrm>
            <a:off x="500743" y="3657601"/>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Açıklaması</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(III)</a:t>
            </a:r>
            <a:endParaRPr lang="en-US" sz="2000" b="1" kern="0" dirty="0">
              <a:effectLst>
                <a:outerShdw blurRad="38100" dist="38100" dir="2700000" algn="tl">
                  <a:srgbClr val="000000">
                    <a:alpha val="43137"/>
                  </a:srgbClr>
                </a:outerShdw>
              </a:effectLst>
            </a:endParaRPr>
          </a:p>
        </p:txBody>
      </p:sp>
      <p:graphicFrame>
        <p:nvGraphicFramePr>
          <p:cNvPr id="7" name="Content Placeholder 3"/>
          <p:cNvGraphicFramePr>
            <a:graphicFrameLocks/>
          </p:cNvGraphicFramePr>
          <p:nvPr>
            <p:extLst>
              <p:ext uri="{D42A27DB-BD31-4B8C-83A1-F6EECF244321}">
                <p14:modId xmlns:p14="http://schemas.microsoft.com/office/powerpoint/2010/main" val="3498447655"/>
              </p:ext>
            </p:extLst>
          </p:nvPr>
        </p:nvGraphicFramePr>
        <p:xfrm>
          <a:off x="56103" y="4188905"/>
          <a:ext cx="9067800" cy="2669095"/>
        </p:xfrm>
        <a:graphic>
          <a:graphicData uri="http://schemas.openxmlformats.org/drawingml/2006/table">
            <a:tbl>
              <a:tblPr firstRow="1" firstCol="1" bandRow="1"/>
              <a:tblGrid>
                <a:gridCol w="3643312">
                  <a:extLst>
                    <a:ext uri="{9D8B030D-6E8A-4147-A177-3AD203B41FA5}">
                      <a16:colId xmlns:a16="http://schemas.microsoft.com/office/drawing/2014/main" val="20000"/>
                    </a:ext>
                  </a:extLst>
                </a:gridCol>
                <a:gridCol w="5424488">
                  <a:extLst>
                    <a:ext uri="{9D8B030D-6E8A-4147-A177-3AD203B41FA5}">
                      <a16:colId xmlns:a16="http://schemas.microsoft.com/office/drawing/2014/main" val="20001"/>
                    </a:ext>
                  </a:extLst>
                </a:gridCol>
              </a:tblGrid>
              <a:tr h="182816">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Bağlamı</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tc>
                <a:extLst>
                  <a:ext uri="{0D108BD9-81ED-4DB2-BD59-A6C34878D82A}">
                    <a16:rowId xmlns:a16="http://schemas.microsoft.com/office/drawing/2014/main" val="10000"/>
                  </a:ext>
                </a:extLst>
              </a:tr>
              <a:tr h="182816">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Bağlamı</a:t>
                      </a:r>
                      <a:endPar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1"/>
                  </a:ext>
                </a:extLst>
              </a:tr>
              <a:tr h="303525">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bağlamı</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Projeye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yönelik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ihtiyaç</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tespit</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edildiği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ihtiyacın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tespit</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edilmesinde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ortakların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sürece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dahil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olduğu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52357" marR="52357"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182816">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AB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Makro-Bölgesel</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Stratejileri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Girişimleri</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3"/>
                  </a:ext>
                </a:extLst>
              </a:tr>
              <a:tr h="38429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Doğu</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Ortaklığı</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Danube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Bölgesine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İlişkin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AB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Stratejisi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(EUSDR),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Mavi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Büyüme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Stratejisi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Avrupa</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2020</a:t>
                      </a:r>
                    </a:p>
                  </a:txBody>
                  <a:tcPr marL="52357" marR="52357"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ler</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)le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bağlantı</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bu</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stratejilerin</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hedeflerine</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katkı</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sunacağı</a:t>
                      </a:r>
                      <a:r>
                        <a:rPr kumimoji="0" lang="de-AT"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52357" marR="52357"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182816">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Sinerjiler</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hMerge="1">
                  <a:txBody>
                    <a:bodyPr/>
                    <a:lstStyle/>
                    <a:p>
                      <a:endParaRPr lang="tr-TR"/>
                    </a:p>
                  </a:txBody>
                  <a:tcPr/>
                </a:tc>
                <a:extLst>
                  <a:ext uri="{0D108BD9-81ED-4DB2-BD59-A6C34878D82A}">
                    <a16:rowId xmlns:a16="http://schemas.microsoft.com/office/drawing/2014/main" val="10005"/>
                  </a:ext>
                </a:extLst>
              </a:tr>
              <a:tr h="350584">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girişimlerle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sinerjilerin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Avrupa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programları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girişimleri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alandaki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ulusal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bölgesel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stratejileri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tamamlayıcı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niteliği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52357" marR="52357"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6"/>
                  </a:ext>
                </a:extLst>
              </a:tr>
              <a:tr h="182816">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Bilgi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birikimi</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C6D9F1"/>
                    </a:solid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Calibri" panose="020F0502020204030204" pitchFamily="34" charset="0"/>
                        </a:rPr>
                        <a:t> </a:t>
                      </a:r>
                      <a:endParaRPr kumimoji="0" lang="en-US" altLang="tr-TR" sz="1200" b="0" i="0" u="none" strike="noStrike" cap="none" normalizeH="0" baseline="0" dirty="0" smtClean="0">
                        <a:ln>
                          <a:noFill/>
                        </a:ln>
                        <a:solidFill>
                          <a:srgbClr val="002060"/>
                        </a:solidFill>
                        <a:effectLst/>
                        <a:latin typeface="Trebuchet MS" panose="020B0603020202020204" pitchFamily="34" charset="0"/>
                        <a:ea typeface="Calibri" panose="020F0502020204030204" pitchFamily="34" charset="0"/>
                      </a:endParaRPr>
                    </a:p>
                  </a:txBody>
                  <a:tcPr marL="52357" marR="52357"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C6D9F1"/>
                    </a:solidFill>
                  </a:tcPr>
                </a:tc>
                <a:extLst>
                  <a:ext uri="{0D108BD9-81ED-4DB2-BD59-A6C34878D82A}">
                    <a16:rowId xmlns:a16="http://schemas.microsoft.com/office/drawing/2014/main" val="10007"/>
                  </a:ext>
                </a:extLst>
              </a:tr>
              <a:tr h="426784">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Bilgilerin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açıklaması</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357" marR="52357"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mevcut</a:t>
                      </a:r>
                      <a:r>
                        <a:rPr kumimoji="0" lang="en-GB" altLang="tr-TR" sz="1200" b="0" i="0" u="sng"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bilgilere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deneyimlere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önceki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projelerden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çıkarılan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derslere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dayanacağı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kazanılan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bilgilerin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kullanılacağı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52357" marR="52357"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cxnSp>
        <p:nvCxnSpPr>
          <p:cNvPr id="8" name="Düz Bağlayıcı 7"/>
          <p:cNvCxnSpPr/>
          <p:nvPr/>
        </p:nvCxnSpPr>
        <p:spPr>
          <a:xfrm>
            <a:off x="0" y="35814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3" y="1857375"/>
            <a:ext cx="4445001" cy="762000"/>
          </a:xfrm>
        </p:spPr>
        <p:txBody>
          <a:bodyPr/>
          <a:lstStyle/>
          <a:p>
            <a:pPr>
              <a:defRPr/>
            </a:pPr>
            <a:r>
              <a:rPr lang="en-GB" sz="3200" b="1" dirty="0" smtClean="0">
                <a:solidFill>
                  <a:srgbClr val="003399"/>
                </a:solidFill>
                <a:effectLst>
                  <a:outerShdw blurRad="38100" dist="38100" dir="2700000" algn="tl">
                    <a:srgbClr val="000000">
                      <a:alpha val="43137"/>
                    </a:srgbClr>
                  </a:outerShdw>
                </a:effectLst>
              </a:rPr>
              <a:t>Submission of Application </a:t>
            </a:r>
            <a:endParaRPr lang="en-GB" sz="3200" b="1" dirty="0">
              <a:solidFill>
                <a:srgbClr val="003399"/>
              </a:solidFill>
              <a:effectLst>
                <a:outerShdw blurRad="38100" dist="38100" dir="2700000" algn="tl">
                  <a:srgbClr val="000000">
                    <a:alpha val="43137"/>
                  </a:srgbClr>
                </a:outerShdw>
              </a:effectLst>
            </a:endParaRPr>
          </a:p>
        </p:txBody>
      </p:sp>
      <p:sp>
        <p:nvSpPr>
          <p:cNvPr id="17411" name="Content Placeholder 2"/>
          <p:cNvSpPr>
            <a:spLocks noGrp="1"/>
          </p:cNvSpPr>
          <p:nvPr>
            <p:ph idx="1"/>
          </p:nvPr>
        </p:nvSpPr>
        <p:spPr>
          <a:xfrm>
            <a:off x="76200" y="3060700"/>
            <a:ext cx="4419600" cy="3911600"/>
          </a:xfrm>
        </p:spPr>
        <p:txBody>
          <a:bodyPr/>
          <a:lstStyle/>
          <a:p>
            <a:pPr>
              <a:defRPr/>
            </a:pPr>
            <a:r>
              <a:rPr lang="en-GB" altLang="en-US" sz="2000" dirty="0" smtClean="0">
                <a:solidFill>
                  <a:srgbClr val="003399"/>
                </a:solidFill>
                <a:ea typeface="ＭＳ Ｐゴシック" pitchFamily="34" charset="-128"/>
              </a:rPr>
              <a:t>On line application  - </a:t>
            </a:r>
            <a:r>
              <a:rPr lang="en-GB" sz="2000" b="1" dirty="0">
                <a:solidFill>
                  <a:srgbClr val="003399"/>
                </a:solidFill>
                <a:effectLst>
                  <a:outerShdw blurRad="38100" dist="38100" dir="2700000" algn="tl">
                    <a:srgbClr val="000000">
                      <a:alpha val="43137"/>
                    </a:srgbClr>
                  </a:outerShdw>
                </a:effectLst>
              </a:rPr>
              <a:t>Electronic Monitoring System (</a:t>
            </a:r>
            <a:r>
              <a:rPr lang="en-GB" sz="2000" b="1" dirty="0" err="1" smtClean="0">
                <a:solidFill>
                  <a:srgbClr val="003399"/>
                </a:solidFill>
                <a:effectLst>
                  <a:outerShdw blurRad="38100" dist="38100" dir="2700000" algn="tl">
                    <a:srgbClr val="000000">
                      <a:alpha val="43137"/>
                    </a:srgbClr>
                  </a:outerShdw>
                </a:effectLst>
              </a:rPr>
              <a:t>eMS</a:t>
            </a:r>
            <a:r>
              <a:rPr lang="en-GB" sz="2000" b="1" dirty="0" smtClean="0">
                <a:solidFill>
                  <a:srgbClr val="003399"/>
                </a:solidFill>
                <a:effectLst>
                  <a:outerShdw blurRad="38100" dist="38100" dir="2700000" algn="tl">
                    <a:srgbClr val="000000">
                      <a:alpha val="43137"/>
                    </a:srgbClr>
                  </a:outerShdw>
                </a:effectLst>
              </a:rPr>
              <a:t>) - </a:t>
            </a:r>
            <a:r>
              <a:rPr lang="en-GB" sz="2000" dirty="0" smtClean="0">
                <a:solidFill>
                  <a:srgbClr val="003399"/>
                </a:solidFill>
              </a:rPr>
              <a:t>d</a:t>
            </a:r>
            <a:r>
              <a:rPr lang="en-GB" altLang="en-US" sz="2000" dirty="0" smtClean="0">
                <a:solidFill>
                  <a:srgbClr val="003399"/>
                </a:solidFill>
                <a:ea typeface="ＭＳ Ｐゴシック" pitchFamily="34" charset="-128"/>
              </a:rPr>
              <a:t>eveloped by INTERACT </a:t>
            </a:r>
          </a:p>
          <a:p>
            <a:pPr>
              <a:defRPr/>
            </a:pPr>
            <a:r>
              <a:rPr lang="en-GB" altLang="en-US" sz="2000" dirty="0" smtClean="0">
                <a:solidFill>
                  <a:srgbClr val="003399"/>
                </a:solidFill>
                <a:ea typeface="ＭＳ Ｐゴシック" pitchFamily="34" charset="-128"/>
              </a:rPr>
              <a:t>The Call for proposals - configured by the MA/JTS, according to the provisions of the </a:t>
            </a:r>
            <a:r>
              <a:rPr lang="en-GB" altLang="en-US" sz="2000" dirty="0">
                <a:solidFill>
                  <a:srgbClr val="003399"/>
                </a:solidFill>
                <a:ea typeface="ＭＳ Ｐゴシック" pitchFamily="34" charset="-128"/>
              </a:rPr>
              <a:t>Guidelines for Grant Applicants </a:t>
            </a:r>
            <a:endParaRPr lang="en-GB" altLang="en-US" sz="2000" dirty="0" smtClean="0">
              <a:solidFill>
                <a:srgbClr val="003399"/>
              </a:solidFill>
              <a:ea typeface="ＭＳ Ｐゴシック" pitchFamily="34" charset="-128"/>
            </a:endParaRPr>
          </a:p>
          <a:p>
            <a:pPr>
              <a:defRPr/>
            </a:pPr>
            <a:r>
              <a:rPr lang="en-GB" altLang="en-US" sz="2000" dirty="0" smtClean="0">
                <a:solidFill>
                  <a:srgbClr val="003399"/>
                </a:solidFill>
                <a:ea typeface="ＭＳ Ｐゴシック" pitchFamily="34" charset="-128"/>
              </a:rPr>
              <a:t>Clear instructions on how to apply are provided in the Guidelines for Grant Applicants </a:t>
            </a:r>
            <a:endParaRPr lang="en-GB" altLang="en-US" sz="2000" dirty="0">
              <a:solidFill>
                <a:srgbClr val="003399"/>
              </a:solidFill>
              <a:ea typeface="ＭＳ Ｐゴシック" pitchFamily="34" charset="-128"/>
            </a:endParaRPr>
          </a:p>
          <a:p>
            <a:pPr>
              <a:defRPr/>
            </a:pPr>
            <a:endParaRPr lang="en-GB" altLang="en-US" sz="2000" dirty="0" smtClean="0">
              <a:solidFill>
                <a:srgbClr val="003399"/>
              </a:solidFill>
              <a:ea typeface="ＭＳ Ｐゴシック" pitchFamily="34" charset="-128"/>
            </a:endParaRPr>
          </a:p>
          <a:p>
            <a:pPr marL="0" indent="0">
              <a:buFontTx/>
              <a:buNone/>
              <a:defRPr/>
            </a:pPr>
            <a:endParaRPr lang="en-GB" altLang="en-US" sz="2000" dirty="0" smtClean="0">
              <a:solidFill>
                <a:srgbClr val="003399"/>
              </a:solidFill>
              <a:ea typeface="ＭＳ Ｐゴシック" pitchFamily="34" charset="-128"/>
            </a:endParaRPr>
          </a:p>
          <a:p>
            <a:pPr>
              <a:defRPr/>
            </a:pPr>
            <a:endParaRPr lang="en-GB" altLang="en-US" sz="2000" dirty="0" smtClean="0">
              <a:solidFill>
                <a:srgbClr val="003399"/>
              </a:solidFill>
              <a:ea typeface="ＭＳ Ｐゴシック" pitchFamily="34" charset="-128"/>
            </a:endParaRPr>
          </a:p>
          <a:p>
            <a:pPr>
              <a:defRPr/>
            </a:pPr>
            <a:endParaRPr lang="en-GB" altLang="en-US" dirty="0" smtClean="0">
              <a:solidFill>
                <a:srgbClr val="003399"/>
              </a:solidFill>
              <a:ea typeface="ＭＳ Ｐゴシック" pitchFamily="34" charset="-128"/>
            </a:endParaRPr>
          </a:p>
        </p:txBody>
      </p:sp>
      <p:cxnSp>
        <p:nvCxnSpPr>
          <p:cNvPr id="5" name="Düz Bağlayıcı 4"/>
          <p:cNvCxnSpPr/>
          <p:nvPr/>
        </p:nvCxnSpPr>
        <p:spPr>
          <a:xfrm>
            <a:off x="4495800"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Düz Bağlayıcı 5"/>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itle 1"/>
          <p:cNvSpPr txBox="1">
            <a:spLocks/>
          </p:cNvSpPr>
          <p:nvPr/>
        </p:nvSpPr>
        <p:spPr bwMode="auto">
          <a:xfrm>
            <a:off x="4548188" y="1905000"/>
            <a:ext cx="444341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sz="3200" b="1" kern="0" dirty="0" smtClean="0">
                <a:solidFill>
                  <a:srgbClr val="003399"/>
                </a:solidFill>
                <a:effectLst>
                  <a:outerShdw blurRad="38100" dist="38100" dir="2700000" algn="tl">
                    <a:srgbClr val="000000">
                      <a:alpha val="43137"/>
                    </a:srgbClr>
                  </a:outerShdw>
                </a:effectLst>
              </a:rPr>
              <a:t>Başvuru</a:t>
            </a:r>
            <a:r>
              <a:rPr lang="tr-TR" sz="3200" b="1" kern="0" dirty="0" smtClean="0">
                <a:solidFill>
                  <a:srgbClr val="00B050"/>
                </a:solidFill>
                <a:effectLst>
                  <a:outerShdw blurRad="38100" dist="38100" dir="2700000" algn="tl">
                    <a:srgbClr val="000000">
                      <a:alpha val="43137"/>
                    </a:srgbClr>
                  </a:outerShdw>
                </a:effectLst>
              </a:rPr>
              <a:t>ların</a:t>
            </a:r>
            <a:r>
              <a:rPr lang="tr-TR" sz="3200" b="1" kern="0" dirty="0" smtClean="0">
                <a:solidFill>
                  <a:srgbClr val="003399"/>
                </a:solidFill>
                <a:effectLst>
                  <a:outerShdw blurRad="38100" dist="38100" dir="2700000" algn="tl">
                    <a:srgbClr val="000000">
                      <a:alpha val="43137"/>
                    </a:srgbClr>
                  </a:outerShdw>
                </a:effectLst>
              </a:rPr>
              <a:t> </a:t>
            </a:r>
          </a:p>
          <a:p>
            <a:pPr>
              <a:defRPr/>
            </a:pPr>
            <a:r>
              <a:rPr lang="tr-TR" sz="3200" b="1" kern="0" dirty="0" smtClean="0">
                <a:solidFill>
                  <a:srgbClr val="003399"/>
                </a:solidFill>
                <a:effectLst>
                  <a:outerShdw blurRad="38100" dist="38100" dir="2700000" algn="tl">
                    <a:srgbClr val="000000">
                      <a:alpha val="43137"/>
                    </a:srgbClr>
                  </a:outerShdw>
                </a:effectLst>
              </a:rPr>
              <a:t>Gönderilmesi</a:t>
            </a:r>
            <a:endParaRPr lang="en-GB" sz="3200" b="1" kern="0" dirty="0">
              <a:solidFill>
                <a:srgbClr val="003399"/>
              </a:solidFill>
              <a:effectLst>
                <a:outerShdw blurRad="38100" dist="38100" dir="2700000" algn="tl">
                  <a:srgbClr val="000000">
                    <a:alpha val="43137"/>
                  </a:srgbClr>
                </a:outerShdw>
              </a:effectLst>
            </a:endParaRPr>
          </a:p>
        </p:txBody>
      </p:sp>
      <p:sp>
        <p:nvSpPr>
          <p:cNvPr id="10" name="Content Placeholder 2"/>
          <p:cNvSpPr txBox="1">
            <a:spLocks/>
          </p:cNvSpPr>
          <p:nvPr/>
        </p:nvSpPr>
        <p:spPr bwMode="auto">
          <a:xfrm>
            <a:off x="4652963" y="3108325"/>
            <a:ext cx="4419600"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GB" altLang="tr-TR" sz="2000" dirty="0">
                <a:solidFill>
                  <a:srgbClr val="003399"/>
                </a:solidFill>
                <a:ea typeface="ＭＳ Ｐゴシック" panose="020B0600070205080204" pitchFamily="34" charset="-128"/>
              </a:rPr>
              <a:t>Online </a:t>
            </a:r>
            <a:r>
              <a:rPr lang="en-GB" altLang="tr-TR" sz="2000" dirty="0" err="1">
                <a:solidFill>
                  <a:srgbClr val="003399"/>
                </a:solidFill>
                <a:ea typeface="ＭＳ Ｐゴシック" panose="020B0600070205080204" pitchFamily="34" charset="-128"/>
              </a:rPr>
              <a:t>başvuru</a:t>
            </a:r>
            <a:r>
              <a:rPr lang="en-GB" altLang="tr-TR" sz="2000" dirty="0">
                <a:solidFill>
                  <a:srgbClr val="003399"/>
                </a:solidFill>
                <a:ea typeface="ＭＳ Ｐゴシック" panose="020B0600070205080204" pitchFamily="34" charset="-128"/>
              </a:rPr>
              <a:t>  - INTERACT </a:t>
            </a:r>
            <a:r>
              <a:rPr lang="en-GB" altLang="tr-TR" sz="2000" dirty="0" err="1">
                <a:solidFill>
                  <a:srgbClr val="003399"/>
                </a:solidFill>
                <a:ea typeface="ＭＳ Ｐゴシック" panose="020B0600070205080204" pitchFamily="34" charset="-128"/>
              </a:rPr>
              <a:t>tarafından</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geliştirilen</a:t>
            </a:r>
            <a:r>
              <a:rPr lang="en-GB" altLang="tr-TR" sz="2000" dirty="0">
                <a:solidFill>
                  <a:srgbClr val="003399"/>
                </a:solidFill>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Elektronik</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İzleme</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Sistemi</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eMS</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 </a:t>
            </a:r>
          </a:p>
          <a:p>
            <a:r>
              <a:rPr lang="en-GB" altLang="tr-TR" sz="2000" dirty="0" err="1">
                <a:solidFill>
                  <a:srgbClr val="003399"/>
                </a:solidFill>
                <a:ea typeface="ＭＳ Ｐゴシック" panose="020B0600070205080204" pitchFamily="34" charset="-128"/>
              </a:rPr>
              <a:t>Teklif</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verme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çağrısı</a:t>
            </a:r>
            <a:r>
              <a:rPr lang="en-GB" altLang="tr-TR" sz="2000" dirty="0">
                <a:solidFill>
                  <a:srgbClr val="003399"/>
                </a:solidFill>
                <a:ea typeface="ＭＳ Ｐゴシック" panose="020B0600070205080204" pitchFamily="34" charset="-128"/>
              </a:rPr>
              <a:t> - </a:t>
            </a:r>
            <a:r>
              <a:rPr lang="en-GB" altLang="tr-TR" sz="2000" dirty="0" err="1">
                <a:solidFill>
                  <a:srgbClr val="003399"/>
                </a:solidFill>
                <a:ea typeface="ＭＳ Ｐゴシック" panose="020B0600070205080204" pitchFamily="34" charset="-128"/>
              </a:rPr>
              <a:t>Hibe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Başvuru</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Rehberi</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hükümleri</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uyarınca</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Yönetim</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Otoritesi</a:t>
            </a:r>
            <a:r>
              <a:rPr lang="en-GB" altLang="tr-TR" sz="2000" dirty="0">
                <a:solidFill>
                  <a:srgbClr val="003399"/>
                </a:solidFill>
                <a:ea typeface="ＭＳ Ｐゴシック" panose="020B0600070205080204" pitchFamily="34" charset="-128"/>
              </a:rPr>
              <a:t>/</a:t>
            </a:r>
            <a:r>
              <a:rPr lang="en-GB" altLang="tr-TR" sz="2000" dirty="0" err="1">
                <a:solidFill>
                  <a:srgbClr val="003399"/>
                </a:solidFill>
                <a:ea typeface="ＭＳ Ｐゴシック" panose="020B0600070205080204" pitchFamily="34" charset="-128"/>
              </a:rPr>
              <a:t>Ortak</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Teknik</a:t>
            </a:r>
            <a:r>
              <a:rPr lang="en-GB" altLang="tr-TR" sz="2000" dirty="0">
                <a:solidFill>
                  <a:srgbClr val="003399"/>
                </a:solidFill>
                <a:ea typeface="ＭＳ Ｐゴシック" panose="020B0600070205080204" pitchFamily="34" charset="-128"/>
              </a:rPr>
              <a:t> </a:t>
            </a:r>
            <a:r>
              <a:rPr lang="en-GB" altLang="tr-TR" sz="2000" dirty="0" err="1" smtClean="0">
                <a:solidFill>
                  <a:srgbClr val="003399"/>
                </a:solidFill>
                <a:ea typeface="ＭＳ Ｐゴシック" panose="020B0600070205080204" pitchFamily="34" charset="-128"/>
              </a:rPr>
              <a:t>Sekret</a:t>
            </a:r>
            <a:r>
              <a:rPr lang="tr-TR" altLang="tr-TR" sz="2000" dirty="0" smtClean="0">
                <a:solidFill>
                  <a:srgbClr val="003399"/>
                </a:solidFill>
                <a:ea typeface="ＭＳ Ｐゴシック" panose="020B0600070205080204" pitchFamily="34" charset="-128"/>
              </a:rPr>
              <a:t>a</a:t>
            </a:r>
            <a:r>
              <a:rPr lang="en-GB" altLang="tr-TR" sz="2000" dirty="0" err="1" smtClean="0">
                <a:solidFill>
                  <a:srgbClr val="003399"/>
                </a:solidFill>
                <a:ea typeface="ＭＳ Ｐゴシック" panose="020B0600070205080204" pitchFamily="34" charset="-128"/>
              </a:rPr>
              <a:t>rya</a:t>
            </a:r>
            <a:r>
              <a:rPr lang="en-GB" altLang="tr-TR" sz="2000" dirty="0" smtClean="0">
                <a:solidFill>
                  <a:srgbClr val="003399"/>
                </a:solidFill>
                <a:ea typeface="ＭＳ Ｐゴシック" panose="020B0600070205080204" pitchFamily="34" charset="-128"/>
              </a:rPr>
              <a:t> </a:t>
            </a:r>
            <a:r>
              <a:rPr lang="en-GB" altLang="tr-TR" sz="2000" dirty="0">
                <a:solidFill>
                  <a:srgbClr val="003399"/>
                </a:solidFill>
                <a:ea typeface="ＭＳ Ｐゴシック" panose="020B0600070205080204" pitchFamily="34" charset="-128"/>
              </a:rPr>
              <a:t>(MA/JTS) </a:t>
            </a:r>
            <a:r>
              <a:rPr lang="en-GB" altLang="tr-TR" sz="2000" dirty="0" err="1">
                <a:solidFill>
                  <a:srgbClr val="003399"/>
                </a:solidFill>
                <a:ea typeface="ＭＳ Ｐゴシック" panose="020B0600070205080204" pitchFamily="34" charset="-128"/>
              </a:rPr>
              <a:t>tarafından</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yapılandırılır</a:t>
            </a:r>
            <a:endParaRPr lang="en-GB" altLang="tr-TR" sz="2000" dirty="0">
              <a:solidFill>
                <a:srgbClr val="003399"/>
              </a:solidFill>
              <a:ea typeface="ＭＳ Ｐゴシック" panose="020B0600070205080204" pitchFamily="34" charset="-128"/>
            </a:endParaRPr>
          </a:p>
          <a:p>
            <a:r>
              <a:rPr lang="en-GB" altLang="tr-TR" sz="2000" dirty="0" err="1">
                <a:solidFill>
                  <a:srgbClr val="003399"/>
                </a:solidFill>
                <a:ea typeface="ＭＳ Ｐゴシック" panose="020B0600070205080204" pitchFamily="34" charset="-128"/>
              </a:rPr>
              <a:t>Nasıl</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başvuru</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yapılacağına</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ilişkin</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açık</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ve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anlaşılır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talimatlar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Hibe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Başvuru</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Rehberi'nde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sunulmuştur</a:t>
            </a:r>
            <a:r>
              <a:rPr lang="en-GB" altLang="tr-TR" sz="2000" dirty="0">
                <a:solidFill>
                  <a:srgbClr val="003399"/>
                </a:solidFill>
                <a:ea typeface="ＭＳ Ｐゴシック" panose="020B0600070205080204" pitchFamily="34" charset="-128"/>
              </a:rPr>
              <a:t>. </a:t>
            </a:r>
          </a:p>
          <a:p>
            <a:pPr>
              <a:defRPr/>
            </a:pPr>
            <a:endParaRPr lang="en-GB" altLang="en-US" sz="2000" kern="0" dirty="0" smtClean="0">
              <a:solidFill>
                <a:srgbClr val="003399"/>
              </a:solidFill>
              <a:ea typeface="ＭＳ Ｐゴシック" pitchFamily="34" charset="-128"/>
            </a:endParaRPr>
          </a:p>
          <a:p>
            <a:pPr marL="0" indent="0">
              <a:buFontTx/>
              <a:buNone/>
              <a:defRPr/>
            </a:pPr>
            <a:endParaRPr lang="en-GB" altLang="en-US" sz="2000" kern="0" dirty="0" smtClean="0">
              <a:solidFill>
                <a:srgbClr val="003399"/>
              </a:solidFill>
              <a:ea typeface="ＭＳ Ｐゴシック" pitchFamily="34" charset="-128"/>
            </a:endParaRPr>
          </a:p>
          <a:p>
            <a:pPr>
              <a:defRPr/>
            </a:pPr>
            <a:endParaRPr lang="en-GB" altLang="en-US" sz="2000" kern="0" dirty="0" smtClean="0">
              <a:solidFill>
                <a:srgbClr val="003399"/>
              </a:solidFill>
              <a:ea typeface="ＭＳ Ｐゴシック" pitchFamily="34" charset="-128"/>
            </a:endParaRPr>
          </a:p>
          <a:p>
            <a:pPr>
              <a:defRPr/>
            </a:pPr>
            <a:endParaRPr lang="en-GB" altLang="en-US" kern="0" dirty="0" smtClean="0">
              <a:solidFill>
                <a:srgbClr val="003399"/>
              </a:solidFill>
              <a:ea typeface="ＭＳ Ｐゴシック"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5410200" cy="381000"/>
          </a:xfrm>
        </p:spPr>
        <p:txBody>
          <a:bodyPr/>
          <a:lstStyle/>
          <a:p>
            <a:pPr>
              <a:defRPr/>
            </a:pPr>
            <a:r>
              <a:rPr lang="en-US" sz="2000" b="1" dirty="0" smtClean="0">
                <a:solidFill>
                  <a:srgbClr val="003399"/>
                </a:solidFill>
                <a:effectLst>
                  <a:outerShdw blurRad="38100" dist="38100" dir="2700000" algn="tl">
                    <a:srgbClr val="000000">
                      <a:alpha val="43137"/>
                    </a:srgbClr>
                  </a:outerShdw>
                </a:effectLst>
              </a:rPr>
              <a:t>Project Description (IV)</a:t>
            </a:r>
            <a:endParaRPr lang="en-US" sz="2000" b="1" dirty="0">
              <a:effectLst>
                <a:outerShdw blurRad="38100" dist="38100" dir="2700000" algn="tl">
                  <a:srgbClr val="000000">
                    <a:alpha val="43137"/>
                  </a:srgbClr>
                </a:outerShdw>
              </a:effectLst>
            </a:endParaRPr>
          </a:p>
        </p:txBody>
      </p:sp>
      <p:sp>
        <p:nvSpPr>
          <p:cNvPr id="63491" name="Rectangle 1"/>
          <p:cNvSpPr>
            <a:spLocks noChangeArrowheads="1"/>
          </p:cNvSpPr>
          <p:nvPr/>
        </p:nvSpPr>
        <p:spPr bwMode="auto">
          <a:xfrm>
            <a:off x="-2867025" y="0"/>
            <a:ext cx="14878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9pPr>
          </a:lstStyle>
          <a:p>
            <a:pPr>
              <a:spcBef>
                <a:spcPct val="0"/>
              </a:spcBef>
              <a:buFontTx/>
              <a:buNone/>
            </a:pPr>
            <a:endParaRPr lang="tr-TR" altLang="tr-TR" sz="2400">
              <a:latin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73498131"/>
              </p:ext>
            </p:extLst>
          </p:nvPr>
        </p:nvGraphicFramePr>
        <p:xfrm>
          <a:off x="0" y="1120994"/>
          <a:ext cx="9144000" cy="1621604"/>
        </p:xfrm>
        <a:graphic>
          <a:graphicData uri="http://schemas.openxmlformats.org/drawingml/2006/table">
            <a:tbl>
              <a:tblPr firstRow="1" firstCol="1" bandRow="1"/>
              <a:tblGrid>
                <a:gridCol w="22098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277402">
                <a:tc gridSpan="2">
                  <a:txBody>
                    <a:bodyPr/>
                    <a:lstStyle/>
                    <a:p>
                      <a:pPr algn="just">
                        <a:spcBef>
                          <a:spcPts val="600"/>
                        </a:spcBef>
                        <a:spcAft>
                          <a:spcPts val="0"/>
                        </a:spcAft>
                      </a:pPr>
                      <a:r>
                        <a:rPr lang="en-US" sz="1200" b="1" dirty="0" smtClean="0">
                          <a:solidFill>
                            <a:srgbClr val="002060"/>
                          </a:solidFill>
                          <a:effectLst/>
                          <a:latin typeface="+mj-lt"/>
                          <a:ea typeface="Times New Roman" panose="02020603050405020304" pitchFamily="18" charset="0"/>
                        </a:rPr>
                        <a:t>Cross cutting issues</a:t>
                      </a:r>
                      <a:endParaRPr lang="en-US" sz="1200" b="1"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pPr algn="just">
                        <a:spcBef>
                          <a:spcPts val="600"/>
                        </a:spcBef>
                        <a:spcAft>
                          <a:spcPts val="0"/>
                        </a:spcAft>
                      </a:pPr>
                      <a:endParaRPr lang="en-US" sz="14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332198">
                <a:tc>
                  <a:txBody>
                    <a:bodyPr/>
                    <a:lstStyle/>
                    <a:p>
                      <a:pPr>
                        <a:spcAft>
                          <a:spcPts val="0"/>
                        </a:spcAft>
                      </a:pPr>
                      <a:r>
                        <a:rPr lang="en-GB" sz="1200" b="1" dirty="0">
                          <a:solidFill>
                            <a:srgbClr val="002060"/>
                          </a:solidFill>
                          <a:effectLst/>
                          <a:latin typeface="+mj-lt"/>
                          <a:ea typeface="Calibri" panose="020F0502020204030204" pitchFamily="34" charset="0"/>
                          <a:cs typeface="Trebuchet MS" panose="020B0603020202020204" pitchFamily="34" charset="0"/>
                        </a:rPr>
                        <a:t>Environmental sustainability </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just">
                        <a:spcAft>
                          <a:spcPts val="0"/>
                        </a:spcAft>
                      </a:pPr>
                      <a:r>
                        <a:rPr lang="en-GB" sz="1200" dirty="0" smtClean="0">
                          <a:solidFill>
                            <a:srgbClr val="002060"/>
                          </a:solidFill>
                          <a:effectLst/>
                          <a:latin typeface="+mj-lt"/>
                          <a:ea typeface="Calibri" panose="020F0502020204030204" pitchFamily="34" charset="0"/>
                          <a:cs typeface="Trebuchet MS" panose="020B0603020202020204" pitchFamily="34" charset="0"/>
                        </a:rPr>
                        <a:t>How </a:t>
                      </a:r>
                      <a:r>
                        <a:rPr lang="en-US" sz="1200" dirty="0">
                          <a:solidFill>
                            <a:srgbClr val="002060"/>
                          </a:solidFill>
                          <a:effectLst/>
                          <a:latin typeface="+mj-lt"/>
                          <a:ea typeface="Times New Roman" panose="02020603050405020304" pitchFamily="18" charset="0"/>
                          <a:cs typeface="Trebuchet MS" panose="020B0603020202020204" pitchFamily="34" charset="0"/>
                        </a:rPr>
                        <a:t>environmental considerations</a:t>
                      </a:r>
                      <a:r>
                        <a:rPr lang="en-US" sz="1200" dirty="0">
                          <a:solidFill>
                            <a:srgbClr val="002060"/>
                          </a:solidFill>
                          <a:effectLst/>
                          <a:latin typeface="+mj-lt"/>
                          <a:ea typeface="Calibri" panose="020F0502020204030204" pitchFamily="34" charset="0"/>
                          <a:cs typeface="Trebuchet MS" panose="020B0603020202020204" pitchFamily="34" charset="0"/>
                        </a:rPr>
                        <a:t> </a:t>
                      </a:r>
                      <a:r>
                        <a:rPr lang="en-GB" sz="1200" dirty="0">
                          <a:solidFill>
                            <a:srgbClr val="002060"/>
                          </a:solidFill>
                          <a:effectLst/>
                          <a:latin typeface="+mj-lt"/>
                          <a:ea typeface="Calibri" panose="020F0502020204030204" pitchFamily="34" charset="0"/>
                          <a:cs typeface="Trebuchet MS" panose="020B0603020202020204" pitchFamily="34" charset="0"/>
                        </a:rPr>
                        <a:t>will be integrated into the management and implementation of your project.</a:t>
                      </a:r>
                      <a:r>
                        <a:rPr lang="en-GB" sz="1200" dirty="0">
                          <a:solidFill>
                            <a:srgbClr val="002060"/>
                          </a:solidFill>
                          <a:effectLst/>
                          <a:latin typeface="+mj-lt"/>
                          <a:ea typeface="Times New Roman" panose="02020603050405020304" pitchFamily="18" charset="0"/>
                          <a:cs typeface="Trebuchet MS" panose="020B0603020202020204" pitchFamily="34" charset="0"/>
                        </a:rPr>
                        <a:t> </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423638">
                <a:tc>
                  <a:txBody>
                    <a:bodyPr/>
                    <a:lstStyle/>
                    <a:p>
                      <a:pPr algn="just">
                        <a:spcAft>
                          <a:spcPts val="0"/>
                        </a:spcAft>
                      </a:pPr>
                      <a:r>
                        <a:rPr lang="en-GB" sz="1200" b="1" dirty="0">
                          <a:solidFill>
                            <a:srgbClr val="002060"/>
                          </a:solidFill>
                          <a:effectLst/>
                          <a:latin typeface="+mj-lt"/>
                          <a:ea typeface="Calibri" panose="020F0502020204030204" pitchFamily="34" charset="0"/>
                          <a:cs typeface="Trebuchet MS" panose="020B0603020202020204" pitchFamily="34" charset="0"/>
                        </a:rPr>
                        <a:t>Democracy and human rights</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Aft>
                          <a:spcPts val="0"/>
                        </a:spcAft>
                      </a:pPr>
                      <a:r>
                        <a:rPr lang="en-GB" sz="1200" dirty="0" smtClean="0">
                          <a:solidFill>
                            <a:srgbClr val="002060"/>
                          </a:solidFill>
                          <a:effectLst/>
                          <a:latin typeface="+mj-lt"/>
                          <a:ea typeface="Calibri" panose="020F0502020204030204" pitchFamily="34" charset="0"/>
                          <a:cs typeface="Trebuchet MS" panose="020B0603020202020204" pitchFamily="34" charset="0"/>
                        </a:rPr>
                        <a:t>How considerations </a:t>
                      </a:r>
                      <a:r>
                        <a:rPr lang="en-GB" sz="1200" dirty="0">
                          <a:solidFill>
                            <a:srgbClr val="002060"/>
                          </a:solidFill>
                          <a:effectLst/>
                          <a:latin typeface="+mj-lt"/>
                          <a:ea typeface="Calibri" panose="020F0502020204030204" pitchFamily="34" charset="0"/>
                          <a:cs typeface="Trebuchet MS" panose="020B0603020202020204" pitchFamily="34" charset="0"/>
                        </a:rPr>
                        <a:t>related to </a:t>
                      </a:r>
                      <a:r>
                        <a:rPr lang="en-US" sz="1200" dirty="0">
                          <a:solidFill>
                            <a:srgbClr val="002060"/>
                          </a:solidFill>
                          <a:effectLst/>
                          <a:latin typeface="+mj-lt"/>
                          <a:ea typeface="Calibri" panose="020F0502020204030204" pitchFamily="34" charset="0"/>
                          <a:cs typeface="Trebuchet MS" panose="020B0603020202020204" pitchFamily="34" charset="0"/>
                        </a:rPr>
                        <a:t>democracy, good governance and human rights </a:t>
                      </a:r>
                      <a:r>
                        <a:rPr lang="en-GB" sz="1200" dirty="0">
                          <a:solidFill>
                            <a:srgbClr val="002060"/>
                          </a:solidFill>
                          <a:effectLst/>
                          <a:latin typeface="+mj-lt"/>
                          <a:ea typeface="Calibri" panose="020F0502020204030204" pitchFamily="34" charset="0"/>
                          <a:cs typeface="Trebuchet MS" panose="020B0603020202020204" pitchFamily="34" charset="0"/>
                        </a:rPr>
                        <a:t>will be integrated into the management and implementation of your project. </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554804">
                <a:tc>
                  <a:txBody>
                    <a:bodyPr/>
                    <a:lstStyle/>
                    <a:p>
                      <a:pPr algn="just">
                        <a:spcAft>
                          <a:spcPts val="0"/>
                        </a:spcAft>
                      </a:pPr>
                      <a:r>
                        <a:rPr lang="en-GB" sz="1200" b="1" dirty="0">
                          <a:solidFill>
                            <a:srgbClr val="002060"/>
                          </a:solidFill>
                          <a:effectLst/>
                          <a:latin typeface="+mj-lt"/>
                          <a:ea typeface="Calibri" panose="020F0502020204030204" pitchFamily="34" charset="0"/>
                          <a:cs typeface="Trebuchet MS" panose="020B0603020202020204" pitchFamily="34" charset="0"/>
                        </a:rPr>
                        <a:t>Gender equality</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just">
                        <a:spcAft>
                          <a:spcPts val="0"/>
                        </a:spcAft>
                      </a:pPr>
                      <a:r>
                        <a:rPr lang="en-GB" sz="1200" dirty="0" smtClean="0">
                          <a:solidFill>
                            <a:srgbClr val="002060"/>
                          </a:solidFill>
                          <a:effectLst/>
                          <a:latin typeface="+mj-lt"/>
                          <a:ea typeface="Calibri" panose="020F0502020204030204" pitchFamily="34" charset="0"/>
                          <a:cs typeface="Trebuchet MS" panose="020B0603020202020204" pitchFamily="34" charset="0"/>
                        </a:rPr>
                        <a:t>How </a:t>
                      </a:r>
                      <a:r>
                        <a:rPr lang="en-GB" sz="1200" dirty="0">
                          <a:solidFill>
                            <a:srgbClr val="002060"/>
                          </a:solidFill>
                          <a:effectLst/>
                          <a:latin typeface="+mj-lt"/>
                          <a:ea typeface="Calibri" panose="020F0502020204030204" pitchFamily="34" charset="0"/>
                          <a:cs typeface="Trebuchet MS" panose="020B0603020202020204" pitchFamily="34" charset="0"/>
                        </a:rPr>
                        <a:t>gender equality will be addressed in the management and implementation of  your project</a:t>
                      </a:r>
                      <a:r>
                        <a:rPr lang="en-GB" sz="1200" dirty="0" smtClean="0">
                          <a:solidFill>
                            <a:srgbClr val="002060"/>
                          </a:solidFill>
                          <a:effectLst/>
                          <a:latin typeface="+mj-lt"/>
                          <a:ea typeface="Calibri" panose="020F0502020204030204" pitchFamily="34" charset="0"/>
                          <a:cs typeface="Trebuchet MS" panose="020B0603020202020204" pitchFamily="34" charset="0"/>
                        </a:rPr>
                        <a:t>.</a:t>
                      </a: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graphicFrame>
        <p:nvGraphicFramePr>
          <p:cNvPr id="7" name="Content Placeholder 5"/>
          <p:cNvGraphicFramePr>
            <a:graphicFrameLocks/>
          </p:cNvGraphicFramePr>
          <p:nvPr>
            <p:extLst>
              <p:ext uri="{D42A27DB-BD31-4B8C-83A1-F6EECF244321}">
                <p14:modId xmlns:p14="http://schemas.microsoft.com/office/powerpoint/2010/main" val="3034938812"/>
              </p:ext>
            </p:extLst>
          </p:nvPr>
        </p:nvGraphicFramePr>
        <p:xfrm>
          <a:off x="0" y="2438400"/>
          <a:ext cx="9144000" cy="1130842"/>
        </p:xfrm>
        <a:graphic>
          <a:graphicData uri="http://schemas.openxmlformats.org/drawingml/2006/table">
            <a:tbl>
              <a:tblPr firstRow="1" firstCol="1" bandRow="1"/>
              <a:tblGrid>
                <a:gridCol w="22098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04800">
                <a:tc gridSpan="2">
                  <a:txBody>
                    <a:bodyPr/>
                    <a:lstStyle/>
                    <a:p>
                      <a:pPr algn="just">
                        <a:spcBef>
                          <a:spcPts val="600"/>
                        </a:spcBef>
                        <a:spcAft>
                          <a:spcPts val="0"/>
                        </a:spcAft>
                      </a:pPr>
                      <a:r>
                        <a:rPr lang="en-US" sz="1200" b="1" dirty="0" smtClean="0">
                          <a:solidFill>
                            <a:srgbClr val="002060"/>
                          </a:solidFill>
                          <a:effectLst/>
                          <a:latin typeface="+mj-lt"/>
                          <a:ea typeface="Times New Roman" panose="02020603050405020304" pitchFamily="18" charset="0"/>
                        </a:rPr>
                        <a:t>Project risks</a:t>
                      </a:r>
                      <a:endParaRPr lang="en-US" sz="1200" b="1" dirty="0">
                        <a:solidFill>
                          <a:srgbClr val="002060"/>
                        </a:solidFill>
                        <a:effectLst/>
                        <a:latin typeface="+mj-lt"/>
                        <a:ea typeface="Times New Roman" panose="02020603050405020304" pitchFamily="18" charset="0"/>
                      </a:endParaRPr>
                    </a:p>
                  </a:txBody>
                  <a:tcPr marL="68580" marR="6858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pPr algn="just">
                        <a:spcBef>
                          <a:spcPts val="600"/>
                        </a:spcBef>
                        <a:spcAft>
                          <a:spcPts val="0"/>
                        </a:spcAft>
                      </a:pPr>
                      <a:endParaRPr lang="en-US" sz="14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533400">
                <a:tc>
                  <a:txBody>
                    <a:bodyPr/>
                    <a:lstStyle/>
                    <a:p>
                      <a:pPr>
                        <a:spcAft>
                          <a:spcPts val="0"/>
                        </a:spcAft>
                      </a:pPr>
                      <a:r>
                        <a:rPr lang="en-GB" sz="1200" b="1" dirty="0" smtClean="0">
                          <a:solidFill>
                            <a:srgbClr val="002060"/>
                          </a:solidFill>
                          <a:effectLst/>
                          <a:latin typeface="+mj-lt"/>
                          <a:ea typeface="Calibri" panose="020F0502020204030204" pitchFamily="34" charset="0"/>
                        </a:rPr>
                        <a:t>Description of Risk and Assumption</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just">
                        <a:spcAft>
                          <a:spcPts val="0"/>
                        </a:spcAft>
                      </a:pPr>
                      <a:r>
                        <a:rPr lang="en-GB" sz="1200" dirty="0" smtClean="0">
                          <a:solidFill>
                            <a:srgbClr val="002060"/>
                          </a:solidFill>
                          <a:effectLst/>
                          <a:latin typeface="+mj-lt"/>
                          <a:ea typeface="Calibri" panose="020F0502020204030204" pitchFamily="34" charset="0"/>
                        </a:rPr>
                        <a:t>The project assumption(s) and risk(s) identified and which could impact on achieving the project results, outputs and overall objective. </a:t>
                      </a:r>
                    </a:p>
                    <a:p>
                      <a:pPr algn="just">
                        <a:spcAft>
                          <a:spcPts val="0"/>
                        </a:spcAft>
                      </a:pPr>
                      <a:r>
                        <a:rPr lang="en-GB" sz="1200" dirty="0" smtClean="0">
                          <a:solidFill>
                            <a:srgbClr val="002060"/>
                          </a:solidFill>
                          <a:effectLst/>
                          <a:latin typeface="+mj-lt"/>
                          <a:ea typeface="Calibri" panose="020F0502020204030204" pitchFamily="34" charset="0"/>
                        </a:rPr>
                        <a:t>The envisaged measures for reviewing these assumptions and risks during project implementation.</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277402">
                <a:tc>
                  <a:txBody>
                    <a:bodyPr/>
                    <a:lstStyle/>
                    <a:p>
                      <a:pPr algn="just">
                        <a:spcAft>
                          <a:spcPts val="0"/>
                        </a:spcAft>
                      </a:pPr>
                      <a:r>
                        <a:rPr lang="en-GB" sz="1200" b="1" dirty="0" smtClean="0">
                          <a:solidFill>
                            <a:srgbClr val="002060"/>
                          </a:solidFill>
                          <a:effectLst/>
                          <a:latin typeface="+mj-lt"/>
                          <a:ea typeface="Calibri" panose="020F0502020204030204" pitchFamily="34" charset="0"/>
                        </a:rPr>
                        <a:t>Risk Mitigation</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Aft>
                          <a:spcPts val="0"/>
                        </a:spcAft>
                      </a:pPr>
                      <a:r>
                        <a:rPr lang="en-GB" sz="1200" dirty="0" smtClean="0">
                          <a:solidFill>
                            <a:srgbClr val="002060"/>
                          </a:solidFill>
                          <a:effectLst/>
                          <a:latin typeface="+mj-lt"/>
                          <a:ea typeface="Calibri" panose="020F0502020204030204" pitchFamily="34" charset="0"/>
                        </a:rPr>
                        <a:t>The project risk mitigation measures </a:t>
                      </a:r>
                      <a:endParaRPr lang="en-US" sz="1200" dirty="0">
                        <a:solidFill>
                          <a:srgbClr val="002060"/>
                        </a:solidFill>
                        <a:effectLst/>
                        <a:latin typeface="+mj-lt"/>
                        <a:ea typeface="Times New Roman" panose="02020603050405020304" pitchFamily="18" charset="0"/>
                        <a:cs typeface="Trebuchet MS" panose="020B0603020202020204" pitchFamily="34" charset="0"/>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1" name="Title 1"/>
          <p:cNvSpPr txBox="1">
            <a:spLocks/>
          </p:cNvSpPr>
          <p:nvPr/>
        </p:nvSpPr>
        <p:spPr bwMode="auto">
          <a:xfrm>
            <a:off x="1676400" y="3802146"/>
            <a:ext cx="5410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000" b="1" dirty="0" err="1">
                <a:solidFill>
                  <a:srgbClr val="003399"/>
                </a:solidFill>
                <a:effectLst>
                  <a:outerShdw blurRad="38100" dist="38100" dir="2700000" algn="tl">
                    <a:srgbClr val="C0C0C0"/>
                  </a:outerShdw>
                </a:effectLst>
                <a:ea typeface="ＭＳ Ｐゴシック" panose="020B0600070205080204" pitchFamily="34" charset="-128"/>
              </a:rPr>
              <a:t>Açıklaması</a:t>
            </a:r>
            <a:r>
              <a:rPr lang="en-US" altLang="tr-TR" sz="2000" b="1" dirty="0">
                <a:solidFill>
                  <a:srgbClr val="003399"/>
                </a:solidFill>
                <a:effectLst>
                  <a:outerShdw blurRad="38100" dist="38100" dir="2700000" algn="tl">
                    <a:srgbClr val="C0C0C0"/>
                  </a:outerShdw>
                </a:effectLst>
                <a:ea typeface="ＭＳ Ｐゴシック" panose="020B0600070205080204" pitchFamily="34" charset="-128"/>
              </a:rPr>
              <a:t> (IV)</a:t>
            </a:r>
            <a:endParaRPr lang="en-US" sz="2000" b="1" kern="0" dirty="0">
              <a:effectLst>
                <a:outerShdw blurRad="38100" dist="38100" dir="2700000" algn="tl">
                  <a:srgbClr val="000000">
                    <a:alpha val="43137"/>
                  </a:srgbClr>
                </a:outerShdw>
              </a:effectLst>
            </a:endParaRPr>
          </a:p>
        </p:txBody>
      </p:sp>
      <p:graphicFrame>
        <p:nvGraphicFramePr>
          <p:cNvPr id="12" name="Content Placeholder 5"/>
          <p:cNvGraphicFramePr>
            <a:graphicFrameLocks/>
          </p:cNvGraphicFramePr>
          <p:nvPr>
            <p:extLst>
              <p:ext uri="{D42A27DB-BD31-4B8C-83A1-F6EECF244321}">
                <p14:modId xmlns:p14="http://schemas.microsoft.com/office/powerpoint/2010/main" val="124963910"/>
              </p:ext>
            </p:extLst>
          </p:nvPr>
        </p:nvGraphicFramePr>
        <p:xfrm>
          <a:off x="0" y="4215920"/>
          <a:ext cx="9144000" cy="1588042"/>
        </p:xfrm>
        <a:graphic>
          <a:graphicData uri="http://schemas.openxmlformats.org/drawingml/2006/table">
            <a:tbl>
              <a:tblPr firstRow="1" firstCol="1" bandRow="1"/>
              <a:tblGrid>
                <a:gridCol w="22098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277402">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Diğer</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alanları</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etkileyen</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hususlar</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332198">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1" i="0" u="none" strike="noStrike" kern="1200"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cs typeface="+mn-cs"/>
                        </a:rPr>
                        <a:t>Çevresel</a:t>
                      </a:r>
                      <a:r>
                        <a:rPr kumimoji="0" lang="en-GB" altLang="tr-TR" sz="1200" b="1" i="0" u="none" strike="noStrike" kern="1200"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mn-cs"/>
                        </a:rPr>
                        <a:t> </a:t>
                      </a:r>
                      <a:r>
                        <a:rPr kumimoji="0" lang="en-GB" altLang="tr-TR" sz="1200" b="1" i="0" u="none" strike="noStrike" kern="1200"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cs typeface="+mn-cs"/>
                        </a:rPr>
                        <a:t>sürdürülebilirlik</a:t>
                      </a:r>
                      <a:r>
                        <a:rPr kumimoji="0" lang="en-GB" altLang="tr-TR" sz="1200" b="1" i="0" u="none" strike="noStrike" kern="1200"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mn-cs"/>
                        </a:rPr>
                        <a:t> </a:t>
                      </a: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Projenizin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yönetiminde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uygulanmasında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çevreyle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hususlara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verilecektir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423638">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Demokrasi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insan</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hakları</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Projenizin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yönetiminde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uygulanmasında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demokrasi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iyi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yönetişim</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insan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haklarıyla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hususlara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verilecektir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554804">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Toplumsal</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cinsiyet</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eşitliği</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Projenizin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yönetiminde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uygulanmasında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toplumsal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cinsiyet</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eşitliği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nasıl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alınacaktır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graphicFrame>
        <p:nvGraphicFramePr>
          <p:cNvPr id="13" name="Content Placeholder 5"/>
          <p:cNvGraphicFramePr>
            <a:graphicFrameLocks/>
          </p:cNvGraphicFramePr>
          <p:nvPr>
            <p:extLst>
              <p:ext uri="{D42A27DB-BD31-4B8C-83A1-F6EECF244321}">
                <p14:modId xmlns:p14="http://schemas.microsoft.com/office/powerpoint/2010/main" val="1227900170"/>
              </p:ext>
            </p:extLst>
          </p:nvPr>
        </p:nvGraphicFramePr>
        <p:xfrm>
          <a:off x="0" y="5492060"/>
          <a:ext cx="9144000" cy="1313722"/>
        </p:xfrm>
        <a:graphic>
          <a:graphicData uri="http://schemas.openxmlformats.org/drawingml/2006/table">
            <a:tbl>
              <a:tblPr firstRow="1" firstCol="1" bandRow="1"/>
              <a:tblGrid>
                <a:gridCol w="22098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04800">
                <a:tc gridSpan="2">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ts val="600"/>
                        </a:spcBef>
                        <a:spcAft>
                          <a:spcPct val="0"/>
                        </a:spcAft>
                        <a:buClrTx/>
                        <a:buSzTx/>
                        <a:buFontTx/>
                        <a:buNone/>
                        <a:tabLst/>
                      </a:pP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riskleri</a:t>
                      </a:r>
                      <a:endParaRPr kumimoji="0" lang="en-US"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533400">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Risk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Varsayım</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Tanımı</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çıktılarının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genel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hedefinin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edilmesini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etkileyebilecek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varsayım</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(lar)</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risk(</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ler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tanımlanır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esnasında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varsayımların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risklerin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değerlendirilmesi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öngörülen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tedbirler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belirtilir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r h="277402">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1" i="0" u="none" strike="noStrike" cap="none" normalizeH="0" baseline="0" smtClean="0">
                          <a:ln>
                            <a:noFill/>
                          </a:ln>
                          <a:solidFill>
                            <a:srgbClr val="002060"/>
                          </a:solidFill>
                          <a:effectLst/>
                          <a:latin typeface="Trebuchet MS" panose="020B0603020202020204" pitchFamily="34" charset="0"/>
                          <a:ea typeface="ＭＳ Ｐゴシック" panose="020B0600070205080204" pitchFamily="34" charset="-128"/>
                        </a:rPr>
                        <a:t>Risk Hafifletme</a:t>
                      </a:r>
                      <a:endParaRPr kumimoji="0" lang="en-US" altLang="tr-TR" sz="1200" b="1" i="0" u="none" strike="noStrike" cap="none" normalizeH="0" baseline="0" smtClean="0">
                        <a:ln>
                          <a:noFill/>
                        </a:ln>
                        <a:solidFill>
                          <a:srgbClr val="002060"/>
                        </a:solidFill>
                        <a:effectLst/>
                        <a:latin typeface="Trebuchet MS" panose="020B0603020202020204" pitchFamily="34" charset="0"/>
                        <a:ea typeface="ＭＳ Ｐゴシック" panose="020B0600070205080204" pitchFamily="34" charset="-128"/>
                      </a:endParaRPr>
                    </a:p>
                  </a:txBody>
                  <a:tcPr marL="68580" marR="68580" marT="0" marB="0" horzOverflow="overflow">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risklerini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hafifletme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tedbirleri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68580" marR="68580" marT="0" marB="0" horzOverflow="overflow">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14" name="Düz Bağlayıcı 13"/>
          <p:cNvCxnSpPr/>
          <p:nvPr/>
        </p:nvCxnSpPr>
        <p:spPr>
          <a:xfrm>
            <a:off x="-19665" y="38100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996" y="666465"/>
            <a:ext cx="2397125" cy="4572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Work Plan</a:t>
            </a:r>
            <a:endParaRPr lang="en-US" sz="2400" b="1" dirty="0">
              <a:effectLst>
                <a:outerShdw blurRad="38100" dist="38100" dir="2700000" algn="tl">
                  <a:srgbClr val="000000">
                    <a:alpha val="43137"/>
                  </a:srgbClr>
                </a:outerShdw>
              </a:effectLst>
            </a:endParaRPr>
          </a:p>
        </p:txBody>
      </p:sp>
      <p:sp>
        <p:nvSpPr>
          <p:cNvPr id="65539" name="Rectangle 1"/>
          <p:cNvSpPr>
            <a:spLocks noChangeArrowheads="1"/>
          </p:cNvSpPr>
          <p:nvPr/>
        </p:nvSpPr>
        <p:spPr bwMode="auto">
          <a:xfrm>
            <a:off x="-2867025" y="0"/>
            <a:ext cx="14878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rebuchet MS" panose="020B0603020202020204" pitchFamily="34" charset="0"/>
                <a:ea typeface="ＭＳ Ｐゴシック" panose="020B0600070205080204" pitchFamily="34" charset="-128"/>
              </a:defRPr>
            </a:lvl9pPr>
          </a:lstStyle>
          <a:p>
            <a:pPr>
              <a:spcBef>
                <a:spcPct val="0"/>
              </a:spcBef>
              <a:buFontTx/>
              <a:buNone/>
            </a:pPr>
            <a:endParaRPr lang="tr-TR" altLang="tr-TR" sz="2400">
              <a:latin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30052721"/>
              </p:ext>
            </p:extLst>
          </p:nvPr>
        </p:nvGraphicFramePr>
        <p:xfrm>
          <a:off x="15910" y="1143000"/>
          <a:ext cx="4484077" cy="4948651"/>
        </p:xfrm>
        <a:graphic>
          <a:graphicData uri="http://schemas.openxmlformats.org/drawingml/2006/table">
            <a:tbl>
              <a:tblPr firstRow="1" firstCol="1" bandRow="1"/>
              <a:tblGrid>
                <a:gridCol w="1298022">
                  <a:extLst>
                    <a:ext uri="{9D8B030D-6E8A-4147-A177-3AD203B41FA5}">
                      <a16:colId xmlns:a16="http://schemas.microsoft.com/office/drawing/2014/main" val="20000"/>
                    </a:ext>
                  </a:extLst>
                </a:gridCol>
                <a:gridCol w="550676">
                  <a:extLst>
                    <a:ext uri="{9D8B030D-6E8A-4147-A177-3AD203B41FA5}">
                      <a16:colId xmlns:a16="http://schemas.microsoft.com/office/drawing/2014/main" val="20001"/>
                    </a:ext>
                  </a:extLst>
                </a:gridCol>
                <a:gridCol w="2635379">
                  <a:extLst>
                    <a:ext uri="{9D8B030D-6E8A-4147-A177-3AD203B41FA5}">
                      <a16:colId xmlns:a16="http://schemas.microsoft.com/office/drawing/2014/main" val="20002"/>
                    </a:ext>
                  </a:extLst>
                </a:gridCol>
              </a:tblGrid>
              <a:tr h="269063">
                <a:tc gridSpan="3">
                  <a:txBody>
                    <a:bodyPr/>
                    <a:lstStyle/>
                    <a:p>
                      <a:pPr algn="just">
                        <a:lnSpc>
                          <a:spcPct val="106000"/>
                        </a:lnSpc>
                        <a:spcBef>
                          <a:spcPts val="600"/>
                        </a:spcBef>
                        <a:spcAft>
                          <a:spcPts val="0"/>
                        </a:spcAft>
                      </a:pPr>
                      <a:r>
                        <a:rPr lang="de-AT" sz="1200" b="1" kern="1200" dirty="0">
                          <a:solidFill>
                            <a:srgbClr val="002060"/>
                          </a:solidFill>
                          <a:effectLst/>
                          <a:latin typeface="+mj-lt"/>
                          <a:ea typeface="Calibri" panose="020F0502020204030204" pitchFamily="34" charset="0"/>
                          <a:cs typeface="Trebuchet MS" panose="020B0603020202020204" pitchFamily="34" charset="0"/>
                        </a:rPr>
                        <a:t>Work plan </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3917">
                <a:tc>
                  <a:txBody>
                    <a:bodyPr/>
                    <a:lstStyle/>
                    <a:p>
                      <a:pPr algn="l">
                        <a:lnSpc>
                          <a:spcPct val="106000"/>
                        </a:lnSpc>
                        <a:spcBef>
                          <a:spcPts val="600"/>
                        </a:spcBef>
                        <a:spcAft>
                          <a:spcPts val="0"/>
                        </a:spcAft>
                      </a:pPr>
                      <a:r>
                        <a:rPr lang="de-AT" sz="1200" b="1" kern="1200" dirty="0">
                          <a:solidFill>
                            <a:srgbClr val="002060"/>
                          </a:solidFill>
                          <a:effectLst/>
                          <a:latin typeface="+mj-lt"/>
                          <a:ea typeface="Calibri" panose="020F0502020204030204" pitchFamily="34" charset="0"/>
                          <a:cs typeface="Trebuchet MS" panose="020B0603020202020204" pitchFamily="34" charset="0"/>
                        </a:rPr>
                        <a:t>Groups of </a:t>
                      </a:r>
                      <a:r>
                        <a:rPr lang="de-AT" sz="1200" b="1" kern="1200" dirty="0" smtClean="0">
                          <a:solidFill>
                            <a:srgbClr val="002060"/>
                          </a:solidFill>
                          <a:effectLst/>
                          <a:latin typeface="+mj-lt"/>
                          <a:ea typeface="Calibri" panose="020F0502020204030204" pitchFamily="34" charset="0"/>
                          <a:cs typeface="Trebuchet MS" panose="020B0603020202020204" pitchFamily="34" charset="0"/>
                        </a:rPr>
                        <a:t>Activities (GA)</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tc>
                  <a:txBody>
                    <a:bodyPr/>
                    <a:lstStyle/>
                    <a:p>
                      <a:pPr algn="ctr">
                        <a:lnSpc>
                          <a:spcPct val="107000"/>
                        </a:lnSpc>
                        <a:spcBef>
                          <a:spcPts val="600"/>
                        </a:spcBef>
                        <a:spcAft>
                          <a:spcPts val="0"/>
                        </a:spcAft>
                      </a:pPr>
                      <a:r>
                        <a:rPr lang="en-GB" sz="1200" b="1" dirty="0">
                          <a:solidFill>
                            <a:srgbClr val="002060"/>
                          </a:solidFill>
                          <a:effectLst/>
                          <a:latin typeface="+mj-lt"/>
                          <a:ea typeface="Times New Roman" panose="02020603050405020304" pitchFamily="18" charset="0"/>
                          <a:cs typeface="Trebuchet MS" panose="020B0603020202020204" pitchFamily="34" charset="0"/>
                        </a:rPr>
                        <a:t>Mandatory</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tc>
                  <a:txBody>
                    <a:bodyPr/>
                    <a:lstStyle/>
                    <a:p>
                      <a:pPr algn="ctr">
                        <a:lnSpc>
                          <a:spcPct val="106000"/>
                        </a:lnSpc>
                        <a:spcBef>
                          <a:spcPts val="600"/>
                        </a:spcBef>
                        <a:spcAft>
                          <a:spcPts val="0"/>
                        </a:spcAft>
                      </a:pPr>
                      <a:r>
                        <a:rPr lang="de-AT" sz="1200" b="1" kern="1200" dirty="0">
                          <a:solidFill>
                            <a:srgbClr val="002060"/>
                          </a:solidFill>
                          <a:effectLst/>
                          <a:latin typeface="+mj-lt"/>
                          <a:ea typeface="Calibri" panose="020F0502020204030204" pitchFamily="34" charset="0"/>
                          <a:cs typeface="Trebuchet MS" panose="020B0603020202020204" pitchFamily="34" charset="0"/>
                        </a:rPr>
                        <a:t>Content</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extLst>
                  <a:ext uri="{0D108BD9-81ED-4DB2-BD59-A6C34878D82A}">
                    <a16:rowId xmlns:a16="http://schemas.microsoft.com/office/drawing/2014/main" val="10001"/>
                  </a:ext>
                </a:extLst>
              </a:tr>
              <a:tr h="789159">
                <a:tc>
                  <a:txBody>
                    <a:bodyPr/>
                    <a:lstStyle/>
                    <a:p>
                      <a:pPr algn="just">
                        <a:lnSpc>
                          <a:spcPct val="106000"/>
                        </a:lnSpc>
                        <a:spcAft>
                          <a:spcPts val="0"/>
                        </a:spcAft>
                      </a:pPr>
                      <a:r>
                        <a:rPr lang="en-GB" sz="1200" b="1" dirty="0">
                          <a:solidFill>
                            <a:srgbClr val="002060"/>
                          </a:solidFill>
                          <a:effectLst/>
                          <a:latin typeface="+mj-lt"/>
                          <a:ea typeface="Times New Roman" panose="02020603050405020304" pitchFamily="18" charset="0"/>
                          <a:cs typeface="Arial" panose="020B0604020202020204" pitchFamily="34" charset="0"/>
                        </a:rPr>
                        <a:t>Management</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 </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Yes</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lnSpc>
                          <a:spcPct val="107000"/>
                        </a:lnSpc>
                        <a:spcBef>
                          <a:spcPts val="600"/>
                        </a:spcBef>
                        <a:spcAft>
                          <a:spcPts val="0"/>
                        </a:spcAft>
                      </a:pPr>
                      <a:r>
                        <a:rPr lang="en-GB" sz="1200" dirty="0">
                          <a:solidFill>
                            <a:srgbClr val="002060"/>
                          </a:solidFill>
                          <a:effectLst/>
                          <a:latin typeface="+mj-lt"/>
                          <a:ea typeface="Times New Roman" panose="02020603050405020304" pitchFamily="18" charset="0"/>
                          <a:cs typeface="Trebuchet MS" panose="020B0603020202020204" pitchFamily="34" charset="0"/>
                        </a:rPr>
                        <a:t>Project management, reporting, monitoring and coordination activities</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GB" sz="1200" i="1" dirty="0">
                          <a:solidFill>
                            <a:srgbClr val="002060"/>
                          </a:solidFill>
                          <a:effectLst/>
                          <a:latin typeface="+mj-lt"/>
                          <a:ea typeface="Times New Roman" panose="02020603050405020304" pitchFamily="18" charset="0"/>
                          <a:cs typeface="Trebuchet MS" panose="020B0603020202020204" pitchFamily="34" charset="0"/>
                        </a:rPr>
                        <a:t>One management GA per project</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1050543">
                <a:tc>
                  <a:txBody>
                    <a:bodyPr/>
                    <a:lstStyle/>
                    <a:p>
                      <a:pPr algn="just">
                        <a:lnSpc>
                          <a:spcPct val="106000"/>
                        </a:lnSpc>
                        <a:spcAft>
                          <a:spcPts val="0"/>
                        </a:spcAft>
                      </a:pPr>
                      <a:r>
                        <a:rPr lang="en-GB" sz="1200" b="1" dirty="0">
                          <a:solidFill>
                            <a:srgbClr val="002060"/>
                          </a:solidFill>
                          <a:effectLst/>
                          <a:latin typeface="+mj-lt"/>
                          <a:ea typeface="Times New Roman" panose="02020603050405020304" pitchFamily="18" charset="0"/>
                          <a:cs typeface="Trebuchet MS" panose="020B0603020202020204" pitchFamily="34" charset="0"/>
                        </a:rPr>
                        <a:t>Implementation  </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4F81B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p>
                      <a:pPr algn="ctr">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Yes</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just">
                        <a:lnSpc>
                          <a:spcPct val="107000"/>
                        </a:lnSpc>
                        <a:spcBef>
                          <a:spcPts val="600"/>
                        </a:spcBef>
                        <a:spcAft>
                          <a:spcPts val="0"/>
                        </a:spcAft>
                      </a:pPr>
                      <a:r>
                        <a:rPr lang="en-GB" sz="1200" dirty="0">
                          <a:solidFill>
                            <a:srgbClr val="002060"/>
                          </a:solidFill>
                          <a:effectLst/>
                          <a:latin typeface="+mj-lt"/>
                          <a:ea typeface="Times New Roman" panose="02020603050405020304" pitchFamily="18" charset="0"/>
                          <a:cs typeface="Trebuchet MS" panose="020B0603020202020204" pitchFamily="34" charset="0"/>
                        </a:rPr>
                        <a:t>Content-related activities linked to the achievement of the project results and objectives </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GB" sz="1200" dirty="0">
                          <a:solidFill>
                            <a:srgbClr val="002060"/>
                          </a:solidFill>
                          <a:effectLst/>
                          <a:latin typeface="+mj-lt"/>
                          <a:ea typeface="Times New Roman" panose="02020603050405020304" pitchFamily="18" charset="0"/>
                          <a:cs typeface="Trebuchet MS" panose="020B0603020202020204" pitchFamily="34" charset="0"/>
                        </a:rPr>
                        <a:t>GA title to be defined by the partnership reflecting the intended result of the GA.</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r h="965879">
                <a:tc>
                  <a:txBody>
                    <a:bodyPr/>
                    <a:lstStyle/>
                    <a:p>
                      <a:pPr>
                        <a:lnSpc>
                          <a:spcPct val="106000"/>
                        </a:lnSpc>
                        <a:spcAft>
                          <a:spcPts val="0"/>
                        </a:spcAft>
                      </a:pPr>
                      <a:r>
                        <a:rPr lang="en-GB" sz="1200" b="1" dirty="0" smtClean="0">
                          <a:solidFill>
                            <a:srgbClr val="002060"/>
                          </a:solidFill>
                          <a:effectLst/>
                          <a:latin typeface="+mj-lt"/>
                          <a:ea typeface="Times New Roman" panose="02020603050405020304" pitchFamily="18" charset="0"/>
                          <a:cs typeface="Arial" panose="020B0604020202020204" pitchFamily="34" charset="0"/>
                        </a:rPr>
                        <a:t>Small </a:t>
                      </a:r>
                      <a:r>
                        <a:rPr lang="en-GB" sz="1200" b="1" dirty="0">
                          <a:solidFill>
                            <a:srgbClr val="002060"/>
                          </a:solidFill>
                          <a:effectLst/>
                          <a:latin typeface="+mj-lt"/>
                          <a:ea typeface="Times New Roman" panose="02020603050405020304" pitchFamily="18" charset="0"/>
                          <a:cs typeface="Arial" panose="020B0604020202020204" pitchFamily="34" charset="0"/>
                        </a:rPr>
                        <a:t>scale investments</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 </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ctr">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No</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lnSpc>
                          <a:spcPct val="106000"/>
                        </a:lnSpc>
                        <a:spcAft>
                          <a:spcPts val="0"/>
                        </a:spcAft>
                      </a:pPr>
                      <a:r>
                        <a:rPr lang="en-GB" sz="1200" dirty="0">
                          <a:solidFill>
                            <a:srgbClr val="002060"/>
                          </a:solidFill>
                          <a:effectLst/>
                          <a:latin typeface="+mj-lt"/>
                          <a:ea typeface="Times New Roman" panose="02020603050405020304" pitchFamily="18" charset="0"/>
                          <a:cs typeface="Arial" panose="020B0604020202020204" pitchFamily="34" charset="0"/>
                        </a:rPr>
                        <a:t>Small scale investment(s) which is (are) essential for the implementation of the </a:t>
                      </a:r>
                      <a:r>
                        <a:rPr lang="en-GB" sz="1200" dirty="0" smtClean="0">
                          <a:solidFill>
                            <a:srgbClr val="002060"/>
                          </a:solidFill>
                          <a:effectLst/>
                          <a:latin typeface="+mj-lt"/>
                          <a:ea typeface="Times New Roman" panose="02020603050405020304" pitchFamily="18" charset="0"/>
                          <a:cs typeface="Arial" panose="020B0604020202020204" pitchFamily="34" charset="0"/>
                        </a:rPr>
                        <a:t>project</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GB" sz="1200" i="1" dirty="0">
                          <a:solidFill>
                            <a:srgbClr val="002060"/>
                          </a:solidFill>
                          <a:effectLst/>
                          <a:latin typeface="+mj-lt"/>
                          <a:ea typeface="Times New Roman" panose="02020603050405020304" pitchFamily="18" charset="0"/>
                          <a:cs typeface="Arial" panose="020B0604020202020204" pitchFamily="34" charset="0"/>
                        </a:rPr>
                        <a:t>One </a:t>
                      </a:r>
                      <a:r>
                        <a:rPr lang="en-GB" sz="1200" i="1" dirty="0" smtClean="0">
                          <a:solidFill>
                            <a:srgbClr val="002060"/>
                          </a:solidFill>
                          <a:effectLst/>
                          <a:latin typeface="+mj-lt"/>
                          <a:ea typeface="Times New Roman" panose="02020603050405020304" pitchFamily="18" charset="0"/>
                          <a:cs typeface="Arial" panose="020B0604020202020204" pitchFamily="34" charset="0"/>
                        </a:rPr>
                        <a:t>small </a:t>
                      </a:r>
                      <a:r>
                        <a:rPr lang="en-GB" sz="1200" i="1" dirty="0">
                          <a:solidFill>
                            <a:srgbClr val="002060"/>
                          </a:solidFill>
                          <a:effectLst/>
                          <a:latin typeface="+mj-lt"/>
                          <a:ea typeface="Times New Roman" panose="02020603050405020304" pitchFamily="18" charset="0"/>
                          <a:cs typeface="Arial" panose="020B0604020202020204" pitchFamily="34" charset="0"/>
                        </a:rPr>
                        <a:t>scale investments GA per project</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1306918">
                <a:tc>
                  <a:txBody>
                    <a:bodyPr/>
                    <a:lstStyle/>
                    <a:p>
                      <a:pPr algn="just">
                        <a:lnSpc>
                          <a:spcPct val="106000"/>
                        </a:lnSpc>
                        <a:spcAft>
                          <a:spcPts val="0"/>
                        </a:spcAft>
                      </a:pPr>
                      <a:r>
                        <a:rPr lang="en-GB" sz="1200" b="1" dirty="0">
                          <a:solidFill>
                            <a:srgbClr val="002060"/>
                          </a:solidFill>
                          <a:effectLst/>
                          <a:latin typeface="+mj-lt"/>
                          <a:ea typeface="Times New Roman" panose="02020603050405020304" pitchFamily="18" charset="0"/>
                          <a:cs typeface="Arial" panose="020B0604020202020204" pitchFamily="34" charset="0"/>
                        </a:rPr>
                        <a:t>Communication</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52136" marR="52136" marT="759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ctr">
                        <a:lnSpc>
                          <a:spcPct val="106000"/>
                        </a:lnSpc>
                        <a:spcAft>
                          <a:spcPts val="0"/>
                        </a:spcAft>
                      </a:pPr>
                      <a:r>
                        <a:rPr lang="en-US" sz="1200" dirty="0">
                          <a:solidFill>
                            <a:srgbClr val="002060"/>
                          </a:solidFill>
                          <a:effectLst/>
                          <a:latin typeface="+mj-lt"/>
                          <a:ea typeface="Times New Roman" panose="02020603050405020304" pitchFamily="18" charset="0"/>
                          <a:cs typeface="Arial" panose="020B0604020202020204" pitchFamily="34" charset="0"/>
                        </a:rPr>
                        <a:t>Yes</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lgn="just">
                        <a:lnSpc>
                          <a:spcPct val="106000"/>
                        </a:lnSpc>
                        <a:spcAft>
                          <a:spcPts val="0"/>
                        </a:spcAft>
                      </a:pPr>
                      <a:r>
                        <a:rPr lang="en-GB" sz="1200" dirty="0">
                          <a:solidFill>
                            <a:srgbClr val="002060"/>
                          </a:solidFill>
                          <a:effectLst/>
                          <a:latin typeface="+mj-lt"/>
                          <a:ea typeface="Times New Roman" panose="02020603050405020304" pitchFamily="18" charset="0"/>
                          <a:cs typeface="Arial" panose="020B0604020202020204" pitchFamily="34" charset="0"/>
                        </a:rPr>
                        <a:t>Communication and visibility  activities linked to the project specific objectives </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GB" sz="1200" i="1" dirty="0">
                          <a:solidFill>
                            <a:srgbClr val="002060"/>
                          </a:solidFill>
                          <a:effectLst/>
                          <a:latin typeface="+mj-lt"/>
                          <a:ea typeface="Times New Roman" panose="02020603050405020304" pitchFamily="18" charset="0"/>
                          <a:cs typeface="Arial" panose="020B0604020202020204" pitchFamily="34" charset="0"/>
                        </a:rPr>
                        <a:t>Where applicable, capitalisation activities should be described under this Group of activity</a:t>
                      </a:r>
                      <a:endParaRPr lang="en-US" sz="1200" dirty="0">
                        <a:solidFill>
                          <a:srgbClr val="002060"/>
                        </a:solidFill>
                        <a:effectLst/>
                        <a:latin typeface="+mj-lt"/>
                        <a:ea typeface="Calibri" panose="020F0502020204030204" pitchFamily="34" charset="0"/>
                        <a:cs typeface="Times New Roman" panose="02020603050405020304" pitchFamily="18" charset="0"/>
                      </a:endParaRPr>
                    </a:p>
                    <a:p>
                      <a:pPr algn="just">
                        <a:lnSpc>
                          <a:spcPct val="106000"/>
                        </a:lnSpc>
                        <a:spcAft>
                          <a:spcPts val="0"/>
                        </a:spcAft>
                      </a:pPr>
                      <a:r>
                        <a:rPr lang="en-GB" sz="1200" i="1" dirty="0">
                          <a:solidFill>
                            <a:srgbClr val="002060"/>
                          </a:solidFill>
                          <a:effectLst/>
                          <a:latin typeface="+mj-lt"/>
                          <a:ea typeface="Times New Roman" panose="02020603050405020304" pitchFamily="18" charset="0"/>
                          <a:cs typeface="Arial" panose="020B0604020202020204" pitchFamily="34" charset="0"/>
                        </a:rPr>
                        <a:t>One communication GA per project</a:t>
                      </a:r>
                      <a:endParaRPr lang="en-US" sz="1200" dirty="0">
                        <a:solidFill>
                          <a:srgbClr val="002060"/>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5" name="Title 1"/>
          <p:cNvSpPr txBox="1">
            <a:spLocks/>
          </p:cNvSpPr>
          <p:nvPr/>
        </p:nvSpPr>
        <p:spPr bwMode="auto">
          <a:xfrm>
            <a:off x="5131" y="6152031"/>
            <a:ext cx="4494856" cy="683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endParaRPr lang="en-US" sz="1200" b="1" kern="0" dirty="0" smtClean="0">
              <a:solidFill>
                <a:srgbClr val="003399"/>
              </a:solidFill>
              <a:effectLst>
                <a:outerShdw blurRad="38100" dist="38100" dir="2700000" algn="tl">
                  <a:srgbClr val="000000">
                    <a:alpha val="43137"/>
                  </a:srgbClr>
                </a:outerShdw>
              </a:effectLst>
            </a:endParaRPr>
          </a:p>
          <a:p>
            <a:pPr algn="just">
              <a:defRPr/>
            </a:pPr>
            <a:r>
              <a:rPr lang="en-US" sz="1200" b="1" kern="0" dirty="0" smtClean="0">
                <a:solidFill>
                  <a:srgbClr val="003399"/>
                </a:solidFill>
              </a:rPr>
              <a:t>Each activity - Start date - End date            </a:t>
            </a:r>
            <a:endParaRPr lang="tr-TR" sz="1200" b="1" kern="0" dirty="0" smtClean="0">
              <a:solidFill>
                <a:srgbClr val="003399"/>
              </a:solidFill>
            </a:endParaRPr>
          </a:p>
          <a:p>
            <a:pPr algn="just">
              <a:defRPr/>
            </a:pPr>
            <a:r>
              <a:rPr lang="en-US" sz="1200" b="1" kern="0" dirty="0" smtClean="0">
                <a:solidFill>
                  <a:srgbClr val="003399"/>
                </a:solidFill>
              </a:rPr>
              <a:t> </a:t>
            </a:r>
            <a:r>
              <a:rPr lang="en-US" sz="1200" b="1" kern="0" dirty="0" err="1" smtClean="0">
                <a:solidFill>
                  <a:srgbClr val="003399"/>
                </a:solidFill>
              </a:rPr>
              <a:t>eMS</a:t>
            </a:r>
            <a:r>
              <a:rPr lang="en-US" sz="1200" b="1" kern="0" dirty="0" smtClean="0">
                <a:solidFill>
                  <a:srgbClr val="003399"/>
                </a:solidFill>
              </a:rPr>
              <a:t> automatically generates the Project Gantt Chart</a:t>
            </a:r>
          </a:p>
          <a:p>
            <a:pPr>
              <a:defRPr/>
            </a:pPr>
            <a:endParaRPr lang="en-US" sz="1050" b="1" kern="0" dirty="0">
              <a:effectLst>
                <a:outerShdw blurRad="38100" dist="38100" dir="2700000" algn="tl">
                  <a:srgbClr val="000000">
                    <a:alpha val="43137"/>
                  </a:srgbClr>
                </a:outerShdw>
              </a:effectLst>
            </a:endParaRPr>
          </a:p>
        </p:txBody>
      </p:sp>
      <p:sp>
        <p:nvSpPr>
          <p:cNvPr id="3" name="Right Arrow 2"/>
          <p:cNvSpPr/>
          <p:nvPr/>
        </p:nvSpPr>
        <p:spPr>
          <a:xfrm>
            <a:off x="2743200" y="6361296"/>
            <a:ext cx="304800" cy="11430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b="1">
              <a:ln w="22225">
                <a:solidFill>
                  <a:schemeClr val="accent2"/>
                </a:solidFill>
                <a:prstDash val="solid"/>
              </a:ln>
              <a:solidFill>
                <a:schemeClr val="accent2">
                  <a:lumMod val="40000"/>
                  <a:lumOff val="60000"/>
                </a:schemeClr>
              </a:solidFill>
            </a:endParaRPr>
          </a:p>
        </p:txBody>
      </p:sp>
      <p:graphicFrame>
        <p:nvGraphicFramePr>
          <p:cNvPr id="9" name="Content Placeholder 5"/>
          <p:cNvGraphicFramePr>
            <a:graphicFrameLocks/>
          </p:cNvGraphicFramePr>
          <p:nvPr>
            <p:extLst>
              <p:ext uri="{D42A27DB-BD31-4B8C-83A1-F6EECF244321}">
                <p14:modId xmlns:p14="http://schemas.microsoft.com/office/powerpoint/2010/main" val="388751146"/>
              </p:ext>
            </p:extLst>
          </p:nvPr>
        </p:nvGraphicFramePr>
        <p:xfrm>
          <a:off x="4659923" y="1143000"/>
          <a:ext cx="4484077" cy="5139067"/>
        </p:xfrm>
        <a:graphic>
          <a:graphicData uri="http://schemas.openxmlformats.org/drawingml/2006/table">
            <a:tbl>
              <a:tblPr firstRow="1" firstCol="1" bandRow="1"/>
              <a:tblGrid>
                <a:gridCol w="1298022">
                  <a:extLst>
                    <a:ext uri="{9D8B030D-6E8A-4147-A177-3AD203B41FA5}">
                      <a16:colId xmlns:a16="http://schemas.microsoft.com/office/drawing/2014/main" val="20000"/>
                    </a:ext>
                  </a:extLst>
                </a:gridCol>
                <a:gridCol w="550676">
                  <a:extLst>
                    <a:ext uri="{9D8B030D-6E8A-4147-A177-3AD203B41FA5}">
                      <a16:colId xmlns:a16="http://schemas.microsoft.com/office/drawing/2014/main" val="20001"/>
                    </a:ext>
                  </a:extLst>
                </a:gridCol>
                <a:gridCol w="2635379">
                  <a:extLst>
                    <a:ext uri="{9D8B030D-6E8A-4147-A177-3AD203B41FA5}">
                      <a16:colId xmlns:a16="http://schemas.microsoft.com/office/drawing/2014/main" val="20002"/>
                    </a:ext>
                  </a:extLst>
                </a:gridCol>
              </a:tblGrid>
              <a:tr h="269063">
                <a:tc gridSpan="3">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ts val="600"/>
                        </a:spcBef>
                        <a:spcAft>
                          <a:spcPct val="0"/>
                        </a:spcAft>
                        <a:buClrTx/>
                        <a:buSzTx/>
                        <a:buFontTx/>
                        <a:buNone/>
                        <a:tabLst/>
                      </a:pP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İş</a:t>
                      </a:r>
                      <a:r>
                        <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planı</a:t>
                      </a:r>
                      <a:r>
                        <a:rPr kumimoji="0" lang="de-AT" altLang="tr-TR" sz="12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rPr>
                        <a:t> </a:t>
                      </a:r>
                      <a:endPar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136" marR="52136" marT="7593"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393917">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6000"/>
                        </a:lnSpc>
                        <a:spcBef>
                          <a:spcPts val="600"/>
                        </a:spcBef>
                        <a:spcAft>
                          <a:spcPct val="0"/>
                        </a:spcAft>
                        <a:buClrTx/>
                        <a:buSzTx/>
                        <a:buFontTx/>
                        <a:buNone/>
                        <a:tabLst/>
                      </a:pP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Grupları</a:t>
                      </a:r>
                      <a:r>
                        <a:rPr kumimoji="0" lang="de-AT"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(GA)</a:t>
                      </a:r>
                    </a:p>
                  </a:txBody>
                  <a:tcPr marL="52136" marR="52136" marT="7593"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7000"/>
                        </a:lnSpc>
                        <a:spcBef>
                          <a:spcPts val="60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Zorunlu</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6000"/>
                        </a:lnSpc>
                        <a:spcBef>
                          <a:spcPts val="600"/>
                        </a:spcBef>
                        <a:spcAft>
                          <a:spcPct val="0"/>
                        </a:spcAft>
                        <a:buClrTx/>
                        <a:buSzTx/>
                        <a:buFontTx/>
                        <a:buNone/>
                        <a:tabLst/>
                      </a:pPr>
                      <a:r>
                        <a:rPr kumimoji="0" lang="de-AT"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a:t>
                      </a:r>
                      <a:r>
                        <a:rPr kumimoji="0" lang="de-AT" altLang="tr-TR" sz="1200" b="1" i="0" u="none" strike="noStrike" cap="none" normalizeH="0" baseline="0" dirty="0" err="1" smtClean="0">
                          <a:ln>
                            <a:noFill/>
                          </a:ln>
                          <a:solidFill>
                            <a:srgbClr val="002060"/>
                          </a:solidFill>
                          <a:effectLst/>
                          <a:latin typeface="Times New Roman" panose="02020603050405020304" pitchFamily="18" charset="0"/>
                          <a:ea typeface="ＭＳ Ｐゴシック" panose="020B0600070205080204" pitchFamily="34" charset="-128"/>
                        </a:rPr>
                        <a:t>çerik</a:t>
                      </a:r>
                      <a:endParaRPr kumimoji="0" lang="de-AT" altLang="tr-TR" sz="1200" b="1" i="0" u="none" strike="noStrike" cap="none" normalizeH="0" baseline="0" dirty="0" smtClean="0">
                        <a:ln>
                          <a:noFill/>
                        </a:ln>
                        <a:solidFill>
                          <a:srgbClr val="002060"/>
                        </a:solidFill>
                        <a:effectLst/>
                        <a:latin typeface="Times New Roman" panose="02020603050405020304" pitchFamily="18" charset="0"/>
                        <a:ea typeface="ＭＳ Ｐゴシック" panose="020B0600070205080204" pitchFamily="34" charset="-128"/>
                      </a:endParaRP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EEAF6"/>
                    </a:solidFill>
                  </a:tcPr>
                </a:tc>
                <a:extLst>
                  <a:ext uri="{0D108BD9-81ED-4DB2-BD59-A6C34878D82A}">
                    <a16:rowId xmlns:a16="http://schemas.microsoft.com/office/drawing/2014/main" val="10001"/>
                  </a:ext>
                </a:extLst>
              </a:tr>
              <a:tr h="789159">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Times New Roman" panose="02020603050405020304" pitchFamily="18" charset="0"/>
                        </a:rPr>
                        <a:t> </a:t>
                      </a:r>
                    </a:p>
                  </a:txBody>
                  <a:tcPr marL="52136" marR="52136" marT="7593"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6000"/>
                        </a:lnSpc>
                        <a:spcBef>
                          <a:spcPct val="0"/>
                        </a:spcBef>
                        <a:spcAft>
                          <a:spcPct val="0"/>
                        </a:spcAft>
                        <a:buClrTx/>
                        <a:buSzTx/>
                        <a:buFontTx/>
                        <a:buNone/>
                        <a:tabLst/>
                      </a:pPr>
                      <a:r>
                        <a:rPr kumimoji="0" lang="en-US"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Evet</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raporlama</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izleme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koordinasyon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faaliyetleri</a:t>
                      </a:r>
                      <a:endPar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başına</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bir</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adet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yönetim</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endPar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2"/>
                  </a:ext>
                </a:extLst>
              </a:tr>
              <a:tr h="1050543">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Uygulama</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txBody>
                  <a:tcPr marL="52136" marR="52136" marT="7593" marB="0" horzOverflow="overflow">
                    <a:lnL w="12700" cap="flat" cmpd="sng" algn="ctr">
                      <a:solidFill>
                        <a:srgbClr val="4F81B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4F81B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6000"/>
                        </a:lnSpc>
                        <a:spcBef>
                          <a:spcPct val="0"/>
                        </a:spcBef>
                        <a:spcAft>
                          <a:spcPct val="0"/>
                        </a:spcAft>
                        <a:buClrTx/>
                        <a:buSzTx/>
                        <a:buFontTx/>
                        <a:buNone/>
                        <a:tabLst/>
                      </a:pPr>
                      <a:r>
                        <a:rPr kumimoji="0" lang="en-US" altLang="tr-TR" sz="1200" b="0" i="0" u="none" strike="noStrike" cap="none" normalizeH="0" baseline="0" smtClean="0">
                          <a:ln>
                            <a:noFill/>
                          </a:ln>
                          <a:solidFill>
                            <a:srgbClr val="002060"/>
                          </a:solidFill>
                          <a:effectLst/>
                          <a:latin typeface="Trebuchet MS" panose="020B0603020202020204" pitchFamily="34" charset="0"/>
                          <a:ea typeface="ＭＳ Ｐゴシック" panose="020B0600070205080204" pitchFamily="34" charset="-128"/>
                        </a:rPr>
                        <a:t>Evet</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sonuçlarının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hedeflerinin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edilmesiyle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bağlantılı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içerikle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faaliyetler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başlığı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elde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edilmesi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amaçlanan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sonucu</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yansıtacak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şekilde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ortaklık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tarafından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tanımlanacaktır</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3"/>
                  </a:ext>
                </a:extLst>
              </a:tr>
              <a:tr h="965879">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6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Küçük</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ölçekli</a:t>
                      </a:r>
                      <a:r>
                        <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yatırımlar</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Times New Roman" panose="02020603050405020304" pitchFamily="18" charset="0"/>
                        </a:rPr>
                        <a:t> </a:t>
                      </a:r>
                    </a:p>
                  </a:txBody>
                  <a:tcPr marL="52136" marR="52136" marT="7593"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6000"/>
                        </a:lnSpc>
                        <a:spcBef>
                          <a:spcPct val="0"/>
                        </a:spcBef>
                        <a:spcAft>
                          <a:spcPct val="0"/>
                        </a:spcAft>
                        <a:buClrTx/>
                        <a:buSzTx/>
                        <a:buFontTx/>
                        <a:buNone/>
                        <a:tabLst/>
                      </a:pPr>
                      <a:r>
                        <a:rPr kumimoji="0" lang="en-US" altLang="tr-TR" sz="1200" b="0" i="0" u="none" strike="noStrike" cap="none" normalizeH="0" baseline="0" smtClean="0">
                          <a:ln>
                            <a:noFill/>
                          </a:ln>
                          <a:solidFill>
                            <a:srgbClr val="002060"/>
                          </a:solidFill>
                          <a:effectLst/>
                          <a:latin typeface="Trebuchet MS" panose="020B0603020202020204" pitchFamily="34" charset="0"/>
                          <a:ea typeface="ＭＳ Ｐゴシック" panose="020B0600070205080204" pitchFamily="34" charset="-128"/>
                        </a:rPr>
                        <a:t>Hayır</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uygulanması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için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kesinlikle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gerekli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olan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küçük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ölçekli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yatırım</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(lar)</a:t>
                      </a: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başına</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bir</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adet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küçük</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ölçekli</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yatırım</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endPar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4"/>
                  </a:ext>
                </a:extLst>
              </a:tr>
              <a:tr h="1306918">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İletişim</a:t>
                      </a:r>
                      <a:endParaRPr kumimoji="0" lang="en-GB" altLang="tr-TR" sz="1200" b="1"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52136" marR="52136" marT="7593"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6000"/>
                        </a:lnSpc>
                        <a:spcBef>
                          <a:spcPct val="0"/>
                        </a:spcBef>
                        <a:spcAft>
                          <a:spcPct val="0"/>
                        </a:spcAft>
                        <a:buClrTx/>
                        <a:buSzTx/>
                        <a:buFontTx/>
                        <a:buNone/>
                        <a:tabLst/>
                      </a:pPr>
                      <a:r>
                        <a:rPr kumimoji="0" lang="en-US" altLang="tr-TR" sz="1200" b="0" i="0" u="none" strike="noStrike" cap="none" normalizeH="0" baseline="0" smtClean="0">
                          <a:ln>
                            <a:noFill/>
                          </a:ln>
                          <a:solidFill>
                            <a:srgbClr val="002060"/>
                          </a:solidFill>
                          <a:effectLst/>
                          <a:latin typeface="Trebuchet MS" panose="020B0603020202020204" pitchFamily="34" charset="0"/>
                          <a:ea typeface="ＭＳ Ｐゴシック" panose="020B0600070205080204" pitchFamily="34" charset="-128"/>
                        </a:rPr>
                        <a:t>Evet</a:t>
                      </a: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Projenin</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tr-TR" altLang="tr-TR" sz="1200" b="0" i="0" u="none" strike="noStrike" kern="1200"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cs typeface="+mn-cs"/>
                        </a:rPr>
                        <a:t>özel</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hedefleriyle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bağlantılı</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iletişim</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görünürlük</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faaliyetleri</a:t>
                      </a:r>
                      <a:r>
                        <a:rPr kumimoji="0" lang="en-GB" altLang="tr-TR" sz="1200" b="0" i="0"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Geçerli</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durumlarda</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sermayelendirme</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faaliyetleri</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bu</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kapsamında</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açıklanmalıdır</a:t>
                      </a:r>
                      <a:endPar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6000"/>
                        </a:lnSpc>
                        <a:spcBef>
                          <a:spcPct val="0"/>
                        </a:spcBef>
                        <a:spcAft>
                          <a:spcPct val="0"/>
                        </a:spcAft>
                        <a:buClrTx/>
                        <a:buSzTx/>
                        <a:buFontTx/>
                        <a:buNone/>
                        <a:tabLst/>
                      </a:pP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Proje</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başına</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bir</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adet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iletişim</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faaliyet</a:t>
                      </a:r>
                      <a:r>
                        <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rPr>
                        <a:t> </a:t>
                      </a:r>
                      <a:r>
                        <a:rPr kumimoji="0" lang="en-GB" altLang="tr-TR" sz="1200" b="0" i="1" u="none" strike="noStrike" cap="none" normalizeH="0" baseline="0" dirty="0" err="1" smtClean="0">
                          <a:ln>
                            <a:noFill/>
                          </a:ln>
                          <a:solidFill>
                            <a:srgbClr val="002060"/>
                          </a:solidFill>
                          <a:effectLst/>
                          <a:latin typeface="Trebuchet MS" panose="020B0603020202020204" pitchFamily="34" charset="0"/>
                          <a:ea typeface="ＭＳ Ｐゴシック" panose="020B0600070205080204" pitchFamily="34" charset="-128"/>
                        </a:rPr>
                        <a:t>grubu</a:t>
                      </a:r>
                      <a:endParaRPr kumimoji="0" lang="en-GB" altLang="tr-TR" sz="1200" b="0" i="1" u="none" strike="noStrike" cap="none" normalizeH="0" baseline="0" dirty="0" smtClean="0">
                        <a:ln>
                          <a:noFill/>
                        </a:ln>
                        <a:solidFill>
                          <a:srgbClr val="002060"/>
                        </a:solidFill>
                        <a:effectLst/>
                        <a:latin typeface="Trebuchet MS" panose="020B0603020202020204" pitchFamily="34" charset="0"/>
                        <a:ea typeface="ＭＳ Ｐゴシック" panose="020B0600070205080204" pitchFamily="34" charset="-128"/>
                      </a:endParaRPr>
                    </a:p>
                  </a:txBody>
                  <a:tcPr marL="0" marR="0" marT="0" marB="0" horzOverflow="overflow">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10" name="Title 1"/>
          <p:cNvSpPr txBox="1">
            <a:spLocks/>
          </p:cNvSpPr>
          <p:nvPr/>
        </p:nvSpPr>
        <p:spPr bwMode="auto">
          <a:xfrm>
            <a:off x="4587909" y="6343639"/>
            <a:ext cx="4494856" cy="683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lgn="just">
              <a:defRPr/>
            </a:pPr>
            <a:endParaRPr lang="en-US" sz="1200" b="1" kern="0" dirty="0" smtClean="0">
              <a:solidFill>
                <a:srgbClr val="003399"/>
              </a:solidFill>
              <a:effectLst>
                <a:outerShdw blurRad="38100" dist="38100" dir="2700000" algn="tl">
                  <a:srgbClr val="000000">
                    <a:alpha val="43137"/>
                  </a:srgbClr>
                </a:outerShdw>
              </a:effectLst>
            </a:endParaRPr>
          </a:p>
          <a:p>
            <a:pPr algn="just"/>
            <a:r>
              <a:rPr lang="en-US" altLang="tr-TR" sz="1200" b="1" dirty="0">
                <a:solidFill>
                  <a:srgbClr val="003399"/>
                </a:solidFill>
                <a:latin typeface="Trebuchet MS" panose="020B0603020202020204" pitchFamily="34" charset="0"/>
              </a:rPr>
              <a:t>Her </a:t>
            </a:r>
            <a:r>
              <a:rPr lang="en-US" altLang="tr-TR" sz="1200" b="1" dirty="0" err="1">
                <a:solidFill>
                  <a:srgbClr val="003399"/>
                </a:solidFill>
                <a:latin typeface="Trebuchet MS" panose="020B0603020202020204" pitchFamily="34" charset="0"/>
              </a:rPr>
              <a:t>faaliyetin</a:t>
            </a:r>
            <a:r>
              <a:rPr lang="en-US" altLang="tr-TR" sz="1200" b="1" dirty="0">
                <a:solidFill>
                  <a:srgbClr val="003399"/>
                </a:solidFill>
                <a:latin typeface="Trebuchet MS" panose="020B0603020202020204" pitchFamily="34" charset="0"/>
              </a:rPr>
              <a:t> - </a:t>
            </a:r>
            <a:r>
              <a:rPr lang="en-US" altLang="tr-TR" sz="1200" b="1" dirty="0" err="1">
                <a:solidFill>
                  <a:srgbClr val="003399"/>
                </a:solidFill>
                <a:latin typeface="Trebuchet MS" panose="020B0603020202020204" pitchFamily="34" charset="0"/>
              </a:rPr>
              <a:t>Başlangıç</a:t>
            </a:r>
            <a:r>
              <a:rPr lang="en-US" altLang="tr-TR" sz="1200" b="1" dirty="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tarihi</a:t>
            </a:r>
            <a:r>
              <a:rPr lang="en-US" altLang="tr-TR" sz="1200" b="1" dirty="0">
                <a:solidFill>
                  <a:srgbClr val="003399"/>
                </a:solidFill>
                <a:latin typeface="Trebuchet MS" panose="020B0603020202020204" pitchFamily="34" charset="0"/>
              </a:rPr>
              <a:t> - </a:t>
            </a:r>
            <a:r>
              <a:rPr lang="en-US" altLang="tr-TR" sz="1200" b="1" dirty="0" err="1">
                <a:solidFill>
                  <a:srgbClr val="003399"/>
                </a:solidFill>
                <a:latin typeface="Trebuchet MS" panose="020B0603020202020204" pitchFamily="34" charset="0"/>
              </a:rPr>
              <a:t>Bitiş</a:t>
            </a:r>
            <a:r>
              <a:rPr lang="en-US" altLang="tr-TR" sz="1200" b="1" dirty="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tarihi</a:t>
            </a:r>
            <a:r>
              <a:rPr lang="en-US" altLang="tr-TR" sz="1200" b="1" dirty="0">
                <a:solidFill>
                  <a:srgbClr val="003399"/>
                </a:solidFill>
                <a:latin typeface="Trebuchet MS" panose="020B0603020202020204" pitchFamily="34" charset="0"/>
              </a:rPr>
              <a:t>             </a:t>
            </a:r>
            <a:endParaRPr lang="tr-TR" altLang="tr-TR" sz="1200" b="1" dirty="0" smtClean="0">
              <a:solidFill>
                <a:srgbClr val="003399"/>
              </a:solidFill>
              <a:latin typeface="Trebuchet MS" panose="020B0603020202020204" pitchFamily="34" charset="0"/>
            </a:endParaRPr>
          </a:p>
          <a:p>
            <a:pPr algn="just"/>
            <a:r>
              <a:rPr lang="en-US" altLang="tr-TR" sz="1200" b="1" dirty="0" err="1" smtClean="0">
                <a:solidFill>
                  <a:srgbClr val="003399"/>
                </a:solidFill>
                <a:latin typeface="Trebuchet MS" panose="020B0603020202020204" pitchFamily="34" charset="0"/>
              </a:rPr>
              <a:t>eMS</a:t>
            </a:r>
            <a:r>
              <a:rPr lang="en-US" altLang="tr-TR" sz="1200" b="1" dirty="0" smtClean="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Proje</a:t>
            </a:r>
            <a:r>
              <a:rPr lang="en-US" altLang="tr-TR" sz="1200" b="1" dirty="0">
                <a:solidFill>
                  <a:srgbClr val="003399"/>
                </a:solidFill>
                <a:latin typeface="Trebuchet MS" panose="020B0603020202020204" pitchFamily="34" charset="0"/>
              </a:rPr>
              <a:t> Gantt </a:t>
            </a:r>
            <a:r>
              <a:rPr lang="en-US" altLang="tr-TR" sz="1200" b="1" dirty="0" err="1">
                <a:solidFill>
                  <a:srgbClr val="003399"/>
                </a:solidFill>
                <a:latin typeface="Trebuchet MS" panose="020B0603020202020204" pitchFamily="34" charset="0"/>
              </a:rPr>
              <a:t>Çizelgesini</a:t>
            </a:r>
            <a:r>
              <a:rPr lang="en-US" altLang="tr-TR" sz="1200" b="1" dirty="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otomatik</a:t>
            </a:r>
            <a:r>
              <a:rPr lang="en-US" altLang="tr-TR" sz="1200" b="1" dirty="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olarak</a:t>
            </a:r>
            <a:r>
              <a:rPr lang="en-US" altLang="tr-TR" sz="1200" b="1" dirty="0">
                <a:solidFill>
                  <a:srgbClr val="003399"/>
                </a:solidFill>
                <a:latin typeface="Trebuchet MS" panose="020B0603020202020204" pitchFamily="34" charset="0"/>
              </a:rPr>
              <a:t> </a:t>
            </a:r>
            <a:r>
              <a:rPr lang="en-US" altLang="tr-TR" sz="1200" b="1" dirty="0" err="1">
                <a:solidFill>
                  <a:srgbClr val="003399"/>
                </a:solidFill>
                <a:latin typeface="Trebuchet MS" panose="020B0603020202020204" pitchFamily="34" charset="0"/>
              </a:rPr>
              <a:t>oluşturur</a:t>
            </a:r>
            <a:endParaRPr lang="en-US" altLang="tr-TR" sz="1200" b="1" dirty="0">
              <a:solidFill>
                <a:srgbClr val="003399"/>
              </a:solidFill>
              <a:latin typeface="Trebuchet MS" panose="020B0603020202020204" pitchFamily="34" charset="0"/>
            </a:endParaRPr>
          </a:p>
          <a:p>
            <a:pPr>
              <a:defRPr/>
            </a:pPr>
            <a:endParaRPr lang="en-US" sz="1050" b="1" kern="0" dirty="0">
              <a:effectLst>
                <a:outerShdw blurRad="38100" dist="38100" dir="2700000" algn="tl">
                  <a:srgbClr val="000000">
                    <a:alpha val="43137"/>
                  </a:srgbClr>
                </a:outerShdw>
              </a:effectLst>
            </a:endParaRPr>
          </a:p>
        </p:txBody>
      </p:sp>
      <p:sp>
        <p:nvSpPr>
          <p:cNvPr id="11" name="Right Arrow 2"/>
          <p:cNvSpPr/>
          <p:nvPr/>
        </p:nvSpPr>
        <p:spPr>
          <a:xfrm>
            <a:off x="8077200" y="6565850"/>
            <a:ext cx="304800" cy="11430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b="1">
              <a:ln w="22225">
                <a:solidFill>
                  <a:schemeClr val="accent2"/>
                </a:solidFill>
                <a:prstDash val="solid"/>
              </a:ln>
              <a:solidFill>
                <a:schemeClr val="accent2">
                  <a:lumMod val="40000"/>
                  <a:lumOff val="60000"/>
                </a:schemeClr>
              </a:solidFill>
            </a:endParaRPr>
          </a:p>
        </p:txBody>
      </p:sp>
      <p:cxnSp>
        <p:nvCxnSpPr>
          <p:cNvPr id="12" name="Düz Bağlayıcı 11"/>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
        <p:nvSpPr>
          <p:cNvPr id="13" name="Title 1"/>
          <p:cNvSpPr txBox="1">
            <a:spLocks/>
          </p:cNvSpPr>
          <p:nvPr/>
        </p:nvSpPr>
        <p:spPr bwMode="auto">
          <a:xfrm>
            <a:off x="4343400" y="625420"/>
            <a:ext cx="2397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İş</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Planı</a:t>
            </a:r>
            <a:endParaRPr lang="en-US" sz="2400" b="1" kern="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096" y="1165162"/>
            <a:ext cx="2468766" cy="501492"/>
          </a:xfrm>
        </p:spPr>
        <p:txBody>
          <a:bodyPr/>
          <a:lstStyle/>
          <a:p>
            <a:pPr>
              <a:defRPr/>
            </a:pPr>
            <a:r>
              <a:rPr lang="en-US" sz="1800" b="1" dirty="0">
                <a:solidFill>
                  <a:srgbClr val="003399"/>
                </a:solidFill>
                <a:effectLst>
                  <a:outerShdw blurRad="38100" dist="38100" dir="2700000" algn="tl">
                    <a:srgbClr val="000000">
                      <a:alpha val="43137"/>
                    </a:srgbClr>
                  </a:outerShdw>
                </a:effectLst>
              </a:rPr>
              <a:t>Fill in the </a:t>
            </a:r>
            <a:r>
              <a:rPr lang="en-US" sz="1800" b="1" dirty="0" smtClean="0">
                <a:solidFill>
                  <a:srgbClr val="003399"/>
                </a:solidFill>
                <a:effectLst>
                  <a:outerShdw blurRad="38100" dist="38100" dir="2700000" algn="tl">
                    <a:srgbClr val="000000">
                      <a:alpha val="43137"/>
                    </a:srgbClr>
                  </a:outerShdw>
                </a:effectLst>
              </a:rPr>
              <a:t>AF </a:t>
            </a:r>
            <a:endParaRPr lang="en-US" sz="18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463460" y="1963993"/>
            <a:ext cx="1461402" cy="3466845"/>
          </a:xfrm>
        </p:spPr>
        <p:txBody>
          <a:bodyPr/>
          <a:lstStyle/>
          <a:p>
            <a:pPr marL="0" indent="0" algn="ctr">
              <a:spcAft>
                <a:spcPts val="0"/>
              </a:spcAft>
              <a:buFontTx/>
              <a:buNone/>
              <a:defRPr/>
            </a:pPr>
            <a:endParaRPr lang="en-GB" sz="100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1.1</a:t>
            </a:r>
            <a:endParaRPr lang="en-US" sz="105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1.2</a:t>
            </a:r>
            <a:endParaRPr lang="en-US" sz="105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GB" sz="100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GB" sz="1000" dirty="0">
              <a:solidFill>
                <a:srgbClr val="002060"/>
              </a:solidFill>
              <a:latin typeface="+mj-lt"/>
              <a:ea typeface="Times New Roman" panose="02020603050405020304" pitchFamily="18" charset="0"/>
            </a:endParaRPr>
          </a:p>
          <a:p>
            <a:pPr marL="0" indent="0" algn="ctr">
              <a:spcAft>
                <a:spcPts val="0"/>
              </a:spcAft>
              <a:buFontTx/>
              <a:buNone/>
              <a:defRPr/>
            </a:pPr>
            <a:endParaRPr lang="en-GB" sz="1000" dirty="0">
              <a:solidFill>
                <a:srgbClr val="002060"/>
              </a:solidFill>
              <a:latin typeface="+mj-lt"/>
              <a:ea typeface="Times New Roman" panose="02020603050405020304" pitchFamily="18" charset="0"/>
            </a:endParaRPr>
          </a:p>
          <a:p>
            <a:pPr marL="0" indent="0" algn="ctr">
              <a:spcAft>
                <a:spcPts val="0"/>
              </a:spcAft>
              <a:buFontTx/>
              <a:buNone/>
              <a:defRPr/>
            </a:pPr>
            <a:endParaRPr lang="tr-TR" sz="1050" dirty="0" smtClean="0">
              <a:solidFill>
                <a:srgbClr val="002060"/>
              </a:solidFill>
              <a:latin typeface="+mj-lt"/>
              <a:ea typeface="Times New Roman" panose="02020603050405020304" pitchFamily="18" charset="0"/>
            </a:endParaRPr>
          </a:p>
          <a:p>
            <a:pPr marL="0" indent="0" algn="ctr">
              <a:spcAft>
                <a:spcPts val="0"/>
              </a:spcAft>
              <a:buFontTx/>
              <a:buNone/>
              <a:defRPr/>
            </a:pPr>
            <a:endParaRPr lang="tr-TR" sz="1050" dirty="0">
              <a:solidFill>
                <a:srgbClr val="002060"/>
              </a:solidFill>
              <a:latin typeface="+mj-lt"/>
              <a:ea typeface="Times New Roman" panose="02020603050405020304" pitchFamily="18" charset="0"/>
            </a:endParaRPr>
          </a:p>
          <a:p>
            <a:pPr marL="0" indent="0" algn="ctr">
              <a:spcAft>
                <a:spcPts val="0"/>
              </a:spcAft>
              <a:buFontTx/>
              <a:buNone/>
              <a:defRPr/>
            </a:pPr>
            <a:endParaRPr lang="tr-TR" sz="105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2.1</a:t>
            </a:r>
            <a:endParaRPr lang="en-US" sz="105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2.2</a:t>
            </a:r>
            <a:r>
              <a:rPr lang="en-GB" sz="1000" dirty="0" smtClean="0">
                <a:solidFill>
                  <a:srgbClr val="002060"/>
                </a:solidFill>
                <a:latin typeface="+mj-lt"/>
                <a:ea typeface="Times New Roman" panose="02020603050405020304" pitchFamily="18" charset="0"/>
              </a:rPr>
              <a:t>	</a:t>
            </a:r>
            <a:endParaRPr lang="en-US" sz="100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00" dirty="0" smtClean="0">
                <a:solidFill>
                  <a:srgbClr val="002060"/>
                </a:solidFill>
                <a:latin typeface="+mj-lt"/>
                <a:ea typeface="Times New Roman" panose="02020603050405020304" pitchFamily="18" charset="0"/>
              </a:rPr>
              <a:t>						</a:t>
            </a: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x.1</a:t>
            </a: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Deliverable x.2</a:t>
            </a:r>
            <a:endParaRPr lang="en-US" sz="105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dirty="0" smtClean="0">
                <a:solidFill>
                  <a:srgbClr val="002060"/>
                </a:solidFill>
                <a:latin typeface="+mj-lt"/>
                <a:ea typeface="Times New Roman" panose="02020603050405020304" pitchFamily="18" charset="0"/>
              </a:rPr>
              <a:t> </a:t>
            </a:r>
            <a:endParaRPr lang="en-US" sz="105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00" dirty="0" smtClean="0">
                <a:solidFill>
                  <a:srgbClr val="002060"/>
                </a:solidFill>
                <a:latin typeface="+mj-lt"/>
                <a:ea typeface="Times New Roman" panose="02020603050405020304" pitchFamily="18" charset="0"/>
              </a:rPr>
              <a:t> </a:t>
            </a:r>
            <a:endParaRPr lang="en-US" sz="100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US" sz="1000" dirty="0" smtClean="0">
              <a:solidFill>
                <a:srgbClr val="002060"/>
              </a:solidFill>
              <a:latin typeface="+mj-lt"/>
              <a:ea typeface="Times New Roman" panose="02020603050405020304" pitchFamily="18" charset="0"/>
            </a:endParaRPr>
          </a:p>
          <a:p>
            <a:pPr>
              <a:defRPr/>
            </a:pPr>
            <a:endParaRPr lang="en-US" sz="1600" dirty="0"/>
          </a:p>
        </p:txBody>
      </p:sp>
      <p:sp>
        <p:nvSpPr>
          <p:cNvPr id="4" name="Right Arrow 3"/>
          <p:cNvSpPr/>
          <p:nvPr/>
        </p:nvSpPr>
        <p:spPr>
          <a:xfrm>
            <a:off x="1316632" y="2369080"/>
            <a:ext cx="348788" cy="45719"/>
          </a:xfrm>
          <a:prstGeom prst="rightArrow">
            <a:avLst/>
          </a:prstGeom>
          <a:solidFill>
            <a:srgbClr val="00FF99"/>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ln>
                <a:solidFill>
                  <a:srgbClr val="0000FF"/>
                </a:solidFill>
              </a:ln>
              <a:solidFill>
                <a:srgbClr val="00FF99"/>
              </a:solidFill>
            </a:endParaRPr>
          </a:p>
        </p:txBody>
      </p:sp>
      <p:sp>
        <p:nvSpPr>
          <p:cNvPr id="8" name="Right Arrow 7"/>
          <p:cNvSpPr/>
          <p:nvPr/>
        </p:nvSpPr>
        <p:spPr>
          <a:xfrm>
            <a:off x="1359464" y="3835619"/>
            <a:ext cx="348788" cy="45719"/>
          </a:xfrm>
          <a:prstGeom prst="rightArrow">
            <a:avLst/>
          </a:prstGeom>
          <a:solidFill>
            <a:srgbClr val="00FF99"/>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solidFill>
                <a:srgbClr val="00FF99"/>
              </a:solidFill>
            </a:endParaRPr>
          </a:p>
        </p:txBody>
      </p:sp>
      <p:sp>
        <p:nvSpPr>
          <p:cNvPr id="10" name="Right Arrow 9"/>
          <p:cNvSpPr/>
          <p:nvPr/>
        </p:nvSpPr>
        <p:spPr>
          <a:xfrm>
            <a:off x="1311716" y="5189374"/>
            <a:ext cx="348788" cy="45719"/>
          </a:xfrm>
          <a:prstGeom prst="rightArrow">
            <a:avLst/>
          </a:prstGeom>
          <a:solidFill>
            <a:srgbClr val="00FF99"/>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solidFill>
                <a:srgbClr val="00FF99"/>
              </a:solidFill>
            </a:endParaRPr>
          </a:p>
        </p:txBody>
      </p:sp>
      <p:sp>
        <p:nvSpPr>
          <p:cNvPr id="11" name="Oval 10"/>
          <p:cNvSpPr/>
          <p:nvPr/>
        </p:nvSpPr>
        <p:spPr>
          <a:xfrm>
            <a:off x="47358" y="1840242"/>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00" b="1" dirty="0">
              <a:solidFill>
                <a:srgbClr val="FF0000"/>
              </a:solidFill>
              <a:latin typeface="+mj-lt"/>
              <a:ea typeface="Times New Roman" panose="02020603050405020304" pitchFamily="18" charset="0"/>
            </a:endParaRPr>
          </a:p>
          <a:p>
            <a:pPr algn="ctr">
              <a:defRPr/>
            </a:pPr>
            <a:r>
              <a:rPr lang="en-GB" sz="1200" b="1" dirty="0">
                <a:solidFill>
                  <a:srgbClr val="0000FF"/>
                </a:solidFill>
                <a:latin typeface="+mj-lt"/>
                <a:ea typeface="Times New Roman" panose="02020603050405020304" pitchFamily="18" charset="0"/>
              </a:rPr>
              <a:t>Project activity 1</a:t>
            </a:r>
            <a:endParaRPr lang="en-US" sz="1200" dirty="0">
              <a:solidFill>
                <a:srgbClr val="0000FF"/>
              </a:solidFill>
              <a:latin typeface="+mj-lt"/>
              <a:ea typeface="Times New Roman" panose="02020603050405020304" pitchFamily="18" charset="0"/>
            </a:endParaRPr>
          </a:p>
          <a:p>
            <a:pPr algn="ctr">
              <a:defRPr/>
            </a:pPr>
            <a:endParaRPr lang="en-US" sz="1200" dirty="0"/>
          </a:p>
        </p:txBody>
      </p:sp>
      <p:sp>
        <p:nvSpPr>
          <p:cNvPr id="12" name="Oval 11"/>
          <p:cNvSpPr/>
          <p:nvPr/>
        </p:nvSpPr>
        <p:spPr>
          <a:xfrm>
            <a:off x="47358" y="3301278"/>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b="1" dirty="0">
                <a:solidFill>
                  <a:srgbClr val="0000FF"/>
                </a:solidFill>
                <a:latin typeface="+mj-lt"/>
                <a:ea typeface="Times New Roman" panose="02020603050405020304" pitchFamily="18" charset="0"/>
              </a:rPr>
              <a:t>Project activity 2</a:t>
            </a:r>
            <a:endParaRPr lang="en-US" sz="1200" dirty="0">
              <a:solidFill>
                <a:srgbClr val="0000FF"/>
              </a:solidFill>
              <a:latin typeface="+mj-lt"/>
              <a:ea typeface="Times New Roman" panose="02020603050405020304" pitchFamily="18" charset="0"/>
            </a:endParaRPr>
          </a:p>
        </p:txBody>
      </p:sp>
      <p:sp>
        <p:nvSpPr>
          <p:cNvPr id="13" name="Oval 12"/>
          <p:cNvSpPr/>
          <p:nvPr/>
        </p:nvSpPr>
        <p:spPr>
          <a:xfrm>
            <a:off x="47358" y="4700752"/>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00" b="1" dirty="0">
              <a:solidFill>
                <a:srgbClr val="FF0000"/>
              </a:solidFill>
              <a:latin typeface="+mj-lt"/>
              <a:ea typeface="Times New Roman" panose="02020603050405020304" pitchFamily="18" charset="0"/>
            </a:endParaRPr>
          </a:p>
          <a:p>
            <a:pPr algn="ctr">
              <a:defRPr/>
            </a:pPr>
            <a:r>
              <a:rPr lang="en-GB" sz="1200" b="1" dirty="0">
                <a:solidFill>
                  <a:srgbClr val="0000FF"/>
                </a:solidFill>
                <a:latin typeface="+mj-lt"/>
                <a:ea typeface="Times New Roman" panose="02020603050405020304" pitchFamily="18" charset="0"/>
              </a:rPr>
              <a:t>Project activity X</a:t>
            </a:r>
            <a:endParaRPr lang="en-US" sz="1200" dirty="0">
              <a:solidFill>
                <a:srgbClr val="0000FF"/>
              </a:solidFill>
              <a:latin typeface="+mj-lt"/>
              <a:ea typeface="Times New Roman" panose="02020603050405020304" pitchFamily="18" charset="0"/>
            </a:endParaRPr>
          </a:p>
          <a:p>
            <a:pPr algn="ctr">
              <a:defRPr/>
            </a:pPr>
            <a:endParaRPr lang="en-US" sz="1200" dirty="0"/>
          </a:p>
        </p:txBody>
      </p:sp>
      <p:cxnSp>
        <p:nvCxnSpPr>
          <p:cNvPr id="16" name="Straight Arrow Connector 15"/>
          <p:cNvCxnSpPr/>
          <p:nvPr/>
        </p:nvCxnSpPr>
        <p:spPr>
          <a:xfrm>
            <a:off x="2690690" y="2318224"/>
            <a:ext cx="492451" cy="821044"/>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690690" y="3858478"/>
            <a:ext cx="381000" cy="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0" name="Straight Arrow Connector 19"/>
          <p:cNvCxnSpPr/>
          <p:nvPr/>
        </p:nvCxnSpPr>
        <p:spPr>
          <a:xfrm flipV="1">
            <a:off x="2730357" y="4497682"/>
            <a:ext cx="452784" cy="73741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2" name="Rounded Rectangle 21"/>
          <p:cNvSpPr/>
          <p:nvPr/>
        </p:nvSpPr>
        <p:spPr>
          <a:xfrm>
            <a:off x="3079064" y="3266989"/>
            <a:ext cx="1025270" cy="1102972"/>
          </a:xfrm>
          <a:prstGeom prst="roundRect">
            <a:avLst/>
          </a:prstGeom>
          <a:solidFill>
            <a:srgbClr val="A0E4A3"/>
          </a:solidFill>
          <a:ln>
            <a:solidFill>
              <a:srgbClr val="A0E4A3"/>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Aft>
                <a:spcPts val="0"/>
              </a:spcAft>
              <a:defRPr/>
            </a:pPr>
            <a:r>
              <a:rPr lang="en-GB" sz="1200" b="1" dirty="0">
                <a:solidFill>
                  <a:srgbClr val="005C2A"/>
                </a:solidFill>
                <a:ea typeface="Times New Roman" panose="02020603050405020304" pitchFamily="18" charset="0"/>
              </a:rPr>
              <a:t>Project Output(s)</a:t>
            </a:r>
            <a:endParaRPr lang="en-US" sz="1200" dirty="0">
              <a:solidFill>
                <a:srgbClr val="005C2A"/>
              </a:solidFill>
              <a:ea typeface="Times New Roman" panose="02020603050405020304" pitchFamily="18" charset="0"/>
            </a:endParaRPr>
          </a:p>
        </p:txBody>
      </p:sp>
      <p:sp>
        <p:nvSpPr>
          <p:cNvPr id="25" name="Content Placeholder 2"/>
          <p:cNvSpPr txBox="1">
            <a:spLocks/>
          </p:cNvSpPr>
          <p:nvPr/>
        </p:nvSpPr>
        <p:spPr bwMode="auto">
          <a:xfrm>
            <a:off x="6503126" y="1981137"/>
            <a:ext cx="1461402" cy="3466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spcAft>
                <a:spcPts val="0"/>
              </a:spcAft>
              <a:buFontTx/>
              <a:buNone/>
              <a:defRPr/>
            </a:pPr>
            <a:endParaRPr lang="en-GB" sz="100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1.1</a:t>
            </a:r>
            <a:endParaRPr lang="en-US" sz="105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1.2</a:t>
            </a:r>
            <a:endParaRPr lang="en-US" sz="105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GB" sz="100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GB" sz="100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GB" sz="100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tr-TR" sz="105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tr-TR" sz="105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tr-TR" sz="105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2.1</a:t>
            </a:r>
            <a:endParaRPr lang="en-US" sz="105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2.2</a:t>
            </a:r>
            <a:r>
              <a:rPr lang="en-GB" sz="1000" kern="0" dirty="0" smtClean="0">
                <a:solidFill>
                  <a:srgbClr val="002060"/>
                </a:solidFill>
                <a:latin typeface="+mj-lt"/>
                <a:ea typeface="Times New Roman" panose="02020603050405020304" pitchFamily="18" charset="0"/>
              </a:rPr>
              <a:t>	</a:t>
            </a:r>
            <a:endParaRPr lang="en-US" sz="100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00" kern="0" dirty="0" smtClean="0">
                <a:solidFill>
                  <a:srgbClr val="002060"/>
                </a:solidFill>
                <a:latin typeface="+mj-lt"/>
                <a:ea typeface="Times New Roman" panose="02020603050405020304" pitchFamily="18" charset="0"/>
              </a:rPr>
              <a:t>					</a:t>
            </a: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x.1</a:t>
            </a:r>
          </a:p>
          <a:p>
            <a:pPr marL="0" indent="0" algn="ctr">
              <a:spcAft>
                <a:spcPts val="0"/>
              </a:spcAft>
              <a:buFontTx/>
              <a:buNone/>
              <a:defRPr/>
            </a:pPr>
            <a:r>
              <a:rPr lang="en-GB" altLang="tr-TR" sz="1050" dirty="0" err="1">
                <a:solidFill>
                  <a:srgbClr val="002060"/>
                </a:solidFill>
                <a:ea typeface="ＭＳ Ｐゴシック" panose="020B0600070205080204" pitchFamily="34" charset="-128"/>
              </a:rPr>
              <a:t>Teslim</a:t>
            </a:r>
            <a:r>
              <a:rPr lang="en-GB" altLang="tr-TR" sz="1050" dirty="0">
                <a:solidFill>
                  <a:srgbClr val="002060"/>
                </a:solidFill>
                <a:ea typeface="ＭＳ Ｐゴシック" panose="020B0600070205080204" pitchFamily="34" charset="-128"/>
              </a:rPr>
              <a:t> </a:t>
            </a:r>
            <a:r>
              <a:rPr lang="en-GB" altLang="tr-TR" sz="1050" dirty="0" err="1">
                <a:solidFill>
                  <a:srgbClr val="002060"/>
                </a:solidFill>
                <a:ea typeface="ＭＳ Ｐゴシック" panose="020B0600070205080204" pitchFamily="34" charset="-128"/>
              </a:rPr>
              <a:t>öğesi</a:t>
            </a:r>
            <a:r>
              <a:rPr lang="en-GB" sz="1050" kern="0" dirty="0" smtClean="0">
                <a:solidFill>
                  <a:srgbClr val="002060"/>
                </a:solidFill>
                <a:latin typeface="+mj-lt"/>
                <a:ea typeface="Times New Roman" panose="02020603050405020304" pitchFamily="18" charset="0"/>
              </a:rPr>
              <a:t> x.2</a:t>
            </a:r>
            <a:endParaRPr lang="en-US" sz="105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50" kern="0" dirty="0" smtClean="0">
                <a:solidFill>
                  <a:srgbClr val="002060"/>
                </a:solidFill>
                <a:latin typeface="+mj-lt"/>
                <a:ea typeface="Times New Roman" panose="02020603050405020304" pitchFamily="18" charset="0"/>
              </a:rPr>
              <a:t> </a:t>
            </a:r>
            <a:endParaRPr lang="en-US" sz="1050" kern="0" dirty="0" smtClean="0">
              <a:solidFill>
                <a:srgbClr val="002060"/>
              </a:solidFill>
              <a:latin typeface="+mj-lt"/>
              <a:ea typeface="Times New Roman" panose="02020603050405020304" pitchFamily="18" charset="0"/>
            </a:endParaRPr>
          </a:p>
          <a:p>
            <a:pPr marL="0" indent="0" algn="ctr">
              <a:spcAft>
                <a:spcPts val="0"/>
              </a:spcAft>
              <a:buFontTx/>
              <a:buNone/>
              <a:defRPr/>
            </a:pPr>
            <a:r>
              <a:rPr lang="en-GB" sz="1000" kern="0" dirty="0" smtClean="0">
                <a:solidFill>
                  <a:srgbClr val="002060"/>
                </a:solidFill>
                <a:latin typeface="+mj-lt"/>
                <a:ea typeface="Times New Roman" panose="02020603050405020304" pitchFamily="18" charset="0"/>
              </a:rPr>
              <a:t> </a:t>
            </a:r>
            <a:endParaRPr lang="en-US" sz="1000" kern="0" dirty="0" smtClean="0">
              <a:solidFill>
                <a:srgbClr val="002060"/>
              </a:solidFill>
              <a:latin typeface="+mj-lt"/>
              <a:ea typeface="Times New Roman" panose="02020603050405020304" pitchFamily="18" charset="0"/>
            </a:endParaRPr>
          </a:p>
          <a:p>
            <a:pPr marL="0" indent="0" algn="ctr">
              <a:spcAft>
                <a:spcPts val="0"/>
              </a:spcAft>
              <a:buFontTx/>
              <a:buNone/>
              <a:defRPr/>
            </a:pPr>
            <a:endParaRPr lang="en-US" sz="1000" kern="0" dirty="0" smtClean="0">
              <a:solidFill>
                <a:srgbClr val="002060"/>
              </a:solidFill>
              <a:latin typeface="+mj-lt"/>
              <a:ea typeface="Times New Roman" panose="02020603050405020304" pitchFamily="18" charset="0"/>
            </a:endParaRPr>
          </a:p>
          <a:p>
            <a:pPr>
              <a:defRPr/>
            </a:pPr>
            <a:endParaRPr lang="en-US" sz="1600" kern="0" dirty="0"/>
          </a:p>
        </p:txBody>
      </p:sp>
      <p:sp>
        <p:nvSpPr>
          <p:cNvPr id="26" name="Right Arrow 7"/>
          <p:cNvSpPr/>
          <p:nvPr/>
        </p:nvSpPr>
        <p:spPr>
          <a:xfrm>
            <a:off x="6399130" y="3852763"/>
            <a:ext cx="348788" cy="45719"/>
          </a:xfrm>
          <a:prstGeom prst="rightArrow">
            <a:avLst/>
          </a:prstGeom>
          <a:solidFill>
            <a:srgbClr val="00FF99"/>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solidFill>
                <a:srgbClr val="00FF99"/>
              </a:solidFill>
            </a:endParaRPr>
          </a:p>
        </p:txBody>
      </p:sp>
      <p:sp>
        <p:nvSpPr>
          <p:cNvPr id="27" name="Right Arrow 9"/>
          <p:cNvSpPr/>
          <p:nvPr/>
        </p:nvSpPr>
        <p:spPr>
          <a:xfrm>
            <a:off x="6351382" y="5206518"/>
            <a:ext cx="348788" cy="45719"/>
          </a:xfrm>
          <a:prstGeom prst="rightArrow">
            <a:avLst/>
          </a:prstGeom>
          <a:solidFill>
            <a:srgbClr val="00FF99"/>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solidFill>
                <a:srgbClr val="00FF99"/>
              </a:solidFill>
            </a:endParaRPr>
          </a:p>
        </p:txBody>
      </p:sp>
      <p:sp>
        <p:nvSpPr>
          <p:cNvPr id="28" name="Oval 27"/>
          <p:cNvSpPr/>
          <p:nvPr/>
        </p:nvSpPr>
        <p:spPr>
          <a:xfrm>
            <a:off x="5087024" y="1857386"/>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00" b="1" dirty="0">
              <a:solidFill>
                <a:srgbClr val="FF0000"/>
              </a:solidFill>
              <a:latin typeface="+mj-lt"/>
              <a:ea typeface="Times New Roman" panose="02020603050405020304" pitchFamily="18" charset="0"/>
            </a:endParaRPr>
          </a:p>
          <a:p>
            <a:pPr algn="ctr">
              <a:defRPr/>
            </a:pPr>
            <a:r>
              <a:rPr lang="en-GB" sz="1200" b="1" dirty="0" err="1">
                <a:solidFill>
                  <a:srgbClr val="0000FF"/>
                </a:solidFill>
                <a:latin typeface="Trebuchet MS" charset="0"/>
              </a:rPr>
              <a:t>Proje</a:t>
            </a:r>
            <a:r>
              <a:rPr lang="en-GB" sz="1200" b="1" dirty="0">
                <a:solidFill>
                  <a:srgbClr val="0000FF"/>
                </a:solidFill>
                <a:latin typeface="Trebuchet MS" charset="0"/>
              </a:rPr>
              <a:t> </a:t>
            </a:r>
            <a:r>
              <a:rPr lang="en-GB" sz="1200" b="1" dirty="0" err="1" smtClean="0">
                <a:solidFill>
                  <a:srgbClr val="0000FF"/>
                </a:solidFill>
                <a:latin typeface="Trebuchet MS" charset="0"/>
              </a:rPr>
              <a:t>faaliyeti</a:t>
            </a:r>
            <a:r>
              <a:rPr lang="tr-TR" sz="1200" b="1" dirty="0" smtClean="0">
                <a:solidFill>
                  <a:srgbClr val="0000FF"/>
                </a:solidFill>
                <a:latin typeface="Trebuchet MS" charset="0"/>
              </a:rPr>
              <a:t> </a:t>
            </a:r>
            <a:r>
              <a:rPr lang="en-GB" sz="1200" b="1" dirty="0" smtClean="0">
                <a:solidFill>
                  <a:srgbClr val="0000FF"/>
                </a:solidFill>
                <a:latin typeface="+mj-lt"/>
                <a:ea typeface="Times New Roman" panose="02020603050405020304" pitchFamily="18" charset="0"/>
              </a:rPr>
              <a:t>1</a:t>
            </a:r>
            <a:endParaRPr lang="en-US" sz="1200" dirty="0">
              <a:solidFill>
                <a:srgbClr val="0000FF"/>
              </a:solidFill>
              <a:latin typeface="+mj-lt"/>
              <a:ea typeface="Times New Roman" panose="02020603050405020304" pitchFamily="18" charset="0"/>
            </a:endParaRPr>
          </a:p>
          <a:p>
            <a:pPr algn="ctr">
              <a:defRPr/>
            </a:pPr>
            <a:endParaRPr lang="en-US" sz="1200" dirty="0"/>
          </a:p>
        </p:txBody>
      </p:sp>
      <p:sp>
        <p:nvSpPr>
          <p:cNvPr id="29" name="Oval 28"/>
          <p:cNvSpPr/>
          <p:nvPr/>
        </p:nvSpPr>
        <p:spPr>
          <a:xfrm>
            <a:off x="5087024" y="3318422"/>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200" b="1" dirty="0" err="1">
                <a:solidFill>
                  <a:srgbClr val="0000FF"/>
                </a:solidFill>
                <a:latin typeface="Trebuchet MS" charset="0"/>
              </a:rPr>
              <a:t>Proje</a:t>
            </a:r>
            <a:r>
              <a:rPr lang="en-GB" sz="1200" b="1" dirty="0">
                <a:solidFill>
                  <a:srgbClr val="0000FF"/>
                </a:solidFill>
                <a:latin typeface="Trebuchet MS" charset="0"/>
              </a:rPr>
              <a:t> </a:t>
            </a:r>
            <a:r>
              <a:rPr lang="en-GB" sz="1200" b="1" dirty="0" err="1">
                <a:solidFill>
                  <a:srgbClr val="0000FF"/>
                </a:solidFill>
                <a:latin typeface="Trebuchet MS" charset="0"/>
              </a:rPr>
              <a:t>faaliyeti</a:t>
            </a:r>
            <a:r>
              <a:rPr lang="en-GB" sz="1200" b="1" dirty="0">
                <a:solidFill>
                  <a:srgbClr val="0000FF"/>
                </a:solidFill>
                <a:latin typeface="Trebuchet MS" charset="0"/>
              </a:rPr>
              <a:t> </a:t>
            </a:r>
            <a:r>
              <a:rPr lang="en-GB" sz="1200" b="1" dirty="0" smtClean="0">
                <a:solidFill>
                  <a:srgbClr val="0000FF"/>
                </a:solidFill>
                <a:latin typeface="+mj-lt"/>
                <a:ea typeface="Times New Roman" panose="02020603050405020304" pitchFamily="18" charset="0"/>
              </a:rPr>
              <a:t>2</a:t>
            </a:r>
            <a:endParaRPr lang="en-US" sz="1200" dirty="0">
              <a:solidFill>
                <a:srgbClr val="0000FF"/>
              </a:solidFill>
              <a:latin typeface="+mj-lt"/>
              <a:ea typeface="Times New Roman" panose="02020603050405020304" pitchFamily="18" charset="0"/>
            </a:endParaRPr>
          </a:p>
        </p:txBody>
      </p:sp>
      <p:sp>
        <p:nvSpPr>
          <p:cNvPr id="30" name="Oval 29"/>
          <p:cNvSpPr/>
          <p:nvPr/>
        </p:nvSpPr>
        <p:spPr>
          <a:xfrm>
            <a:off x="5087024" y="4717896"/>
            <a:ext cx="1264358" cy="1068683"/>
          </a:xfrm>
          <a:prstGeom prst="ellipse">
            <a:avLst/>
          </a:prstGeom>
          <a:solidFill>
            <a:srgbClr val="D1E8FF"/>
          </a:solidFill>
          <a:ln>
            <a:solidFill>
              <a:srgbClr val="3333FF"/>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00" b="1" dirty="0">
              <a:solidFill>
                <a:srgbClr val="FF0000"/>
              </a:solidFill>
              <a:latin typeface="+mj-lt"/>
              <a:ea typeface="Times New Roman" panose="02020603050405020304" pitchFamily="18" charset="0"/>
            </a:endParaRPr>
          </a:p>
          <a:p>
            <a:pPr algn="ctr">
              <a:defRPr/>
            </a:pPr>
            <a:r>
              <a:rPr lang="en-GB" sz="1200" b="1" dirty="0" err="1">
                <a:solidFill>
                  <a:srgbClr val="0000FF"/>
                </a:solidFill>
                <a:latin typeface="Trebuchet MS" charset="0"/>
              </a:rPr>
              <a:t>Proje</a:t>
            </a:r>
            <a:r>
              <a:rPr lang="en-GB" sz="1200" b="1" dirty="0">
                <a:solidFill>
                  <a:srgbClr val="0000FF"/>
                </a:solidFill>
                <a:latin typeface="Trebuchet MS" charset="0"/>
              </a:rPr>
              <a:t> </a:t>
            </a:r>
            <a:r>
              <a:rPr lang="en-GB" sz="1200" b="1" dirty="0" err="1">
                <a:solidFill>
                  <a:srgbClr val="0000FF"/>
                </a:solidFill>
                <a:latin typeface="Trebuchet MS" charset="0"/>
              </a:rPr>
              <a:t>faaliyeti</a:t>
            </a:r>
            <a:r>
              <a:rPr lang="en-GB" sz="1200" b="1" dirty="0">
                <a:solidFill>
                  <a:srgbClr val="0000FF"/>
                </a:solidFill>
                <a:latin typeface="Trebuchet MS" charset="0"/>
              </a:rPr>
              <a:t> </a:t>
            </a:r>
            <a:r>
              <a:rPr lang="en-GB" sz="1200" b="1" dirty="0" smtClean="0">
                <a:solidFill>
                  <a:srgbClr val="0000FF"/>
                </a:solidFill>
                <a:latin typeface="+mj-lt"/>
                <a:ea typeface="Times New Roman" panose="02020603050405020304" pitchFamily="18" charset="0"/>
              </a:rPr>
              <a:t>X</a:t>
            </a:r>
            <a:endParaRPr lang="en-US" sz="1200" dirty="0">
              <a:solidFill>
                <a:srgbClr val="0000FF"/>
              </a:solidFill>
              <a:latin typeface="+mj-lt"/>
              <a:ea typeface="Times New Roman" panose="02020603050405020304" pitchFamily="18" charset="0"/>
            </a:endParaRPr>
          </a:p>
          <a:p>
            <a:pPr algn="ctr">
              <a:defRPr/>
            </a:pPr>
            <a:endParaRPr lang="en-US" sz="1200" dirty="0"/>
          </a:p>
        </p:txBody>
      </p:sp>
      <p:cxnSp>
        <p:nvCxnSpPr>
          <p:cNvPr id="31" name="Straight Arrow Connector 15"/>
          <p:cNvCxnSpPr/>
          <p:nvPr/>
        </p:nvCxnSpPr>
        <p:spPr>
          <a:xfrm>
            <a:off x="7730356" y="2335368"/>
            <a:ext cx="492451" cy="821044"/>
          </a:xfrm>
          <a:prstGeom prst="straightConnector1">
            <a:avLst/>
          </a:prstGeom>
          <a:ln>
            <a:solidFill>
              <a:srgbClr val="0000FF"/>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17"/>
          <p:cNvCxnSpPr/>
          <p:nvPr/>
        </p:nvCxnSpPr>
        <p:spPr>
          <a:xfrm>
            <a:off x="7730356" y="3875622"/>
            <a:ext cx="381000" cy="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33" name="Straight Arrow Connector 19"/>
          <p:cNvCxnSpPr/>
          <p:nvPr/>
        </p:nvCxnSpPr>
        <p:spPr>
          <a:xfrm flipV="1">
            <a:off x="7770023" y="4514826"/>
            <a:ext cx="452784" cy="737411"/>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34" name="Rounded Rectangle 21"/>
          <p:cNvSpPr/>
          <p:nvPr/>
        </p:nvSpPr>
        <p:spPr>
          <a:xfrm>
            <a:off x="8118730" y="3284133"/>
            <a:ext cx="1025270" cy="1102972"/>
          </a:xfrm>
          <a:prstGeom prst="roundRect">
            <a:avLst/>
          </a:prstGeom>
          <a:solidFill>
            <a:srgbClr val="A0E4A3"/>
          </a:solidFill>
          <a:ln>
            <a:solidFill>
              <a:srgbClr val="A0E4A3"/>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altLang="tr-TR" sz="1200" b="1" dirty="0" err="1" smtClean="0">
                <a:solidFill>
                  <a:srgbClr val="005C2A"/>
                </a:solidFill>
                <a:latin typeface="Trebuchet MS" panose="020B0603020202020204" pitchFamily="34" charset="0"/>
              </a:rPr>
              <a:t>Proje</a:t>
            </a:r>
            <a:r>
              <a:rPr lang="en-GB" altLang="tr-TR" sz="1200" b="1" dirty="0" smtClean="0">
                <a:solidFill>
                  <a:srgbClr val="005C2A"/>
                </a:solidFill>
                <a:latin typeface="Trebuchet MS" panose="020B0603020202020204" pitchFamily="34" charset="0"/>
              </a:rPr>
              <a:t> </a:t>
            </a:r>
            <a:r>
              <a:rPr lang="en-GB" altLang="tr-TR" sz="1200" b="1" dirty="0" err="1" smtClean="0">
                <a:solidFill>
                  <a:srgbClr val="005C2A"/>
                </a:solidFill>
                <a:latin typeface="Trebuchet MS" panose="020B0603020202020204" pitchFamily="34" charset="0"/>
              </a:rPr>
              <a:t>Çıktı</a:t>
            </a:r>
            <a:r>
              <a:rPr lang="en-GB" altLang="tr-TR" sz="1200" b="1" dirty="0" smtClean="0">
                <a:solidFill>
                  <a:srgbClr val="005C2A"/>
                </a:solidFill>
                <a:latin typeface="Trebuchet MS" panose="020B0603020202020204" pitchFamily="34" charset="0"/>
              </a:rPr>
              <a:t>(lar)</a:t>
            </a:r>
            <a:r>
              <a:rPr lang="en-GB" altLang="tr-TR" sz="1200" b="1" dirty="0" err="1" smtClean="0">
                <a:solidFill>
                  <a:srgbClr val="005C2A"/>
                </a:solidFill>
                <a:latin typeface="Trebuchet MS" panose="020B0603020202020204" pitchFamily="34" charset="0"/>
              </a:rPr>
              <a:t>ı</a:t>
            </a:r>
            <a:endParaRPr lang="en-US" altLang="tr-TR" sz="1200" b="1" dirty="0">
              <a:solidFill>
                <a:srgbClr val="005C2A"/>
              </a:solidFill>
              <a:latin typeface="Trebuchet MS" panose="020B0603020202020204" pitchFamily="34" charset="0"/>
            </a:endParaRPr>
          </a:p>
        </p:txBody>
      </p:sp>
      <p:cxnSp>
        <p:nvCxnSpPr>
          <p:cNvPr id="35" name="Düz Bağlayıcı 34"/>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
        <p:nvSpPr>
          <p:cNvPr id="36" name="Title 1"/>
          <p:cNvSpPr txBox="1">
            <a:spLocks/>
          </p:cNvSpPr>
          <p:nvPr/>
        </p:nvSpPr>
        <p:spPr bwMode="auto">
          <a:xfrm>
            <a:off x="4987494" y="1160149"/>
            <a:ext cx="4156505" cy="501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Başvuru</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Formunun</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1800" b="1" dirty="0" err="1">
                <a:solidFill>
                  <a:srgbClr val="003399"/>
                </a:solidFill>
                <a:effectLst>
                  <a:outerShdw blurRad="38100" dist="38100" dir="2700000" algn="tl">
                    <a:srgbClr val="C0C0C0"/>
                  </a:outerShdw>
                </a:effectLst>
                <a:ea typeface="ＭＳ Ｐゴシック" panose="020B0600070205080204" pitchFamily="34" charset="-128"/>
              </a:rPr>
              <a:t>Doldurulması</a:t>
            </a:r>
            <a:r>
              <a:rPr lang="en-US" altLang="tr-TR" sz="1800" b="1" dirty="0">
                <a:solidFill>
                  <a:srgbClr val="003399"/>
                </a:solidFill>
                <a:effectLst>
                  <a:outerShdw blurRad="38100" dist="38100" dir="2700000" algn="tl">
                    <a:srgbClr val="C0C0C0"/>
                  </a:outerShdw>
                </a:effectLst>
                <a:ea typeface="ＭＳ Ｐゴシック" panose="020B0600070205080204" pitchFamily="34" charset="-128"/>
              </a:rPr>
              <a:t> </a:t>
            </a:r>
            <a:endParaRPr lang="en-US" sz="1800" b="1" kern="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4742" y="1056861"/>
            <a:ext cx="2286000" cy="533400"/>
          </a:xfrm>
        </p:spPr>
        <p:txBody>
          <a:bodyPr/>
          <a:lstStyle/>
          <a:p>
            <a:pPr>
              <a:defRPr/>
            </a:pPr>
            <a:r>
              <a:rPr lang="en-GB" altLang="en-US" sz="2000" b="1" dirty="0" smtClean="0">
                <a:solidFill>
                  <a:srgbClr val="003399"/>
                </a:solidFill>
                <a:effectLst>
                  <a:outerShdw blurRad="38100" dist="38100" dir="2700000" algn="tl">
                    <a:srgbClr val="000000">
                      <a:alpha val="43137"/>
                    </a:srgbClr>
                  </a:outerShdw>
                </a:effectLst>
                <a:ea typeface="ＭＳ Ｐゴシック" pitchFamily="34" charset="-128"/>
              </a:rPr>
              <a:t>Budget structure</a:t>
            </a:r>
          </a:p>
        </p:txBody>
      </p:sp>
      <p:sp>
        <p:nvSpPr>
          <p:cNvPr id="3" name="Content Placeholder 2"/>
          <p:cNvSpPr>
            <a:spLocks noGrp="1"/>
          </p:cNvSpPr>
          <p:nvPr>
            <p:ph idx="1"/>
          </p:nvPr>
        </p:nvSpPr>
        <p:spPr>
          <a:xfrm>
            <a:off x="14748" y="1590261"/>
            <a:ext cx="3810000" cy="4267200"/>
          </a:xfrm>
        </p:spPr>
        <p:txBody>
          <a:bodyPr/>
          <a:lstStyle/>
          <a:p>
            <a:pPr>
              <a:buFont typeface="Wingdings" panose="05000000000000000000" pitchFamily="2" charset="2"/>
              <a:buChar char="q"/>
              <a:defRPr/>
            </a:pPr>
            <a:r>
              <a:rPr lang="en-GB" sz="1800" dirty="0" smtClean="0">
                <a:solidFill>
                  <a:srgbClr val="003399"/>
                </a:solidFill>
              </a:rPr>
              <a:t>Direct costs</a:t>
            </a:r>
          </a:p>
          <a:p>
            <a:pPr marL="0" indent="0">
              <a:buFontTx/>
              <a:buNone/>
              <a:defRPr/>
            </a:pPr>
            <a:r>
              <a:rPr lang="en-GB" sz="1800" dirty="0" smtClean="0">
                <a:solidFill>
                  <a:srgbClr val="003399"/>
                </a:solidFill>
              </a:rPr>
              <a:t>	1</a:t>
            </a:r>
            <a:r>
              <a:rPr lang="en-GB" sz="1800" dirty="0">
                <a:solidFill>
                  <a:srgbClr val="003399"/>
                </a:solidFill>
              </a:rPr>
              <a:t>. </a:t>
            </a:r>
            <a:r>
              <a:rPr lang="en-GB" sz="1800" dirty="0" smtClean="0">
                <a:solidFill>
                  <a:srgbClr val="003399"/>
                </a:solidFill>
              </a:rPr>
              <a:t>Staff</a:t>
            </a:r>
          </a:p>
          <a:p>
            <a:pPr marL="0" indent="0">
              <a:buFontTx/>
              <a:buNone/>
              <a:defRPr/>
            </a:pPr>
            <a:r>
              <a:rPr lang="en-GB" sz="1800" dirty="0" smtClean="0">
                <a:solidFill>
                  <a:srgbClr val="003399"/>
                </a:solidFill>
              </a:rPr>
              <a:t>	2</a:t>
            </a:r>
            <a:r>
              <a:rPr lang="en-GB" sz="1800" dirty="0">
                <a:solidFill>
                  <a:srgbClr val="003399"/>
                </a:solidFill>
              </a:rPr>
              <a:t>. Travel and </a:t>
            </a:r>
            <a:r>
              <a:rPr lang="en-GB" sz="1800" dirty="0" smtClean="0">
                <a:solidFill>
                  <a:srgbClr val="003399"/>
                </a:solidFill>
              </a:rPr>
              <a:t>accommodation</a:t>
            </a:r>
            <a:endParaRPr lang="en-GB" sz="1800" dirty="0">
              <a:solidFill>
                <a:srgbClr val="003399"/>
              </a:solidFill>
            </a:endParaRPr>
          </a:p>
          <a:p>
            <a:pPr marL="0" indent="0">
              <a:buFontTx/>
              <a:buNone/>
              <a:defRPr/>
            </a:pPr>
            <a:r>
              <a:rPr lang="en-GB" sz="1800" dirty="0" smtClean="0">
                <a:solidFill>
                  <a:srgbClr val="003399"/>
                </a:solidFill>
              </a:rPr>
              <a:t>	3</a:t>
            </a:r>
            <a:r>
              <a:rPr lang="en-GB" sz="1800" dirty="0">
                <a:solidFill>
                  <a:srgbClr val="003399"/>
                </a:solidFill>
              </a:rPr>
              <a:t>. </a:t>
            </a:r>
            <a:r>
              <a:rPr lang="en-GB" sz="1800" dirty="0" smtClean="0">
                <a:solidFill>
                  <a:srgbClr val="003399"/>
                </a:solidFill>
              </a:rPr>
              <a:t>External expertise and services</a:t>
            </a:r>
          </a:p>
          <a:p>
            <a:pPr marL="0" indent="0">
              <a:buFontTx/>
              <a:buNone/>
              <a:defRPr/>
            </a:pPr>
            <a:r>
              <a:rPr lang="en-GB" sz="1800" dirty="0" smtClean="0">
                <a:solidFill>
                  <a:srgbClr val="003399"/>
                </a:solidFill>
              </a:rPr>
              <a:t> 	4</a:t>
            </a:r>
            <a:r>
              <a:rPr lang="en-GB" sz="1800" dirty="0">
                <a:solidFill>
                  <a:srgbClr val="003399"/>
                </a:solidFill>
              </a:rPr>
              <a:t>. </a:t>
            </a:r>
            <a:r>
              <a:rPr lang="en-GB" sz="1800" dirty="0" smtClean="0">
                <a:solidFill>
                  <a:srgbClr val="003399"/>
                </a:solidFill>
              </a:rPr>
              <a:t>Equipment</a:t>
            </a:r>
          </a:p>
          <a:p>
            <a:pPr marL="0" indent="0">
              <a:buFontTx/>
              <a:buNone/>
              <a:defRPr/>
            </a:pPr>
            <a:r>
              <a:rPr lang="en-GB" sz="1800" dirty="0">
                <a:solidFill>
                  <a:srgbClr val="003399"/>
                </a:solidFill>
              </a:rPr>
              <a:t>	</a:t>
            </a:r>
            <a:r>
              <a:rPr lang="en-GB" sz="1800" dirty="0" smtClean="0">
                <a:solidFill>
                  <a:srgbClr val="003399"/>
                </a:solidFill>
              </a:rPr>
              <a:t>5</a:t>
            </a:r>
            <a:r>
              <a:rPr lang="en-GB" sz="1800" dirty="0">
                <a:solidFill>
                  <a:srgbClr val="003399"/>
                </a:solidFill>
              </a:rPr>
              <a:t>. </a:t>
            </a:r>
            <a:r>
              <a:rPr lang="en-GB" sz="1800" dirty="0" smtClean="0">
                <a:solidFill>
                  <a:srgbClr val="003399"/>
                </a:solidFill>
              </a:rPr>
              <a:t>Infrastructure and works (small scale investments)</a:t>
            </a:r>
            <a:endParaRPr lang="en-GB" sz="1800" dirty="0">
              <a:solidFill>
                <a:srgbClr val="003399"/>
              </a:solidFill>
            </a:endParaRPr>
          </a:p>
          <a:p>
            <a:pPr marL="0" indent="0">
              <a:buFontTx/>
              <a:buNone/>
              <a:defRPr/>
            </a:pPr>
            <a:r>
              <a:rPr lang="en-GB" sz="1800" dirty="0" smtClean="0">
                <a:solidFill>
                  <a:srgbClr val="003399"/>
                </a:solidFill>
              </a:rPr>
              <a:t>	</a:t>
            </a:r>
            <a:endParaRPr lang="en-GB" sz="1800" dirty="0">
              <a:solidFill>
                <a:srgbClr val="003399"/>
              </a:solidFill>
            </a:endParaRPr>
          </a:p>
          <a:p>
            <a:pPr>
              <a:buFont typeface="Wingdings" panose="05000000000000000000" pitchFamily="2" charset="2"/>
              <a:buChar char="q"/>
              <a:defRPr/>
            </a:pPr>
            <a:r>
              <a:rPr lang="en-GB" sz="1800" dirty="0" smtClean="0">
                <a:solidFill>
                  <a:srgbClr val="003399"/>
                </a:solidFill>
              </a:rPr>
              <a:t>Indirect costs</a:t>
            </a:r>
          </a:p>
          <a:p>
            <a:pPr marL="0" indent="0">
              <a:buFontTx/>
              <a:buNone/>
              <a:defRPr/>
            </a:pPr>
            <a:r>
              <a:rPr lang="en-GB" sz="1800" dirty="0" smtClean="0">
                <a:solidFill>
                  <a:srgbClr val="003399"/>
                </a:solidFill>
              </a:rPr>
              <a:t>	6. Office and administration </a:t>
            </a:r>
            <a:r>
              <a:rPr lang="en-GB" sz="1800" dirty="0">
                <a:solidFill>
                  <a:srgbClr val="003399"/>
                </a:solidFill>
              </a:rPr>
              <a:t>costs </a:t>
            </a:r>
          </a:p>
          <a:p>
            <a:pPr marL="0" indent="0">
              <a:buFontTx/>
              <a:buNone/>
              <a:defRPr/>
            </a:pPr>
            <a:endParaRPr lang="en-GB" dirty="0"/>
          </a:p>
        </p:txBody>
      </p:sp>
      <p:pic>
        <p:nvPicPr>
          <p:cNvPr id="69636" name="Picture 4" descr="C:\Users\EugeniaS\Desktop\th6MY2RCM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0735" y="5500080"/>
            <a:ext cx="1288026" cy="1316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5090652" y="990600"/>
            <a:ext cx="228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Bütçe</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yapısı</a:t>
            </a:r>
            <a:endParaRPr lang="en-GB" altLang="en-US" sz="20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sp>
        <p:nvSpPr>
          <p:cNvPr id="6" name="Content Placeholder 2"/>
          <p:cNvSpPr txBox="1">
            <a:spLocks/>
          </p:cNvSpPr>
          <p:nvPr/>
        </p:nvSpPr>
        <p:spPr bwMode="auto">
          <a:xfrm>
            <a:off x="5105400" y="1590261"/>
            <a:ext cx="3810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anose="05000000000000000000" pitchFamily="2" charset="2"/>
              <a:buChar char="q"/>
            </a:pPr>
            <a:r>
              <a:rPr lang="en-GB" altLang="tr-TR" sz="1800" dirty="0" err="1" smtClean="0">
                <a:solidFill>
                  <a:srgbClr val="003399"/>
                </a:solidFill>
                <a:ea typeface="ＭＳ Ｐゴシック" panose="020B0600070205080204" pitchFamily="34" charset="-128"/>
              </a:rPr>
              <a:t>Doğrudan</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giderler</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1. </a:t>
            </a:r>
            <a:r>
              <a:rPr lang="en-GB" altLang="tr-TR" sz="1800" dirty="0" err="1" smtClean="0">
                <a:solidFill>
                  <a:srgbClr val="003399"/>
                </a:solidFill>
                <a:ea typeface="ＭＳ Ｐゴシック" panose="020B0600070205080204" pitchFamily="34" charset="-128"/>
              </a:rPr>
              <a:t>Personel</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2. </a:t>
            </a:r>
            <a:r>
              <a:rPr lang="en-GB" altLang="tr-TR" sz="1800" dirty="0" err="1" smtClean="0">
                <a:solidFill>
                  <a:srgbClr val="003399"/>
                </a:solidFill>
                <a:ea typeface="ＭＳ Ｐゴシック" panose="020B0600070205080204" pitchFamily="34" charset="-128"/>
              </a:rPr>
              <a:t>Ulaşım</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ve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konaklama</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3. </a:t>
            </a:r>
            <a:r>
              <a:rPr lang="tr-TR" altLang="tr-TR" sz="1800" dirty="0" smtClean="0">
                <a:solidFill>
                  <a:srgbClr val="003399"/>
                </a:solidFill>
                <a:ea typeface="ＭＳ Ｐゴシック" panose="020B0600070205080204" pitchFamily="34" charset="-128"/>
              </a:rPr>
              <a:t>Dış</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uzmanl</a:t>
            </a:r>
            <a:r>
              <a:rPr lang="tr-TR" altLang="tr-TR" sz="1800" dirty="0" err="1" smtClean="0">
                <a:solidFill>
                  <a:srgbClr val="003399"/>
                </a:solidFill>
                <a:ea typeface="ＭＳ Ｐゴシック" panose="020B0600070205080204" pitchFamily="34" charset="-128"/>
              </a:rPr>
              <a:t>ık</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ve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hizmetler</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4. </a:t>
            </a:r>
            <a:r>
              <a:rPr lang="en-GB" altLang="tr-TR" sz="1800" dirty="0" err="1" smtClean="0">
                <a:solidFill>
                  <a:srgbClr val="003399"/>
                </a:solidFill>
                <a:ea typeface="ＭＳ Ｐゴシック" panose="020B0600070205080204" pitchFamily="34" charset="-128"/>
              </a:rPr>
              <a:t>Ekipman</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5. </a:t>
            </a:r>
            <a:r>
              <a:rPr lang="en-GB" altLang="tr-TR" sz="1800" dirty="0" err="1" smtClean="0">
                <a:solidFill>
                  <a:srgbClr val="003399"/>
                </a:solidFill>
                <a:ea typeface="ＭＳ Ｐゴシック" panose="020B0600070205080204" pitchFamily="34" charset="-128"/>
              </a:rPr>
              <a:t>Altyapı</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ve</a:t>
            </a:r>
            <a:r>
              <a:rPr lang="en-GB" altLang="tr-TR" sz="1800" dirty="0" smtClean="0">
                <a:solidFill>
                  <a:srgbClr val="003399"/>
                </a:solidFill>
                <a:ea typeface="ＭＳ Ｐゴシック" panose="020B0600070205080204" pitchFamily="34" charset="-128"/>
              </a:rPr>
              <a:t> </a:t>
            </a:r>
            <a:r>
              <a:rPr lang="tr-TR" altLang="tr-TR" sz="1800" dirty="0" smtClean="0">
                <a:solidFill>
                  <a:srgbClr val="003399"/>
                </a:solidFill>
                <a:ea typeface="ＭＳ Ｐゴシック" panose="020B0600070205080204" pitchFamily="34" charset="-128"/>
              </a:rPr>
              <a:t>inşaat</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küçük</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ölçekli</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yatırımlar</a:t>
            </a:r>
            <a:r>
              <a:rPr lang="en-GB" altLang="tr-TR" sz="1800" dirty="0" smtClean="0">
                <a:solidFill>
                  <a:srgbClr val="003399"/>
                </a:solidFill>
                <a:ea typeface="ＭＳ Ｐゴシック" panose="020B0600070205080204" pitchFamily="34" charset="-128"/>
              </a:rPr>
              <a:t>)</a:t>
            </a:r>
          </a:p>
          <a:p>
            <a:pPr>
              <a:buFontTx/>
              <a:buNone/>
            </a:pPr>
            <a:r>
              <a:rPr lang="en-GB" altLang="tr-TR" sz="1800" dirty="0" smtClean="0">
                <a:solidFill>
                  <a:srgbClr val="003399"/>
                </a:solidFill>
                <a:ea typeface="ＭＳ Ｐゴシック" panose="020B0600070205080204" pitchFamily="34" charset="-128"/>
              </a:rPr>
              <a:t>	</a:t>
            </a:r>
          </a:p>
          <a:p>
            <a:pPr>
              <a:buFont typeface="Wingdings" panose="05000000000000000000" pitchFamily="2" charset="2"/>
              <a:buChar char="q"/>
            </a:pPr>
            <a:r>
              <a:rPr lang="en-GB" altLang="tr-TR" sz="1800" dirty="0" err="1" smtClean="0">
                <a:solidFill>
                  <a:srgbClr val="003399"/>
                </a:solidFill>
                <a:ea typeface="ＭＳ Ｐゴシック" panose="020B0600070205080204" pitchFamily="34" charset="-128"/>
              </a:rPr>
              <a:t>Dolaylı</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giderler</a:t>
            </a:r>
            <a:endParaRPr lang="en-GB" altLang="tr-TR" sz="1800" dirty="0" smtClean="0">
              <a:solidFill>
                <a:srgbClr val="003399"/>
              </a:solidFill>
              <a:ea typeface="ＭＳ Ｐゴシック" panose="020B0600070205080204" pitchFamily="34" charset="-128"/>
            </a:endParaRPr>
          </a:p>
          <a:p>
            <a:pPr>
              <a:buFontTx/>
              <a:buNone/>
            </a:pPr>
            <a:r>
              <a:rPr lang="en-GB" altLang="tr-TR" sz="1800" dirty="0" smtClean="0">
                <a:solidFill>
                  <a:srgbClr val="003399"/>
                </a:solidFill>
                <a:ea typeface="ＭＳ Ｐゴシック" panose="020B0600070205080204" pitchFamily="34" charset="-128"/>
              </a:rPr>
              <a:t>	6. </a:t>
            </a:r>
            <a:r>
              <a:rPr lang="en-GB" altLang="tr-TR" sz="1800" dirty="0" err="1" smtClean="0">
                <a:solidFill>
                  <a:srgbClr val="003399"/>
                </a:solidFill>
                <a:ea typeface="ＭＳ Ｐゴシック" panose="020B0600070205080204" pitchFamily="34" charset="-128"/>
              </a:rPr>
              <a:t>Ofis</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ve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idari</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giderler</a:t>
            </a:r>
            <a:r>
              <a:rPr lang="en-GB" altLang="tr-TR" sz="1800" dirty="0" smtClean="0">
                <a:solidFill>
                  <a:srgbClr val="003399"/>
                </a:solidFill>
                <a:ea typeface="ＭＳ Ｐゴシック" panose="020B0600070205080204" pitchFamily="34" charset="-128"/>
              </a:rPr>
              <a:t> </a:t>
            </a:r>
          </a:p>
        </p:txBody>
      </p:sp>
      <p:cxnSp>
        <p:nvCxnSpPr>
          <p:cNvPr id="7" name="Düz Bağlayıcı 6"/>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2819400" cy="3810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Project Budget (I)</a:t>
            </a:r>
            <a:endParaRPr lang="en-US" sz="2400" b="1" dirty="0">
              <a:solidFill>
                <a:srgbClr val="003399"/>
              </a:solidFill>
              <a:effectLst>
                <a:outerShdw blurRad="38100" dist="38100" dir="2700000" algn="tl">
                  <a:srgbClr val="000000">
                    <a:alpha val="43137"/>
                  </a:srgbClr>
                </a:outerShdw>
              </a:effectLst>
            </a:endParaRPr>
          </a:p>
        </p:txBody>
      </p:sp>
      <p:graphicFrame>
        <p:nvGraphicFramePr>
          <p:cNvPr id="5" name="Table 4"/>
          <p:cNvGraphicFramePr>
            <a:graphicFrameLocks noGrp="1"/>
          </p:cNvGraphicFramePr>
          <p:nvPr>
            <p:extLst>
              <p:ext uri="{D42A27DB-BD31-4B8C-83A1-F6EECF244321}">
                <p14:modId xmlns:p14="http://schemas.microsoft.com/office/powerpoint/2010/main" val="653681882"/>
              </p:ext>
            </p:extLst>
          </p:nvPr>
        </p:nvGraphicFramePr>
        <p:xfrm>
          <a:off x="0" y="1295400"/>
          <a:ext cx="4267200" cy="5486400"/>
        </p:xfrm>
        <a:graphic>
          <a:graphicData uri="http://schemas.openxmlformats.org/drawingml/2006/table">
            <a:tbl>
              <a:tblPr firstRow="1" firstCol="1" bandRow="1"/>
              <a:tblGrid>
                <a:gridCol w="782320">
                  <a:extLst>
                    <a:ext uri="{9D8B030D-6E8A-4147-A177-3AD203B41FA5}">
                      <a16:colId xmlns:a16="http://schemas.microsoft.com/office/drawing/2014/main" val="20000"/>
                    </a:ext>
                  </a:extLst>
                </a:gridCol>
                <a:gridCol w="3484880">
                  <a:extLst>
                    <a:ext uri="{9D8B030D-6E8A-4147-A177-3AD203B41FA5}">
                      <a16:colId xmlns:a16="http://schemas.microsoft.com/office/drawing/2014/main" val="20001"/>
                    </a:ext>
                  </a:extLst>
                </a:gridCol>
              </a:tblGrid>
              <a:tr h="312245">
                <a:tc gridSpan="2">
                  <a:txBody>
                    <a:bodyPr/>
                    <a:lstStyle/>
                    <a:p>
                      <a:pPr algn="just">
                        <a:lnSpc>
                          <a:spcPct val="107000"/>
                        </a:lnSpc>
                        <a:spcBef>
                          <a:spcPts val="600"/>
                        </a:spcBef>
                        <a:spcAft>
                          <a:spcPts val="0"/>
                        </a:spcAft>
                      </a:pPr>
                      <a:r>
                        <a:rPr lang="en-US" sz="1200" b="1" kern="1200" dirty="0" smtClean="0">
                          <a:solidFill>
                            <a:srgbClr val="003399"/>
                          </a:solidFill>
                          <a:effectLst/>
                          <a:latin typeface="+mj-lt"/>
                          <a:ea typeface="Calibri" panose="020F0502020204030204" pitchFamily="34" charset="0"/>
                          <a:cs typeface="Arial" panose="020B0604020202020204" pitchFamily="34" charset="0"/>
                        </a:rPr>
                        <a:t>Budget</a:t>
                      </a:r>
                      <a:r>
                        <a:rPr lang="en-US" sz="1200" b="1" kern="1200" baseline="0" dirty="0" smtClean="0">
                          <a:solidFill>
                            <a:srgbClr val="003399"/>
                          </a:solidFill>
                          <a:effectLst/>
                          <a:latin typeface="+mj-lt"/>
                          <a:ea typeface="Calibri" panose="020F0502020204030204" pitchFamily="34" charset="0"/>
                          <a:cs typeface="Arial" panose="020B0604020202020204" pitchFamily="34" charset="0"/>
                        </a:rPr>
                        <a:t> costs</a:t>
                      </a:r>
                      <a:endParaRPr lang="en-US" sz="1200"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2"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5174155">
                <a:tc>
                  <a:txBody>
                    <a:bodyPr/>
                    <a:lstStyle/>
                    <a:p>
                      <a:pPr algn="just">
                        <a:lnSpc>
                          <a:spcPct val="107000"/>
                        </a:lnSpc>
                        <a:spcBef>
                          <a:spcPts val="600"/>
                        </a:spcBef>
                        <a:spcAft>
                          <a:spcPts val="0"/>
                        </a:spcAft>
                      </a:pPr>
                      <a:r>
                        <a:rPr lang="en-GB" sz="1200" b="1" dirty="0" smtClean="0">
                          <a:solidFill>
                            <a:srgbClr val="003399"/>
                          </a:solidFill>
                          <a:effectLst/>
                          <a:latin typeface="+mj-lt"/>
                          <a:ea typeface="Cambria" panose="02040503050406030204" pitchFamily="18" charset="0"/>
                          <a:cs typeface="Arial" panose="020B0604020202020204" pitchFamily="34" charset="0"/>
                        </a:rPr>
                        <a:t>Staff Costs</a:t>
                      </a:r>
                      <a:endParaRPr lang="en-US" sz="1200" b="1"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2"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a:spcAft>
                          <a:spcPts val="0"/>
                        </a:spcAft>
                      </a:pPr>
                      <a:r>
                        <a:rPr lang="en-GB" sz="1200" dirty="0" smtClean="0">
                          <a:solidFill>
                            <a:srgbClr val="003399"/>
                          </a:solidFill>
                          <a:effectLst/>
                          <a:latin typeface="+mj-lt"/>
                          <a:ea typeface="Times New Roman" panose="02020603050405020304" pitchFamily="18" charset="0"/>
                        </a:rPr>
                        <a:t>Staff (part time or full time) costs – limited to:</a:t>
                      </a:r>
                      <a:endParaRPr lang="en-US" sz="1200" dirty="0" smtClean="0">
                        <a:solidFill>
                          <a:srgbClr val="003399"/>
                        </a:solidFill>
                        <a:effectLst/>
                        <a:latin typeface="+mj-lt"/>
                        <a:ea typeface="Times New Roman" panose="02020603050405020304" pitchFamily="18" charset="0"/>
                      </a:endParaRPr>
                    </a:p>
                    <a:p>
                      <a:pPr marL="342900" lvl="0" indent="-342900" algn="just">
                        <a:spcAft>
                          <a:spcPts val="0"/>
                        </a:spcAft>
                        <a:buFont typeface="+mj-lt"/>
                        <a:buAutoNum type="alphaLcParenR"/>
                      </a:pPr>
                      <a:r>
                        <a:rPr lang="en-GB" sz="1200" dirty="0" smtClean="0">
                          <a:solidFill>
                            <a:srgbClr val="003399"/>
                          </a:solidFill>
                          <a:effectLst/>
                          <a:latin typeface="+mj-lt"/>
                          <a:ea typeface="Times New Roman" panose="02020603050405020304" pitchFamily="18" charset="0"/>
                        </a:rPr>
                        <a:t>salary payments related to the activities which the entity would not carry out if the activities concerned were not undertaken</a:t>
                      </a:r>
                      <a:r>
                        <a:rPr lang="en-GB" sz="1200" baseline="0" dirty="0" smtClean="0">
                          <a:solidFill>
                            <a:srgbClr val="003399"/>
                          </a:solidFill>
                          <a:effectLst/>
                          <a:latin typeface="+mj-lt"/>
                          <a:ea typeface="Times New Roman" panose="02020603050405020304" pitchFamily="18" charset="0"/>
                        </a:rPr>
                        <a:t> – only based on an </a:t>
                      </a:r>
                      <a:r>
                        <a:rPr lang="en-GB" sz="1200" baseline="0" dirty="0" smtClean="0">
                          <a:solidFill>
                            <a:srgbClr val="FF0000"/>
                          </a:solidFill>
                          <a:effectLst/>
                          <a:latin typeface="+mj-lt"/>
                          <a:ea typeface="Times New Roman" panose="02020603050405020304" pitchFamily="18" charset="0"/>
                        </a:rPr>
                        <a:t>empl</a:t>
                      </a:r>
                      <a:r>
                        <a:rPr lang="en-GB" sz="1200" dirty="0" smtClean="0">
                          <a:solidFill>
                            <a:srgbClr val="FF0000"/>
                          </a:solidFill>
                          <a:effectLst/>
                          <a:latin typeface="+mj-lt"/>
                          <a:ea typeface="Times New Roman" panose="02020603050405020304" pitchFamily="18" charset="0"/>
                        </a:rPr>
                        <a:t>oyment/work contract</a:t>
                      </a:r>
                      <a:r>
                        <a:rPr lang="en-GB" sz="1200" dirty="0" smtClean="0">
                          <a:solidFill>
                            <a:srgbClr val="003399"/>
                          </a:solidFill>
                          <a:effectLst/>
                          <a:latin typeface="+mj-lt"/>
                          <a:ea typeface="Times New Roman" panose="02020603050405020304" pitchFamily="18" charset="0"/>
                        </a:rPr>
                        <a:t>, an </a:t>
                      </a:r>
                      <a:r>
                        <a:rPr lang="en-GB" sz="1200" dirty="0" smtClean="0">
                          <a:solidFill>
                            <a:srgbClr val="FF0000"/>
                          </a:solidFill>
                          <a:effectLst/>
                          <a:latin typeface="+mj-lt"/>
                          <a:ea typeface="Times New Roman" panose="02020603050405020304" pitchFamily="18" charset="0"/>
                        </a:rPr>
                        <a:t>appointment decision</a:t>
                      </a:r>
                      <a:r>
                        <a:rPr lang="en-GB" sz="1200" dirty="0" smtClean="0">
                          <a:solidFill>
                            <a:srgbClr val="003399"/>
                          </a:solidFill>
                          <a:effectLst/>
                          <a:latin typeface="+mj-lt"/>
                          <a:ea typeface="Times New Roman" panose="02020603050405020304" pitchFamily="18" charset="0"/>
                        </a:rPr>
                        <a:t> or by </a:t>
                      </a:r>
                      <a:r>
                        <a:rPr lang="en-GB" sz="1200" dirty="0" smtClean="0">
                          <a:solidFill>
                            <a:srgbClr val="FF0000"/>
                          </a:solidFill>
                          <a:effectLst/>
                          <a:latin typeface="+mj-lt"/>
                          <a:ea typeface="Times New Roman" panose="02020603050405020304" pitchFamily="18" charset="0"/>
                        </a:rPr>
                        <a:t>law</a:t>
                      </a:r>
                      <a:r>
                        <a:rPr lang="en-GB" sz="1200" dirty="0" smtClean="0">
                          <a:solidFill>
                            <a:srgbClr val="003399"/>
                          </a:solidFill>
                          <a:effectLst/>
                          <a:latin typeface="+mj-lt"/>
                          <a:ea typeface="Times New Roman" panose="02020603050405020304" pitchFamily="18" charset="0"/>
                        </a:rPr>
                        <a:t>;</a:t>
                      </a:r>
                      <a:endParaRPr lang="en-US" sz="1200" dirty="0" smtClean="0">
                        <a:solidFill>
                          <a:srgbClr val="003399"/>
                        </a:solidFill>
                        <a:effectLst/>
                        <a:latin typeface="+mj-lt"/>
                        <a:ea typeface="Times New Roman" panose="02020603050405020304" pitchFamily="18" charset="0"/>
                      </a:endParaRPr>
                    </a:p>
                    <a:p>
                      <a:pPr marL="342900" lvl="0" indent="-342900" algn="just">
                        <a:spcAft>
                          <a:spcPts val="0"/>
                        </a:spcAft>
                        <a:buFont typeface="+mj-lt"/>
                        <a:buAutoNum type="alphaLcParenR"/>
                      </a:pPr>
                      <a:r>
                        <a:rPr lang="en-GB" sz="1200" dirty="0" smtClean="0">
                          <a:solidFill>
                            <a:srgbClr val="003399"/>
                          </a:solidFill>
                          <a:effectLst/>
                          <a:latin typeface="+mj-lt"/>
                          <a:ea typeface="Times New Roman" panose="02020603050405020304" pitchFamily="18" charset="0"/>
                        </a:rPr>
                        <a:t>any other costs directly linked to salary payments incurred and paid by the employer, such as employment taxes and social security payments.</a:t>
                      </a:r>
                    </a:p>
                    <a:p>
                      <a:pPr marL="0" lvl="0" indent="0" algn="just">
                        <a:spcAft>
                          <a:spcPts val="0"/>
                        </a:spcAft>
                        <a:buFont typeface="+mj-lt"/>
                        <a:buNone/>
                      </a:pPr>
                      <a:endParaRPr lang="en-GB" sz="1200" dirty="0" smtClean="0">
                        <a:solidFill>
                          <a:srgbClr val="003399"/>
                        </a:solidFill>
                        <a:effectLst/>
                        <a:latin typeface="+mj-lt"/>
                        <a:ea typeface="Times New Roman" panose="02020603050405020304" pitchFamily="18" charset="0"/>
                      </a:endParaRPr>
                    </a:p>
                    <a:p>
                      <a:pPr marL="0" lvl="0" indent="0" algn="just">
                        <a:spcAft>
                          <a:spcPts val="0"/>
                        </a:spcAft>
                        <a:buFont typeface="+mj-lt"/>
                        <a:buNone/>
                      </a:pPr>
                      <a:r>
                        <a:rPr lang="en-GB" sz="1200" dirty="0" smtClean="0">
                          <a:solidFill>
                            <a:srgbClr val="FF0000"/>
                          </a:solidFill>
                          <a:effectLst/>
                          <a:latin typeface="+mj-lt"/>
                          <a:ea typeface="Times New Roman" panose="02020603050405020304" pitchFamily="18" charset="0"/>
                          <a:cs typeface="Times New Roman" panose="02020603050405020304" pitchFamily="18" charset="0"/>
                        </a:rPr>
                        <a:t>-</a:t>
                      </a:r>
                      <a:r>
                        <a:rPr lang="en-GB" sz="1200" dirty="0" smtClean="0">
                          <a:solidFill>
                            <a:srgbClr val="003399"/>
                          </a:solidFill>
                          <a:effectLst/>
                          <a:latin typeface="+mj-lt"/>
                          <a:ea typeface="Times New Roman" panose="02020603050405020304" pitchFamily="18" charset="0"/>
                          <a:cs typeface="Times New Roman" panose="02020603050405020304" pitchFamily="18" charset="0"/>
                        </a:rPr>
                        <a:t> </a:t>
                      </a:r>
                      <a:r>
                        <a:rPr lang="en-GB" sz="1200" dirty="0" smtClean="0">
                          <a:solidFill>
                            <a:srgbClr val="FF0000"/>
                          </a:solidFill>
                          <a:effectLst/>
                          <a:latin typeface="+mj-lt"/>
                          <a:ea typeface="Times New Roman" panose="02020603050405020304" pitchFamily="18" charset="0"/>
                          <a:cs typeface="Times New Roman" panose="02020603050405020304" pitchFamily="18" charset="0"/>
                        </a:rPr>
                        <a:t>must not exceed those normally borne by the Lead Beneficiary or the beneficiaries, as the case may be</a:t>
                      </a:r>
                    </a:p>
                    <a:p>
                      <a:pPr marL="0" indent="0" algn="just">
                        <a:spcAft>
                          <a:spcPts val="0"/>
                        </a:spcAft>
                        <a:buFontTx/>
                        <a:buNone/>
                      </a:pPr>
                      <a:endParaRPr lang="en-GB" sz="1200" dirty="0" smtClean="0">
                        <a:solidFill>
                          <a:srgbClr val="003399"/>
                        </a:solidFill>
                        <a:effectLst/>
                        <a:latin typeface="+mj-lt"/>
                        <a:ea typeface="Times New Roman" panose="02020603050405020304" pitchFamily="18" charset="0"/>
                      </a:endParaRPr>
                    </a:p>
                    <a:p>
                      <a:pPr marL="0" indent="0" algn="just">
                        <a:spcAft>
                          <a:spcPts val="0"/>
                        </a:spcAft>
                        <a:buFontTx/>
                        <a:buNone/>
                      </a:pPr>
                      <a:r>
                        <a:rPr lang="en-GB" sz="1200" dirty="0" smtClean="0">
                          <a:solidFill>
                            <a:srgbClr val="003399"/>
                          </a:solidFill>
                          <a:effectLst/>
                          <a:latin typeface="+mj-lt"/>
                          <a:ea typeface="Times New Roman" panose="02020603050405020304" pitchFamily="18" charset="0"/>
                        </a:rPr>
                        <a:t>Salaries of </a:t>
                      </a:r>
                      <a:r>
                        <a:rPr lang="en-GB" sz="1200" b="1" dirty="0" smtClean="0">
                          <a:solidFill>
                            <a:srgbClr val="003399"/>
                          </a:solidFill>
                          <a:effectLst/>
                          <a:latin typeface="+mj-lt"/>
                          <a:ea typeface="Times New Roman" panose="02020603050405020304" pitchFamily="18" charset="0"/>
                        </a:rPr>
                        <a:t>civil servants </a:t>
                      </a:r>
                      <a:r>
                        <a:rPr lang="en-GB" sz="1200" dirty="0" smtClean="0">
                          <a:solidFill>
                            <a:srgbClr val="003399"/>
                          </a:solidFill>
                          <a:effectLst/>
                          <a:latin typeface="+mj-lt"/>
                          <a:ea typeface="Times New Roman" panose="02020603050405020304" pitchFamily="18" charset="0"/>
                        </a:rPr>
                        <a:t>involved in the project – eligible, if:</a:t>
                      </a:r>
                    </a:p>
                    <a:p>
                      <a:pPr marL="400050" indent="-400050" algn="just">
                        <a:spcAft>
                          <a:spcPts val="0"/>
                        </a:spcAft>
                        <a:buFontTx/>
                        <a:buAutoNum type="romanLcParenR"/>
                      </a:pPr>
                      <a:r>
                        <a:rPr lang="en-GB" sz="1200" dirty="0" smtClean="0">
                          <a:solidFill>
                            <a:srgbClr val="003399"/>
                          </a:solidFill>
                          <a:effectLst/>
                          <a:latin typeface="+mj-lt"/>
                          <a:ea typeface="Times New Roman" panose="02020603050405020304" pitchFamily="18" charset="0"/>
                        </a:rPr>
                        <a:t>the civil servants are </a:t>
                      </a:r>
                      <a:r>
                        <a:rPr lang="en-GB" sz="1200" dirty="0" smtClean="0">
                          <a:solidFill>
                            <a:srgbClr val="FF0000"/>
                          </a:solidFill>
                          <a:effectLst/>
                          <a:latin typeface="+mj-lt"/>
                          <a:ea typeface="Times New Roman" panose="02020603050405020304" pitchFamily="18" charset="0"/>
                        </a:rPr>
                        <a:t>directly employed by the Lead Beneficiary and/or beneficiaries </a:t>
                      </a:r>
                      <a:r>
                        <a:rPr lang="en-GB" sz="1200" dirty="0" smtClean="0">
                          <a:solidFill>
                            <a:srgbClr val="003399"/>
                          </a:solidFill>
                          <a:effectLst/>
                          <a:latin typeface="+mj-lt"/>
                          <a:ea typeface="Times New Roman" panose="02020603050405020304" pitchFamily="18" charset="0"/>
                        </a:rPr>
                        <a:t>and </a:t>
                      </a:r>
                    </a:p>
                    <a:p>
                      <a:pPr marL="400050" indent="-400050" algn="just">
                        <a:spcAft>
                          <a:spcPts val="0"/>
                        </a:spcAft>
                        <a:buFontTx/>
                        <a:buAutoNum type="romanLcParenR"/>
                      </a:pPr>
                      <a:r>
                        <a:rPr lang="en-GB" sz="1200" dirty="0" smtClean="0">
                          <a:solidFill>
                            <a:srgbClr val="003399"/>
                          </a:solidFill>
                          <a:effectLst/>
                          <a:latin typeface="+mj-lt"/>
                          <a:ea typeface="Times New Roman" panose="02020603050405020304" pitchFamily="18" charset="0"/>
                        </a:rPr>
                        <a:t>are </a:t>
                      </a:r>
                      <a:r>
                        <a:rPr lang="en-GB" sz="1200" dirty="0" smtClean="0">
                          <a:solidFill>
                            <a:srgbClr val="FF0000"/>
                          </a:solidFill>
                          <a:effectLst/>
                          <a:latin typeface="+mj-lt"/>
                          <a:ea typeface="Times New Roman" panose="02020603050405020304" pitchFamily="18" charset="0"/>
                        </a:rPr>
                        <a:t>paid in accordance with the relevant national legislation </a:t>
                      </a:r>
                      <a:r>
                        <a:rPr lang="en-GB" sz="1200" dirty="0" smtClean="0">
                          <a:solidFill>
                            <a:srgbClr val="003399"/>
                          </a:solidFill>
                          <a:effectLst/>
                          <a:latin typeface="+mj-lt"/>
                          <a:ea typeface="Times New Roman" panose="02020603050405020304" pitchFamily="18" charset="0"/>
                        </a:rPr>
                        <a:t>of the concerned Lead Beneficiary/ beneficiaries regarding civil servants employment. </a:t>
                      </a:r>
                    </a:p>
                  </a:txBody>
                  <a:tcPr marL="0" marR="0" marT="0"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itle 1"/>
          <p:cNvSpPr txBox="1">
            <a:spLocks/>
          </p:cNvSpPr>
          <p:nvPr/>
        </p:nvSpPr>
        <p:spPr bwMode="auto">
          <a:xfrm>
            <a:off x="5707626" y="914400"/>
            <a:ext cx="2819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Bütçesi</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(I)</a:t>
            </a:r>
            <a:endParaRPr lang="en-US" sz="2400" b="1" kern="0" dirty="0">
              <a:solidFill>
                <a:srgbClr val="003399"/>
              </a:solidFill>
              <a:effectLst>
                <a:outerShdw blurRad="38100" dist="38100" dir="2700000" algn="tl">
                  <a:srgbClr val="000000">
                    <a:alpha val="43137"/>
                  </a:srgbClr>
                </a:outerShdw>
              </a:effectLst>
            </a:endParaRPr>
          </a:p>
        </p:txBody>
      </p:sp>
      <p:graphicFrame>
        <p:nvGraphicFramePr>
          <p:cNvPr id="7" name="Table 4"/>
          <p:cNvGraphicFramePr>
            <a:graphicFrameLocks noGrp="1"/>
          </p:cNvGraphicFramePr>
          <p:nvPr>
            <p:extLst>
              <p:ext uri="{D42A27DB-BD31-4B8C-83A1-F6EECF244321}">
                <p14:modId xmlns:p14="http://schemas.microsoft.com/office/powerpoint/2010/main" val="812579314"/>
              </p:ext>
            </p:extLst>
          </p:nvPr>
        </p:nvGraphicFramePr>
        <p:xfrm>
          <a:off x="4953000" y="1280652"/>
          <a:ext cx="4191000" cy="5486400"/>
        </p:xfrm>
        <a:graphic>
          <a:graphicData uri="http://schemas.openxmlformats.org/drawingml/2006/table">
            <a:tbl>
              <a:tblPr firstRow="1" firstCol="1" bandRow="1"/>
              <a:tblGrid>
                <a:gridCol w="768350">
                  <a:extLst>
                    <a:ext uri="{9D8B030D-6E8A-4147-A177-3AD203B41FA5}">
                      <a16:colId xmlns:a16="http://schemas.microsoft.com/office/drawing/2014/main" val="20000"/>
                    </a:ext>
                  </a:extLst>
                </a:gridCol>
                <a:gridCol w="3422650">
                  <a:extLst>
                    <a:ext uri="{9D8B030D-6E8A-4147-A177-3AD203B41FA5}">
                      <a16:colId xmlns:a16="http://schemas.microsoft.com/office/drawing/2014/main" val="20001"/>
                    </a:ext>
                  </a:extLst>
                </a:gridCol>
              </a:tblGrid>
              <a:tr h="312245">
                <a:tc gridSpan="2">
                  <a:txBody>
                    <a:body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Bütçe</a:t>
                      </a:r>
                      <a:r>
                        <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maliyetleri</a:t>
                      </a:r>
                      <a:endPar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2"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5174155">
                <a:tc>
                  <a:txBody>
                    <a:body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Personel</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Maliyetleri</a:t>
                      </a:r>
                      <a:endPar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2"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Personel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zamanlı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tam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zamanlı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aşağıdakilerle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sınırlıdır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p>
                      <a:pPr marL="0" marR="0" lvl="0" indent="0" algn="just" defTabSz="914400" rtl="0" eaLnBrk="1" fontAlgn="base" latinLnBrk="0" hangingPunct="1">
                        <a:lnSpc>
                          <a:spcPct val="100000"/>
                        </a:lnSpc>
                        <a:spcBef>
                          <a:spcPct val="0"/>
                        </a:spcBef>
                        <a:spcAft>
                          <a:spcPct val="0"/>
                        </a:spcAft>
                        <a:buClrTx/>
                        <a:buSzTx/>
                        <a:buFont typeface="Trebuchet MS" panose="020B0603020202020204" pitchFamily="34" charset="0"/>
                        <a:buAutoNum type="alphaLcParenR"/>
                        <a:tabLst/>
                      </a:pPr>
                      <a:r>
                        <a:rPr kumimoji="0" lang="tr-TR" altLang="tr-TR" sz="1200" b="0" i="0" u="none" strike="noStrike" cap="none" normalizeH="0" baseline="0" smtClean="0">
                          <a:ln>
                            <a:noFill/>
                          </a:ln>
                          <a:solidFill>
                            <a:srgbClr val="003399"/>
                          </a:solidFill>
                          <a:effectLst/>
                          <a:latin typeface="Trebuchet MS" panose="020B0603020202020204" pitchFamily="34" charset="0"/>
                          <a:ea typeface="ＭＳ Ｐゴシック" panose="020B0600070205080204" pitchFamily="34" charset="-128"/>
                        </a:rPr>
                        <a:t>proje </a:t>
                      </a:r>
                      <a:r>
                        <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kapsamında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üstlenilmemiş</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olsa</a:t>
                      </a:r>
                      <a:r>
                        <a:rPr kumimoji="0" lang="tr-TR"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ydı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kuruluşun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gerçekleştirmeyeceği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faaliyetlerle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maaş</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ödemeleri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yalnızca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istihdam</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iş</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sözleşmesi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atama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kararı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yasalar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uyarınca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gerçekleştirilir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endPar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0000"/>
                        </a:lnSpc>
                        <a:spcBef>
                          <a:spcPct val="0"/>
                        </a:spcBef>
                        <a:spcAft>
                          <a:spcPct val="0"/>
                        </a:spcAft>
                        <a:buClrTx/>
                        <a:buSzTx/>
                        <a:buFont typeface="Trebuchet MS" panose="020B0603020202020204" pitchFamily="34" charset="0"/>
                        <a:buAutoNum type="alphaLcParenR"/>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İstihdam</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vergileri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sosyal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güvenlik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ödemeleri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gibi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doğrudan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maaş</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ödemelerine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bağlı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olarak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ortaya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çıkan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işveren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tarafından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yapılan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tüm</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diğer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endPar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0000"/>
                        </a:lnSpc>
                        <a:spcBef>
                          <a:spcPct val="0"/>
                        </a:spcBef>
                        <a:spcAft>
                          <a:spcPct val="0"/>
                        </a:spcAft>
                        <a:buClrTx/>
                        <a:buSzTx/>
                        <a:buFont typeface="Trebuchet MS" panose="020B0603020202020204" pitchFamily="34" charset="0"/>
                        <a:buAutoNum type="alphaLcParenR"/>
                        <a:tabLst/>
                      </a:pP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cs typeface="Times New Roman" panose="02020603050405020304" pitchFamily="18" charset="0"/>
                      </a:endParaRPr>
                    </a:p>
                    <a:p>
                      <a:pPr marL="171450" marR="0" lvl="0" indent="-171450" algn="just" defTabSz="914400" rtl="0" eaLnBrk="1" fontAlgn="base" latinLnBrk="0" hangingPunct="1">
                        <a:lnSpc>
                          <a:spcPct val="100000"/>
                        </a:lnSpc>
                        <a:spcBef>
                          <a:spcPct val="0"/>
                        </a:spcBef>
                        <a:spcAft>
                          <a:spcPct val="0"/>
                        </a:spcAft>
                        <a:buClrTx/>
                        <a:buSzTx/>
                        <a:buFontTx/>
                        <a:buChar char="-"/>
                        <a:tabLst/>
                      </a:pP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Ana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Yararlanıcı</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yararlanıcılar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tarafından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normalde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üstlenilen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tutarı</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aşmamalıdır</a:t>
                      </a:r>
                      <a:endParaRPr kumimoji="0" lang="tr-TR"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Projede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alan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memurların</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maaşları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aşağıdaki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koşullarda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ödenmesi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uygundur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endPar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0000"/>
                        </a:lnSpc>
                        <a:spcBef>
                          <a:spcPct val="0"/>
                        </a:spcBef>
                        <a:spcAft>
                          <a:spcPct val="0"/>
                        </a:spcAft>
                        <a:buClrTx/>
                        <a:buSzTx/>
                        <a:buFontTx/>
                        <a:buAutoNum type="romanLcParenR"/>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memurlar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doğrudan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Ana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Yararlanıcı</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yararlanıcılar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tarafından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istihdam</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edildiyse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p>
                      <a:pPr marL="0" marR="0" lvl="0" indent="0" algn="just" defTabSz="914400" rtl="0" eaLnBrk="1" fontAlgn="base" latinLnBrk="0" hangingPunct="1">
                        <a:lnSpc>
                          <a:spcPct val="100000"/>
                        </a:lnSpc>
                        <a:spcBef>
                          <a:spcPct val="0"/>
                        </a:spcBef>
                        <a:spcAft>
                          <a:spcPct val="0"/>
                        </a:spcAft>
                        <a:buClrTx/>
                        <a:buSzTx/>
                        <a:buFontTx/>
                        <a:buAutoNum type="romanLcParenR"/>
                        <a:tabLst/>
                      </a:pP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memurların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istihdamına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ilişkin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olarak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Ana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yararlanıcıların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geçerli</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ulusal</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mevzuatları</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uyarınca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ödeme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yapılırsa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txBody>
                  <a:tcPr marL="0" marR="0" marT="0"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cxnSp>
        <p:nvCxnSpPr>
          <p:cNvPr id="8" name="Düz Bağlayıcı 7"/>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2819400" cy="3810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Project Budget (II)</a:t>
            </a:r>
            <a:endParaRPr lang="en-US" sz="2400" b="1" dirty="0">
              <a:solidFill>
                <a:srgbClr val="003399"/>
              </a:solidFill>
              <a:effectLst>
                <a:outerShdw blurRad="38100" dist="38100" dir="2700000" algn="tl">
                  <a:srgbClr val="000000">
                    <a:alpha val="43137"/>
                  </a:srgbClr>
                </a:outerShdw>
              </a:effectLst>
            </a:endParaRPr>
          </a:p>
        </p:txBody>
      </p:sp>
      <p:graphicFrame>
        <p:nvGraphicFramePr>
          <p:cNvPr id="5" name="Table 4"/>
          <p:cNvGraphicFramePr>
            <a:graphicFrameLocks noGrp="1"/>
          </p:cNvGraphicFramePr>
          <p:nvPr>
            <p:extLst>
              <p:ext uri="{D42A27DB-BD31-4B8C-83A1-F6EECF244321}">
                <p14:modId xmlns:p14="http://schemas.microsoft.com/office/powerpoint/2010/main" val="1677170030"/>
              </p:ext>
            </p:extLst>
          </p:nvPr>
        </p:nvGraphicFramePr>
        <p:xfrm>
          <a:off x="76200" y="1371600"/>
          <a:ext cx="4191000" cy="5486400"/>
        </p:xfrm>
        <a:graphic>
          <a:graphicData uri="http://schemas.openxmlformats.org/drawingml/2006/table">
            <a:tbl>
              <a:tblPr firstRow="1" firstCol="1" bandRow="1"/>
              <a:tblGrid>
                <a:gridCol w="1085920">
                  <a:extLst>
                    <a:ext uri="{9D8B030D-6E8A-4147-A177-3AD203B41FA5}">
                      <a16:colId xmlns:a16="http://schemas.microsoft.com/office/drawing/2014/main" val="20000"/>
                    </a:ext>
                  </a:extLst>
                </a:gridCol>
                <a:gridCol w="3105080">
                  <a:extLst>
                    <a:ext uri="{9D8B030D-6E8A-4147-A177-3AD203B41FA5}">
                      <a16:colId xmlns:a16="http://schemas.microsoft.com/office/drawing/2014/main" val="20001"/>
                    </a:ext>
                  </a:extLst>
                </a:gridCol>
              </a:tblGrid>
              <a:tr h="355553">
                <a:tc gridSpan="2">
                  <a:txBody>
                    <a:bodyPr/>
                    <a:lstStyle/>
                    <a:p>
                      <a:pPr algn="just">
                        <a:lnSpc>
                          <a:spcPct val="107000"/>
                        </a:lnSpc>
                        <a:spcBef>
                          <a:spcPts val="600"/>
                        </a:spcBef>
                        <a:spcAft>
                          <a:spcPts val="0"/>
                        </a:spcAft>
                      </a:pPr>
                      <a:r>
                        <a:rPr lang="en-US" sz="1200" b="1" kern="1200" dirty="0" smtClean="0">
                          <a:solidFill>
                            <a:srgbClr val="003399"/>
                          </a:solidFill>
                          <a:effectLst/>
                          <a:latin typeface="+mj-lt"/>
                          <a:ea typeface="Calibri" panose="020F0502020204030204" pitchFamily="34" charset="0"/>
                          <a:cs typeface="Arial" panose="020B0604020202020204" pitchFamily="34" charset="0"/>
                        </a:rPr>
                        <a:t>Budget</a:t>
                      </a:r>
                      <a:r>
                        <a:rPr lang="en-US" sz="1200" b="1" kern="1200" baseline="0" dirty="0" smtClean="0">
                          <a:solidFill>
                            <a:srgbClr val="003399"/>
                          </a:solidFill>
                          <a:effectLst/>
                          <a:latin typeface="+mj-lt"/>
                          <a:ea typeface="Calibri" panose="020F0502020204030204" pitchFamily="34" charset="0"/>
                          <a:cs typeface="Arial" panose="020B0604020202020204" pitchFamily="34" charset="0"/>
                        </a:rPr>
                        <a:t> costs</a:t>
                      </a:r>
                      <a:endParaRPr lang="en-US" sz="1200"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3061952">
                <a:tc>
                  <a:txBody>
                    <a:bodyPr/>
                    <a:lstStyle/>
                    <a:p>
                      <a:pPr algn="just">
                        <a:lnSpc>
                          <a:spcPct val="107000"/>
                        </a:lnSpc>
                        <a:spcAft>
                          <a:spcPts val="0"/>
                        </a:spcAft>
                      </a:pPr>
                      <a:r>
                        <a:rPr lang="en-US" sz="1200" b="1" dirty="0" smtClean="0">
                          <a:solidFill>
                            <a:srgbClr val="003399"/>
                          </a:solidFill>
                          <a:effectLst/>
                          <a:latin typeface="+mj-lt"/>
                          <a:ea typeface="Calibri" panose="020F0502020204030204" pitchFamily="34" charset="0"/>
                          <a:cs typeface="Times New Roman" panose="02020603050405020304" pitchFamily="18" charset="0"/>
                        </a:rPr>
                        <a:t>Travel and accommodation</a:t>
                      </a:r>
                      <a:endParaRPr lang="en-US" sz="1200" b="1"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342900" lvl="0" indent="-342900" algn="just">
                        <a:spcAft>
                          <a:spcPts val="0"/>
                        </a:spcAft>
                        <a:buFontTx/>
                        <a:buAutoNum type="alphaLcParenR"/>
                      </a:pPr>
                      <a:r>
                        <a:rPr lang="en-GB" sz="1200" dirty="0" smtClean="0">
                          <a:solidFill>
                            <a:srgbClr val="FF0000"/>
                          </a:solidFill>
                          <a:effectLst/>
                          <a:latin typeface="+mj-lt"/>
                          <a:ea typeface="Times New Roman" panose="02020603050405020304" pitchFamily="18" charset="0"/>
                          <a:cs typeface="Times New Roman" panose="02020603050405020304" pitchFamily="18" charset="0"/>
                        </a:rPr>
                        <a:t>Travel costs </a:t>
                      </a:r>
                      <a:r>
                        <a:rPr lang="en-GB" sz="1200" dirty="0" smtClean="0">
                          <a:solidFill>
                            <a:srgbClr val="003399"/>
                          </a:solidFill>
                          <a:effectLst/>
                          <a:latin typeface="+mj-lt"/>
                          <a:ea typeface="Times New Roman" panose="02020603050405020304" pitchFamily="18" charset="0"/>
                          <a:cs typeface="Times New Roman" panose="02020603050405020304" pitchFamily="18" charset="0"/>
                        </a:rPr>
                        <a:t>- international and national transport, airport taxes, ferry, road/bridge charges, tolls, visa taxes, fuel, travel insurance costs, etc.  </a:t>
                      </a:r>
                    </a:p>
                    <a:p>
                      <a:pPr marL="342900" lvl="0" indent="-342900" algn="just">
                        <a:spcAft>
                          <a:spcPts val="0"/>
                        </a:spcAft>
                        <a:buFontTx/>
                        <a:buAutoNum type="alphaLcParenR"/>
                      </a:pPr>
                      <a:r>
                        <a:rPr lang="en-GB" sz="1200" dirty="0" smtClean="0">
                          <a:solidFill>
                            <a:srgbClr val="FF0000"/>
                          </a:solidFill>
                          <a:effectLst/>
                          <a:latin typeface="+mj-lt"/>
                          <a:ea typeface="Times New Roman" panose="02020603050405020304" pitchFamily="18" charset="0"/>
                          <a:cs typeface="Times New Roman" panose="02020603050405020304" pitchFamily="18" charset="0"/>
                        </a:rPr>
                        <a:t>Accommodation costs and daily allowances </a:t>
                      </a:r>
                      <a:r>
                        <a:rPr lang="en-GB" sz="1200" dirty="0" smtClean="0">
                          <a:solidFill>
                            <a:srgbClr val="003399"/>
                          </a:solidFill>
                          <a:effectLst/>
                          <a:latin typeface="+mj-lt"/>
                          <a:ea typeface="Times New Roman" panose="02020603050405020304" pitchFamily="18" charset="0"/>
                          <a:cs typeface="Times New Roman" panose="02020603050405020304" pitchFamily="18" charset="0"/>
                        </a:rPr>
                        <a:t>(subsistence costs), either separately or in the form of a flat rate. These are eligible according </a:t>
                      </a:r>
                      <a:r>
                        <a:rPr lang="en-GB" sz="1200" u="sng" dirty="0" smtClean="0">
                          <a:solidFill>
                            <a:srgbClr val="003399"/>
                          </a:solidFill>
                          <a:effectLst/>
                          <a:latin typeface="+mj-lt"/>
                          <a:ea typeface="Times New Roman" panose="02020603050405020304" pitchFamily="18" charset="0"/>
                          <a:cs typeface="Times New Roman" panose="02020603050405020304" pitchFamily="18" charset="0"/>
                        </a:rPr>
                        <a:t>with the national legislation of each beneficiary.</a:t>
                      </a:r>
                    </a:p>
                    <a:p>
                      <a:r>
                        <a:rPr lang="en-GB" sz="1200" kern="1200" dirty="0" smtClean="0">
                          <a:solidFill>
                            <a:schemeClr val="tx1"/>
                          </a:solidFill>
                          <a:effectLst/>
                          <a:latin typeface="+mn-lt"/>
                          <a:ea typeface="+mn-ea"/>
                          <a:cs typeface="+mn-cs"/>
                        </a:rPr>
                        <a:t> </a:t>
                      </a:r>
                    </a:p>
                    <a:p>
                      <a:pPr algn="just"/>
                      <a:r>
                        <a:rPr lang="en-GB" sz="1200" kern="1200" dirty="0" smtClean="0">
                          <a:solidFill>
                            <a:srgbClr val="003399"/>
                          </a:solidFill>
                          <a:effectLst/>
                          <a:latin typeface="+mj-lt"/>
                          <a:ea typeface="Times New Roman" panose="02020603050405020304" pitchFamily="18" charset="0"/>
                          <a:cs typeface="Times New Roman" panose="02020603050405020304" pitchFamily="18" charset="0"/>
                        </a:rPr>
                        <a:t>Expenditures under this budget line are eligible for</a:t>
                      </a:r>
                      <a:r>
                        <a:rPr lang="en-GB" sz="1200" kern="1200" baseline="0" dirty="0" smtClean="0">
                          <a:solidFill>
                            <a:srgbClr val="003399"/>
                          </a:solidFill>
                          <a:effectLst/>
                          <a:latin typeface="+mj-lt"/>
                          <a:ea typeface="Times New Roman" panose="02020603050405020304" pitchFamily="18" charset="0"/>
                          <a:cs typeface="Times New Roman" panose="02020603050405020304" pitchFamily="18" charset="0"/>
                        </a:rPr>
                        <a:t> </a:t>
                      </a:r>
                      <a:r>
                        <a:rPr lang="en-GB" sz="1200" kern="1200" dirty="0" smtClean="0">
                          <a:solidFill>
                            <a:srgbClr val="003399"/>
                          </a:solidFill>
                          <a:effectLst/>
                          <a:latin typeface="+mj-lt"/>
                          <a:ea typeface="Times New Roman" panose="02020603050405020304" pitchFamily="18" charset="0"/>
                          <a:cs typeface="Times New Roman" panose="02020603050405020304" pitchFamily="18" charset="0"/>
                        </a:rPr>
                        <a:t>representatives of the Lead Beneficiary/beneficiaries who execute tasks directly related to the project.</a:t>
                      </a: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1"/>
                  </a:ext>
                </a:extLst>
              </a:tr>
              <a:tr h="1311328">
                <a:tc>
                  <a:txBody>
                    <a:bodyPr/>
                    <a:lstStyle/>
                    <a:p>
                      <a:pPr algn="just">
                        <a:lnSpc>
                          <a:spcPct val="107000"/>
                        </a:lnSpc>
                        <a:spcAft>
                          <a:spcPts val="0"/>
                        </a:spcAft>
                      </a:pPr>
                      <a:r>
                        <a:rPr kumimoji="0" lang="en-GB" sz="1200" b="1" i="0" u="none" strike="noStrike" kern="1200" cap="none" spc="0" normalizeH="0" baseline="0" noProof="0" dirty="0" smtClean="0">
                          <a:ln>
                            <a:noFill/>
                          </a:ln>
                          <a:solidFill>
                            <a:srgbClr val="003399"/>
                          </a:solidFill>
                          <a:effectLst/>
                          <a:uLnTx/>
                          <a:uFillTx/>
                          <a:latin typeface="+mj-lt"/>
                          <a:ea typeface="Calibri" panose="020F0502020204030204" pitchFamily="34" charset="0"/>
                        </a:rPr>
                        <a:t>External expertise and service</a:t>
                      </a:r>
                      <a:endParaRPr lang="en-US" sz="1200" b="1"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373063" indent="-285750" algn="just">
                        <a:lnSpc>
                          <a:spcPct val="107000"/>
                        </a:lnSpc>
                        <a:spcAft>
                          <a:spcPts val="0"/>
                        </a:spcAft>
                        <a:buFontTx/>
                        <a:buChar char="-"/>
                      </a:pPr>
                      <a:r>
                        <a:rPr lang="en-GB" sz="1200" dirty="0" smtClean="0">
                          <a:solidFill>
                            <a:srgbClr val="FF0000"/>
                          </a:solidFill>
                          <a:effectLst/>
                          <a:latin typeface="+mj-lt"/>
                          <a:ea typeface="Calibri" panose="020F0502020204030204" pitchFamily="34" charset="0"/>
                        </a:rPr>
                        <a:t>Services and expertise </a:t>
                      </a:r>
                      <a:r>
                        <a:rPr lang="en-GB" sz="1200" dirty="0" smtClean="0">
                          <a:solidFill>
                            <a:srgbClr val="003399"/>
                          </a:solidFill>
                          <a:effectLst/>
                          <a:latin typeface="+mj-lt"/>
                          <a:ea typeface="Calibri" panose="020F0502020204030204" pitchFamily="34" charset="0"/>
                        </a:rPr>
                        <a:t>provided by a public or private law entity other than the beneficiary of the project</a:t>
                      </a:r>
                    </a:p>
                    <a:p>
                      <a:pPr marL="87313" indent="0" algn="just">
                        <a:lnSpc>
                          <a:spcPct val="107000"/>
                        </a:lnSpc>
                        <a:spcAft>
                          <a:spcPts val="0"/>
                        </a:spcAft>
                        <a:buFontTx/>
                        <a:buNone/>
                      </a:pPr>
                      <a:r>
                        <a:rPr lang="en-GB" sz="1100" dirty="0" smtClean="0">
                          <a:solidFill>
                            <a:srgbClr val="003399"/>
                          </a:solidFill>
                          <a:effectLst/>
                          <a:latin typeface="+mj-lt"/>
                          <a:ea typeface="Calibri" panose="020F0502020204030204" pitchFamily="34" charset="0"/>
                          <a:cs typeface="Times New Roman" panose="02020603050405020304" pitchFamily="18" charset="0"/>
                        </a:rPr>
                        <a:t>E.g. Studies, research work, surveys,</a:t>
                      </a:r>
                      <a:r>
                        <a:rPr lang="en-GB" sz="1100" baseline="0" dirty="0" smtClean="0">
                          <a:solidFill>
                            <a:srgbClr val="003399"/>
                          </a:solidFill>
                          <a:effectLst/>
                          <a:latin typeface="+mj-lt"/>
                          <a:ea typeface="Calibri" panose="020F0502020204030204" pitchFamily="34" charset="0"/>
                          <a:cs typeface="Times New Roman" panose="02020603050405020304" pitchFamily="18" charset="0"/>
                        </a:rPr>
                        <a:t> s</a:t>
                      </a:r>
                      <a:r>
                        <a:rPr lang="en-GB" sz="1100" dirty="0" smtClean="0">
                          <a:solidFill>
                            <a:srgbClr val="003399"/>
                          </a:solidFill>
                          <a:effectLst/>
                          <a:latin typeface="+mj-lt"/>
                          <a:ea typeface="Calibri" panose="020F0502020204030204" pitchFamily="34" charset="0"/>
                          <a:cs typeface="Times New Roman" panose="02020603050405020304" pitchFamily="18" charset="0"/>
                        </a:rPr>
                        <a:t>ervices related to the organisation of events, communication</a:t>
                      </a:r>
                      <a:r>
                        <a:rPr lang="en-GB" sz="1100" baseline="0" dirty="0" smtClean="0">
                          <a:solidFill>
                            <a:srgbClr val="003399"/>
                          </a:solidFill>
                          <a:effectLst/>
                          <a:latin typeface="+mj-lt"/>
                          <a:ea typeface="Calibri" panose="020F0502020204030204" pitchFamily="34" charset="0"/>
                          <a:cs typeface="Times New Roman" panose="02020603050405020304" pitchFamily="18" charset="0"/>
                        </a:rPr>
                        <a:t> and </a:t>
                      </a:r>
                      <a:r>
                        <a:rPr lang="en-GB" sz="1100" dirty="0" smtClean="0">
                          <a:solidFill>
                            <a:srgbClr val="003399"/>
                          </a:solidFill>
                          <a:effectLst/>
                          <a:latin typeface="+mj-lt"/>
                          <a:ea typeface="Calibri" panose="020F0502020204030204" pitchFamily="34" charset="0"/>
                          <a:cs typeface="Times New Roman" panose="02020603050405020304" pitchFamily="18" charset="0"/>
                        </a:rPr>
                        <a:t>information services</a:t>
                      </a:r>
                      <a:endParaRPr lang="en-US" sz="1100" dirty="0">
                        <a:solidFill>
                          <a:srgbClr val="003399"/>
                        </a:solidFill>
                        <a:effectLst/>
                        <a:latin typeface="+mj-lt"/>
                        <a:ea typeface="Calibri" panose="020F0502020204030204" pitchFamily="34"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r h="757567">
                <a:tc>
                  <a:txBody>
                    <a:bodyPr/>
                    <a:lstStyle/>
                    <a:p>
                      <a:pPr>
                        <a:lnSpc>
                          <a:spcPct val="107000"/>
                        </a:lnSpc>
                        <a:spcAft>
                          <a:spcPts val="0"/>
                        </a:spcAft>
                      </a:pPr>
                      <a:r>
                        <a:rPr lang="en-US" sz="1200" b="1" dirty="0" smtClean="0">
                          <a:solidFill>
                            <a:srgbClr val="003399"/>
                          </a:solidFill>
                          <a:effectLst/>
                          <a:latin typeface="+mj-lt"/>
                          <a:ea typeface="Calibri" panose="020F0502020204030204" pitchFamily="34" charset="0"/>
                          <a:cs typeface="Times New Roman" panose="02020603050405020304" pitchFamily="18" charset="0"/>
                        </a:rPr>
                        <a:t>Equipment</a:t>
                      </a:r>
                      <a:endParaRPr lang="en-US" sz="1200" b="1"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gn="just">
                        <a:spcAft>
                          <a:spcPts val="0"/>
                        </a:spcAft>
                      </a:pPr>
                      <a:r>
                        <a:rPr lang="en-GB" sz="1200" dirty="0" smtClean="0">
                          <a:solidFill>
                            <a:srgbClr val="003399"/>
                          </a:solidFill>
                          <a:effectLst/>
                          <a:latin typeface="+mj-lt"/>
                          <a:ea typeface="Calibri" panose="020F0502020204030204" pitchFamily="34" charset="0"/>
                        </a:rPr>
                        <a:t>- </a:t>
                      </a:r>
                      <a:r>
                        <a:rPr lang="en-GB" sz="1200" dirty="0" smtClean="0">
                          <a:solidFill>
                            <a:srgbClr val="FF0000"/>
                          </a:solidFill>
                          <a:effectLst/>
                          <a:latin typeface="+mj-lt"/>
                          <a:ea typeface="Calibri" panose="020F0502020204030204" pitchFamily="34" charset="0"/>
                        </a:rPr>
                        <a:t>Equipment or supplies </a:t>
                      </a:r>
                      <a:r>
                        <a:rPr lang="en-GB" sz="1200" dirty="0" smtClean="0">
                          <a:solidFill>
                            <a:srgbClr val="003399"/>
                          </a:solidFill>
                          <a:effectLst/>
                          <a:latin typeface="+mj-lt"/>
                          <a:ea typeface="Calibri" panose="020F0502020204030204" pitchFamily="34" charset="0"/>
                        </a:rPr>
                        <a:t>specifically for the purpose of the project, purchased or rented </a:t>
                      </a:r>
                      <a:endParaRPr lang="en-US" sz="1200" dirty="0" smtClean="0">
                        <a:solidFill>
                          <a:srgbClr val="003399"/>
                        </a:solidFill>
                        <a:effectLst/>
                        <a:latin typeface="+mj-lt"/>
                        <a:ea typeface="Times New Roman" panose="02020603050405020304" pitchFamily="18" charset="0"/>
                      </a:endParaRP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itle 1"/>
          <p:cNvSpPr txBox="1">
            <a:spLocks/>
          </p:cNvSpPr>
          <p:nvPr/>
        </p:nvSpPr>
        <p:spPr bwMode="auto">
          <a:xfrm>
            <a:off x="5257800" y="838200"/>
            <a:ext cx="2819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Bütçesi</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(II)</a:t>
            </a:r>
            <a:endParaRPr lang="en-US" sz="2400" b="1" kern="0" dirty="0">
              <a:solidFill>
                <a:srgbClr val="003399"/>
              </a:solidFill>
              <a:effectLst>
                <a:outerShdw blurRad="38100" dist="38100" dir="2700000" algn="tl">
                  <a:srgbClr val="000000">
                    <a:alpha val="43137"/>
                  </a:srgbClr>
                </a:outerShdw>
              </a:effectLst>
            </a:endParaRPr>
          </a:p>
        </p:txBody>
      </p:sp>
      <p:graphicFrame>
        <p:nvGraphicFramePr>
          <p:cNvPr id="9" name="Table 4"/>
          <p:cNvGraphicFramePr>
            <a:graphicFrameLocks noGrp="1"/>
          </p:cNvGraphicFramePr>
          <p:nvPr>
            <p:extLst>
              <p:ext uri="{D42A27DB-BD31-4B8C-83A1-F6EECF244321}">
                <p14:modId xmlns:p14="http://schemas.microsoft.com/office/powerpoint/2010/main" val="4041914036"/>
              </p:ext>
            </p:extLst>
          </p:nvPr>
        </p:nvGraphicFramePr>
        <p:xfrm>
          <a:off x="5029200" y="1356852"/>
          <a:ext cx="4114800" cy="5496063"/>
        </p:xfrm>
        <a:graphic>
          <a:graphicData uri="http://schemas.openxmlformats.org/drawingml/2006/table">
            <a:tbl>
              <a:tblPr firstRow="1" firstCol="1" bandRow="1"/>
              <a:tblGrid>
                <a:gridCol w="1066176">
                  <a:extLst>
                    <a:ext uri="{9D8B030D-6E8A-4147-A177-3AD203B41FA5}">
                      <a16:colId xmlns:a16="http://schemas.microsoft.com/office/drawing/2014/main" val="20000"/>
                    </a:ext>
                  </a:extLst>
                </a:gridCol>
                <a:gridCol w="3048624">
                  <a:extLst>
                    <a:ext uri="{9D8B030D-6E8A-4147-A177-3AD203B41FA5}">
                      <a16:colId xmlns:a16="http://schemas.microsoft.com/office/drawing/2014/main" val="20001"/>
                    </a:ext>
                  </a:extLst>
                </a:gridCol>
              </a:tblGrid>
              <a:tr h="355553">
                <a:tc gridSpan="2">
                  <a:txBody>
                    <a:bodyPr/>
                    <a:lstStyle/>
                    <a:p>
                      <a:pPr algn="just">
                        <a:lnSpc>
                          <a:spcPct val="107000"/>
                        </a:lnSpc>
                        <a:spcBef>
                          <a:spcPts val="600"/>
                        </a:spcBef>
                        <a:spcAft>
                          <a:spcPts val="0"/>
                        </a:spcAft>
                      </a:pPr>
                      <a:r>
                        <a:rPr lang="en-US" sz="1200" b="1" strike="sngStrike" kern="1200" dirty="0" smtClean="0">
                          <a:solidFill>
                            <a:srgbClr val="FF0000"/>
                          </a:solidFill>
                          <a:effectLst/>
                          <a:latin typeface="+mj-lt"/>
                          <a:ea typeface="Calibri" panose="020F0502020204030204" pitchFamily="34" charset="0"/>
                          <a:cs typeface="Arial" panose="020B0604020202020204" pitchFamily="34" charset="0"/>
                        </a:rPr>
                        <a:t>Budget</a:t>
                      </a:r>
                      <a:r>
                        <a:rPr lang="en-US" sz="1200" b="1" strike="sngStrike" kern="1200" baseline="0" dirty="0" smtClean="0">
                          <a:solidFill>
                            <a:srgbClr val="FF0000"/>
                          </a:solidFill>
                          <a:effectLst/>
                          <a:latin typeface="+mj-lt"/>
                          <a:ea typeface="Calibri" panose="020F0502020204030204" pitchFamily="34" charset="0"/>
                          <a:cs typeface="Arial" panose="020B0604020202020204" pitchFamily="34" charset="0"/>
                        </a:rPr>
                        <a:t> costs</a:t>
                      </a:r>
                      <a:r>
                        <a:rPr lang="tr-TR" sz="1200" b="1" strike="sngStrike" kern="1200" baseline="0" dirty="0" smtClean="0">
                          <a:solidFill>
                            <a:srgbClr val="FF0000"/>
                          </a:solidFill>
                          <a:effectLst/>
                          <a:latin typeface="+mj-lt"/>
                          <a:ea typeface="Calibri" panose="020F0502020204030204" pitchFamily="34" charset="0"/>
                          <a:cs typeface="Arial" panose="020B0604020202020204" pitchFamily="34" charset="0"/>
                        </a:rPr>
                        <a:t> </a:t>
                      </a:r>
                      <a:r>
                        <a:rPr lang="tr-TR" sz="1200" b="1" strike="noStrike" kern="1200" baseline="0" dirty="0" smtClean="0">
                          <a:solidFill>
                            <a:srgbClr val="00B050"/>
                          </a:solidFill>
                          <a:effectLst/>
                          <a:latin typeface="+mj-lt"/>
                          <a:ea typeface="Calibri" panose="020F0502020204030204" pitchFamily="34" charset="0"/>
                          <a:cs typeface="Arial" panose="020B0604020202020204" pitchFamily="34" charset="0"/>
                        </a:rPr>
                        <a:t>Bütçe </a:t>
                      </a:r>
                      <a:r>
                        <a:rPr lang="tr-TR" sz="1200" b="1" strike="noStrike" kern="1200" baseline="0" dirty="0" err="1" smtClean="0">
                          <a:solidFill>
                            <a:srgbClr val="00B050"/>
                          </a:solidFill>
                          <a:effectLst/>
                          <a:latin typeface="+mj-lt"/>
                          <a:ea typeface="Calibri" panose="020F0502020204030204" pitchFamily="34" charset="0"/>
                          <a:cs typeface="Arial" panose="020B0604020202020204" pitchFamily="34" charset="0"/>
                        </a:rPr>
                        <a:t>maaliyetleri</a:t>
                      </a:r>
                      <a:endParaRPr lang="en-US" sz="1200" strike="noStrike" dirty="0">
                        <a:solidFill>
                          <a:srgbClr val="00B050"/>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3061952">
                <a:tc>
                  <a:txBody>
                    <a:body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Ulaşım</a:t>
                      </a:r>
                      <a:r>
                        <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konaklama</a:t>
                      </a:r>
                      <a:endPar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AutoNum type="alphaLcParenR"/>
                        <a:tabLst/>
                      </a:pP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Ulaşım</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giderleri</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uluslararası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ülke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içinde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ulaşım</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havaalanı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vergileri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feribot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otoyol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köprü</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ücretleri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biletler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vize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vergileri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yakıt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seyahat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sigortası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vb.  </a:t>
                      </a:r>
                    </a:p>
                    <a:p>
                      <a:pPr marL="342900" marR="0" lvl="0" indent="-342900" algn="just" defTabSz="914400" rtl="0" eaLnBrk="1" fontAlgn="base" latinLnBrk="0" hangingPunct="1">
                        <a:lnSpc>
                          <a:spcPct val="100000"/>
                        </a:lnSpc>
                        <a:spcBef>
                          <a:spcPct val="0"/>
                        </a:spcBef>
                        <a:spcAft>
                          <a:spcPct val="0"/>
                        </a:spcAft>
                        <a:buClrTx/>
                        <a:buSzTx/>
                        <a:buFontTx/>
                        <a:buAutoNum type="alphaLcParenR"/>
                        <a:tabLst/>
                      </a:pP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Konaklama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giderleri</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tr-TR"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gündelikler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harcırah</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ayrı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ayrı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sabit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tutarda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ödenir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Bunlar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her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yararlanıcının</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ulusal</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mevzuatı</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uyarınca</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sng"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ödenir</a:t>
                      </a:r>
                      <a:r>
                        <a:rPr kumimoji="0" lang="en-GB" altLang="tr-TR" sz="1200" b="0" i="0" u="sng"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smtClean="0">
                          <a:ln>
                            <a:noFill/>
                          </a:ln>
                          <a:solidFill>
                            <a:schemeClr val="tx1"/>
                          </a:solidFill>
                          <a:effectLst/>
                          <a:latin typeface="Trebuchet MS" panose="020B0603020202020204" pitchFamily="34" charset="0"/>
                          <a:ea typeface="ＭＳ Ｐゴシック" panose="020B0600070205080204" pitchFamily="34" charset="-128"/>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Bu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bütçe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kalemi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altındaki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harcamalar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doğrudan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görevleri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yürüten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Ana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yararlanıcıların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temsilcileri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için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ödenir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1"/>
                  </a:ext>
                </a:extLst>
              </a:tr>
              <a:tr h="1311328">
                <a:tc>
                  <a:txBody>
                    <a:body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Kurum</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dışı</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uzmanlar</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hizmetler</a:t>
                      </a:r>
                      <a:endParaRPr kumimoji="0" lang="en-GB"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373063" marR="0" lvl="0" indent="-285750" algn="just" defTabSz="914400" rtl="0" eaLnBrk="1" fontAlgn="base" latinLnBrk="0" hangingPunct="1">
                        <a:lnSpc>
                          <a:spcPct val="107000"/>
                        </a:lnSpc>
                        <a:spcBef>
                          <a:spcPct val="0"/>
                        </a:spcBef>
                        <a:spcAft>
                          <a:spcPct val="0"/>
                        </a:spcAft>
                        <a:buClrTx/>
                        <a:buSzTx/>
                        <a:buFontTx/>
                        <a:buChar char="-"/>
                        <a:tabLst/>
                      </a:pP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Hizmetler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uzmanlar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yararlanıcısı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dışında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kamu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özel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sektör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kuruluşu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tarafından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sağlandığında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karşılanır</a:t>
                      </a: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373063" marR="0" lvl="0" indent="-285750" algn="just" defTabSz="914400" rtl="0" eaLnBrk="1" fontAlgn="base" latinLnBrk="0" hangingPunct="1">
                        <a:lnSpc>
                          <a:spcPct val="107000"/>
                        </a:lnSpc>
                        <a:spcBef>
                          <a:spcPct val="0"/>
                        </a:spcBef>
                        <a:spcAft>
                          <a:spcPct val="0"/>
                        </a:spcAft>
                        <a:buClrTx/>
                        <a:buSzTx/>
                        <a:buFontTx/>
                        <a:buNone/>
                        <a:tabLst/>
                      </a:pPr>
                      <a:r>
                        <a:rPr kumimoji="0" lang="en-GB" altLang="tr-TR" sz="11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Ör</a:t>
                      </a:r>
                      <a:r>
                        <a:rPr kumimoji="0" lang="en-GB" altLang="tr-TR" sz="11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Çal</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ışmalar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araştırmalar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anketler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etkinliklerin</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düzenlenmesine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ilişkin</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hizmetler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iletişim</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bilgi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hizmetleri</a:t>
                      </a:r>
                      <a:endPar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r h="757567">
                <a:tc>
                  <a:txBody>
                    <a:body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en-US" altLang="tr-TR" sz="12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Ekipman</a:t>
                      </a:r>
                      <a:endParaRPr kumimoji="0" lang="en-US" altLang="tr-TR" sz="12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Ekipmanlar</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sarf</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malzemeleri</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özellikle</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proje</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için</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sat</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ın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alındığında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kiralandığında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karşılanır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10" name="Düz Bağlayıcı 9"/>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3657600" cy="304800"/>
          </a:xfrm>
        </p:spPr>
        <p:txBody>
          <a:bodyPr/>
          <a:lstStyle/>
          <a:p>
            <a:pPr>
              <a:defRPr/>
            </a:pPr>
            <a:r>
              <a:rPr lang="en-US" sz="2400" b="1" dirty="0" smtClean="0">
                <a:solidFill>
                  <a:srgbClr val="003399"/>
                </a:solidFill>
                <a:effectLst>
                  <a:outerShdw blurRad="38100" dist="38100" dir="2700000" algn="tl">
                    <a:srgbClr val="000000">
                      <a:alpha val="43137"/>
                    </a:srgbClr>
                  </a:outerShdw>
                </a:effectLst>
              </a:rPr>
              <a:t>Project Budget (III)</a:t>
            </a:r>
            <a:endParaRPr lang="en-US" sz="2400" b="1" dirty="0">
              <a:solidFill>
                <a:srgbClr val="003399"/>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defRPr/>
            </a:pPr>
            <a:endParaRPr lang="en-US" dirty="0"/>
          </a:p>
          <a:p>
            <a:pPr marL="0" algn="just" eaLnBrk="1" fontAlgn="t" hangingPunct="1">
              <a:spcBef>
                <a:spcPts val="600"/>
              </a:spcBef>
              <a:spcAft>
                <a:spcPts val="0"/>
              </a:spcAft>
              <a:defRPr/>
            </a:pPr>
            <a:endParaRPr lang="en-US" dirty="0" smtClean="0">
              <a:latin typeface="Arial" panose="020B0604020202020204" pitchFamily="34" charset="0"/>
            </a:endParaRPr>
          </a:p>
          <a:p>
            <a:pPr>
              <a:defRPr/>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008437788"/>
              </p:ext>
            </p:extLst>
          </p:nvPr>
        </p:nvGraphicFramePr>
        <p:xfrm>
          <a:off x="0" y="1295400"/>
          <a:ext cx="4495800" cy="5405234"/>
        </p:xfrm>
        <a:graphic>
          <a:graphicData uri="http://schemas.openxmlformats.org/drawingml/2006/table">
            <a:tbl>
              <a:tblPr firstRow="1" firstCol="1" bandRow="1"/>
              <a:tblGrid>
                <a:gridCol w="1164897">
                  <a:extLst>
                    <a:ext uri="{9D8B030D-6E8A-4147-A177-3AD203B41FA5}">
                      <a16:colId xmlns:a16="http://schemas.microsoft.com/office/drawing/2014/main" val="20000"/>
                    </a:ext>
                  </a:extLst>
                </a:gridCol>
                <a:gridCol w="3330903">
                  <a:extLst>
                    <a:ext uri="{9D8B030D-6E8A-4147-A177-3AD203B41FA5}">
                      <a16:colId xmlns:a16="http://schemas.microsoft.com/office/drawing/2014/main" val="20001"/>
                    </a:ext>
                  </a:extLst>
                </a:gridCol>
              </a:tblGrid>
              <a:tr h="302015">
                <a:tc gridSpan="2">
                  <a:txBody>
                    <a:bodyPr/>
                    <a:lstStyle/>
                    <a:p>
                      <a:pPr algn="just">
                        <a:lnSpc>
                          <a:spcPct val="107000"/>
                        </a:lnSpc>
                        <a:spcBef>
                          <a:spcPts val="600"/>
                        </a:spcBef>
                        <a:spcAft>
                          <a:spcPts val="0"/>
                        </a:spcAft>
                      </a:pPr>
                      <a:r>
                        <a:rPr lang="en-US" sz="1400" b="1" kern="1200" dirty="0" smtClean="0">
                          <a:solidFill>
                            <a:srgbClr val="003399"/>
                          </a:solidFill>
                          <a:effectLst/>
                          <a:latin typeface="+mj-lt"/>
                          <a:ea typeface="Calibri" panose="020F0502020204030204" pitchFamily="34" charset="0"/>
                          <a:cs typeface="Arial" panose="020B0604020202020204" pitchFamily="34" charset="0"/>
                        </a:rPr>
                        <a:t>Budget</a:t>
                      </a:r>
                      <a:r>
                        <a:rPr lang="en-US" sz="1400" b="1" kern="1200" baseline="0" dirty="0" smtClean="0">
                          <a:solidFill>
                            <a:srgbClr val="003399"/>
                          </a:solidFill>
                          <a:effectLst/>
                          <a:latin typeface="+mj-lt"/>
                          <a:ea typeface="Calibri" panose="020F0502020204030204" pitchFamily="34" charset="0"/>
                          <a:cs typeface="Arial" panose="020B0604020202020204" pitchFamily="34" charset="0"/>
                        </a:rPr>
                        <a:t> costs</a:t>
                      </a:r>
                      <a:endParaRPr lang="en-US" sz="1400"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3065333">
                <a:tc>
                  <a:txBody>
                    <a:bodyPr/>
                    <a:lstStyle/>
                    <a:p>
                      <a:r>
                        <a:rPr lang="en-US" sz="1400" b="1" dirty="0" smtClean="0">
                          <a:solidFill>
                            <a:srgbClr val="003399"/>
                          </a:solidFill>
                          <a:latin typeface="+mj-lt"/>
                        </a:rPr>
                        <a:t>Small scale investments</a:t>
                      </a:r>
                      <a:endParaRPr lang="en-US" sz="1400" b="1" dirty="0">
                        <a:solidFill>
                          <a:srgbClr val="003399"/>
                        </a:solidFill>
                        <a:latin typeface="+mj-lt"/>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285750" indent="-285750" algn="just">
                        <a:lnSpc>
                          <a:spcPct val="107000"/>
                        </a:lnSpc>
                        <a:spcAft>
                          <a:spcPts val="0"/>
                        </a:spcAft>
                        <a:buFontTx/>
                        <a:buChar char="-"/>
                      </a:pPr>
                      <a:r>
                        <a:rPr lang="en-GB" sz="1400" dirty="0" smtClean="0">
                          <a:solidFill>
                            <a:srgbClr val="003399"/>
                          </a:solidFill>
                          <a:effectLst/>
                          <a:latin typeface="+mj-lt"/>
                          <a:ea typeface="Times New Roman" panose="02020603050405020304" pitchFamily="18" charset="0"/>
                          <a:cs typeface="Times New Roman" panose="02020603050405020304" pitchFamily="18" charset="0"/>
                        </a:rPr>
                        <a:t>Costs for the execution of </a:t>
                      </a:r>
                      <a:r>
                        <a:rPr lang="en-GB" sz="1400" dirty="0" smtClean="0">
                          <a:solidFill>
                            <a:srgbClr val="FF0000"/>
                          </a:solidFill>
                          <a:effectLst/>
                          <a:latin typeface="+mj-lt"/>
                          <a:ea typeface="Times New Roman" panose="02020603050405020304" pitchFamily="18" charset="0"/>
                          <a:cs typeface="Times New Roman" panose="02020603050405020304" pitchFamily="18" charset="0"/>
                        </a:rPr>
                        <a:t>small scale investment(s) </a:t>
                      </a:r>
                      <a:r>
                        <a:rPr lang="en-GB" sz="1400" kern="1200" dirty="0" smtClean="0">
                          <a:solidFill>
                            <a:srgbClr val="003399"/>
                          </a:solidFill>
                          <a:effectLst/>
                          <a:latin typeface="+mj-lt"/>
                          <a:ea typeface="Times New Roman" panose="02020603050405020304" pitchFamily="18" charset="0"/>
                          <a:cs typeface="Times New Roman" panose="02020603050405020304" pitchFamily="18" charset="0"/>
                        </a:rPr>
                        <a:t>related to </a:t>
                      </a:r>
                      <a:r>
                        <a:rPr lang="en-GB" sz="1400" dirty="0" smtClean="0">
                          <a:solidFill>
                            <a:srgbClr val="003399"/>
                          </a:solidFill>
                          <a:effectLst/>
                          <a:latin typeface="+mj-lt"/>
                          <a:ea typeface="Times New Roman" panose="02020603050405020304" pitchFamily="18" charset="0"/>
                          <a:cs typeface="Times New Roman" panose="02020603050405020304" pitchFamily="18" charset="0"/>
                        </a:rPr>
                        <a:t>the project</a:t>
                      </a:r>
                    </a:p>
                    <a:p>
                      <a:pPr marL="0" marR="0" indent="0" algn="just" defTabSz="914400" rtl="0" eaLnBrk="1" fontAlgn="auto" latinLnBrk="0" hangingPunct="1">
                        <a:lnSpc>
                          <a:spcPct val="107000"/>
                        </a:lnSpc>
                        <a:spcBef>
                          <a:spcPts val="0"/>
                        </a:spcBef>
                        <a:spcAft>
                          <a:spcPts val="0"/>
                        </a:spcAft>
                        <a:buClrTx/>
                        <a:buSzTx/>
                        <a:buFontTx/>
                        <a:buNone/>
                        <a:tabLst/>
                        <a:defRPr/>
                      </a:pPr>
                      <a:r>
                        <a:rPr lang="en-GB" sz="1200" dirty="0" smtClean="0">
                          <a:solidFill>
                            <a:srgbClr val="003399"/>
                          </a:solidFill>
                          <a:effectLst/>
                          <a:latin typeface="+mj-lt"/>
                          <a:ea typeface="Calibri" panose="020F0502020204030204" pitchFamily="34" charset="0"/>
                          <a:cs typeface="Times New Roman" panose="02020603050405020304" pitchFamily="18" charset="0"/>
                        </a:rPr>
                        <a:t>E.g. construction/rehabilitation of information centres</a:t>
                      </a:r>
                      <a:r>
                        <a:rPr lang="en-GB" sz="1200" kern="1200" dirty="0" smtClean="0">
                          <a:solidFill>
                            <a:srgbClr val="003399"/>
                          </a:solidFill>
                          <a:effectLst/>
                          <a:latin typeface="+mj-lt"/>
                          <a:ea typeface="Calibri" panose="020F0502020204030204" pitchFamily="34" charset="0"/>
                          <a:cs typeface="Times New Roman" panose="02020603050405020304" pitchFamily="18" charset="0"/>
                        </a:rPr>
                        <a:t>, light signalizing /traffic signs to touristic attraction, cross-border monitoring, evaluation and information systems/tools to prevent and control trans-boundary pollution, costs related to innovative technologies for sectoral development (organic/bio products, sustainable aquaculture)</a:t>
                      </a:r>
                      <a:endParaRPr lang="en-GB" sz="1400" kern="1200" dirty="0" smtClean="0">
                        <a:solidFill>
                          <a:schemeClr val="tx1"/>
                        </a:solidFill>
                        <a:effectLst/>
                        <a:latin typeface="+mn-lt"/>
                        <a:ea typeface="+mn-ea"/>
                        <a:cs typeface="+mn-cs"/>
                      </a:endParaRPr>
                    </a:p>
                    <a:p>
                      <a:pPr marL="0" indent="0" algn="just">
                        <a:lnSpc>
                          <a:spcPct val="107000"/>
                        </a:lnSpc>
                        <a:spcAft>
                          <a:spcPts val="0"/>
                        </a:spcAft>
                        <a:buFontTx/>
                        <a:buNone/>
                      </a:pPr>
                      <a:endParaRPr lang="en-GB" sz="1200" kern="1200" dirty="0" smtClean="0">
                        <a:solidFill>
                          <a:srgbClr val="003399"/>
                        </a:solidFill>
                        <a:effectLst/>
                        <a:latin typeface="+mj-lt"/>
                        <a:ea typeface="Calibri" panose="020F0502020204030204" pitchFamily="34" charset="0"/>
                        <a:cs typeface="Times New Roman" panose="02020603050405020304" pitchFamily="18" charset="0"/>
                      </a:endParaRPr>
                    </a:p>
                    <a:p>
                      <a:pPr marL="0" marR="0" indent="0" algn="just" defTabSz="914400" rtl="0" eaLnBrk="1" fontAlgn="auto" latinLnBrk="0" hangingPunct="1">
                        <a:lnSpc>
                          <a:spcPct val="107000"/>
                        </a:lnSpc>
                        <a:spcBef>
                          <a:spcPts val="0"/>
                        </a:spcBef>
                        <a:spcAft>
                          <a:spcPts val="0"/>
                        </a:spcAft>
                        <a:buClrTx/>
                        <a:buSzTx/>
                        <a:buFontTx/>
                        <a:buNone/>
                        <a:tabLst/>
                        <a:defRPr/>
                      </a:pPr>
                      <a:r>
                        <a:rPr lang="en-GB" sz="1400" b="1" kern="1200" dirty="0" smtClean="0">
                          <a:solidFill>
                            <a:srgbClr val="003399"/>
                          </a:solidFill>
                          <a:effectLst/>
                          <a:latin typeface="+mj-lt"/>
                          <a:ea typeface="Times New Roman" panose="02020603050405020304" pitchFamily="18" charset="0"/>
                          <a:cs typeface="Times New Roman" panose="02020603050405020304" pitchFamily="18" charset="0"/>
                        </a:rPr>
                        <a:t>Costs for small scale investments outside the BSB programme area are not eligible.</a:t>
                      </a:r>
                      <a:endParaRPr lang="en-US" sz="1400"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1"/>
                  </a:ext>
                </a:extLst>
              </a:tr>
              <a:tr h="1814252">
                <a:tc>
                  <a:txBody>
                    <a:bodyPr/>
                    <a:lstStyle/>
                    <a:p>
                      <a:pPr algn="just">
                        <a:lnSpc>
                          <a:spcPct val="107000"/>
                        </a:lnSpc>
                        <a:spcAft>
                          <a:spcPts val="0"/>
                        </a:spcAft>
                      </a:pPr>
                      <a:r>
                        <a:rPr lang="en-US" sz="1400" b="1" dirty="0" smtClean="0">
                          <a:solidFill>
                            <a:srgbClr val="003399"/>
                          </a:solidFill>
                          <a:effectLst/>
                          <a:latin typeface="+mj-lt"/>
                          <a:ea typeface="Calibri" panose="020F0502020204030204" pitchFamily="34" charset="0"/>
                          <a:cs typeface="Times New Roman" panose="02020603050405020304" pitchFamily="18" charset="0"/>
                        </a:rPr>
                        <a:t>Office and administrative costs</a:t>
                      </a:r>
                      <a:endParaRPr lang="en-US" sz="1400" b="1" dirty="0">
                        <a:solidFill>
                          <a:srgbClr val="003399"/>
                        </a:solidFill>
                        <a:effectLst/>
                        <a:latin typeface="+mj-lt"/>
                        <a:ea typeface="Calibri" panose="020F0502020204030204" pitchFamily="34" charset="0"/>
                        <a:cs typeface="Times New Roman" panose="02020603050405020304" pitchFamily="18" charset="0"/>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373063" indent="-285750" algn="just">
                        <a:lnSpc>
                          <a:spcPct val="107000"/>
                        </a:lnSpc>
                        <a:spcAft>
                          <a:spcPts val="0"/>
                        </a:spcAft>
                        <a:buFontTx/>
                        <a:buChar char="-"/>
                      </a:pPr>
                      <a:r>
                        <a:rPr lang="en-GB" sz="1400" dirty="0" smtClean="0">
                          <a:solidFill>
                            <a:srgbClr val="FF0000"/>
                          </a:solidFill>
                          <a:effectLst/>
                          <a:latin typeface="+mj-lt"/>
                          <a:ea typeface="Calibri" panose="020F0502020204030204" pitchFamily="34" charset="0"/>
                        </a:rPr>
                        <a:t>Maximum 7% of the total direct costs </a:t>
                      </a:r>
                    </a:p>
                    <a:p>
                      <a:pPr algn="just"/>
                      <a:r>
                        <a:rPr lang="en-GB" sz="1200" kern="1200" dirty="0" smtClean="0">
                          <a:solidFill>
                            <a:srgbClr val="003399"/>
                          </a:solidFill>
                          <a:effectLst/>
                          <a:latin typeface="+mj-lt"/>
                          <a:ea typeface="Calibri" panose="020F0502020204030204" pitchFamily="34" charset="0"/>
                          <a:cs typeface="Times New Roman" panose="02020603050405020304" pitchFamily="18" charset="0"/>
                        </a:rPr>
                        <a:t>E.g. . office rent, utilities (e.g. electricity, heating, water);</a:t>
                      </a:r>
                    </a:p>
                    <a:p>
                      <a:pPr algn="just"/>
                      <a:r>
                        <a:rPr lang="en-GB" sz="1200" kern="1200" dirty="0" smtClean="0">
                          <a:solidFill>
                            <a:srgbClr val="003399"/>
                          </a:solidFill>
                          <a:effectLst/>
                          <a:latin typeface="+mj-lt"/>
                          <a:ea typeface="Calibri" panose="020F0502020204030204" pitchFamily="34" charset="0"/>
                          <a:cs typeface="Times New Roman" panose="02020603050405020304" pitchFamily="18" charset="0"/>
                        </a:rPr>
                        <a:t>office supplies and other consumables; archives; communication (e.g. telephone, fax, internet, postal services, business cards); charges for bank transfers or for opening and administering the project account;</a:t>
                      </a:r>
                    </a:p>
                    <a:p>
                      <a:pPr marL="87313" indent="0" algn="just">
                        <a:lnSpc>
                          <a:spcPct val="107000"/>
                        </a:lnSpc>
                        <a:spcAft>
                          <a:spcPts val="0"/>
                        </a:spcAft>
                      </a:pPr>
                      <a:r>
                        <a:rPr lang="en-GB" sz="1400" kern="1200" dirty="0" smtClean="0">
                          <a:solidFill>
                            <a:srgbClr val="003399"/>
                          </a:solidFill>
                          <a:effectLst/>
                          <a:latin typeface="+mj-lt"/>
                          <a:ea typeface="Times New Roman" panose="02020603050405020304" pitchFamily="18" charset="0"/>
                          <a:cs typeface="Times New Roman" panose="02020603050405020304" pitchFamily="18" charset="0"/>
                        </a:rPr>
                        <a:t>- Calculation method included in the </a:t>
                      </a:r>
                      <a:r>
                        <a:rPr lang="en-GB" sz="1400" kern="1200" dirty="0" err="1" smtClean="0">
                          <a:solidFill>
                            <a:srgbClr val="003399"/>
                          </a:solidFill>
                          <a:effectLst/>
                          <a:latin typeface="+mj-lt"/>
                          <a:ea typeface="Times New Roman" panose="02020603050405020304" pitchFamily="18" charset="0"/>
                          <a:cs typeface="Times New Roman" panose="02020603050405020304" pitchFamily="18" charset="0"/>
                        </a:rPr>
                        <a:t>GfA</a:t>
                      </a:r>
                      <a:endParaRPr lang="en-US" sz="1400" kern="1200" dirty="0">
                        <a:solidFill>
                          <a:srgbClr val="003399"/>
                        </a:solidFill>
                        <a:effectLst/>
                        <a:latin typeface="+mj-lt"/>
                        <a:ea typeface="Times New Roman" panose="02020603050405020304" pitchFamily="18" charset="0"/>
                        <a:cs typeface="Times New Roman" panose="02020603050405020304" pitchFamily="18" charset="0"/>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 name="Title 1"/>
          <p:cNvSpPr txBox="1">
            <a:spLocks/>
          </p:cNvSpPr>
          <p:nvPr/>
        </p:nvSpPr>
        <p:spPr bwMode="auto">
          <a:xfrm>
            <a:off x="5334000" y="838200"/>
            <a:ext cx="3657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Proje</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US" altLang="tr-TR" sz="2400" b="1" dirty="0" err="1">
                <a:solidFill>
                  <a:srgbClr val="003399"/>
                </a:solidFill>
                <a:effectLst>
                  <a:outerShdw blurRad="38100" dist="38100" dir="2700000" algn="tl">
                    <a:srgbClr val="C0C0C0"/>
                  </a:outerShdw>
                </a:effectLst>
                <a:ea typeface="ＭＳ Ｐゴシック" panose="020B0600070205080204" pitchFamily="34" charset="-128"/>
              </a:rPr>
              <a:t>Bütçesi</a:t>
            </a:r>
            <a:r>
              <a:rPr lang="en-US" altLang="tr-TR" sz="2400" b="1" dirty="0">
                <a:solidFill>
                  <a:srgbClr val="003399"/>
                </a:solidFill>
                <a:effectLst>
                  <a:outerShdw blurRad="38100" dist="38100" dir="2700000" algn="tl">
                    <a:srgbClr val="C0C0C0"/>
                  </a:outerShdw>
                </a:effectLst>
                <a:ea typeface="ＭＳ Ｐゴシック" panose="020B0600070205080204" pitchFamily="34" charset="-128"/>
              </a:rPr>
              <a:t> (III)</a:t>
            </a:r>
            <a:endParaRPr lang="en-US" sz="2400" b="1" kern="0" dirty="0">
              <a:solidFill>
                <a:srgbClr val="003399"/>
              </a:solidFill>
              <a:effectLst>
                <a:outerShdw blurRad="38100" dist="38100" dir="2700000" algn="tl">
                  <a:srgbClr val="000000">
                    <a:alpha val="43137"/>
                  </a:srgbClr>
                </a:outerShdw>
              </a:effectLst>
            </a:endParaRPr>
          </a:p>
        </p:txBody>
      </p:sp>
      <p:graphicFrame>
        <p:nvGraphicFramePr>
          <p:cNvPr id="7" name="Table 4"/>
          <p:cNvGraphicFramePr>
            <a:graphicFrameLocks noGrp="1"/>
          </p:cNvGraphicFramePr>
          <p:nvPr>
            <p:extLst>
              <p:ext uri="{D42A27DB-BD31-4B8C-83A1-F6EECF244321}">
                <p14:modId xmlns:p14="http://schemas.microsoft.com/office/powerpoint/2010/main" val="1267233483"/>
              </p:ext>
            </p:extLst>
          </p:nvPr>
        </p:nvGraphicFramePr>
        <p:xfrm>
          <a:off x="4648200" y="1295400"/>
          <a:ext cx="4495800" cy="5433993"/>
        </p:xfrm>
        <a:graphic>
          <a:graphicData uri="http://schemas.openxmlformats.org/drawingml/2006/table">
            <a:tbl>
              <a:tblPr firstRow="1" firstCol="1" bandRow="1"/>
              <a:tblGrid>
                <a:gridCol w="1164897">
                  <a:extLst>
                    <a:ext uri="{9D8B030D-6E8A-4147-A177-3AD203B41FA5}">
                      <a16:colId xmlns:a16="http://schemas.microsoft.com/office/drawing/2014/main" val="20000"/>
                    </a:ext>
                  </a:extLst>
                </a:gridCol>
                <a:gridCol w="3330903">
                  <a:extLst>
                    <a:ext uri="{9D8B030D-6E8A-4147-A177-3AD203B41FA5}">
                      <a16:colId xmlns:a16="http://schemas.microsoft.com/office/drawing/2014/main" val="20001"/>
                    </a:ext>
                  </a:extLst>
                </a:gridCol>
              </a:tblGrid>
              <a:tr h="302015">
                <a:tc gridSpan="2">
                  <a:txBody>
                    <a:bodyPr/>
                    <a:lstStyle/>
                    <a:p>
                      <a:pPr marL="0" marR="0" lvl="0" indent="0" algn="just" defTabSz="914400" rtl="0" eaLnBrk="1" fontAlgn="base" latinLnBrk="0" hangingPunct="1">
                        <a:lnSpc>
                          <a:spcPct val="107000"/>
                        </a:lnSpc>
                        <a:spcBef>
                          <a:spcPts val="600"/>
                        </a:spcBef>
                        <a:spcAft>
                          <a:spcPct val="0"/>
                        </a:spcAft>
                        <a:buClrTx/>
                        <a:buSzTx/>
                        <a:buFontTx/>
                        <a:buNone/>
                        <a:tabLst/>
                      </a:pP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Bütçe</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maliyetleri</a:t>
                      </a:r>
                      <a:endPar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hMerge="1">
                  <a:txBody>
                    <a:bodyPr/>
                    <a:lstStyle/>
                    <a:p>
                      <a:endParaRPr lang="en-US"/>
                    </a:p>
                  </a:txBody>
                  <a:tcPr/>
                </a:tc>
                <a:extLst>
                  <a:ext uri="{0D108BD9-81ED-4DB2-BD59-A6C34878D82A}">
                    <a16:rowId xmlns:a16="http://schemas.microsoft.com/office/drawing/2014/main" val="10000"/>
                  </a:ext>
                </a:extLst>
              </a:tr>
              <a:tr h="30653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Küçük</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ölçekli</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yatırımlar</a:t>
                      </a:r>
                      <a:endPar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3175" cap="flat" cmpd="sng" algn="ctr">
                      <a:solidFill>
                        <a:srgbClr val="003399"/>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marL="285750" marR="0" lvl="0" indent="-285750" algn="just" defTabSz="914400" rtl="0" eaLnBrk="1" fontAlgn="base" latinLnBrk="0" hangingPunct="1">
                        <a:lnSpc>
                          <a:spcPct val="107000"/>
                        </a:lnSpc>
                        <a:spcBef>
                          <a:spcPct val="0"/>
                        </a:spcBef>
                        <a:spcAft>
                          <a:spcPct val="0"/>
                        </a:spcAft>
                        <a:buClrTx/>
                        <a:buSzTx/>
                        <a:buFontTx/>
                        <a:buChar char="-"/>
                        <a:tabLst/>
                      </a:pPr>
                      <a:r>
                        <a:rPr kumimoji="0" lang="en-GB" altLang="tr-TR" sz="14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Projeyle</a:t>
                      </a:r>
                      <a:r>
                        <a:rPr kumimoji="0" lang="en-GB" altLang="tr-TR" sz="14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4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küçük</a:t>
                      </a:r>
                      <a:r>
                        <a:rPr kumimoji="0" lang="en-GB" altLang="tr-TR" sz="14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ölçekli</a:t>
                      </a:r>
                      <a:r>
                        <a:rPr kumimoji="0" lang="en-GB" altLang="tr-TR" sz="14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yatırımların</a:t>
                      </a:r>
                      <a:r>
                        <a:rPr kumimoji="0" lang="en-GB" altLang="tr-TR" sz="14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yürütülmesine</a:t>
                      </a:r>
                      <a:r>
                        <a:rPr kumimoji="0" lang="en-GB" altLang="tr-TR" sz="14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yönelik</a:t>
                      </a:r>
                      <a:r>
                        <a:rPr kumimoji="0" lang="en-GB" altLang="tr-TR" sz="14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a:t>
                      </a:r>
                      <a:endParaRPr kumimoji="0" lang="en-GB" altLang="tr-TR" sz="14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Ör</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bilgi</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merkezlerinin</a:t>
                      </a:r>
                      <a:r>
                        <a:rPr kumimoji="0" lang="en-GB" altLang="tr-TR" sz="12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in</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şaatı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rehabilitasyonu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turistik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yerlere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yerleştirilecek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trafik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işaretleri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ışıkları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sınırın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diğer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tarafındaki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kirliliği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önlemeye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kontrol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etmeye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yönelik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sınır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ötesi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izleme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değerlendirme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bilgilendirme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sistemleri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araçları</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sektörel</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gelişim</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için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yenilikçi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teknolojilerle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ilgili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maliyetler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organik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biyolojik</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ürünler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sürdürülebilir</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su</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ürünleri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yetiştiriciliği</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p>
                      <a:pPr marL="285750" marR="0" lvl="0" indent="-285750" algn="just" defTabSz="914400" rtl="0" eaLnBrk="1" fontAlgn="base" latinLnBrk="0" hangingPunct="1">
                        <a:lnSpc>
                          <a:spcPct val="107000"/>
                        </a:lnSpc>
                        <a:spcBef>
                          <a:spcPct val="0"/>
                        </a:spcBef>
                        <a:spcAft>
                          <a:spcPct val="0"/>
                        </a:spcAft>
                        <a:buClrTx/>
                        <a:buSzTx/>
                        <a:buFontTx/>
                        <a:buNone/>
                        <a:tabLst/>
                      </a:pP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p>
                      <a:pPr marL="0" marR="0" lvl="0" indent="0" algn="just" defTabSz="914400" rtl="0" eaLnBrk="1" fontAlgn="base" latinLnBrk="0" hangingPunct="1">
                        <a:lnSpc>
                          <a:spcPct val="107000"/>
                        </a:lnSpc>
                        <a:spcBef>
                          <a:spcPct val="0"/>
                        </a:spcBef>
                        <a:spcAft>
                          <a:spcPct val="0"/>
                        </a:spcAft>
                        <a:buClrTx/>
                        <a:buSzTx/>
                        <a:buFontTx/>
                        <a:buNone/>
                        <a:tabLst/>
                      </a:pP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Karadeniz</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Havzası</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programı</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dışındaki</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küçük</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ölçekli</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yatırımların</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giderleri</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karşılanmaz</a:t>
                      </a:r>
                      <a:r>
                        <a:rPr kumimoji="0" lang="en-GB"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txBody>
                  <a:tcPr marL="51515" marR="51515" marT="7153" marB="0">
                    <a:lnL w="3175" cap="flat" cmpd="sng" algn="ctr">
                      <a:solidFill>
                        <a:srgbClr val="003399"/>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extLst>
                  <a:ext uri="{0D108BD9-81ED-4DB2-BD59-A6C34878D82A}">
                    <a16:rowId xmlns:a16="http://schemas.microsoft.com/office/drawing/2014/main" val="10001"/>
                  </a:ext>
                </a:extLst>
              </a:tr>
              <a:tr h="1814252">
                <a:tc>
                  <a:txBody>
                    <a:bodyPr/>
                    <a:lstStyle/>
                    <a:p>
                      <a:pPr marL="0" marR="0" lvl="0" indent="0" algn="just" defTabSz="914400" rtl="0" eaLnBrk="1" fontAlgn="base" latinLnBrk="0" hangingPunct="1">
                        <a:lnSpc>
                          <a:spcPct val="107000"/>
                        </a:lnSpc>
                        <a:spcBef>
                          <a:spcPct val="0"/>
                        </a:spcBef>
                        <a:spcAft>
                          <a:spcPct val="0"/>
                        </a:spcAft>
                        <a:buClrTx/>
                        <a:buSzTx/>
                        <a:buFontTx/>
                        <a:buNone/>
                        <a:tabLst/>
                      </a:pP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Ofis</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giderleri</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idari</a:t>
                      </a:r>
                      <a:r>
                        <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US" altLang="tr-TR" sz="14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giderler</a:t>
                      </a:r>
                      <a:endParaRPr kumimoji="0" lang="en-US" altLang="tr-TR" sz="14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51515" marR="51515" marT="7153"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tc>
                  <a:txBody>
                    <a:bodyPr/>
                    <a:lstStyle/>
                    <a:p>
                      <a:pPr marL="373063" marR="0" lvl="0" indent="-285750" algn="just" defTabSz="914400" rtl="0" eaLnBrk="1" fontAlgn="base" latinLnBrk="0" hangingPunct="1">
                        <a:lnSpc>
                          <a:spcPct val="107000"/>
                        </a:lnSpc>
                        <a:spcBef>
                          <a:spcPct val="0"/>
                        </a:spcBef>
                        <a:spcAft>
                          <a:spcPct val="0"/>
                        </a:spcAft>
                        <a:buClrTx/>
                        <a:buSzTx/>
                        <a:buFontTx/>
                        <a:buChar char="-"/>
                        <a:tabLst/>
                      </a:pP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Toplam</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doğrudan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giderlerin</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FF0000"/>
                          </a:solidFill>
                          <a:effectLst/>
                          <a:latin typeface="Trebuchet MS" panose="020B0603020202020204" pitchFamily="34" charset="0"/>
                          <a:ea typeface="ＭＳ Ｐゴシック" panose="020B0600070205080204" pitchFamily="34" charset="-128"/>
                        </a:rPr>
                        <a:t>maksimum</a:t>
                      </a:r>
                      <a:r>
                        <a:rPr kumimoji="0" lang="en-GB" altLang="tr-TR" sz="1200" b="0" i="0" u="none" strike="noStrike" cap="none" normalizeH="0" baseline="0" dirty="0" smtClean="0">
                          <a:ln>
                            <a:noFill/>
                          </a:ln>
                          <a:solidFill>
                            <a:srgbClr val="FF0000"/>
                          </a:solidFill>
                          <a:effectLst/>
                          <a:latin typeface="Trebuchet MS" panose="020B0603020202020204" pitchFamily="34" charset="0"/>
                          <a:ea typeface="ＭＳ Ｐゴシック" panose="020B0600070205080204" pitchFamily="34" charset="-128"/>
                        </a:rPr>
                        <a:t> %7'si </a:t>
                      </a:r>
                    </a:p>
                    <a:p>
                      <a:pPr marL="373063" marR="0" lvl="0" indent="-285750" algn="just" defTabSz="914400" rtl="0" eaLnBrk="1" fontAlgn="base" latinLnBrk="0" hangingPunct="1">
                        <a:lnSpc>
                          <a:spcPct val="100000"/>
                        </a:lnSpc>
                        <a:spcBef>
                          <a:spcPct val="0"/>
                        </a:spcBef>
                        <a:spcAft>
                          <a:spcPct val="0"/>
                        </a:spcAft>
                        <a:buClrTx/>
                        <a:buSzTx/>
                        <a:buFontTx/>
                        <a:buNone/>
                        <a:tabLst/>
                      </a:pPr>
                      <a:r>
                        <a:rPr kumimoji="0" lang="en-GB" altLang="tr-TR" sz="11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Ör</a:t>
                      </a:r>
                      <a:r>
                        <a:rPr kumimoji="0" lang="en-GB" altLang="tr-TR" sz="11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ofis</a:t>
                      </a:r>
                      <a:r>
                        <a:rPr kumimoji="0" lang="en-GB" altLang="tr-TR" sz="1100" b="0" i="0" u="none" strike="noStrike" cap="none" normalizeH="0" baseline="0" dirty="0" smtClean="0">
                          <a:ln>
                            <a:noFill/>
                          </a:ln>
                          <a:solidFill>
                            <a:srgbClr val="003399"/>
                          </a:solidFill>
                          <a:effectLst/>
                          <a:latin typeface="Times New Roman" panose="02020603050405020304" pitchFamily="18"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imes New Roman" panose="02020603050405020304" pitchFamily="18" charset="0"/>
                          <a:ea typeface="ＭＳ Ｐゴシック" panose="020B0600070205080204" pitchFamily="34" charset="-128"/>
                        </a:rPr>
                        <a:t>kiras</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ı</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faturalar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elektrik</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ısınma</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su</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gibi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p>
                      <a:pPr marL="87313" marR="0" lvl="0" indent="0" algn="just" defTabSz="914400" rtl="0" eaLnBrk="1" fontAlgn="base" latinLnBrk="0" hangingPunct="1">
                        <a:lnSpc>
                          <a:spcPct val="100000"/>
                        </a:lnSpc>
                        <a:spcBef>
                          <a:spcPct val="0"/>
                        </a:spcBef>
                        <a:spcAft>
                          <a:spcPct val="0"/>
                        </a:spcAft>
                        <a:buClrTx/>
                        <a:buSzTx/>
                        <a:buFontTx/>
                        <a:buNone/>
                        <a:tabLst/>
                      </a:pP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ofis</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ürünleri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diğer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sarf</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malzemeleri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arşivler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iletişim</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ör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telefon</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faks</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internet,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posta</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hizmetleri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kartvizitler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banka</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havaleleri</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veya</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proje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hesabı</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açılması</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ve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yönetilmesine</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ilişkin</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1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ücretler</a:t>
                      </a:r>
                      <a:r>
                        <a:rPr kumimoji="0" lang="en-GB" altLang="tr-TR" sz="11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a:t>
                      </a:r>
                    </a:p>
                    <a:p>
                      <a:pPr marL="87313" marR="0" lvl="0" indent="0" algn="just" defTabSz="914400" rtl="0" eaLnBrk="1" fontAlgn="base" latinLnBrk="0" hangingPunct="1">
                        <a:lnSpc>
                          <a:spcPct val="107000"/>
                        </a:lnSpc>
                        <a:spcBef>
                          <a:spcPct val="0"/>
                        </a:spcBef>
                        <a:spcAft>
                          <a:spcPct val="0"/>
                        </a:spcAft>
                        <a:buClrTx/>
                        <a:buSzTx/>
                        <a:buFontTx/>
                        <a:buNone/>
                        <a:tabLst/>
                      </a:pP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tr-TR"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Başvuru rehberinde</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bulunan</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hesaplama</a:t>
                      </a:r>
                      <a:r>
                        <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rPr>
                        <a:t> </a:t>
                      </a:r>
                      <a:r>
                        <a:rPr kumimoji="0" lang="en-GB" altLang="tr-TR" sz="1200" b="0"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yöntemi</a:t>
                      </a:r>
                      <a:endParaRPr kumimoji="0" lang="en-GB" altLang="tr-TR" sz="1200" b="0"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L="0" marR="0" marT="0" marB="0">
                    <a:lnL w="12700" cap="flat" cmpd="sng" algn="ctr">
                      <a:solidFill>
                        <a:srgbClr val="7BA0CD"/>
                      </a:solidFill>
                      <a:prstDash val="solid"/>
                      <a:round/>
                      <a:headEnd type="none" w="med" len="med"/>
                      <a:tailEnd type="none" w="med" len="med"/>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cxnSp>
        <p:nvCxnSpPr>
          <p:cNvPr id="8" name="Düz Bağlayıcı 7"/>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613" y="1145458"/>
            <a:ext cx="3124200" cy="685800"/>
          </a:xfrm>
        </p:spPr>
        <p:txBody>
          <a:bodyPr/>
          <a:lstStyle/>
          <a:p>
            <a:pPr>
              <a:defRPr/>
            </a:pPr>
            <a:r>
              <a:rPr lang="en-US" sz="2800" b="1" dirty="0" smtClean="0">
                <a:solidFill>
                  <a:srgbClr val="003399"/>
                </a:solidFill>
                <a:effectLst>
                  <a:outerShdw blurRad="38100" dist="38100" dir="2700000" algn="tl">
                    <a:srgbClr val="000000">
                      <a:alpha val="43137"/>
                    </a:srgbClr>
                  </a:outerShdw>
                </a:effectLst>
              </a:rPr>
              <a:t>Attachments</a:t>
            </a:r>
            <a:endParaRPr lang="en-US" sz="3600" dirty="0"/>
          </a:p>
        </p:txBody>
      </p:sp>
      <p:sp>
        <p:nvSpPr>
          <p:cNvPr id="3" name="Content Placeholder 2"/>
          <p:cNvSpPr>
            <a:spLocks noGrp="1"/>
          </p:cNvSpPr>
          <p:nvPr>
            <p:ph idx="1"/>
          </p:nvPr>
        </p:nvSpPr>
        <p:spPr>
          <a:xfrm>
            <a:off x="-17206" y="1828800"/>
            <a:ext cx="3979606" cy="5029200"/>
          </a:xfrm>
        </p:spPr>
        <p:txBody>
          <a:bodyPr/>
          <a:lstStyle/>
          <a:p>
            <a:pPr marL="0" indent="0" algn="just">
              <a:spcAft>
                <a:spcPts val="300"/>
              </a:spcAft>
              <a:buFontTx/>
              <a:buNone/>
              <a:defRPr/>
            </a:pPr>
            <a:r>
              <a:rPr lang="en-GB" sz="1800" b="1" i="1" dirty="0">
                <a:solidFill>
                  <a:srgbClr val="003399"/>
                </a:solidFill>
                <a:latin typeface="+mj-lt"/>
                <a:ea typeface="Times New Roman" panose="02020603050405020304" pitchFamily="18" charset="0"/>
              </a:rPr>
              <a:t>Supporting documents to be submitted with the </a:t>
            </a:r>
            <a:r>
              <a:rPr lang="en-GB" sz="1800" b="1" i="1" dirty="0" smtClean="0">
                <a:solidFill>
                  <a:srgbClr val="003399"/>
                </a:solidFill>
                <a:latin typeface="+mj-lt"/>
                <a:ea typeface="Times New Roman" panose="02020603050405020304" pitchFamily="18" charset="0"/>
              </a:rPr>
              <a:t>Application</a:t>
            </a:r>
            <a:r>
              <a:rPr lang="en-GB" sz="1800" dirty="0">
                <a:solidFill>
                  <a:srgbClr val="003399"/>
                </a:solidFill>
                <a:latin typeface="+mj-lt"/>
                <a:ea typeface="Times New Roman" panose="02020603050405020304" pitchFamily="18" charset="0"/>
              </a:rPr>
              <a:t> </a:t>
            </a:r>
            <a:r>
              <a:rPr lang="en-GB" sz="1800" dirty="0" smtClean="0">
                <a:solidFill>
                  <a:srgbClr val="003399"/>
                </a:solidFill>
                <a:latin typeface="+mj-lt"/>
                <a:ea typeface="Times New Roman" panose="02020603050405020304" pitchFamily="18" charset="0"/>
              </a:rPr>
              <a:t>(uploaded in the </a:t>
            </a:r>
            <a:r>
              <a:rPr lang="en-GB" sz="1800" dirty="0" err="1" smtClean="0">
                <a:solidFill>
                  <a:srgbClr val="003399"/>
                </a:solidFill>
                <a:latin typeface="+mj-lt"/>
                <a:ea typeface="Times New Roman" panose="02020603050405020304" pitchFamily="18" charset="0"/>
              </a:rPr>
              <a:t>eMS</a:t>
            </a:r>
            <a:r>
              <a:rPr lang="en-GB" sz="1800" dirty="0" smtClean="0">
                <a:solidFill>
                  <a:srgbClr val="003399"/>
                </a:solidFill>
                <a:latin typeface="+mj-lt"/>
                <a:ea typeface="Times New Roman" panose="02020603050405020304" pitchFamily="18" charset="0"/>
              </a:rPr>
              <a:t> as scanned documents):</a:t>
            </a:r>
          </a:p>
          <a:p>
            <a:pPr marL="0" indent="0" algn="just">
              <a:spcAft>
                <a:spcPts val="300"/>
              </a:spcAft>
              <a:buFontTx/>
              <a:buNone/>
              <a:defRPr/>
            </a:pPr>
            <a:endParaRPr lang="en-US" sz="1800" dirty="0" smtClean="0">
              <a:solidFill>
                <a:srgbClr val="003399"/>
              </a:solidFill>
              <a:latin typeface="+mj-lt"/>
              <a:ea typeface="Times New Roman" panose="02020603050405020304" pitchFamily="18" charset="0"/>
            </a:endParaRPr>
          </a:p>
          <a:p>
            <a:pPr algn="just">
              <a:spcAft>
                <a:spcPts val="300"/>
              </a:spcAft>
              <a:buFont typeface="Wingdings" panose="05000000000000000000" pitchFamily="2" charset="2"/>
              <a:buChar char="Ø"/>
              <a:defRPr/>
            </a:pPr>
            <a:r>
              <a:rPr lang="en-GB" sz="1800" b="1" dirty="0" smtClean="0">
                <a:solidFill>
                  <a:srgbClr val="003399"/>
                </a:solidFill>
                <a:latin typeface="+mj-lt"/>
                <a:ea typeface="Times New Roman" panose="02020603050405020304" pitchFamily="18" charset="0"/>
              </a:rPr>
              <a:t>Latest </a:t>
            </a:r>
            <a:r>
              <a:rPr lang="en-GB" sz="1800" b="1" dirty="0">
                <a:solidFill>
                  <a:srgbClr val="003399"/>
                </a:solidFill>
                <a:latin typeface="+mj-lt"/>
                <a:ea typeface="Times New Roman" panose="02020603050405020304" pitchFamily="18" charset="0"/>
              </a:rPr>
              <a:t>annual accounts</a:t>
            </a:r>
            <a:r>
              <a:rPr lang="en-GB" sz="1800" dirty="0">
                <a:solidFill>
                  <a:srgbClr val="003399"/>
                </a:solidFill>
                <a:latin typeface="+mj-lt"/>
                <a:ea typeface="Times New Roman" panose="02020603050405020304" pitchFamily="18" charset="0"/>
              </a:rPr>
              <a:t> </a:t>
            </a:r>
            <a:endParaRPr lang="en-GB" sz="1800" dirty="0" smtClean="0">
              <a:solidFill>
                <a:srgbClr val="003399"/>
              </a:solidFill>
              <a:latin typeface="+mj-lt"/>
              <a:ea typeface="Times New Roman" panose="02020603050405020304" pitchFamily="18" charset="0"/>
            </a:endParaRPr>
          </a:p>
          <a:p>
            <a:pPr algn="just">
              <a:spcAft>
                <a:spcPts val="300"/>
              </a:spcAft>
              <a:buFont typeface="Wingdings" panose="05000000000000000000" pitchFamily="2" charset="2"/>
              <a:buChar char="Ø"/>
              <a:defRPr/>
            </a:pPr>
            <a:r>
              <a:rPr lang="en-GB" sz="1800" b="1" dirty="0" smtClean="0">
                <a:solidFill>
                  <a:srgbClr val="003399"/>
                </a:solidFill>
                <a:latin typeface="+mj-lt"/>
                <a:ea typeface="Times New Roman" panose="02020603050405020304" pitchFamily="18" charset="0"/>
              </a:rPr>
              <a:t>Statutes</a:t>
            </a:r>
            <a:r>
              <a:rPr lang="en-GB" sz="1800" b="1" dirty="0">
                <a:solidFill>
                  <a:srgbClr val="003399"/>
                </a:solidFill>
                <a:latin typeface="+mj-lt"/>
                <a:ea typeface="Times New Roman" panose="02020603050405020304" pitchFamily="18" charset="0"/>
              </a:rPr>
              <a:t>/ Articles of Association/Deed of Foundation</a:t>
            </a:r>
            <a:r>
              <a:rPr lang="en-GB" sz="1800" dirty="0">
                <a:solidFill>
                  <a:srgbClr val="003399"/>
                </a:solidFill>
                <a:latin typeface="+mj-lt"/>
                <a:ea typeface="Times New Roman" panose="02020603050405020304" pitchFamily="18" charset="0"/>
              </a:rPr>
              <a:t> or other applicable documents for proving  Lead Partner’s  and each project partner’s eligibility </a:t>
            </a:r>
          </a:p>
          <a:p>
            <a:pPr algn="just">
              <a:spcAft>
                <a:spcPts val="300"/>
              </a:spcAft>
              <a:buFont typeface="Wingdings" panose="05000000000000000000" pitchFamily="2" charset="2"/>
              <a:buChar char="Ø"/>
              <a:defRPr/>
            </a:pPr>
            <a:r>
              <a:rPr lang="en-GB" sz="1800" b="1" dirty="0" smtClean="0">
                <a:solidFill>
                  <a:srgbClr val="003399"/>
                </a:solidFill>
                <a:latin typeface="+mj-lt"/>
                <a:ea typeface="Times New Roman" panose="02020603050405020304" pitchFamily="18" charset="0"/>
              </a:rPr>
              <a:t>Registration </a:t>
            </a:r>
            <a:r>
              <a:rPr lang="en-GB" sz="1800" b="1" dirty="0">
                <a:solidFill>
                  <a:srgbClr val="003399"/>
                </a:solidFill>
                <a:latin typeface="+mj-lt"/>
                <a:ea typeface="Times New Roman" panose="02020603050405020304" pitchFamily="18" charset="0"/>
              </a:rPr>
              <a:t>Acts</a:t>
            </a:r>
            <a:r>
              <a:rPr lang="en-GB" sz="1800" dirty="0">
                <a:solidFill>
                  <a:srgbClr val="003399"/>
                </a:solidFill>
                <a:latin typeface="+mj-lt"/>
                <a:ea typeface="Times New Roman" panose="02020603050405020304" pitchFamily="18" charset="0"/>
              </a:rPr>
              <a:t> </a:t>
            </a:r>
          </a:p>
          <a:p>
            <a:pPr algn="just">
              <a:spcAft>
                <a:spcPts val="300"/>
              </a:spcAft>
              <a:buFont typeface="Wingdings" panose="05000000000000000000" pitchFamily="2" charset="2"/>
              <a:buChar char="Ø"/>
              <a:defRPr/>
            </a:pPr>
            <a:r>
              <a:rPr lang="en-GB" sz="1800" b="1" dirty="0" smtClean="0">
                <a:solidFill>
                  <a:srgbClr val="003399"/>
                </a:solidFill>
                <a:latin typeface="+mj-lt"/>
                <a:ea typeface="Times New Roman" panose="02020603050405020304" pitchFamily="18" charset="0"/>
              </a:rPr>
              <a:t>VAT </a:t>
            </a:r>
            <a:r>
              <a:rPr lang="en-GB" sz="1800" b="1" dirty="0">
                <a:solidFill>
                  <a:srgbClr val="003399"/>
                </a:solidFill>
                <a:latin typeface="+mj-lt"/>
                <a:ea typeface="Times New Roman" panose="02020603050405020304" pitchFamily="18" charset="0"/>
              </a:rPr>
              <a:t>document (if the case)</a:t>
            </a:r>
            <a:r>
              <a:rPr lang="en-GB" sz="1800" dirty="0">
                <a:solidFill>
                  <a:srgbClr val="003399"/>
                </a:solidFill>
                <a:latin typeface="+mj-lt"/>
                <a:ea typeface="Times New Roman" panose="02020603050405020304" pitchFamily="18" charset="0"/>
              </a:rPr>
              <a:t>  </a:t>
            </a:r>
            <a:endParaRPr lang="en-US" sz="1800" dirty="0" smtClean="0">
              <a:solidFill>
                <a:srgbClr val="003399"/>
              </a:solidFill>
              <a:latin typeface="+mj-lt"/>
              <a:ea typeface="Times New Roman" panose="02020603050405020304" pitchFamily="18" charset="0"/>
            </a:endParaRPr>
          </a:p>
          <a:p>
            <a:pPr marL="0" indent="0" algn="just">
              <a:spcAft>
                <a:spcPts val="300"/>
              </a:spcAft>
              <a:buFontTx/>
              <a:buNone/>
              <a:defRPr/>
            </a:pPr>
            <a:endParaRPr lang="en-GB" sz="1400" dirty="0" smtClean="0">
              <a:solidFill>
                <a:srgbClr val="003399"/>
              </a:solidFill>
              <a:latin typeface="+mj-lt"/>
              <a:ea typeface="Times New Roman" panose="02020603050405020304" pitchFamily="18" charset="0"/>
            </a:endParaRPr>
          </a:p>
          <a:p>
            <a:pPr marL="0" indent="0">
              <a:buFontTx/>
              <a:buNone/>
              <a:defRPr/>
            </a:pPr>
            <a:endParaRPr lang="en-US" dirty="0"/>
          </a:p>
        </p:txBody>
      </p:sp>
      <p:pic>
        <p:nvPicPr>
          <p:cNvPr id="7680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926690"/>
            <a:ext cx="11906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bwMode="auto">
          <a:xfrm>
            <a:off x="5729748" y="1125793"/>
            <a:ext cx="3124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US" altLang="tr-TR" sz="2800" b="1" dirty="0" err="1">
                <a:solidFill>
                  <a:srgbClr val="003399"/>
                </a:solidFill>
                <a:effectLst>
                  <a:outerShdw blurRad="38100" dist="38100" dir="2700000" algn="tl">
                    <a:srgbClr val="C0C0C0"/>
                  </a:outerShdw>
                </a:effectLst>
                <a:ea typeface="ＭＳ Ｐゴシック" panose="020B0600070205080204" pitchFamily="34" charset="-128"/>
              </a:rPr>
              <a:t>Ekler</a:t>
            </a:r>
            <a:endParaRPr lang="en-US" sz="3600" kern="0" dirty="0"/>
          </a:p>
        </p:txBody>
      </p:sp>
      <p:sp>
        <p:nvSpPr>
          <p:cNvPr id="8" name="Content Placeholder 2"/>
          <p:cNvSpPr txBox="1">
            <a:spLocks/>
          </p:cNvSpPr>
          <p:nvPr/>
        </p:nvSpPr>
        <p:spPr bwMode="auto">
          <a:xfrm>
            <a:off x="4839929" y="1809135"/>
            <a:ext cx="3979606"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spcAft>
                <a:spcPts val="300"/>
              </a:spcAft>
              <a:buFontTx/>
              <a:buNone/>
            </a:pPr>
            <a:r>
              <a:rPr lang="en-GB" altLang="tr-TR" sz="1800" b="1" i="1" dirty="0" err="1" smtClean="0">
                <a:solidFill>
                  <a:srgbClr val="003399"/>
                </a:solidFill>
                <a:ea typeface="ＭＳ Ｐゴシック" panose="020B0600070205080204" pitchFamily="34" charset="-128"/>
              </a:rPr>
              <a:t>Başvuruyla</a:t>
            </a:r>
            <a:r>
              <a:rPr lang="en-GB" altLang="tr-TR" sz="1800" b="1" i="1" dirty="0" smtClean="0">
                <a:solidFill>
                  <a:srgbClr val="003399"/>
                </a:solidFill>
                <a:ea typeface="ＭＳ Ｐゴシック" panose="020B0600070205080204" pitchFamily="34" charset="-128"/>
              </a:rPr>
              <a:t> </a:t>
            </a:r>
            <a:r>
              <a:rPr lang="en-GB" altLang="tr-TR" sz="1800" b="1" i="1" dirty="0" err="1" smtClean="0">
                <a:solidFill>
                  <a:srgbClr val="003399"/>
                </a:solidFill>
                <a:ea typeface="ＭＳ Ｐゴシック" panose="020B0600070205080204" pitchFamily="34" charset="-128"/>
              </a:rPr>
              <a:t>birlikte</a:t>
            </a:r>
            <a:r>
              <a:rPr lang="en-GB" altLang="tr-TR" sz="1800" b="1" i="1" dirty="0" smtClean="0">
                <a:solidFill>
                  <a:srgbClr val="003399"/>
                </a:solidFill>
                <a:ea typeface="ＭＳ Ｐゴシック" panose="020B0600070205080204" pitchFamily="34" charset="-128"/>
              </a:rPr>
              <a:t> </a:t>
            </a:r>
            <a:r>
              <a:rPr lang="en-GB" altLang="tr-TR" sz="1800" b="1" i="1" dirty="0" err="1" smtClean="0">
                <a:solidFill>
                  <a:srgbClr val="003399"/>
                </a:solidFill>
                <a:ea typeface="ＭＳ Ｐゴシック" panose="020B0600070205080204" pitchFamily="34" charset="-128"/>
              </a:rPr>
              <a:t>gönderilecek</a:t>
            </a:r>
            <a:r>
              <a:rPr lang="en-GB" altLang="tr-TR" sz="1800" b="1" i="1" dirty="0" smtClean="0">
                <a:solidFill>
                  <a:srgbClr val="003399"/>
                </a:solidFill>
                <a:ea typeface="ＭＳ Ｐゴシック" panose="020B0600070205080204" pitchFamily="34" charset="-128"/>
              </a:rPr>
              <a:t> </a:t>
            </a:r>
            <a:r>
              <a:rPr lang="en-GB" altLang="tr-TR" sz="1800" b="1" i="1" dirty="0" err="1" smtClean="0">
                <a:solidFill>
                  <a:srgbClr val="003399"/>
                </a:solidFill>
                <a:ea typeface="ＭＳ Ｐゴシック" panose="020B0600070205080204" pitchFamily="34" charset="-128"/>
              </a:rPr>
              <a:t>destekleyici</a:t>
            </a:r>
            <a:r>
              <a:rPr lang="en-GB" altLang="tr-TR" sz="1800" b="1" i="1" dirty="0" smtClean="0">
                <a:solidFill>
                  <a:srgbClr val="003399"/>
                </a:solidFill>
                <a:ea typeface="ＭＳ Ｐゴシック" panose="020B0600070205080204" pitchFamily="34" charset="-128"/>
              </a:rPr>
              <a:t> </a:t>
            </a:r>
            <a:r>
              <a:rPr lang="en-GB" altLang="tr-TR" sz="1800" b="1" i="1" dirty="0" err="1" smtClean="0">
                <a:solidFill>
                  <a:srgbClr val="003399"/>
                </a:solidFill>
                <a:ea typeface="ＭＳ Ｐゴシック" panose="020B0600070205080204" pitchFamily="34" charset="-128"/>
              </a:rPr>
              <a:t>belgeler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belgeler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taranarak</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eMS'ye</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yüklenmelidir</a:t>
            </a:r>
            <a:r>
              <a:rPr lang="en-GB" altLang="tr-TR" sz="1800" dirty="0" smtClean="0">
                <a:solidFill>
                  <a:srgbClr val="003399"/>
                </a:solidFill>
                <a:ea typeface="ＭＳ Ｐゴシック" panose="020B0600070205080204" pitchFamily="34" charset="-128"/>
              </a:rPr>
              <a:t>):</a:t>
            </a:r>
          </a:p>
          <a:p>
            <a:pPr marL="0" indent="0" algn="just">
              <a:spcAft>
                <a:spcPts val="300"/>
              </a:spcAft>
              <a:buFontTx/>
              <a:buNone/>
            </a:pPr>
            <a:endParaRPr lang="en-GB" altLang="tr-TR" sz="1800" dirty="0" smtClean="0">
              <a:solidFill>
                <a:srgbClr val="003399"/>
              </a:solidFill>
              <a:ea typeface="ＭＳ Ｐゴシック" panose="020B0600070205080204" pitchFamily="34" charset="-128"/>
              <a:cs typeface="Times New Roman" panose="02020603050405020304" pitchFamily="18" charset="0"/>
            </a:endParaRPr>
          </a:p>
          <a:p>
            <a:pPr marL="0" indent="0" algn="just">
              <a:spcAft>
                <a:spcPts val="300"/>
              </a:spcAft>
              <a:buFont typeface="Wingdings" panose="05000000000000000000" pitchFamily="2" charset="2"/>
              <a:buChar char="Ø"/>
            </a:pPr>
            <a:r>
              <a:rPr lang="en-GB" altLang="tr-TR" sz="1800" b="1" dirty="0" err="1" smtClean="0">
                <a:solidFill>
                  <a:srgbClr val="003399"/>
                </a:solidFill>
                <a:ea typeface="ＭＳ Ｐゴシック" panose="020B0600070205080204" pitchFamily="34" charset="-128"/>
              </a:rPr>
              <a:t>En</a:t>
            </a:r>
            <a:r>
              <a:rPr lang="en-GB" altLang="tr-TR" sz="1800" b="1" dirty="0" smtClean="0">
                <a:solidFill>
                  <a:srgbClr val="003399"/>
                </a:solidFill>
                <a:ea typeface="ＭＳ Ｐゴシック" panose="020B0600070205080204" pitchFamily="34" charset="-128"/>
              </a:rPr>
              <a:t> son </a:t>
            </a:r>
            <a:r>
              <a:rPr lang="en-GB" altLang="tr-TR" sz="1800" b="1" dirty="0" err="1" smtClean="0">
                <a:solidFill>
                  <a:srgbClr val="003399"/>
                </a:solidFill>
                <a:ea typeface="ＭＳ Ｐゴシック" panose="020B0600070205080204" pitchFamily="34" charset="-128"/>
              </a:rPr>
              <a:t>yıllık</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hesaplar</a:t>
            </a:r>
            <a:r>
              <a:rPr lang="en-GB" altLang="tr-TR" sz="1800" dirty="0" smtClean="0">
                <a:solidFill>
                  <a:srgbClr val="003399"/>
                </a:solidFill>
                <a:ea typeface="ＭＳ Ｐゴシック" panose="020B0600070205080204" pitchFamily="34" charset="-128"/>
              </a:rPr>
              <a:t> </a:t>
            </a:r>
          </a:p>
          <a:p>
            <a:pPr marL="0" indent="0" algn="just">
              <a:spcAft>
                <a:spcPts val="300"/>
              </a:spcAft>
              <a:buFont typeface="Wingdings" panose="05000000000000000000" pitchFamily="2" charset="2"/>
              <a:buChar char="Ø"/>
            </a:pPr>
            <a:r>
              <a:rPr lang="en-GB" altLang="tr-TR" sz="1800" dirty="0" smtClean="0">
                <a:solidFill>
                  <a:srgbClr val="0000AD"/>
                </a:solidFill>
                <a:ea typeface="ＭＳ Ｐゴシック" panose="020B0600070205080204" pitchFamily="34" charset="-128"/>
              </a:rPr>
              <a:t>Ana </a:t>
            </a:r>
            <a:r>
              <a:rPr lang="tr-TR" altLang="tr-TR" sz="1800" dirty="0">
                <a:solidFill>
                  <a:srgbClr val="0000AD"/>
                </a:solidFill>
                <a:ea typeface="ＭＳ Ｐゴシック" panose="020B0600070205080204" pitchFamily="34" charset="-128"/>
              </a:rPr>
              <a:t>Yararlanıcının</a:t>
            </a:r>
            <a:r>
              <a:rPr lang="en-GB" altLang="tr-TR" sz="1800" dirty="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ve</a:t>
            </a:r>
            <a:r>
              <a:rPr lang="en-GB" altLang="tr-TR" sz="1800" dirty="0" smtClean="0">
                <a:solidFill>
                  <a:srgbClr val="0000AD"/>
                </a:solidFill>
                <a:ea typeface="ＭＳ Ｐゴシック" panose="020B0600070205080204" pitchFamily="34" charset="-128"/>
              </a:rPr>
              <a:t> her </a:t>
            </a:r>
            <a:r>
              <a:rPr lang="en-GB" altLang="tr-TR" sz="1800" dirty="0" err="1" smtClean="0">
                <a:solidFill>
                  <a:srgbClr val="0000AD"/>
                </a:solidFill>
                <a:ea typeface="ＭＳ Ｐゴシック" panose="020B0600070205080204" pitchFamily="34" charset="-128"/>
              </a:rPr>
              <a:t>bir</a:t>
            </a:r>
            <a:r>
              <a:rPr lang="en-GB" altLang="tr-TR" sz="1800" dirty="0" smtClean="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proje</a:t>
            </a:r>
            <a:r>
              <a:rPr lang="en-GB" altLang="tr-TR" sz="1800" dirty="0" smtClean="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ortağının</a:t>
            </a:r>
            <a:r>
              <a:rPr lang="en-GB" altLang="tr-TR" sz="1800" dirty="0" smtClean="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uygunluğunu</a:t>
            </a:r>
            <a:r>
              <a:rPr lang="en-GB" altLang="tr-TR" sz="1800" dirty="0" smtClean="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kanıtlamak</a:t>
            </a:r>
            <a:r>
              <a:rPr lang="en-GB" altLang="tr-TR" sz="1800" dirty="0" smtClean="0">
                <a:solidFill>
                  <a:srgbClr val="0000AD"/>
                </a:solidFill>
                <a:ea typeface="ＭＳ Ｐゴシック" panose="020B0600070205080204" pitchFamily="34" charset="-128"/>
              </a:rPr>
              <a:t> </a:t>
            </a:r>
            <a:r>
              <a:rPr lang="en-GB" altLang="tr-TR" sz="1800" dirty="0" err="1" smtClean="0">
                <a:solidFill>
                  <a:srgbClr val="0000AD"/>
                </a:solidFill>
                <a:ea typeface="ＭＳ Ｐゴシック" panose="020B0600070205080204" pitchFamily="34" charset="-128"/>
              </a:rPr>
              <a:t>için</a:t>
            </a:r>
            <a:r>
              <a:rPr lang="en-GB" altLang="tr-TR" sz="1800" dirty="0" smtClean="0">
                <a:solidFill>
                  <a:srgbClr val="0000AD"/>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Şirket</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Sözleşmeleri</a:t>
            </a:r>
            <a:r>
              <a:rPr lang="en-GB" altLang="tr-TR" sz="1800" b="1" dirty="0" smtClean="0">
                <a:solidFill>
                  <a:srgbClr val="003399"/>
                </a:solidFill>
                <a:ea typeface="ＭＳ Ｐゴシック" panose="020B0600070205080204" pitchFamily="34" charset="-128"/>
              </a:rPr>
              <a:t> / </a:t>
            </a:r>
            <a:r>
              <a:rPr lang="en-GB" altLang="tr-TR" sz="1800" b="1" dirty="0" err="1" smtClean="0">
                <a:solidFill>
                  <a:srgbClr val="003399"/>
                </a:solidFill>
                <a:ea typeface="ＭＳ Ｐゴシック" panose="020B0600070205080204" pitchFamily="34" charset="-128"/>
              </a:rPr>
              <a:t>Kuruluş</a:t>
            </a:r>
            <a:r>
              <a:rPr lang="en-GB" altLang="tr-TR" sz="1800" b="1" dirty="0" smtClean="0">
                <a:solidFill>
                  <a:srgbClr val="003399"/>
                </a:solidFill>
                <a:ea typeface="ＭＳ Ｐゴシック" panose="020B0600070205080204" pitchFamily="34" charset="-128"/>
              </a:rPr>
              <a:t> </a:t>
            </a:r>
            <a:r>
              <a:rPr lang="tr-TR" altLang="tr-TR" sz="1800" b="1" dirty="0" smtClean="0">
                <a:solidFill>
                  <a:srgbClr val="003399"/>
                </a:solidFill>
                <a:ea typeface="ＭＳ Ｐゴシック" panose="020B0600070205080204" pitchFamily="34" charset="-128"/>
              </a:rPr>
              <a:t>Belgeleri</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veya</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diğer</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geçerli</a:t>
            </a:r>
            <a:r>
              <a:rPr lang="en-GB" altLang="tr-TR" sz="1800" dirty="0" smtClean="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belgeler</a:t>
            </a:r>
            <a:r>
              <a:rPr lang="en-GB" altLang="tr-TR" sz="1800" dirty="0" smtClean="0">
                <a:solidFill>
                  <a:srgbClr val="003399"/>
                </a:solidFill>
                <a:ea typeface="ＭＳ Ｐゴシック" panose="020B0600070205080204" pitchFamily="34" charset="-128"/>
              </a:rPr>
              <a:t> </a:t>
            </a:r>
          </a:p>
          <a:p>
            <a:pPr marL="0" indent="0" algn="just">
              <a:spcAft>
                <a:spcPts val="300"/>
              </a:spcAft>
              <a:buFont typeface="Wingdings" panose="05000000000000000000" pitchFamily="2" charset="2"/>
              <a:buChar char="Ø"/>
            </a:pPr>
            <a:r>
              <a:rPr lang="en-GB" altLang="tr-TR" sz="1800" b="1" dirty="0" err="1" smtClean="0">
                <a:solidFill>
                  <a:srgbClr val="003399"/>
                </a:solidFill>
                <a:ea typeface="ＭＳ Ｐゴシック" panose="020B0600070205080204" pitchFamily="34" charset="-128"/>
              </a:rPr>
              <a:t>Ticaret</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Sicil</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Belgeleri</a:t>
            </a:r>
            <a:r>
              <a:rPr lang="en-GB" altLang="tr-TR" sz="1800" dirty="0" smtClean="0">
                <a:solidFill>
                  <a:srgbClr val="003399"/>
                </a:solidFill>
                <a:ea typeface="ＭＳ Ｐゴシック" panose="020B0600070205080204" pitchFamily="34" charset="-128"/>
              </a:rPr>
              <a:t> </a:t>
            </a:r>
          </a:p>
          <a:p>
            <a:pPr marL="0" indent="0" algn="just">
              <a:spcAft>
                <a:spcPts val="300"/>
              </a:spcAft>
              <a:buFont typeface="Wingdings" panose="05000000000000000000" pitchFamily="2" charset="2"/>
              <a:buChar char="Ø"/>
            </a:pPr>
            <a:r>
              <a:rPr lang="en-GB" altLang="tr-TR" sz="1800" b="1" dirty="0" smtClean="0">
                <a:solidFill>
                  <a:srgbClr val="003399"/>
                </a:solidFill>
                <a:ea typeface="ＭＳ Ｐゴシック" panose="020B0600070205080204" pitchFamily="34" charset="-128"/>
              </a:rPr>
              <a:t>KDV </a:t>
            </a:r>
            <a:r>
              <a:rPr lang="en-GB" altLang="tr-TR" sz="1800" b="1" dirty="0" err="1" smtClean="0">
                <a:solidFill>
                  <a:srgbClr val="003399"/>
                </a:solidFill>
                <a:ea typeface="ＭＳ Ｐゴシック" panose="020B0600070205080204" pitchFamily="34" charset="-128"/>
              </a:rPr>
              <a:t>belgesi</a:t>
            </a:r>
            <a:r>
              <a:rPr lang="en-GB" altLang="tr-TR" sz="1800" b="1" dirty="0" smtClean="0">
                <a:solidFill>
                  <a:srgbClr val="003399"/>
                </a:solidFill>
                <a:ea typeface="ＭＳ Ｐゴシック" panose="020B0600070205080204" pitchFamily="34" charset="-128"/>
              </a:rPr>
              <a:t> (</a:t>
            </a:r>
            <a:r>
              <a:rPr lang="en-GB" altLang="tr-TR" sz="1800" b="1" dirty="0" err="1" smtClean="0">
                <a:solidFill>
                  <a:srgbClr val="003399"/>
                </a:solidFill>
                <a:ea typeface="ＭＳ Ｐゴシック" panose="020B0600070205080204" pitchFamily="34" charset="-128"/>
              </a:rPr>
              <a:t>ge</a:t>
            </a:r>
            <a:r>
              <a:rPr lang="tr-TR" altLang="tr-TR" sz="1800" b="1" dirty="0" err="1" smtClean="0">
                <a:solidFill>
                  <a:srgbClr val="003399"/>
                </a:solidFill>
                <a:ea typeface="ＭＳ Ｐゴシック" panose="020B0600070205080204" pitchFamily="34" charset="-128"/>
              </a:rPr>
              <a:t>rekliyse</a:t>
            </a:r>
            <a:r>
              <a:rPr lang="en-GB" altLang="tr-TR" sz="1800" b="1" dirty="0" smtClean="0">
                <a:solidFill>
                  <a:srgbClr val="003399"/>
                </a:solidFill>
                <a:ea typeface="ＭＳ Ｐゴシック" panose="020B0600070205080204" pitchFamily="34" charset="-128"/>
              </a:rPr>
              <a:t>)</a:t>
            </a:r>
            <a:r>
              <a:rPr lang="en-GB" altLang="tr-TR" sz="1800" dirty="0" smtClean="0">
                <a:solidFill>
                  <a:srgbClr val="003399"/>
                </a:solidFill>
                <a:ea typeface="ＭＳ Ｐゴシック" panose="020B0600070205080204" pitchFamily="34" charset="-128"/>
              </a:rPr>
              <a:t>  </a:t>
            </a:r>
          </a:p>
          <a:p>
            <a:pPr marL="0" indent="0" algn="just">
              <a:spcAft>
                <a:spcPts val="300"/>
              </a:spcAft>
              <a:buFontTx/>
              <a:buNone/>
              <a:defRPr/>
            </a:pPr>
            <a:endParaRPr lang="en-GB" sz="1400" kern="0" dirty="0" smtClean="0">
              <a:solidFill>
                <a:srgbClr val="003399"/>
              </a:solidFill>
              <a:latin typeface="+mj-lt"/>
              <a:ea typeface="Times New Roman" panose="02020603050405020304" pitchFamily="18" charset="0"/>
            </a:endParaRPr>
          </a:p>
          <a:p>
            <a:pPr marL="0" indent="0">
              <a:buFontTx/>
              <a:buNone/>
              <a:defRPr/>
            </a:pPr>
            <a:endParaRPr lang="en-US" kern="0" dirty="0"/>
          </a:p>
        </p:txBody>
      </p:sp>
      <p:cxnSp>
        <p:nvCxnSpPr>
          <p:cNvPr id="9" name="Düz Bağlayıcı 8"/>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3124200" cy="533400"/>
          </a:xfrm>
        </p:spPr>
        <p:txBody>
          <a:bodyPr/>
          <a:lstStyle/>
          <a:p>
            <a:pPr>
              <a:defRPr/>
            </a:pPr>
            <a:r>
              <a:rPr lang="en-GB" altLang="en-US" sz="2000" b="1" u="sng" dirty="0" smtClean="0">
                <a:solidFill>
                  <a:srgbClr val="003399"/>
                </a:solidFill>
                <a:ea typeface="ＭＳ Ｐゴシック" pitchFamily="34" charset="-128"/>
              </a:rPr>
              <a:t/>
            </a:r>
            <a:br>
              <a:rPr lang="en-GB" altLang="en-US" sz="2000" b="1" u="sng" dirty="0" smtClean="0">
                <a:solidFill>
                  <a:srgbClr val="003399"/>
                </a:solidFill>
                <a:ea typeface="ＭＳ Ｐゴシック" pitchFamily="34" charset="-128"/>
              </a:rPr>
            </a:b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Evaluation </a:t>
            </a:r>
            <a:r>
              <a:rPr lang="en-GB" altLang="en-US" sz="2400" b="1" dirty="0">
                <a:solidFill>
                  <a:srgbClr val="003399"/>
                </a:solidFill>
                <a:effectLst>
                  <a:outerShdw blurRad="38100" dist="38100" dir="2700000" algn="tl">
                    <a:srgbClr val="000000">
                      <a:alpha val="43137"/>
                    </a:srgbClr>
                  </a:outerShdw>
                </a:effectLst>
                <a:ea typeface="ＭＳ Ｐゴシック" pitchFamily="34" charset="-128"/>
              </a:rPr>
              <a:t>and </a:t>
            </a: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Selection Process</a:t>
            </a:r>
            <a:r>
              <a:rPr lang="en-GB" altLang="en-US" sz="2400" b="1" u="sng" dirty="0">
                <a:solidFill>
                  <a:srgbClr val="003399"/>
                </a:solidFill>
                <a:ea typeface="ＭＳ Ｐゴシック" pitchFamily="34" charset="-128"/>
              </a:rPr>
              <a:t/>
            </a:r>
            <a:br>
              <a:rPr lang="en-GB" altLang="en-US" sz="2400" b="1" u="sng" dirty="0">
                <a:solidFill>
                  <a:srgbClr val="003399"/>
                </a:solidFill>
                <a:ea typeface="ＭＳ Ｐゴシック" pitchFamily="34" charset="-128"/>
              </a:rPr>
            </a:br>
            <a:endParaRPr lang="en-GB" sz="2400" b="1" dirty="0">
              <a:solidFill>
                <a:srgbClr val="003399"/>
              </a:solidFill>
              <a:effectLst>
                <a:outerShdw blurRad="38100" dist="38100" dir="2700000" algn="tl">
                  <a:srgbClr val="000000">
                    <a:alpha val="43137"/>
                  </a:srgbClr>
                </a:outerShdw>
              </a:effectLst>
            </a:endParaRPr>
          </a:p>
        </p:txBody>
      </p:sp>
      <p:sp>
        <p:nvSpPr>
          <p:cNvPr id="17411" name="Content Placeholder 2"/>
          <p:cNvSpPr>
            <a:spLocks noGrp="1"/>
          </p:cNvSpPr>
          <p:nvPr>
            <p:ph idx="1"/>
          </p:nvPr>
        </p:nvSpPr>
        <p:spPr>
          <a:xfrm>
            <a:off x="0" y="1905000"/>
            <a:ext cx="4038600" cy="4495800"/>
          </a:xfrm>
        </p:spPr>
        <p:txBody>
          <a:bodyPr/>
          <a:lstStyle/>
          <a:p>
            <a:pPr>
              <a:buFont typeface="Wingdings" panose="05000000000000000000" pitchFamily="2" charset="2"/>
              <a:buChar char="Ø"/>
              <a:defRPr/>
            </a:pPr>
            <a:r>
              <a:rPr lang="en-GB" altLang="en-US" sz="1600" b="1" dirty="0" smtClean="0">
                <a:solidFill>
                  <a:srgbClr val="003399"/>
                </a:solidFill>
                <a:ea typeface="ＭＳ Ｐゴシック" pitchFamily="34" charset="-128"/>
              </a:rPr>
              <a:t>Administrative and eligibility check</a:t>
            </a:r>
          </a:p>
          <a:p>
            <a:pPr algn="just">
              <a:buFont typeface="Wingdings" panose="05000000000000000000" pitchFamily="2" charset="2"/>
              <a:buChar char="Ø"/>
              <a:defRPr/>
            </a:pPr>
            <a:r>
              <a:rPr lang="en-GB" altLang="en-US" sz="1600" b="1" dirty="0" smtClean="0">
                <a:solidFill>
                  <a:srgbClr val="003399"/>
                </a:solidFill>
                <a:ea typeface="ＭＳ Ｐゴシック" pitchFamily="34" charset="-128"/>
              </a:rPr>
              <a:t>Quality assessment </a:t>
            </a:r>
            <a:r>
              <a:rPr lang="en-GB" altLang="en-US" sz="1600" dirty="0" smtClean="0">
                <a:solidFill>
                  <a:srgbClr val="003399"/>
                </a:solidFill>
                <a:ea typeface="ＭＳ Ｐゴシック" pitchFamily="34" charset="-128"/>
              </a:rPr>
              <a:t>(including analysis of state aid relevance) </a:t>
            </a:r>
          </a:p>
          <a:p>
            <a:pPr algn="just">
              <a:buFont typeface="Wingdings" panose="05000000000000000000" pitchFamily="2" charset="2"/>
              <a:buChar char="Ø"/>
              <a:defRPr/>
            </a:pPr>
            <a:endParaRPr lang="en-GB" altLang="en-US" sz="1600" dirty="0" smtClean="0">
              <a:solidFill>
                <a:srgbClr val="003399"/>
              </a:solidFill>
              <a:ea typeface="ＭＳ Ｐゴシック" pitchFamily="34" charset="-128"/>
            </a:endParaRPr>
          </a:p>
          <a:p>
            <a:pPr lvl="1" algn="just" eaLnBrk="1" fontAlgn="auto" hangingPunct="1">
              <a:lnSpc>
                <a:spcPct val="115000"/>
              </a:lnSpc>
              <a:spcBef>
                <a:spcPts val="0"/>
              </a:spcBef>
              <a:spcAft>
                <a:spcPts val="0"/>
              </a:spcAft>
              <a:buFont typeface="Wingdings" panose="05000000000000000000" pitchFamily="2" charset="2"/>
              <a:buChar char="ü"/>
              <a:defRPr/>
            </a:pPr>
            <a:r>
              <a:rPr lang="en-GB" sz="1600" b="1" kern="1200" dirty="0" smtClean="0">
                <a:solidFill>
                  <a:srgbClr val="FF0000"/>
                </a:solidFill>
                <a:ea typeface="Calibri" panose="020F0502020204030204" pitchFamily="34" charset="0"/>
                <a:cs typeface="Times New Roman" panose="02020603050405020304" pitchFamily="18" charset="0"/>
              </a:rPr>
              <a:t>Strategic </a:t>
            </a:r>
            <a:r>
              <a:rPr lang="en-GB" sz="1600" b="1" kern="1200" dirty="0">
                <a:solidFill>
                  <a:srgbClr val="FF0000"/>
                </a:solidFill>
                <a:ea typeface="Calibri" panose="020F0502020204030204" pitchFamily="34" charset="0"/>
                <a:cs typeface="Times New Roman" panose="02020603050405020304" pitchFamily="18" charset="0"/>
              </a:rPr>
              <a:t>assessment criteria </a:t>
            </a:r>
            <a:r>
              <a:rPr lang="en-GB" sz="1600" b="1" kern="1200" dirty="0" smtClean="0">
                <a:solidFill>
                  <a:srgbClr val="003399"/>
                </a:solidFill>
                <a:ea typeface="Calibri" panose="020F0502020204030204" pitchFamily="34" charset="0"/>
                <a:cs typeface="Times New Roman" panose="02020603050405020304" pitchFamily="18" charset="0"/>
              </a:rPr>
              <a:t>– </a:t>
            </a:r>
            <a:r>
              <a:rPr lang="en-GB" sz="1600" b="1" kern="1200" dirty="0">
                <a:solidFill>
                  <a:srgbClr val="003399"/>
                </a:solidFill>
                <a:ea typeface="Calibri" panose="020F0502020204030204" pitchFamily="34" charset="0"/>
                <a:cs typeface="Times New Roman" panose="02020603050405020304" pitchFamily="18" charset="0"/>
              </a:rPr>
              <a:t>maximum </a:t>
            </a:r>
            <a:r>
              <a:rPr lang="en-GB" sz="1600" b="1" kern="1200" dirty="0" smtClean="0">
                <a:solidFill>
                  <a:srgbClr val="003399"/>
                </a:solidFill>
                <a:ea typeface="Calibri" panose="020F0502020204030204" pitchFamily="34" charset="0"/>
                <a:cs typeface="Times New Roman" panose="02020603050405020304" pitchFamily="18" charset="0"/>
              </a:rPr>
              <a:t>55 points</a:t>
            </a:r>
          </a:p>
          <a:p>
            <a:pPr marL="914400" lvl="1" indent="-457200" algn="just">
              <a:spcBef>
                <a:spcPts val="600"/>
              </a:spcBef>
              <a:buFontTx/>
              <a:buAutoNum type="arabicPeriod"/>
              <a:defRPr/>
            </a:pPr>
            <a:r>
              <a:rPr lang="en-GB" sz="1600" b="1" dirty="0" smtClean="0">
                <a:solidFill>
                  <a:srgbClr val="003399"/>
                </a:solidFill>
                <a:ea typeface="Calibri" panose="020F0502020204030204" pitchFamily="34" charset="0"/>
                <a:cs typeface="Times New Roman" panose="02020603050405020304" pitchFamily="18" charset="0"/>
              </a:rPr>
              <a:t>Relevance – </a:t>
            </a:r>
            <a:r>
              <a:rPr lang="en-GB" sz="1600" i="1" dirty="0" smtClean="0">
                <a:solidFill>
                  <a:srgbClr val="003399"/>
                </a:solidFill>
                <a:ea typeface="Calibri" panose="020F0502020204030204" pitchFamily="34" charset="0"/>
                <a:cs typeface="Times New Roman" panose="02020603050405020304" pitchFamily="18" charset="0"/>
              </a:rPr>
              <a:t>rejected if minimum score not obtained</a:t>
            </a:r>
          </a:p>
          <a:p>
            <a:pPr marL="457200" lvl="1" indent="0" algn="just">
              <a:spcBef>
                <a:spcPts val="600"/>
              </a:spcBef>
              <a:buFontTx/>
              <a:buNone/>
              <a:defRPr/>
            </a:pPr>
            <a:r>
              <a:rPr lang="en-GB" altLang="en-US" sz="1600" b="1" dirty="0" smtClean="0">
                <a:solidFill>
                  <a:srgbClr val="003399"/>
                </a:solidFill>
                <a:ea typeface="ＭＳ Ｐゴシック" pitchFamily="34" charset="-128"/>
                <a:cs typeface="Times New Roman" panose="02020603050405020304" pitchFamily="18" charset="0"/>
              </a:rPr>
              <a:t>2. </a:t>
            </a:r>
            <a:r>
              <a:rPr lang="en-GB" sz="1600" b="1" dirty="0" smtClean="0">
                <a:solidFill>
                  <a:srgbClr val="003399"/>
                </a:solidFill>
                <a:ea typeface="Calibri" panose="020F0502020204030204" pitchFamily="34" charset="0"/>
                <a:cs typeface="Times New Roman" panose="02020603050405020304" pitchFamily="18" charset="0"/>
              </a:rPr>
              <a:t>Added value and cross-border cooperation impact - </a:t>
            </a:r>
            <a:r>
              <a:rPr lang="en-GB" sz="1600" i="1" dirty="0" smtClean="0">
                <a:solidFill>
                  <a:srgbClr val="003399"/>
                </a:solidFill>
                <a:ea typeface="Calibri" panose="020F0502020204030204" pitchFamily="34" charset="0"/>
                <a:cs typeface="Times New Roman" panose="02020603050405020304" pitchFamily="18" charset="0"/>
              </a:rPr>
              <a:t>rejected if minimum score not obtained</a:t>
            </a:r>
          </a:p>
          <a:p>
            <a:pPr marL="457200" lvl="1" indent="0" algn="just">
              <a:spcBef>
                <a:spcPts val="600"/>
              </a:spcBef>
              <a:buFontTx/>
              <a:buNone/>
              <a:defRPr/>
            </a:pPr>
            <a:r>
              <a:rPr lang="en-GB" altLang="en-US" sz="1600" b="1" dirty="0" smtClean="0">
                <a:solidFill>
                  <a:srgbClr val="003399"/>
                </a:solidFill>
                <a:ea typeface="ＭＳ Ｐゴシック" pitchFamily="34" charset="-128"/>
              </a:rPr>
              <a:t>3. </a:t>
            </a:r>
            <a:r>
              <a:rPr lang="en-GB" sz="1600" b="1" dirty="0">
                <a:solidFill>
                  <a:srgbClr val="003399"/>
                </a:solidFill>
                <a:ea typeface="Calibri" panose="020F0502020204030204" pitchFamily="34" charset="0"/>
                <a:cs typeface="Times New Roman" panose="02020603050405020304" pitchFamily="18" charset="0"/>
              </a:rPr>
              <a:t>Contribution to programme priorities, expected results and outputs </a:t>
            </a:r>
            <a:r>
              <a:rPr lang="en-GB" sz="1600" b="1" dirty="0" smtClean="0">
                <a:solidFill>
                  <a:srgbClr val="003399"/>
                </a:solidFill>
                <a:ea typeface="Calibri" panose="020F0502020204030204" pitchFamily="34" charset="0"/>
                <a:cs typeface="Times New Roman" panose="02020603050405020304" pitchFamily="18" charset="0"/>
              </a:rPr>
              <a:t>- </a:t>
            </a:r>
            <a:r>
              <a:rPr lang="en-GB" sz="1600" i="1" dirty="0">
                <a:solidFill>
                  <a:srgbClr val="003399"/>
                </a:solidFill>
                <a:ea typeface="Calibri" panose="020F0502020204030204" pitchFamily="34" charset="0"/>
                <a:cs typeface="Times New Roman" panose="02020603050405020304" pitchFamily="18" charset="0"/>
              </a:rPr>
              <a:t>rejected if minimum score not </a:t>
            </a:r>
            <a:r>
              <a:rPr lang="en-GB" sz="1600" i="1" dirty="0" smtClean="0">
                <a:solidFill>
                  <a:srgbClr val="003399"/>
                </a:solidFill>
                <a:ea typeface="Calibri" panose="020F0502020204030204" pitchFamily="34" charset="0"/>
                <a:cs typeface="Times New Roman" panose="02020603050405020304" pitchFamily="18" charset="0"/>
              </a:rPr>
              <a:t>obtained</a:t>
            </a:r>
          </a:p>
          <a:p>
            <a:pPr marL="457200" lvl="1" indent="0" algn="just">
              <a:spcBef>
                <a:spcPts val="600"/>
              </a:spcBef>
              <a:buFontTx/>
              <a:buNone/>
              <a:defRPr/>
            </a:pPr>
            <a:r>
              <a:rPr lang="en-GB" sz="1600" b="1" dirty="0" smtClean="0">
                <a:solidFill>
                  <a:srgbClr val="003399"/>
                </a:solidFill>
                <a:ea typeface="Calibri" panose="020F0502020204030204" pitchFamily="34" charset="0"/>
                <a:cs typeface="Times New Roman" panose="02020603050405020304" pitchFamily="18" charset="0"/>
              </a:rPr>
              <a:t>4. </a:t>
            </a:r>
            <a:r>
              <a:rPr lang="en-GB" sz="1600" b="1" dirty="0">
                <a:solidFill>
                  <a:srgbClr val="003399"/>
                </a:solidFill>
                <a:ea typeface="Calibri" panose="020F0502020204030204" pitchFamily="34" charset="0"/>
                <a:cs typeface="Times New Roman" panose="02020603050405020304" pitchFamily="18" charset="0"/>
              </a:rPr>
              <a:t>Partnership </a:t>
            </a:r>
            <a:r>
              <a:rPr lang="en-GB" sz="1600" b="1" dirty="0" smtClean="0">
                <a:solidFill>
                  <a:srgbClr val="003399"/>
                </a:solidFill>
                <a:ea typeface="Calibri" panose="020F0502020204030204" pitchFamily="34" charset="0"/>
                <a:cs typeface="Times New Roman" panose="02020603050405020304" pitchFamily="18" charset="0"/>
              </a:rPr>
              <a:t>relevance</a:t>
            </a:r>
            <a:endParaRPr lang="en-GB" altLang="en-US" sz="2000" dirty="0" smtClean="0">
              <a:solidFill>
                <a:srgbClr val="003399"/>
              </a:solidFill>
              <a:ea typeface="ＭＳ Ｐゴシック" pitchFamily="34" charset="-128"/>
            </a:endParaRPr>
          </a:p>
        </p:txBody>
      </p:sp>
      <p:sp>
        <p:nvSpPr>
          <p:cNvPr id="4" name="Title 1"/>
          <p:cNvSpPr txBox="1">
            <a:spLocks/>
          </p:cNvSpPr>
          <p:nvPr/>
        </p:nvSpPr>
        <p:spPr bwMode="auto">
          <a:xfrm>
            <a:off x="5117691" y="977081"/>
            <a:ext cx="3124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en-US" sz="2000" b="1" u="sng" kern="0" dirty="0" smtClean="0">
                <a:solidFill>
                  <a:srgbClr val="003399"/>
                </a:solidFill>
                <a:ea typeface="ＭＳ Ｐゴシック" pitchFamily="34" charset="-128"/>
              </a:rPr>
              <a:t/>
            </a:r>
            <a:br>
              <a:rPr lang="en-GB" altLang="en-US" sz="2000" b="1" u="sng" kern="0" dirty="0" smtClean="0">
                <a:solidFill>
                  <a:srgbClr val="003399"/>
                </a:solidFill>
                <a:ea typeface="ＭＳ Ｐゴシック" pitchFamily="34" charset="-128"/>
              </a:rPr>
            </a:b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Değerlendirme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ve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Seçme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smtClean="0">
                <a:solidFill>
                  <a:srgbClr val="003399"/>
                </a:solidFill>
                <a:effectLst>
                  <a:outerShdw blurRad="38100" dist="38100" dir="2700000" algn="tl">
                    <a:srgbClr val="C0C0C0"/>
                  </a:outerShdw>
                </a:effectLst>
                <a:ea typeface="ＭＳ Ｐゴシック" panose="020B0600070205080204" pitchFamily="34" charset="-128"/>
              </a:rPr>
              <a:t>Süreci</a:t>
            </a:r>
            <a:r>
              <a:rPr lang="en-GB" altLang="en-US" sz="2400" b="1" u="sng" kern="0" dirty="0" smtClean="0">
                <a:solidFill>
                  <a:srgbClr val="003399"/>
                </a:solidFill>
                <a:ea typeface="ＭＳ Ｐゴシック" pitchFamily="34" charset="-128"/>
              </a:rPr>
              <a:t/>
            </a:r>
            <a:br>
              <a:rPr lang="en-GB" altLang="en-US" sz="2400" b="1" u="sng" kern="0" dirty="0" smtClean="0">
                <a:solidFill>
                  <a:srgbClr val="003399"/>
                </a:solidFill>
                <a:ea typeface="ＭＳ Ｐゴシック" pitchFamily="34" charset="-128"/>
              </a:rPr>
            </a:br>
            <a:endParaRPr lang="en-GB" sz="2400" b="1" kern="0" dirty="0">
              <a:solidFill>
                <a:srgbClr val="003399"/>
              </a:solidFill>
              <a:effectLst>
                <a:outerShdw blurRad="38100" dist="38100" dir="2700000" algn="tl">
                  <a:srgbClr val="000000">
                    <a:alpha val="43137"/>
                  </a:srgbClr>
                </a:outerShdw>
              </a:effectLst>
            </a:endParaRPr>
          </a:p>
        </p:txBody>
      </p:sp>
      <p:sp>
        <p:nvSpPr>
          <p:cNvPr id="5" name="Content Placeholder 2"/>
          <p:cNvSpPr txBox="1">
            <a:spLocks/>
          </p:cNvSpPr>
          <p:nvPr/>
        </p:nvSpPr>
        <p:spPr bwMode="auto">
          <a:xfrm>
            <a:off x="4724400" y="1752600"/>
            <a:ext cx="42672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anose="05000000000000000000" pitchFamily="2" charset="2"/>
              <a:buChar char="Ø"/>
            </a:pPr>
            <a:r>
              <a:rPr lang="en-GB" altLang="tr-TR" sz="1600" b="1" dirty="0" err="1" smtClean="0">
                <a:solidFill>
                  <a:srgbClr val="003399"/>
                </a:solidFill>
                <a:ea typeface="ＭＳ Ｐゴシック" panose="020B0600070205080204" pitchFamily="34" charset="-128"/>
              </a:rPr>
              <a:t>İdari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ve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uygunluk</a:t>
            </a:r>
            <a:r>
              <a:rPr lang="en-GB" altLang="tr-TR" sz="1600" b="1" dirty="0" smtClean="0">
                <a:solidFill>
                  <a:srgbClr val="003399"/>
                </a:solidFill>
                <a:ea typeface="ＭＳ Ｐゴシック" panose="020B0600070205080204" pitchFamily="34" charset="-128"/>
              </a:rPr>
              <a:t> </a:t>
            </a:r>
            <a:r>
              <a:rPr lang="tr-TR" altLang="tr-TR" sz="1600" b="1" dirty="0" smtClean="0">
                <a:solidFill>
                  <a:srgbClr val="003399"/>
                </a:solidFill>
                <a:ea typeface="ＭＳ Ｐゴシック" panose="020B0600070205080204" pitchFamily="34" charset="-128"/>
              </a:rPr>
              <a:t>değerlendirmesi</a:t>
            </a:r>
            <a:endParaRPr lang="en-GB" altLang="tr-TR" sz="1600" b="1" dirty="0" smtClean="0">
              <a:solidFill>
                <a:srgbClr val="003399"/>
              </a:solidFill>
              <a:ea typeface="ＭＳ Ｐゴシック" panose="020B0600070205080204" pitchFamily="34" charset="-128"/>
            </a:endParaRPr>
          </a:p>
          <a:p>
            <a:pPr algn="just">
              <a:buFont typeface="Wingdings" panose="05000000000000000000" pitchFamily="2" charset="2"/>
              <a:buChar char="Ø"/>
            </a:pPr>
            <a:r>
              <a:rPr lang="en-GB" altLang="tr-TR" sz="1600" b="1" dirty="0" err="1" smtClean="0">
                <a:solidFill>
                  <a:srgbClr val="003399"/>
                </a:solidFill>
                <a:ea typeface="ＭＳ Ｐゴシック" panose="020B0600070205080204" pitchFamily="34" charset="-128"/>
              </a:rPr>
              <a:t>Kalite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değerlendirmesi</a:t>
            </a:r>
            <a:r>
              <a:rPr lang="en-GB" altLang="tr-TR" sz="1600" b="1" dirty="0" smtClean="0">
                <a:solidFill>
                  <a:srgbClr val="003399"/>
                </a:solidFill>
                <a:ea typeface="ＭＳ Ｐゴシック" panose="020B0600070205080204" pitchFamily="34" charset="-128"/>
              </a:rPr>
              <a:t> </a:t>
            </a:r>
            <a:r>
              <a:rPr lang="en-GB" altLang="tr-TR" sz="1600" dirty="0" smtClean="0">
                <a:solidFill>
                  <a:srgbClr val="003399"/>
                </a:solidFill>
                <a:ea typeface="ＭＳ Ｐゴシック" panose="020B0600070205080204" pitchFamily="34" charset="-128"/>
              </a:rPr>
              <a:t>(</a:t>
            </a:r>
            <a:r>
              <a:rPr lang="en-GB" altLang="tr-TR" sz="1600" dirty="0" err="1" smtClean="0">
                <a:solidFill>
                  <a:srgbClr val="003399"/>
                </a:solidFill>
                <a:ea typeface="ＭＳ Ｐゴシック" panose="020B0600070205080204" pitchFamily="34" charset="-128"/>
              </a:rPr>
              <a:t>devlet</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yardımı</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ilgililiği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analizi</a:t>
            </a:r>
            <a:r>
              <a:rPr lang="en-GB" altLang="tr-TR" sz="1600" dirty="0" smtClean="0">
                <a:solidFill>
                  <a:srgbClr val="003399"/>
                </a:solidFill>
                <a:ea typeface="ＭＳ Ｐゴシック" panose="020B0600070205080204" pitchFamily="34" charset="-128"/>
              </a:rPr>
              <a:t> </a:t>
            </a:r>
            <a:r>
              <a:rPr lang="en-GB" altLang="tr-TR" sz="1600" dirty="0" err="1" smtClean="0">
                <a:solidFill>
                  <a:srgbClr val="003399"/>
                </a:solidFill>
                <a:ea typeface="ＭＳ Ｐゴシック" panose="020B0600070205080204" pitchFamily="34" charset="-128"/>
              </a:rPr>
              <a:t>dahil</a:t>
            </a:r>
            <a:r>
              <a:rPr lang="en-GB" altLang="tr-TR" sz="1600" dirty="0" smtClean="0">
                <a:solidFill>
                  <a:srgbClr val="003399"/>
                </a:solidFill>
                <a:ea typeface="ＭＳ Ｐゴシック" panose="020B0600070205080204" pitchFamily="34" charset="-128"/>
              </a:rPr>
              <a:t>) </a:t>
            </a:r>
          </a:p>
          <a:p>
            <a:pPr algn="just">
              <a:buFont typeface="Wingdings" panose="05000000000000000000" pitchFamily="2" charset="2"/>
              <a:buChar char="Ø"/>
            </a:pPr>
            <a:endParaRPr lang="en-GB" altLang="tr-TR" sz="1600" dirty="0" smtClean="0">
              <a:solidFill>
                <a:srgbClr val="003399"/>
              </a:solidFill>
              <a:ea typeface="ＭＳ Ｐゴシック" panose="020B0600070205080204" pitchFamily="34" charset="-128"/>
            </a:endParaRPr>
          </a:p>
          <a:p>
            <a:pPr lvl="1" algn="just" eaLnBrk="1" hangingPunct="1">
              <a:lnSpc>
                <a:spcPct val="115000"/>
              </a:lnSpc>
              <a:spcBef>
                <a:spcPct val="0"/>
              </a:spcBef>
              <a:buFont typeface="Wingdings" panose="05000000000000000000" pitchFamily="2" charset="2"/>
              <a:buChar char="ü"/>
            </a:pPr>
            <a:r>
              <a:rPr lang="en-GB" altLang="tr-TR" sz="1600" b="1" dirty="0" err="1" smtClean="0">
                <a:solidFill>
                  <a:srgbClr val="FF0000"/>
                </a:solidFill>
                <a:ea typeface="ＭＳ Ｐゴシック" panose="020B0600070205080204" pitchFamily="34" charset="-128"/>
              </a:rPr>
              <a:t>Stratejik</a:t>
            </a:r>
            <a:r>
              <a:rPr lang="en-GB" altLang="tr-TR" sz="1600" b="1" dirty="0" smtClean="0">
                <a:solidFill>
                  <a:srgbClr val="FF0000"/>
                </a:solidFill>
                <a:ea typeface="ＭＳ Ｐゴシック" panose="020B0600070205080204" pitchFamily="34" charset="-128"/>
              </a:rPr>
              <a:t> </a:t>
            </a:r>
            <a:r>
              <a:rPr lang="en-GB" altLang="tr-TR" sz="1600" b="1" dirty="0" err="1" smtClean="0">
                <a:solidFill>
                  <a:srgbClr val="FF0000"/>
                </a:solidFill>
                <a:ea typeface="ＭＳ Ｐゴシック" panose="020B0600070205080204" pitchFamily="34" charset="-128"/>
              </a:rPr>
              <a:t>değerlendirme</a:t>
            </a:r>
            <a:r>
              <a:rPr lang="en-GB" altLang="tr-TR" sz="1600" b="1" dirty="0" smtClean="0">
                <a:solidFill>
                  <a:srgbClr val="FF0000"/>
                </a:solidFill>
                <a:ea typeface="ＭＳ Ｐゴシック" panose="020B0600070205080204" pitchFamily="34" charset="-128"/>
              </a:rPr>
              <a:t> </a:t>
            </a:r>
            <a:r>
              <a:rPr lang="en-GB" altLang="tr-TR" sz="1600" b="1" dirty="0" err="1" smtClean="0">
                <a:solidFill>
                  <a:srgbClr val="FF0000"/>
                </a:solidFill>
                <a:ea typeface="ＭＳ Ｐゴシック" panose="020B0600070205080204" pitchFamily="34" charset="-128"/>
              </a:rPr>
              <a:t>kriterleri</a:t>
            </a:r>
            <a:r>
              <a:rPr lang="en-GB" altLang="tr-TR" sz="1600" b="1" dirty="0" smtClean="0">
                <a:solidFill>
                  <a:srgbClr val="FF0000"/>
                </a:solidFill>
                <a:ea typeface="ＭＳ Ｐゴシック" panose="020B0600070205080204" pitchFamily="34" charset="-128"/>
              </a:rPr>
              <a:t> </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maksimum</a:t>
            </a:r>
            <a:r>
              <a:rPr lang="en-GB" altLang="tr-TR" sz="1600" b="1" dirty="0" smtClean="0">
                <a:solidFill>
                  <a:srgbClr val="003399"/>
                </a:solidFill>
                <a:ea typeface="ＭＳ Ｐゴシック" panose="020B0600070205080204" pitchFamily="34" charset="-128"/>
              </a:rPr>
              <a:t> 55 </a:t>
            </a:r>
            <a:r>
              <a:rPr lang="en-GB" altLang="tr-TR" sz="1600" b="1" dirty="0" err="1" smtClean="0">
                <a:solidFill>
                  <a:srgbClr val="003399"/>
                </a:solidFill>
                <a:ea typeface="ＭＳ Ｐゴシック" panose="020B0600070205080204" pitchFamily="34" charset="-128"/>
              </a:rPr>
              <a:t>puan</a:t>
            </a:r>
            <a:endParaRPr lang="en-GB" altLang="tr-TR" sz="1600" b="1" dirty="0" smtClean="0">
              <a:solidFill>
                <a:srgbClr val="003399"/>
              </a:solidFill>
              <a:ea typeface="ＭＳ Ｐゴシック" panose="020B0600070205080204" pitchFamily="34" charset="-128"/>
            </a:endParaRPr>
          </a:p>
          <a:p>
            <a:pPr lvl="1" algn="just">
              <a:spcBef>
                <a:spcPts val="600"/>
              </a:spcBef>
              <a:buFontTx/>
              <a:buAutoNum type="arabicPeriod"/>
            </a:pPr>
            <a:r>
              <a:rPr lang="en-GB" altLang="tr-TR" sz="1600" b="1" dirty="0" err="1" smtClean="0">
                <a:solidFill>
                  <a:srgbClr val="003399"/>
                </a:solidFill>
                <a:ea typeface="ＭＳ Ｐゴシック" panose="020B0600070205080204" pitchFamily="34" charset="-128"/>
              </a:rPr>
              <a:t>İlgililik</a:t>
            </a:r>
            <a:r>
              <a:rPr lang="en-GB" altLang="tr-TR" sz="1600" b="1" dirty="0" smtClean="0">
                <a:solidFill>
                  <a:srgbClr val="003399"/>
                </a:solidFill>
                <a:ea typeface="ＭＳ Ｐゴシック" panose="020B0600070205080204" pitchFamily="34" charset="-128"/>
              </a:rPr>
              <a:t> – </a:t>
            </a:r>
            <a:r>
              <a:rPr lang="tr-TR" altLang="tr-TR" sz="1600" i="1" dirty="0" smtClean="0">
                <a:solidFill>
                  <a:srgbClr val="003399"/>
                </a:solidFill>
                <a:ea typeface="ＭＳ Ｐゴシック" panose="020B0600070205080204" pitchFamily="34" charset="-128"/>
              </a:rPr>
              <a:t>en düşük</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puan</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alınamazsa</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proje</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reddedilir</a:t>
            </a:r>
            <a:endParaRPr lang="en-GB" altLang="tr-TR" sz="1600" i="1" dirty="0" smtClean="0">
              <a:solidFill>
                <a:srgbClr val="003399"/>
              </a:solidFill>
              <a:ea typeface="ＭＳ Ｐゴシック" panose="020B0600070205080204" pitchFamily="34" charset="-128"/>
            </a:endParaRPr>
          </a:p>
          <a:p>
            <a:pPr lvl="1" algn="just">
              <a:spcBef>
                <a:spcPts val="600"/>
              </a:spcBef>
              <a:buFontTx/>
              <a:buNone/>
            </a:pPr>
            <a:r>
              <a:rPr lang="en-GB" altLang="tr-TR" sz="1600" b="1" dirty="0" smtClean="0">
                <a:solidFill>
                  <a:srgbClr val="003399"/>
                </a:solidFill>
                <a:ea typeface="ＭＳ Ｐゴシック" panose="020B0600070205080204" pitchFamily="34" charset="-128"/>
              </a:rPr>
              <a:t>2. </a:t>
            </a:r>
            <a:r>
              <a:rPr lang="en-GB" altLang="tr-TR" sz="1600" b="1" dirty="0" err="1" smtClean="0">
                <a:solidFill>
                  <a:srgbClr val="003399"/>
                </a:solidFill>
                <a:ea typeface="ＭＳ Ｐゴシック" panose="020B0600070205080204" pitchFamily="34" charset="-128"/>
              </a:rPr>
              <a:t>Katma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değer</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ve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sınır</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ötesi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işbirliği</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etkisi</a:t>
            </a:r>
            <a:r>
              <a:rPr lang="en-GB" altLang="tr-TR" sz="1600" b="1" dirty="0" smtClean="0">
                <a:solidFill>
                  <a:srgbClr val="003399"/>
                </a:solidFill>
                <a:ea typeface="ＭＳ Ｐゴシック" panose="020B0600070205080204" pitchFamily="34" charset="-128"/>
              </a:rPr>
              <a:t> – </a:t>
            </a:r>
            <a:r>
              <a:rPr lang="tr-TR" altLang="tr-TR" sz="1600" i="1" dirty="0" smtClean="0">
                <a:solidFill>
                  <a:srgbClr val="003399"/>
                </a:solidFill>
                <a:ea typeface="ＭＳ Ｐゴシック" panose="020B0600070205080204" pitchFamily="34" charset="-128"/>
              </a:rPr>
              <a:t>en düşük</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puan</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alınamazsa</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proje</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reddedilir</a:t>
            </a:r>
            <a:endParaRPr lang="en-GB" altLang="tr-TR" sz="1600" i="1" dirty="0" smtClean="0">
              <a:solidFill>
                <a:srgbClr val="003399"/>
              </a:solidFill>
              <a:ea typeface="ＭＳ Ｐゴシック" panose="020B0600070205080204" pitchFamily="34" charset="-128"/>
            </a:endParaRPr>
          </a:p>
          <a:p>
            <a:pPr lvl="1" algn="just">
              <a:spcBef>
                <a:spcPts val="600"/>
              </a:spcBef>
              <a:buFontTx/>
              <a:buNone/>
            </a:pPr>
            <a:r>
              <a:rPr lang="en-GB" altLang="tr-TR" sz="1600" b="1" dirty="0" smtClean="0">
                <a:solidFill>
                  <a:srgbClr val="003399"/>
                </a:solidFill>
                <a:ea typeface="ＭＳ Ｐゴシック" panose="020B0600070205080204" pitchFamily="34" charset="-128"/>
              </a:rPr>
              <a:t>3. Program </a:t>
            </a:r>
            <a:r>
              <a:rPr lang="en-GB" altLang="tr-TR" sz="1600" b="1" dirty="0" err="1" smtClean="0">
                <a:solidFill>
                  <a:srgbClr val="003399"/>
                </a:solidFill>
                <a:ea typeface="ＭＳ Ｐゴシック" panose="020B0600070205080204" pitchFamily="34" charset="-128"/>
              </a:rPr>
              <a:t>önceliklerine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beklenen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sonuçlara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ve</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çıktılara</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katkısı</a:t>
            </a:r>
            <a:r>
              <a:rPr lang="en-GB" altLang="tr-TR" sz="1600" b="1" dirty="0" smtClean="0">
                <a:solidFill>
                  <a:srgbClr val="003399"/>
                </a:solidFill>
                <a:ea typeface="ＭＳ Ｐゴシック" panose="020B0600070205080204" pitchFamily="34" charset="-128"/>
              </a:rPr>
              <a:t> – </a:t>
            </a:r>
            <a:r>
              <a:rPr lang="tr-TR" altLang="tr-TR" sz="1600" i="1" dirty="0" smtClean="0">
                <a:solidFill>
                  <a:srgbClr val="003399"/>
                </a:solidFill>
                <a:ea typeface="ＭＳ Ｐゴシック" panose="020B0600070205080204" pitchFamily="34" charset="-128"/>
              </a:rPr>
              <a:t>en düşük</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puan</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alınamazsa</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proje</a:t>
            </a:r>
            <a:r>
              <a:rPr lang="en-GB" altLang="tr-TR" sz="1600" i="1" dirty="0" smtClean="0">
                <a:solidFill>
                  <a:srgbClr val="003399"/>
                </a:solidFill>
                <a:ea typeface="ＭＳ Ｐゴシック" panose="020B0600070205080204" pitchFamily="34" charset="-128"/>
              </a:rPr>
              <a:t> </a:t>
            </a:r>
            <a:r>
              <a:rPr lang="en-GB" altLang="tr-TR" sz="1600" i="1" dirty="0" err="1" smtClean="0">
                <a:solidFill>
                  <a:srgbClr val="003399"/>
                </a:solidFill>
                <a:ea typeface="ＭＳ Ｐゴシック" panose="020B0600070205080204" pitchFamily="34" charset="-128"/>
              </a:rPr>
              <a:t>reddedilir</a:t>
            </a:r>
            <a:endParaRPr lang="en-GB" altLang="tr-TR" sz="1600" i="1" dirty="0" smtClean="0">
              <a:solidFill>
                <a:srgbClr val="003399"/>
              </a:solidFill>
              <a:ea typeface="ＭＳ Ｐゴシック" panose="020B0600070205080204" pitchFamily="34" charset="-128"/>
            </a:endParaRPr>
          </a:p>
          <a:p>
            <a:pPr lvl="1" algn="just">
              <a:spcBef>
                <a:spcPts val="600"/>
              </a:spcBef>
              <a:buFontTx/>
              <a:buNone/>
            </a:pPr>
            <a:r>
              <a:rPr lang="en-GB" altLang="tr-TR" sz="1600" b="1" dirty="0" smtClean="0">
                <a:solidFill>
                  <a:srgbClr val="003399"/>
                </a:solidFill>
                <a:ea typeface="ＭＳ Ｐゴシック" panose="020B0600070205080204" pitchFamily="34" charset="-128"/>
              </a:rPr>
              <a:t>4. </a:t>
            </a:r>
            <a:r>
              <a:rPr lang="en-GB" altLang="tr-TR" sz="1600" b="1" dirty="0" err="1" smtClean="0">
                <a:solidFill>
                  <a:srgbClr val="003399"/>
                </a:solidFill>
                <a:ea typeface="ＭＳ Ｐゴシック" panose="020B0600070205080204" pitchFamily="34" charset="-128"/>
              </a:rPr>
              <a:t>Ortaklık</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bakımından</a:t>
            </a:r>
            <a:r>
              <a:rPr lang="en-GB" altLang="tr-TR" sz="1600" b="1" dirty="0" smtClean="0">
                <a:solidFill>
                  <a:srgbClr val="003399"/>
                </a:solidFill>
                <a:ea typeface="ＭＳ Ｐゴシック" panose="020B0600070205080204" pitchFamily="34" charset="-128"/>
              </a:rPr>
              <a:t> </a:t>
            </a:r>
            <a:r>
              <a:rPr lang="en-GB" altLang="tr-TR" sz="1600" b="1" dirty="0" err="1" smtClean="0">
                <a:solidFill>
                  <a:srgbClr val="003399"/>
                </a:solidFill>
                <a:ea typeface="ＭＳ Ｐゴシック" panose="020B0600070205080204" pitchFamily="34" charset="-128"/>
              </a:rPr>
              <a:t>ilgililiği</a:t>
            </a:r>
            <a:r>
              <a:rPr lang="en-GB" altLang="tr-TR" sz="1600" b="1" dirty="0" smtClean="0">
                <a:solidFill>
                  <a:srgbClr val="003399"/>
                </a:solidFill>
                <a:ea typeface="ＭＳ Ｐゴシック" panose="020B0600070205080204" pitchFamily="34" charset="-128"/>
              </a:rPr>
              <a:t> </a:t>
            </a:r>
          </a:p>
        </p:txBody>
      </p:sp>
      <p:cxnSp>
        <p:nvCxnSpPr>
          <p:cNvPr id="6" name="Düz Bağlayıcı 5"/>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1028700"/>
            <a:ext cx="2895600" cy="781050"/>
          </a:xfrm>
        </p:spPr>
        <p:txBody>
          <a:bodyPr/>
          <a:lstStyle/>
          <a:p>
            <a:pPr>
              <a:defRPr/>
            </a:pPr>
            <a:r>
              <a:rPr lang="en-GB" altLang="en-US" sz="2400" b="1" u="sng" dirty="0" smtClean="0">
                <a:solidFill>
                  <a:srgbClr val="003399"/>
                </a:solidFill>
                <a:ea typeface="ＭＳ Ｐゴシック" pitchFamily="34" charset="-128"/>
              </a:rPr>
              <a:t/>
            </a:r>
            <a:br>
              <a:rPr lang="en-GB" altLang="en-US" sz="2400" b="1" u="sng" dirty="0" smtClean="0">
                <a:solidFill>
                  <a:srgbClr val="003399"/>
                </a:solidFill>
                <a:ea typeface="ＭＳ Ｐゴシック" pitchFamily="34" charset="-128"/>
              </a:rPr>
            </a:b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Evaluation </a:t>
            </a:r>
            <a:r>
              <a:rPr lang="en-GB" altLang="en-US" sz="2400" b="1" dirty="0">
                <a:solidFill>
                  <a:srgbClr val="003399"/>
                </a:solidFill>
                <a:effectLst>
                  <a:outerShdw blurRad="38100" dist="38100" dir="2700000" algn="tl">
                    <a:srgbClr val="000000">
                      <a:alpha val="43137"/>
                    </a:srgbClr>
                  </a:outerShdw>
                </a:effectLst>
                <a:ea typeface="ＭＳ Ｐゴシック" pitchFamily="34" charset="-128"/>
              </a:rPr>
              <a:t>and </a:t>
            </a:r>
            <a:r>
              <a:rPr lang="en-GB" altLang="en-US" sz="2400" b="1" dirty="0" smtClean="0">
                <a:solidFill>
                  <a:srgbClr val="003399"/>
                </a:solidFill>
                <a:effectLst>
                  <a:outerShdw blurRad="38100" dist="38100" dir="2700000" algn="tl">
                    <a:srgbClr val="000000">
                      <a:alpha val="43137"/>
                    </a:srgbClr>
                  </a:outerShdw>
                </a:effectLst>
                <a:ea typeface="ＭＳ Ｐゴシック" pitchFamily="34" charset="-128"/>
              </a:rPr>
              <a:t>Selection Process</a:t>
            </a:r>
            <a:r>
              <a:rPr lang="en-GB" altLang="en-US" sz="2400" b="1" u="sng" dirty="0">
                <a:solidFill>
                  <a:srgbClr val="003399"/>
                </a:solidFill>
                <a:ea typeface="ＭＳ Ｐゴシック" pitchFamily="34" charset="-128"/>
              </a:rPr>
              <a:t/>
            </a:r>
            <a:br>
              <a:rPr lang="en-GB" altLang="en-US" sz="2400" b="1" u="sng" dirty="0">
                <a:solidFill>
                  <a:srgbClr val="003399"/>
                </a:solidFill>
                <a:ea typeface="ＭＳ Ｐゴシック" pitchFamily="34" charset="-128"/>
              </a:rPr>
            </a:br>
            <a:endParaRPr lang="en-GB" sz="2400" b="1" dirty="0">
              <a:solidFill>
                <a:srgbClr val="003399"/>
              </a:solidFill>
              <a:effectLst>
                <a:outerShdw blurRad="38100" dist="38100" dir="2700000" algn="tl">
                  <a:srgbClr val="000000">
                    <a:alpha val="43137"/>
                  </a:srgbClr>
                </a:outerShdw>
              </a:effectLst>
            </a:endParaRPr>
          </a:p>
        </p:txBody>
      </p:sp>
      <p:sp>
        <p:nvSpPr>
          <p:cNvPr id="17411" name="Content Placeholder 2"/>
          <p:cNvSpPr>
            <a:spLocks noGrp="1"/>
          </p:cNvSpPr>
          <p:nvPr>
            <p:ph idx="1"/>
          </p:nvPr>
        </p:nvSpPr>
        <p:spPr>
          <a:xfrm>
            <a:off x="0" y="1809750"/>
            <a:ext cx="4038600" cy="4495800"/>
          </a:xfrm>
        </p:spPr>
        <p:txBody>
          <a:bodyPr/>
          <a:lstStyle/>
          <a:p>
            <a:pPr lvl="1" eaLnBrk="1" fontAlgn="auto" hangingPunct="1">
              <a:lnSpc>
                <a:spcPct val="115000"/>
              </a:lnSpc>
              <a:spcBef>
                <a:spcPts val="0"/>
              </a:spcBef>
              <a:spcAft>
                <a:spcPts val="0"/>
              </a:spcAft>
              <a:buFont typeface="Wingdings" panose="05000000000000000000" pitchFamily="2" charset="2"/>
              <a:buChar char="ü"/>
              <a:defRPr/>
            </a:pPr>
            <a:r>
              <a:rPr lang="en-GB" sz="2000" b="1" dirty="0" smtClean="0">
                <a:solidFill>
                  <a:srgbClr val="FF0000"/>
                </a:solidFill>
                <a:ea typeface="Calibri" panose="020F0502020204030204" pitchFamily="34" charset="0"/>
                <a:cs typeface="Times New Roman" panose="02020603050405020304" pitchFamily="18" charset="0"/>
              </a:rPr>
              <a:t>Operational </a:t>
            </a:r>
            <a:r>
              <a:rPr lang="en-GB" sz="2000" b="1" dirty="0">
                <a:solidFill>
                  <a:srgbClr val="FF0000"/>
                </a:solidFill>
                <a:ea typeface="Calibri" panose="020F0502020204030204" pitchFamily="34" charset="0"/>
                <a:cs typeface="Times New Roman" panose="02020603050405020304" pitchFamily="18" charset="0"/>
              </a:rPr>
              <a:t>assessment criteria </a:t>
            </a:r>
            <a:r>
              <a:rPr lang="en-GB" sz="2000" b="1" dirty="0" smtClean="0">
                <a:solidFill>
                  <a:srgbClr val="FF0000"/>
                </a:solidFill>
                <a:ea typeface="Calibri" panose="020F0502020204030204" pitchFamily="34" charset="0"/>
                <a:cs typeface="Times New Roman" panose="02020603050405020304" pitchFamily="18" charset="0"/>
              </a:rPr>
              <a:t>– </a:t>
            </a:r>
            <a:r>
              <a:rPr lang="en-GB" sz="2000" b="1" dirty="0">
                <a:solidFill>
                  <a:srgbClr val="FF0000"/>
                </a:solidFill>
                <a:ea typeface="Calibri" panose="020F0502020204030204" pitchFamily="34" charset="0"/>
                <a:cs typeface="Times New Roman" panose="02020603050405020304" pitchFamily="18" charset="0"/>
              </a:rPr>
              <a:t>maximum 45</a:t>
            </a:r>
            <a:endParaRPr lang="en-US" sz="2000" dirty="0">
              <a:solidFill>
                <a:srgbClr val="FF0000"/>
              </a:solidFill>
              <a:ea typeface="Calibri" panose="020F0502020204030204" pitchFamily="34" charset="0"/>
              <a:cs typeface="Times New Roman" panose="02020603050405020304" pitchFamily="18" charset="0"/>
            </a:endParaRPr>
          </a:p>
          <a:p>
            <a:pPr lvl="1" eaLnBrk="1" fontAlgn="auto" hangingPunct="1">
              <a:lnSpc>
                <a:spcPct val="115000"/>
              </a:lnSpc>
              <a:spcBef>
                <a:spcPts val="0"/>
              </a:spcBef>
              <a:spcAft>
                <a:spcPts val="0"/>
              </a:spcAft>
              <a:buFont typeface="Wingdings" panose="05000000000000000000" pitchFamily="2" charset="2"/>
              <a:buChar char="ü"/>
              <a:defRPr/>
            </a:pPr>
            <a:endParaRPr lang="en-GB" altLang="en-US" sz="2000" dirty="0" smtClean="0">
              <a:solidFill>
                <a:srgbClr val="003399"/>
              </a:solidFill>
              <a:ea typeface="ＭＳ Ｐゴシック" pitchFamily="34" charset="-128"/>
            </a:endParaRPr>
          </a:p>
          <a:p>
            <a:pPr marL="457200" lvl="1" indent="0">
              <a:buFontTx/>
              <a:buNone/>
              <a:defRPr/>
            </a:pPr>
            <a:r>
              <a:rPr lang="en-GB" altLang="en-US" sz="2000" b="1" dirty="0" smtClean="0">
                <a:solidFill>
                  <a:srgbClr val="003399"/>
                </a:solidFill>
                <a:ea typeface="ＭＳ Ｐゴシック" pitchFamily="34" charset="-128"/>
              </a:rPr>
              <a:t>5. </a:t>
            </a:r>
            <a:r>
              <a:rPr lang="en-GB" sz="2000" b="1" dirty="0">
                <a:solidFill>
                  <a:srgbClr val="003399"/>
                </a:solidFill>
                <a:ea typeface="Calibri" panose="020F0502020204030204" pitchFamily="34" charset="0"/>
                <a:cs typeface="Times New Roman" panose="02020603050405020304" pitchFamily="18" charset="0"/>
              </a:rPr>
              <a:t>Partnership capacity </a:t>
            </a:r>
            <a:r>
              <a:rPr lang="en-GB" sz="2000" b="1" dirty="0" smtClean="0">
                <a:solidFill>
                  <a:srgbClr val="003399"/>
                </a:solidFill>
                <a:ea typeface="Calibri" panose="020F0502020204030204" pitchFamily="34" charset="0"/>
                <a:cs typeface="Times New Roman" panose="02020603050405020304" pitchFamily="18" charset="0"/>
              </a:rPr>
              <a:t>- </a:t>
            </a:r>
            <a:r>
              <a:rPr lang="en-GB" sz="2000" i="1" dirty="0">
                <a:solidFill>
                  <a:srgbClr val="003399"/>
                </a:solidFill>
                <a:ea typeface="Calibri" panose="020F0502020204030204" pitchFamily="34" charset="0"/>
                <a:cs typeface="Times New Roman" panose="02020603050405020304" pitchFamily="18" charset="0"/>
              </a:rPr>
              <a:t>rejected if minimum score not </a:t>
            </a:r>
            <a:r>
              <a:rPr lang="en-GB" sz="2000" i="1" dirty="0" smtClean="0">
                <a:solidFill>
                  <a:srgbClr val="003399"/>
                </a:solidFill>
                <a:ea typeface="Calibri" panose="020F0502020204030204" pitchFamily="34" charset="0"/>
                <a:cs typeface="Times New Roman" panose="02020603050405020304" pitchFamily="18" charset="0"/>
              </a:rPr>
              <a:t>obtained</a:t>
            </a:r>
          </a:p>
          <a:p>
            <a:pPr marL="457200" lvl="1" indent="0">
              <a:buFontTx/>
              <a:buNone/>
              <a:defRPr/>
            </a:pPr>
            <a:endParaRPr lang="en-GB" sz="2000" dirty="0" smtClean="0">
              <a:solidFill>
                <a:srgbClr val="003399"/>
              </a:solidFill>
              <a:ea typeface="Calibri" panose="020F0502020204030204" pitchFamily="34" charset="0"/>
              <a:cs typeface="Times New Roman" panose="02020603050405020304" pitchFamily="18" charset="0"/>
            </a:endParaRPr>
          </a:p>
          <a:p>
            <a:pPr marL="457200" lvl="1" indent="0">
              <a:buFontTx/>
              <a:buNone/>
              <a:defRPr/>
            </a:pPr>
            <a:r>
              <a:rPr lang="en-GB" altLang="en-US" sz="2000" b="1" dirty="0" smtClean="0">
                <a:solidFill>
                  <a:srgbClr val="003399"/>
                </a:solidFill>
                <a:ea typeface="ＭＳ Ｐゴシック" pitchFamily="34" charset="-128"/>
                <a:cs typeface="Times New Roman" panose="02020603050405020304" pitchFamily="18" charset="0"/>
              </a:rPr>
              <a:t>6. </a:t>
            </a:r>
            <a:r>
              <a:rPr lang="en-GB" sz="2000" b="1" kern="1200" dirty="0" smtClean="0">
                <a:solidFill>
                  <a:srgbClr val="003399"/>
                </a:solidFill>
                <a:ea typeface="Calibri" panose="020F0502020204030204" pitchFamily="34" charset="0"/>
                <a:cs typeface="Times New Roman" panose="02020603050405020304" pitchFamily="18" charset="0"/>
              </a:rPr>
              <a:t>Communication</a:t>
            </a:r>
          </a:p>
          <a:p>
            <a:pPr marL="457200" lvl="1" indent="0">
              <a:buFontTx/>
              <a:buNone/>
              <a:defRPr/>
            </a:pPr>
            <a:endParaRPr lang="en-GB" sz="2000" b="1" kern="1200" dirty="0" smtClean="0">
              <a:solidFill>
                <a:srgbClr val="003399"/>
              </a:solidFill>
              <a:ea typeface="Calibri" panose="020F0502020204030204" pitchFamily="34" charset="0"/>
              <a:cs typeface="Times New Roman" panose="02020603050405020304" pitchFamily="18" charset="0"/>
            </a:endParaRPr>
          </a:p>
          <a:p>
            <a:pPr marL="457200" lvl="1" indent="0">
              <a:buFontTx/>
              <a:buNone/>
              <a:defRPr/>
            </a:pPr>
            <a:r>
              <a:rPr lang="en-GB" altLang="en-US" sz="2000" b="1" kern="1200" dirty="0" smtClean="0">
                <a:solidFill>
                  <a:srgbClr val="003399"/>
                </a:solidFill>
                <a:ea typeface="ＭＳ Ｐゴシック" pitchFamily="34" charset="-128"/>
                <a:cs typeface="Times New Roman" panose="02020603050405020304" pitchFamily="18" charset="0"/>
              </a:rPr>
              <a:t>7. </a:t>
            </a:r>
            <a:r>
              <a:rPr lang="en-GB" sz="2000" b="1" dirty="0">
                <a:solidFill>
                  <a:srgbClr val="003399"/>
                </a:solidFill>
                <a:ea typeface="Calibri" panose="020F0502020204030204" pitchFamily="34" charset="0"/>
                <a:cs typeface="Times New Roman" panose="02020603050405020304" pitchFamily="18" charset="0"/>
              </a:rPr>
              <a:t>Work plan </a:t>
            </a:r>
            <a:endParaRPr lang="en-GB" sz="2000" b="1" dirty="0" smtClean="0">
              <a:solidFill>
                <a:srgbClr val="003399"/>
              </a:solidFill>
              <a:ea typeface="Calibri" panose="020F0502020204030204" pitchFamily="34" charset="0"/>
              <a:cs typeface="Times New Roman" panose="02020603050405020304" pitchFamily="18" charset="0"/>
            </a:endParaRPr>
          </a:p>
          <a:p>
            <a:pPr marL="457200" lvl="1" indent="0">
              <a:buFontTx/>
              <a:buNone/>
              <a:defRPr/>
            </a:pPr>
            <a:endParaRPr lang="en-GB" sz="2000" b="1" dirty="0" smtClean="0">
              <a:solidFill>
                <a:srgbClr val="003399"/>
              </a:solidFill>
              <a:ea typeface="Calibri" panose="020F0502020204030204" pitchFamily="34" charset="0"/>
              <a:cs typeface="Times New Roman" panose="02020603050405020304" pitchFamily="18" charset="0"/>
            </a:endParaRPr>
          </a:p>
          <a:p>
            <a:pPr marL="457200" lvl="1" indent="0">
              <a:buFontTx/>
              <a:buNone/>
              <a:defRPr/>
            </a:pPr>
            <a:r>
              <a:rPr lang="en-GB" altLang="en-US" sz="2000" b="1" dirty="0" smtClean="0">
                <a:solidFill>
                  <a:srgbClr val="003399"/>
                </a:solidFill>
                <a:ea typeface="ＭＳ Ｐゴシック" pitchFamily="34" charset="-128"/>
                <a:cs typeface="Times New Roman" panose="02020603050405020304" pitchFamily="18" charset="0"/>
              </a:rPr>
              <a:t>8. </a:t>
            </a:r>
            <a:r>
              <a:rPr lang="en-GB" sz="2000" b="1" dirty="0" smtClean="0">
                <a:solidFill>
                  <a:srgbClr val="003399"/>
                </a:solidFill>
                <a:ea typeface="Calibri" panose="020F0502020204030204" pitchFamily="34" charset="0"/>
                <a:cs typeface="Times New Roman" panose="02020603050405020304" pitchFamily="18" charset="0"/>
              </a:rPr>
              <a:t>Budget</a:t>
            </a:r>
            <a:endParaRPr lang="en-GB" altLang="en-US" dirty="0" smtClean="0">
              <a:solidFill>
                <a:srgbClr val="003399"/>
              </a:solidFill>
              <a:ea typeface="ＭＳ Ｐゴシック" pitchFamily="34" charset="-128"/>
            </a:endParaRPr>
          </a:p>
        </p:txBody>
      </p:sp>
      <p:pic>
        <p:nvPicPr>
          <p:cNvPr id="79876"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700" y="1028700"/>
            <a:ext cx="6858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5486400" y="1026242"/>
            <a:ext cx="28956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en-US" sz="2400" b="1" u="sng" kern="0" dirty="0" smtClean="0">
                <a:solidFill>
                  <a:srgbClr val="003399"/>
                </a:solidFill>
                <a:ea typeface="ＭＳ Ｐゴシック" pitchFamily="34" charset="-128"/>
              </a:rPr>
              <a:t/>
            </a:r>
            <a:br>
              <a:rPr lang="en-GB" altLang="en-US" sz="2400" b="1" u="sng" kern="0" dirty="0" smtClean="0">
                <a:solidFill>
                  <a:srgbClr val="003399"/>
                </a:solidFill>
                <a:ea typeface="ＭＳ Ｐゴシック" pitchFamily="34" charset="-128"/>
              </a:rPr>
            </a:b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Değerlendirme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ve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Seçme</a:t>
            </a:r>
            <a:r>
              <a:rPr lang="en-GB" altLang="tr-TR" sz="24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400" b="1" dirty="0" err="1">
                <a:solidFill>
                  <a:srgbClr val="003399"/>
                </a:solidFill>
                <a:effectLst>
                  <a:outerShdw blurRad="38100" dist="38100" dir="2700000" algn="tl">
                    <a:srgbClr val="C0C0C0"/>
                  </a:outerShdw>
                </a:effectLst>
                <a:ea typeface="ＭＳ Ｐゴシック" panose="020B0600070205080204" pitchFamily="34" charset="-128"/>
              </a:rPr>
              <a:t>Süreci</a:t>
            </a:r>
            <a:r>
              <a:rPr lang="en-GB" altLang="en-US" sz="2400" b="1" u="sng" kern="0" dirty="0" smtClean="0">
                <a:solidFill>
                  <a:srgbClr val="003399"/>
                </a:solidFill>
                <a:ea typeface="ＭＳ Ｐゴシック" pitchFamily="34" charset="-128"/>
              </a:rPr>
              <a:t/>
            </a:r>
            <a:br>
              <a:rPr lang="en-GB" altLang="en-US" sz="2400" b="1" u="sng" kern="0" dirty="0" smtClean="0">
                <a:solidFill>
                  <a:srgbClr val="003399"/>
                </a:solidFill>
                <a:ea typeface="ＭＳ Ｐゴシック" pitchFamily="34" charset="-128"/>
              </a:rPr>
            </a:br>
            <a:endParaRPr lang="en-GB" sz="2400" b="1" kern="0" dirty="0">
              <a:solidFill>
                <a:srgbClr val="003399"/>
              </a:solidFill>
              <a:effectLst>
                <a:outerShdw blurRad="38100" dist="38100" dir="2700000" algn="tl">
                  <a:srgbClr val="000000">
                    <a:alpha val="43137"/>
                  </a:srgbClr>
                </a:outerShdw>
              </a:effectLst>
            </a:endParaRPr>
          </a:p>
        </p:txBody>
      </p:sp>
      <p:sp>
        <p:nvSpPr>
          <p:cNvPr id="6" name="Content Placeholder 2"/>
          <p:cNvSpPr txBox="1">
            <a:spLocks/>
          </p:cNvSpPr>
          <p:nvPr/>
        </p:nvSpPr>
        <p:spPr bwMode="auto">
          <a:xfrm>
            <a:off x="4533900" y="1807292"/>
            <a:ext cx="4038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eaLnBrk="1" hangingPunct="1">
              <a:lnSpc>
                <a:spcPct val="115000"/>
              </a:lnSpc>
              <a:spcBef>
                <a:spcPct val="0"/>
              </a:spcBef>
              <a:buFont typeface="Wingdings" panose="05000000000000000000" pitchFamily="2" charset="2"/>
              <a:buChar char="ü"/>
            </a:pPr>
            <a:r>
              <a:rPr lang="en-GB" altLang="tr-TR" sz="2000" b="1" dirty="0" err="1" smtClean="0">
                <a:solidFill>
                  <a:srgbClr val="FF0000"/>
                </a:solidFill>
                <a:ea typeface="ＭＳ Ｐゴシック" panose="020B0600070205080204" pitchFamily="34" charset="-128"/>
              </a:rPr>
              <a:t>Operasyonel</a:t>
            </a:r>
            <a:r>
              <a:rPr lang="en-GB" altLang="tr-TR" sz="2000" b="1" dirty="0" smtClean="0">
                <a:solidFill>
                  <a:srgbClr val="FF0000"/>
                </a:solidFill>
                <a:ea typeface="ＭＳ Ｐゴシック" panose="020B0600070205080204" pitchFamily="34" charset="-128"/>
              </a:rPr>
              <a:t> </a:t>
            </a:r>
            <a:r>
              <a:rPr lang="en-GB" altLang="tr-TR" sz="2000" b="1" dirty="0" err="1" smtClean="0">
                <a:solidFill>
                  <a:srgbClr val="FF0000"/>
                </a:solidFill>
                <a:ea typeface="ＭＳ Ｐゴシック" panose="020B0600070205080204" pitchFamily="34" charset="-128"/>
              </a:rPr>
              <a:t>değerlendirme</a:t>
            </a:r>
            <a:r>
              <a:rPr lang="en-GB" altLang="tr-TR" sz="2000" b="1" dirty="0" smtClean="0">
                <a:solidFill>
                  <a:srgbClr val="FF0000"/>
                </a:solidFill>
                <a:ea typeface="ＭＳ Ｐゴシック" panose="020B0600070205080204" pitchFamily="34" charset="-128"/>
              </a:rPr>
              <a:t> </a:t>
            </a:r>
            <a:r>
              <a:rPr lang="en-GB" altLang="tr-TR" sz="2000" b="1" dirty="0" err="1" smtClean="0">
                <a:solidFill>
                  <a:srgbClr val="FF0000"/>
                </a:solidFill>
                <a:ea typeface="ＭＳ Ｐゴシック" panose="020B0600070205080204" pitchFamily="34" charset="-128"/>
              </a:rPr>
              <a:t>kriterleri</a:t>
            </a:r>
            <a:r>
              <a:rPr lang="en-GB" altLang="tr-TR" sz="2000" b="1" dirty="0" smtClean="0">
                <a:solidFill>
                  <a:srgbClr val="FF0000"/>
                </a:solidFill>
                <a:ea typeface="ＭＳ Ｐゴシック" panose="020B0600070205080204" pitchFamily="34" charset="-128"/>
              </a:rPr>
              <a:t> – </a:t>
            </a:r>
            <a:r>
              <a:rPr lang="en-GB" altLang="tr-TR" sz="2000" b="1" dirty="0" err="1" smtClean="0">
                <a:solidFill>
                  <a:srgbClr val="FF0000"/>
                </a:solidFill>
                <a:ea typeface="ＭＳ Ｐゴシック" panose="020B0600070205080204" pitchFamily="34" charset="-128"/>
              </a:rPr>
              <a:t>maksi</a:t>
            </a:r>
            <a:r>
              <a:rPr lang="en-US" altLang="tr-TR" sz="2000" b="1" dirty="0" smtClean="0">
                <a:solidFill>
                  <a:srgbClr val="FF0000"/>
                </a:solidFill>
                <a:ea typeface="ＭＳ Ｐゴシック" panose="020B0600070205080204" pitchFamily="34" charset="-128"/>
              </a:rPr>
              <a:t>m</a:t>
            </a:r>
            <a:r>
              <a:rPr lang="en-GB" altLang="tr-TR" sz="2000" b="1" dirty="0" smtClean="0">
                <a:solidFill>
                  <a:srgbClr val="FF0000"/>
                </a:solidFill>
                <a:ea typeface="ＭＳ Ｐゴシック" panose="020B0600070205080204" pitchFamily="34" charset="-128"/>
              </a:rPr>
              <a:t>um 45</a:t>
            </a:r>
          </a:p>
          <a:p>
            <a:pPr lvl="1" eaLnBrk="1" hangingPunct="1">
              <a:lnSpc>
                <a:spcPct val="115000"/>
              </a:lnSpc>
              <a:spcBef>
                <a:spcPct val="0"/>
              </a:spcBef>
              <a:buFont typeface="Wingdings" panose="05000000000000000000" pitchFamily="2" charset="2"/>
              <a:buChar char="ü"/>
            </a:pPr>
            <a:endParaRPr lang="en-GB" altLang="tr-TR" sz="2000" dirty="0" smtClean="0">
              <a:solidFill>
                <a:srgbClr val="003399"/>
              </a:solidFill>
              <a:ea typeface="ＭＳ Ｐゴシック" panose="020B0600070205080204" pitchFamily="34" charset="-128"/>
            </a:endParaRPr>
          </a:p>
          <a:p>
            <a:pPr lvl="1">
              <a:buFontTx/>
              <a:buNone/>
            </a:pPr>
            <a:r>
              <a:rPr lang="en-GB" altLang="tr-TR" sz="2000" b="1" dirty="0" smtClean="0">
                <a:solidFill>
                  <a:srgbClr val="003399"/>
                </a:solidFill>
                <a:ea typeface="ＭＳ Ｐゴシック" panose="020B0600070205080204" pitchFamily="34" charset="-128"/>
              </a:rPr>
              <a:t>5. </a:t>
            </a:r>
            <a:r>
              <a:rPr lang="en-GB" altLang="tr-TR" sz="2000" b="1" dirty="0" err="1" smtClean="0">
                <a:solidFill>
                  <a:srgbClr val="003399"/>
                </a:solidFill>
                <a:ea typeface="ＭＳ Ｐゴシック" panose="020B0600070205080204" pitchFamily="34" charset="-128"/>
              </a:rPr>
              <a:t>Ortaklık</a:t>
            </a:r>
            <a:r>
              <a:rPr lang="en-GB" altLang="tr-TR" sz="2000" b="1" dirty="0" smtClean="0">
                <a:solidFill>
                  <a:srgbClr val="003399"/>
                </a:solidFill>
                <a:ea typeface="ＭＳ Ｐゴシック" panose="020B0600070205080204" pitchFamily="34" charset="-128"/>
              </a:rPr>
              <a:t> </a:t>
            </a:r>
            <a:r>
              <a:rPr lang="en-GB" altLang="tr-TR" sz="2000" b="1" dirty="0" err="1" smtClean="0">
                <a:solidFill>
                  <a:srgbClr val="003399"/>
                </a:solidFill>
                <a:ea typeface="ＭＳ Ｐゴシック" panose="020B0600070205080204" pitchFamily="34" charset="-128"/>
              </a:rPr>
              <a:t>kapasitesi</a:t>
            </a:r>
            <a:r>
              <a:rPr lang="en-GB" altLang="tr-TR" sz="2000" b="1" dirty="0" smtClean="0">
                <a:solidFill>
                  <a:srgbClr val="003399"/>
                </a:solidFill>
                <a:ea typeface="ＭＳ Ｐゴシック" panose="020B0600070205080204" pitchFamily="34" charset="-128"/>
              </a:rPr>
              <a:t> – </a:t>
            </a:r>
            <a:r>
              <a:rPr lang="tr-TR" altLang="tr-TR" sz="2000" i="1" dirty="0" smtClean="0">
                <a:solidFill>
                  <a:srgbClr val="003399"/>
                </a:solidFill>
                <a:ea typeface="ＭＳ Ｐゴシック" panose="020B0600070205080204" pitchFamily="34" charset="-128"/>
              </a:rPr>
              <a:t>en düşük</a:t>
            </a:r>
            <a:r>
              <a:rPr lang="en-GB" altLang="tr-TR" sz="2000" i="1" dirty="0" smtClean="0">
                <a:solidFill>
                  <a:srgbClr val="003399"/>
                </a:solidFill>
                <a:ea typeface="ＭＳ Ｐゴシック" panose="020B0600070205080204" pitchFamily="34" charset="-128"/>
              </a:rPr>
              <a:t> </a:t>
            </a:r>
            <a:r>
              <a:rPr lang="en-GB" altLang="tr-TR" sz="2000" i="1" dirty="0" err="1" smtClean="0">
                <a:solidFill>
                  <a:srgbClr val="003399"/>
                </a:solidFill>
                <a:ea typeface="ＭＳ Ｐゴシック" panose="020B0600070205080204" pitchFamily="34" charset="-128"/>
              </a:rPr>
              <a:t>puan</a:t>
            </a:r>
            <a:r>
              <a:rPr lang="en-GB" altLang="tr-TR" sz="2000" i="1" dirty="0" smtClean="0">
                <a:solidFill>
                  <a:srgbClr val="003399"/>
                </a:solidFill>
                <a:ea typeface="ＭＳ Ｐゴシック" panose="020B0600070205080204" pitchFamily="34" charset="-128"/>
              </a:rPr>
              <a:t> </a:t>
            </a:r>
            <a:r>
              <a:rPr lang="en-GB" altLang="tr-TR" sz="2000" i="1" dirty="0" err="1" smtClean="0">
                <a:solidFill>
                  <a:srgbClr val="003399"/>
                </a:solidFill>
                <a:ea typeface="ＭＳ Ｐゴシック" panose="020B0600070205080204" pitchFamily="34" charset="-128"/>
              </a:rPr>
              <a:t>alınamazsa</a:t>
            </a:r>
            <a:r>
              <a:rPr lang="en-GB" altLang="tr-TR" sz="2000" i="1" dirty="0" smtClean="0">
                <a:solidFill>
                  <a:srgbClr val="003399"/>
                </a:solidFill>
                <a:ea typeface="ＭＳ Ｐゴシック" panose="020B0600070205080204" pitchFamily="34" charset="-128"/>
              </a:rPr>
              <a:t> </a:t>
            </a:r>
            <a:r>
              <a:rPr lang="en-GB" altLang="tr-TR" sz="2000" i="1" dirty="0" err="1" smtClean="0">
                <a:solidFill>
                  <a:srgbClr val="003399"/>
                </a:solidFill>
                <a:ea typeface="ＭＳ Ｐゴシック" panose="020B0600070205080204" pitchFamily="34" charset="-128"/>
              </a:rPr>
              <a:t>proje</a:t>
            </a:r>
            <a:r>
              <a:rPr lang="en-GB" altLang="tr-TR" sz="2000" i="1" dirty="0" smtClean="0">
                <a:solidFill>
                  <a:srgbClr val="003399"/>
                </a:solidFill>
                <a:ea typeface="ＭＳ Ｐゴシック" panose="020B0600070205080204" pitchFamily="34" charset="-128"/>
              </a:rPr>
              <a:t> </a:t>
            </a:r>
            <a:r>
              <a:rPr lang="en-GB" altLang="tr-TR" sz="2000" i="1" dirty="0" err="1" smtClean="0">
                <a:solidFill>
                  <a:srgbClr val="003399"/>
                </a:solidFill>
                <a:ea typeface="ＭＳ Ｐゴシック" panose="020B0600070205080204" pitchFamily="34" charset="-128"/>
              </a:rPr>
              <a:t>reddedilir</a:t>
            </a:r>
            <a:endParaRPr lang="en-GB" altLang="tr-TR" sz="2000" i="1" dirty="0" smtClean="0">
              <a:solidFill>
                <a:srgbClr val="003399"/>
              </a:solidFill>
              <a:ea typeface="ＭＳ Ｐゴシック" panose="020B0600070205080204" pitchFamily="34" charset="-128"/>
            </a:endParaRPr>
          </a:p>
          <a:p>
            <a:pPr lvl="1">
              <a:buFontTx/>
              <a:buNone/>
            </a:pPr>
            <a:endParaRPr lang="en-GB" altLang="tr-TR" sz="2000" dirty="0" smtClean="0">
              <a:solidFill>
                <a:srgbClr val="003399"/>
              </a:solidFill>
              <a:ea typeface="ＭＳ Ｐゴシック" panose="020B0600070205080204" pitchFamily="34" charset="-128"/>
            </a:endParaRPr>
          </a:p>
          <a:p>
            <a:pPr lvl="1">
              <a:buFontTx/>
              <a:buNone/>
            </a:pPr>
            <a:r>
              <a:rPr lang="en-GB" altLang="tr-TR" sz="2000" b="1" dirty="0" smtClean="0">
                <a:solidFill>
                  <a:srgbClr val="003399"/>
                </a:solidFill>
                <a:ea typeface="ＭＳ Ｐゴシック" panose="020B0600070205080204" pitchFamily="34" charset="-128"/>
              </a:rPr>
              <a:t>6. </a:t>
            </a:r>
            <a:r>
              <a:rPr lang="en-GB" altLang="tr-TR" sz="2000" b="1" dirty="0" err="1" smtClean="0">
                <a:solidFill>
                  <a:srgbClr val="003399"/>
                </a:solidFill>
                <a:ea typeface="ＭＳ Ｐゴシック" panose="020B0600070205080204" pitchFamily="34" charset="-128"/>
              </a:rPr>
              <a:t>İletişim</a:t>
            </a:r>
            <a:endParaRPr lang="en-GB" altLang="tr-TR" sz="2000" b="1" dirty="0" smtClean="0">
              <a:solidFill>
                <a:srgbClr val="003399"/>
              </a:solidFill>
              <a:ea typeface="ＭＳ Ｐゴシック" panose="020B0600070205080204" pitchFamily="34" charset="-128"/>
            </a:endParaRPr>
          </a:p>
          <a:p>
            <a:pPr lvl="1">
              <a:buFontTx/>
              <a:buNone/>
            </a:pPr>
            <a:endParaRPr lang="en-GB" altLang="tr-TR" sz="2000" b="1" dirty="0" smtClean="0">
              <a:solidFill>
                <a:srgbClr val="003399"/>
              </a:solidFill>
              <a:ea typeface="ＭＳ Ｐゴシック" panose="020B0600070205080204" pitchFamily="34" charset="-128"/>
            </a:endParaRPr>
          </a:p>
          <a:p>
            <a:pPr lvl="1">
              <a:buFontTx/>
              <a:buNone/>
            </a:pPr>
            <a:r>
              <a:rPr lang="en-GB" altLang="tr-TR" sz="2000" b="1" dirty="0" smtClean="0">
                <a:solidFill>
                  <a:srgbClr val="003399"/>
                </a:solidFill>
                <a:ea typeface="ＭＳ Ｐゴシック" panose="020B0600070205080204" pitchFamily="34" charset="-128"/>
              </a:rPr>
              <a:t>7. </a:t>
            </a:r>
            <a:r>
              <a:rPr lang="en-GB" altLang="tr-TR" sz="2000" b="1" dirty="0" err="1" smtClean="0">
                <a:solidFill>
                  <a:srgbClr val="003399"/>
                </a:solidFill>
                <a:ea typeface="ＭＳ Ｐゴシック" panose="020B0600070205080204" pitchFamily="34" charset="-128"/>
              </a:rPr>
              <a:t>İş</a:t>
            </a:r>
            <a:r>
              <a:rPr lang="en-GB" altLang="tr-TR" sz="2000" b="1" dirty="0" smtClean="0">
                <a:solidFill>
                  <a:srgbClr val="003399"/>
                </a:solidFill>
                <a:ea typeface="ＭＳ Ｐゴシック" panose="020B0600070205080204" pitchFamily="34" charset="-128"/>
              </a:rPr>
              <a:t> </a:t>
            </a:r>
            <a:r>
              <a:rPr lang="en-GB" altLang="tr-TR" sz="2000" b="1" dirty="0" err="1" smtClean="0">
                <a:solidFill>
                  <a:srgbClr val="003399"/>
                </a:solidFill>
                <a:ea typeface="ＭＳ Ｐゴシック" panose="020B0600070205080204" pitchFamily="34" charset="-128"/>
              </a:rPr>
              <a:t>planı</a:t>
            </a:r>
            <a:r>
              <a:rPr lang="en-GB" altLang="tr-TR" sz="2000" b="1" dirty="0" smtClean="0">
                <a:solidFill>
                  <a:srgbClr val="003399"/>
                </a:solidFill>
                <a:ea typeface="ＭＳ Ｐゴシック" panose="020B0600070205080204" pitchFamily="34" charset="-128"/>
              </a:rPr>
              <a:t> </a:t>
            </a:r>
          </a:p>
          <a:p>
            <a:pPr lvl="1">
              <a:buFontTx/>
              <a:buNone/>
            </a:pPr>
            <a:endParaRPr lang="en-GB" altLang="tr-TR" sz="2000" b="1" dirty="0" smtClean="0">
              <a:solidFill>
                <a:srgbClr val="003399"/>
              </a:solidFill>
              <a:ea typeface="ＭＳ Ｐゴシック" panose="020B0600070205080204" pitchFamily="34" charset="-128"/>
            </a:endParaRPr>
          </a:p>
          <a:p>
            <a:pPr lvl="1">
              <a:buFontTx/>
              <a:buNone/>
            </a:pPr>
            <a:r>
              <a:rPr lang="en-GB" altLang="tr-TR" sz="2000" b="1" dirty="0" smtClean="0">
                <a:solidFill>
                  <a:srgbClr val="003399"/>
                </a:solidFill>
                <a:ea typeface="ＭＳ Ｐゴシック" panose="020B0600070205080204" pitchFamily="34" charset="-128"/>
              </a:rPr>
              <a:t>8. </a:t>
            </a:r>
            <a:r>
              <a:rPr lang="en-GB" altLang="tr-TR" sz="2000" b="1" dirty="0" err="1" smtClean="0">
                <a:solidFill>
                  <a:srgbClr val="003399"/>
                </a:solidFill>
                <a:ea typeface="ＭＳ Ｐゴシック" panose="020B0600070205080204" pitchFamily="34" charset="-128"/>
              </a:rPr>
              <a:t>Bütçe</a:t>
            </a:r>
            <a:r>
              <a:rPr lang="en-GB" altLang="tr-TR" sz="2000" b="1" dirty="0" smtClean="0">
                <a:solidFill>
                  <a:srgbClr val="003399"/>
                </a:solidFill>
                <a:ea typeface="ＭＳ Ｐゴシック" panose="020B0600070205080204" pitchFamily="34" charset="-128"/>
              </a:rPr>
              <a:t> </a:t>
            </a:r>
          </a:p>
        </p:txBody>
      </p:sp>
      <p:cxnSp>
        <p:nvCxnSpPr>
          <p:cNvPr id="7" name="Düz Bağlayıcı 6"/>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600200"/>
            <a:ext cx="3429000" cy="2057400"/>
          </a:xfrm>
        </p:spPr>
        <p:txBody>
          <a:bodyPr/>
          <a:lstStyle/>
          <a:p>
            <a:pPr>
              <a:defRPr/>
            </a:pPr>
            <a:r>
              <a:rPr lang="en-GB" sz="2800" b="1" dirty="0" smtClean="0">
                <a:solidFill>
                  <a:srgbClr val="003399"/>
                </a:solidFill>
                <a:effectLst>
                  <a:outerShdw blurRad="38100" dist="38100" dir="2700000" algn="tl">
                    <a:srgbClr val="000000">
                      <a:alpha val="43137"/>
                    </a:srgbClr>
                  </a:outerShdw>
                </a:effectLst>
              </a:rPr>
              <a:t>Overarching criteria for projects</a:t>
            </a:r>
            <a:endParaRPr lang="en-GB" sz="2800" b="1" dirty="0">
              <a:solidFill>
                <a:srgbClr val="003399"/>
              </a:solidFill>
              <a:effectLst>
                <a:outerShdw blurRad="38100" dist="38100" dir="2700000" algn="tl">
                  <a:srgbClr val="000000">
                    <a:alpha val="43137"/>
                  </a:srgbClr>
                </a:outerShdw>
              </a:effectLst>
            </a:endParaRPr>
          </a:p>
        </p:txBody>
      </p:sp>
      <p:sp>
        <p:nvSpPr>
          <p:cNvPr id="5123" name="Content Placeholder 3"/>
          <p:cNvSpPr>
            <a:spLocks noGrp="1"/>
          </p:cNvSpPr>
          <p:nvPr>
            <p:ph idx="1"/>
          </p:nvPr>
        </p:nvSpPr>
        <p:spPr>
          <a:xfrm>
            <a:off x="304800" y="3124200"/>
            <a:ext cx="4114800" cy="3352800"/>
          </a:xfrm>
        </p:spPr>
        <p:txBody>
          <a:bodyPr/>
          <a:lstStyle/>
          <a:p>
            <a:pPr marL="358775" indent="-358775">
              <a:spcBef>
                <a:spcPts val="600"/>
              </a:spcBef>
              <a:buFont typeface="Wingdings" pitchFamily="2" charset="2"/>
              <a:buChar char="Ø"/>
              <a:defRPr/>
            </a:pPr>
            <a:endParaRPr lang="en-GB" altLang="en-US" sz="1600" dirty="0" smtClean="0">
              <a:solidFill>
                <a:srgbClr val="003399"/>
              </a:solidFill>
              <a:ea typeface="ＭＳ Ｐゴシック" pitchFamily="34" charset="-128"/>
            </a:endParaRPr>
          </a:p>
          <a:p>
            <a:pPr marL="358775" indent="-358775">
              <a:spcBef>
                <a:spcPts val="600"/>
              </a:spcBef>
              <a:buFont typeface="Wingdings" pitchFamily="2" charset="2"/>
              <a:buChar char="Ø"/>
              <a:defRPr/>
            </a:pPr>
            <a:r>
              <a:rPr lang="en-GB" altLang="en-US" sz="2000" dirty="0" smtClean="0">
                <a:solidFill>
                  <a:srgbClr val="003399"/>
                </a:solidFill>
                <a:ea typeface="ＭＳ Ｐゴシック" pitchFamily="34" charset="-128"/>
              </a:rPr>
              <a:t>Cross border relevance of the project;</a:t>
            </a:r>
          </a:p>
          <a:p>
            <a:pPr marL="358775" indent="-358775">
              <a:spcBef>
                <a:spcPts val="600"/>
              </a:spcBef>
              <a:buFont typeface="Wingdings" pitchFamily="2" charset="2"/>
              <a:buChar char="Ø"/>
              <a:defRPr/>
            </a:pPr>
            <a:r>
              <a:rPr lang="en-GB" sz="2000" dirty="0">
                <a:solidFill>
                  <a:srgbClr val="003399"/>
                </a:solidFill>
                <a:ea typeface="ＭＳ Ｐゴシック" pitchFamily="34" charset="-128"/>
              </a:rPr>
              <a:t>Partnership relevance</a:t>
            </a:r>
          </a:p>
          <a:p>
            <a:pPr marL="358775" indent="-358775">
              <a:spcBef>
                <a:spcPts val="600"/>
              </a:spcBef>
              <a:buFont typeface="Wingdings" pitchFamily="2" charset="2"/>
              <a:buChar char="Ø"/>
              <a:defRPr/>
            </a:pPr>
            <a:r>
              <a:rPr lang="en-GB" sz="2000" dirty="0">
                <a:solidFill>
                  <a:srgbClr val="003399"/>
                </a:solidFill>
                <a:ea typeface="ＭＳ Ｐゴシック" pitchFamily="34" charset="-128"/>
              </a:rPr>
              <a:t>Sustainability </a:t>
            </a:r>
          </a:p>
          <a:p>
            <a:pPr marL="358775" indent="-358775">
              <a:spcBef>
                <a:spcPts val="600"/>
              </a:spcBef>
              <a:buFont typeface="Wingdings" pitchFamily="2" charset="2"/>
              <a:buChar char="Ø"/>
              <a:defRPr/>
            </a:pPr>
            <a:r>
              <a:rPr lang="en-GB" sz="2000" dirty="0">
                <a:solidFill>
                  <a:srgbClr val="003399"/>
                </a:solidFill>
                <a:ea typeface="ＭＳ Ｐゴシック" pitchFamily="34" charset="-128"/>
              </a:rPr>
              <a:t>Knowledge </a:t>
            </a:r>
          </a:p>
          <a:p>
            <a:pPr marL="358775" indent="-358775">
              <a:spcBef>
                <a:spcPts val="600"/>
              </a:spcBef>
              <a:buFont typeface="Wingdings" pitchFamily="2" charset="2"/>
              <a:buChar char="Ø"/>
              <a:defRPr/>
            </a:pPr>
            <a:r>
              <a:rPr lang="en-GB" sz="2000" dirty="0" smtClean="0">
                <a:solidFill>
                  <a:srgbClr val="003399"/>
                </a:solidFill>
                <a:ea typeface="ＭＳ Ｐゴシック" pitchFamily="34" charset="-128"/>
              </a:rPr>
              <a:t>Synergies</a:t>
            </a:r>
            <a:r>
              <a:rPr lang="tr-TR" sz="2000" dirty="0" smtClean="0">
                <a:solidFill>
                  <a:srgbClr val="003399"/>
                </a:solidFill>
                <a:ea typeface="ＭＳ Ｐゴシック" pitchFamily="34" charset="-128"/>
              </a:rPr>
              <a:t> </a:t>
            </a:r>
            <a:r>
              <a:rPr lang="en-GB" sz="2000" dirty="0" smtClean="0">
                <a:solidFill>
                  <a:srgbClr val="003399"/>
                </a:solidFill>
                <a:ea typeface="ＭＳ Ｐゴシック" pitchFamily="34" charset="-128"/>
              </a:rPr>
              <a:t>and </a:t>
            </a:r>
            <a:r>
              <a:rPr lang="en-GB" sz="2000" dirty="0">
                <a:solidFill>
                  <a:srgbClr val="003399"/>
                </a:solidFill>
                <a:ea typeface="ＭＳ Ｐゴシック" pitchFamily="34" charset="-128"/>
              </a:rPr>
              <a:t>complementarities with other </a:t>
            </a:r>
            <a:r>
              <a:rPr lang="en-GB" sz="2000" dirty="0" smtClean="0">
                <a:solidFill>
                  <a:srgbClr val="003399"/>
                </a:solidFill>
                <a:ea typeface="ＭＳ Ｐゴシック" pitchFamily="34" charset="-128"/>
              </a:rPr>
              <a:t>actions/ strategies /initiatives</a:t>
            </a:r>
            <a:endParaRPr lang="en-GB" sz="2000" dirty="0">
              <a:solidFill>
                <a:srgbClr val="003399"/>
              </a:solidFill>
              <a:ea typeface="ＭＳ Ｐゴシック" pitchFamily="34" charset="-128"/>
            </a:endParaRPr>
          </a:p>
          <a:p>
            <a:pPr marL="0" indent="0" algn="just">
              <a:spcBef>
                <a:spcPts val="600"/>
              </a:spcBef>
              <a:buFontTx/>
              <a:buNone/>
              <a:defRPr/>
            </a:pPr>
            <a:endParaRPr lang="en-GB" sz="1200" dirty="0" smtClean="0"/>
          </a:p>
          <a:p>
            <a:pPr marL="358775" indent="-358775" algn="just">
              <a:spcBef>
                <a:spcPts val="600"/>
              </a:spcBef>
              <a:buFont typeface="Wingdings" pitchFamily="2" charset="2"/>
              <a:buChar char="Ø"/>
              <a:defRPr/>
            </a:pPr>
            <a:endParaRPr lang="en-GB" altLang="en-US" sz="1200" dirty="0" smtClean="0">
              <a:solidFill>
                <a:srgbClr val="003399"/>
              </a:solidFill>
              <a:ea typeface="ＭＳ Ｐゴシック" pitchFamily="34" charset="-128"/>
            </a:endParaRPr>
          </a:p>
        </p:txBody>
      </p:sp>
      <p:cxnSp>
        <p:nvCxnSpPr>
          <p:cNvPr id="4" name="Düz Bağlayıcı 3"/>
          <p:cNvCxnSpPr/>
          <p:nvPr/>
        </p:nvCxnSpPr>
        <p:spPr>
          <a:xfrm>
            <a:off x="4495800"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5" name="Düz Bağlayıcı 4"/>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6" name="Title 1"/>
          <p:cNvSpPr txBox="1">
            <a:spLocks/>
          </p:cNvSpPr>
          <p:nvPr/>
        </p:nvSpPr>
        <p:spPr bwMode="auto">
          <a:xfrm>
            <a:off x="4876800" y="1639888"/>
            <a:ext cx="3429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sz="2800" b="1" kern="0" dirty="0" smtClean="0">
                <a:solidFill>
                  <a:srgbClr val="003399"/>
                </a:solidFill>
                <a:effectLst>
                  <a:outerShdw blurRad="38100" dist="38100" dir="2700000" algn="tl">
                    <a:srgbClr val="000000">
                      <a:alpha val="43137"/>
                    </a:srgbClr>
                  </a:outerShdw>
                </a:effectLst>
              </a:rPr>
              <a:t>Projelere yönelik temel kriterler</a:t>
            </a:r>
            <a:endParaRPr lang="en-GB" sz="2800" b="1" kern="0" dirty="0">
              <a:solidFill>
                <a:srgbClr val="003399"/>
              </a:solidFill>
              <a:effectLst>
                <a:outerShdw blurRad="38100" dist="38100" dir="2700000" algn="tl">
                  <a:srgbClr val="000000">
                    <a:alpha val="43137"/>
                  </a:srgbClr>
                </a:outerShdw>
              </a:effectLst>
            </a:endParaRPr>
          </a:p>
        </p:txBody>
      </p:sp>
      <p:sp>
        <p:nvSpPr>
          <p:cNvPr id="7" name="Content Placeholder 3"/>
          <p:cNvSpPr txBox="1">
            <a:spLocks/>
          </p:cNvSpPr>
          <p:nvPr/>
        </p:nvSpPr>
        <p:spPr bwMode="auto">
          <a:xfrm>
            <a:off x="4800600" y="3163888"/>
            <a:ext cx="41148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58775" indent="-358775">
              <a:spcBef>
                <a:spcPts val="600"/>
              </a:spcBef>
              <a:buFont typeface="Wingdings" pitchFamily="2" charset="2"/>
              <a:buChar char="Ø"/>
              <a:defRPr/>
            </a:pPr>
            <a:endParaRPr lang="en-GB" altLang="en-US" sz="1600" kern="0" dirty="0" smtClean="0">
              <a:solidFill>
                <a:srgbClr val="003399"/>
              </a:solidFill>
              <a:ea typeface="ＭＳ Ｐゴシック" pitchFamily="34" charset="-128"/>
            </a:endParaRPr>
          </a:p>
          <a:p>
            <a:pPr marL="358775" indent="-358775" algn="just">
              <a:spcBef>
                <a:spcPts val="600"/>
              </a:spcBef>
              <a:buFont typeface="Wingdings" panose="05000000000000000000" pitchFamily="2" charset="2"/>
              <a:buChar char="Ø"/>
            </a:pPr>
            <a:r>
              <a:rPr lang="en-GB" altLang="tr-TR" sz="2000" dirty="0" err="1">
                <a:solidFill>
                  <a:srgbClr val="003399"/>
                </a:solidFill>
                <a:ea typeface="ＭＳ Ｐゴシック" panose="020B0600070205080204" pitchFamily="34" charset="-128"/>
              </a:rPr>
              <a:t>Projenin</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sınır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ötesi</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ile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ilgililiği</a:t>
            </a:r>
            <a:r>
              <a:rPr lang="en-GB" altLang="tr-TR" sz="2000" dirty="0">
                <a:solidFill>
                  <a:srgbClr val="003399"/>
                </a:solidFill>
                <a:ea typeface="ＭＳ Ｐゴシック" panose="020B0600070205080204" pitchFamily="34" charset="-128"/>
              </a:rPr>
              <a:t>;</a:t>
            </a:r>
          </a:p>
          <a:p>
            <a:pPr marL="358775" indent="-358775" algn="just">
              <a:spcBef>
                <a:spcPts val="600"/>
              </a:spcBef>
              <a:buFont typeface="Wingdings" panose="05000000000000000000" pitchFamily="2" charset="2"/>
              <a:buChar char="Ø"/>
            </a:pPr>
            <a:r>
              <a:rPr lang="en-GB" altLang="tr-TR" sz="2000" dirty="0" err="1">
                <a:solidFill>
                  <a:srgbClr val="003399"/>
                </a:solidFill>
                <a:ea typeface="ＭＳ Ｐゴシック" panose="020B0600070205080204" pitchFamily="34" charset="-128"/>
              </a:rPr>
              <a:t>Ortaklık</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bakımından</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ilgililiği</a:t>
            </a:r>
            <a:endParaRPr lang="en-GB" altLang="tr-TR" sz="2000" dirty="0">
              <a:solidFill>
                <a:srgbClr val="003399"/>
              </a:solidFill>
              <a:ea typeface="ＭＳ Ｐゴシック" panose="020B0600070205080204" pitchFamily="34" charset="-128"/>
            </a:endParaRPr>
          </a:p>
          <a:p>
            <a:pPr marL="358775" indent="-358775" algn="just">
              <a:spcBef>
                <a:spcPts val="600"/>
              </a:spcBef>
              <a:buFont typeface="Wingdings" panose="05000000000000000000" pitchFamily="2" charset="2"/>
              <a:buChar char="Ø"/>
            </a:pPr>
            <a:r>
              <a:rPr lang="en-GB" altLang="tr-TR" sz="2000" dirty="0" err="1">
                <a:solidFill>
                  <a:srgbClr val="003399"/>
                </a:solidFill>
                <a:ea typeface="ＭＳ Ｐゴシック" panose="020B0600070205080204" pitchFamily="34" charset="-128"/>
              </a:rPr>
              <a:t>Sürdürülebilirliği</a:t>
            </a:r>
            <a:r>
              <a:rPr lang="en-GB" altLang="tr-TR" sz="2000" dirty="0">
                <a:solidFill>
                  <a:srgbClr val="003399"/>
                </a:solidFill>
                <a:ea typeface="ＭＳ Ｐゴシック" panose="020B0600070205080204" pitchFamily="34" charset="-128"/>
              </a:rPr>
              <a:t> </a:t>
            </a:r>
          </a:p>
          <a:p>
            <a:pPr marL="358775" indent="-358775" algn="just">
              <a:spcBef>
                <a:spcPts val="600"/>
              </a:spcBef>
              <a:buFont typeface="Wingdings" panose="05000000000000000000" pitchFamily="2" charset="2"/>
              <a:buChar char="Ø"/>
            </a:pPr>
            <a:r>
              <a:rPr lang="en-GB" altLang="tr-TR" sz="2000" dirty="0" err="1">
                <a:solidFill>
                  <a:srgbClr val="003399"/>
                </a:solidFill>
                <a:ea typeface="ＭＳ Ｐゴシック" panose="020B0600070205080204" pitchFamily="34" charset="-128"/>
              </a:rPr>
              <a:t>Bilgiye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dayalı</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olması</a:t>
            </a:r>
            <a:endParaRPr lang="en-GB" altLang="tr-TR" sz="2000" dirty="0">
              <a:solidFill>
                <a:srgbClr val="003399"/>
              </a:solidFill>
              <a:ea typeface="ＭＳ Ｐゴシック" panose="020B0600070205080204" pitchFamily="34" charset="-128"/>
            </a:endParaRPr>
          </a:p>
          <a:p>
            <a:pPr marL="358775" indent="-358775" algn="just">
              <a:spcBef>
                <a:spcPts val="600"/>
              </a:spcBef>
              <a:buFont typeface="Wingdings" panose="05000000000000000000" pitchFamily="2" charset="2"/>
              <a:buChar char="Ø"/>
            </a:pPr>
            <a:r>
              <a:rPr lang="en-GB" altLang="tr-TR" sz="2000" dirty="0" err="1">
                <a:solidFill>
                  <a:srgbClr val="003399"/>
                </a:solidFill>
                <a:ea typeface="ＭＳ Ｐゴシック" panose="020B0600070205080204" pitchFamily="34" charset="-128"/>
              </a:rPr>
              <a:t>Diğer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faaliyetler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stratejiler</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girişimlerle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sinerjisi</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ve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tamamlayıcı</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nitelikte</a:t>
            </a:r>
            <a:r>
              <a:rPr lang="en-GB" altLang="tr-TR" sz="2000" dirty="0">
                <a:solidFill>
                  <a:srgbClr val="003399"/>
                </a:solidFill>
                <a:ea typeface="ＭＳ Ｐゴシック" panose="020B0600070205080204" pitchFamily="34" charset="-128"/>
              </a:rPr>
              <a:t> </a:t>
            </a:r>
            <a:r>
              <a:rPr lang="en-GB" altLang="tr-TR" sz="2000" dirty="0" err="1">
                <a:solidFill>
                  <a:srgbClr val="003399"/>
                </a:solidFill>
                <a:ea typeface="ＭＳ Ｐゴシック" panose="020B0600070205080204" pitchFamily="34" charset="-128"/>
              </a:rPr>
              <a:t>olması</a:t>
            </a:r>
            <a:endParaRPr lang="en-GB" altLang="tr-TR" sz="2000" dirty="0">
              <a:solidFill>
                <a:srgbClr val="003399"/>
              </a:solidFill>
              <a:ea typeface="ＭＳ Ｐゴシック" panose="020B0600070205080204" pitchFamily="34" charset="-128"/>
            </a:endParaRPr>
          </a:p>
          <a:p>
            <a:pPr marL="0" indent="0" algn="just">
              <a:spcBef>
                <a:spcPts val="600"/>
              </a:spcBef>
              <a:buFontTx/>
              <a:buNone/>
              <a:defRPr/>
            </a:pPr>
            <a:endParaRPr lang="en-GB" sz="1200" kern="0" dirty="0" smtClean="0"/>
          </a:p>
          <a:p>
            <a:pPr marL="358775" indent="-358775" algn="just">
              <a:spcBef>
                <a:spcPts val="600"/>
              </a:spcBef>
              <a:buFont typeface="Wingdings" pitchFamily="2" charset="2"/>
              <a:buChar char="Ø"/>
              <a:defRPr/>
            </a:pPr>
            <a:endParaRPr lang="en-GB" altLang="en-US" sz="1200" kern="0" dirty="0" smtClean="0">
              <a:solidFill>
                <a:srgbClr val="003399"/>
              </a:solidFill>
              <a:ea typeface="ＭＳ Ｐゴシック" pitchFamily="34"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2206" y="1658579"/>
            <a:ext cx="3276600" cy="838200"/>
          </a:xfrm>
        </p:spPr>
        <p:txBody>
          <a:bodyPr/>
          <a:lstStyle/>
          <a:p>
            <a:pPr>
              <a:defRPr/>
            </a:pPr>
            <a:r>
              <a:rPr lang="en-GB" altLang="en-US" sz="2000" b="1" dirty="0" smtClean="0">
                <a:solidFill>
                  <a:srgbClr val="003399"/>
                </a:solidFill>
                <a:effectLst>
                  <a:outerShdw blurRad="38100" dist="38100" dir="2700000" algn="tl">
                    <a:srgbClr val="000000">
                      <a:alpha val="43137"/>
                    </a:srgbClr>
                  </a:outerShdw>
                </a:effectLst>
                <a:ea typeface="ＭＳ Ｐゴシック" pitchFamily="34" charset="-128"/>
              </a:rPr>
              <a:t>Indicative schedule for the 1</a:t>
            </a:r>
            <a:r>
              <a:rPr lang="en-GB" altLang="en-US" sz="2000" b="1" baseline="30000" dirty="0" smtClean="0">
                <a:solidFill>
                  <a:srgbClr val="003399"/>
                </a:solidFill>
                <a:effectLst>
                  <a:outerShdw blurRad="38100" dist="38100" dir="2700000" algn="tl">
                    <a:srgbClr val="000000">
                      <a:alpha val="43137"/>
                    </a:srgbClr>
                  </a:outerShdw>
                </a:effectLst>
                <a:ea typeface="ＭＳ Ｐゴシック" pitchFamily="34" charset="-128"/>
              </a:rPr>
              <a:t>st</a:t>
            </a:r>
            <a:r>
              <a:rPr lang="en-GB" altLang="en-US" sz="2000" b="1" dirty="0" smtClean="0">
                <a:solidFill>
                  <a:srgbClr val="003399"/>
                </a:solidFill>
                <a:effectLst>
                  <a:outerShdw blurRad="38100" dist="38100" dir="2700000" algn="tl">
                    <a:srgbClr val="000000">
                      <a:alpha val="43137"/>
                    </a:srgbClr>
                  </a:outerShdw>
                </a:effectLst>
                <a:ea typeface="ＭＳ Ｐゴシック" pitchFamily="34" charset="-128"/>
              </a:rPr>
              <a:t> call</a:t>
            </a:r>
          </a:p>
        </p:txBody>
      </p:sp>
      <p:sp>
        <p:nvSpPr>
          <p:cNvPr id="3" name="Content Placeholder 2"/>
          <p:cNvSpPr>
            <a:spLocks noGrp="1"/>
          </p:cNvSpPr>
          <p:nvPr>
            <p:ph idx="1"/>
          </p:nvPr>
        </p:nvSpPr>
        <p:spPr>
          <a:xfrm>
            <a:off x="457200" y="1981200"/>
            <a:ext cx="8458200" cy="3657600"/>
          </a:xfrm>
        </p:spPr>
        <p:txBody>
          <a:bodyPr/>
          <a:lstStyle/>
          <a:p>
            <a:pPr marL="0" indent="0">
              <a:buFontTx/>
              <a:buNone/>
              <a:defRPr/>
            </a:pPr>
            <a:r>
              <a:rPr lang="en-GB" dirty="0" smtClean="0"/>
              <a:t> </a:t>
            </a:r>
          </a:p>
          <a:p>
            <a:pPr>
              <a:buFont typeface="Wingdings" panose="05000000000000000000" pitchFamily="2" charset="2"/>
              <a:buChar char="Ø"/>
              <a:defRPr/>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093249128"/>
              </p:ext>
            </p:extLst>
          </p:nvPr>
        </p:nvGraphicFramePr>
        <p:xfrm>
          <a:off x="0" y="2667000"/>
          <a:ext cx="4114800" cy="2705101"/>
        </p:xfrm>
        <a:graphic>
          <a:graphicData uri="http://schemas.openxmlformats.org/drawingml/2006/table">
            <a:tbl>
              <a:tblPr firstRow="1" bandRow="1">
                <a:tableStyleId>{5C22544A-7EE6-4342-B048-85BDC9FD1C3A}</a:tableStyleId>
              </a:tblPr>
              <a:tblGrid>
                <a:gridCol w="2180303">
                  <a:extLst>
                    <a:ext uri="{9D8B030D-6E8A-4147-A177-3AD203B41FA5}">
                      <a16:colId xmlns:a16="http://schemas.microsoft.com/office/drawing/2014/main" val="20000"/>
                    </a:ext>
                  </a:extLst>
                </a:gridCol>
                <a:gridCol w="1934497">
                  <a:extLst>
                    <a:ext uri="{9D8B030D-6E8A-4147-A177-3AD203B41FA5}">
                      <a16:colId xmlns:a16="http://schemas.microsoft.com/office/drawing/2014/main" val="20001"/>
                    </a:ext>
                  </a:extLst>
                </a:gridCol>
              </a:tblGrid>
              <a:tr h="700988">
                <a:tc>
                  <a:txBody>
                    <a:bodyPr/>
                    <a:lstStyle/>
                    <a:p>
                      <a:pPr algn="ctr"/>
                      <a:r>
                        <a:rPr lang="en-GB" sz="1600" dirty="0" smtClean="0">
                          <a:solidFill>
                            <a:srgbClr val="003399"/>
                          </a:solidFill>
                        </a:rPr>
                        <a:t>Action</a:t>
                      </a:r>
                    </a:p>
                    <a:p>
                      <a:pPr algn="ctr"/>
                      <a:endParaRPr lang="en-GB" sz="1600" dirty="0">
                        <a:solidFill>
                          <a:srgbClr val="003399"/>
                        </a:solidFill>
                      </a:endParaRPr>
                    </a:p>
                  </a:txBody>
                  <a:tcPr marT="45694" marB="45694"/>
                </a:tc>
                <a:tc>
                  <a:txBody>
                    <a:bodyPr/>
                    <a:lstStyle/>
                    <a:p>
                      <a:pPr algn="ctr"/>
                      <a:r>
                        <a:rPr lang="en-GB" sz="1600" dirty="0" smtClean="0">
                          <a:solidFill>
                            <a:srgbClr val="003399"/>
                          </a:solidFill>
                        </a:rPr>
                        <a:t>Deadline</a:t>
                      </a:r>
                      <a:endParaRPr lang="en-GB" sz="1600" dirty="0">
                        <a:solidFill>
                          <a:srgbClr val="003399"/>
                        </a:solidFill>
                      </a:endParaRPr>
                    </a:p>
                  </a:txBody>
                  <a:tcPr marT="45694" marB="45694"/>
                </a:tc>
                <a:extLst>
                  <a:ext uri="{0D108BD9-81ED-4DB2-BD59-A6C34878D82A}">
                    <a16:rowId xmlns:a16="http://schemas.microsoft.com/office/drawing/2014/main" val="10000"/>
                  </a:ext>
                </a:extLst>
              </a:tr>
              <a:tr h="6621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rgbClr val="003399"/>
                          </a:solidFill>
                        </a:rPr>
                        <a:t>Public consultation on Application Pack</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solidFill>
                          <a:srgbClr val="003399"/>
                        </a:solidFill>
                      </a:endParaRPr>
                    </a:p>
                  </a:txBody>
                  <a:tcPr marT="45694" marB="45694"/>
                </a:tc>
                <a:tc>
                  <a:txBody>
                    <a:bodyPr/>
                    <a:lstStyle/>
                    <a:p>
                      <a:r>
                        <a:rPr lang="en-GB" sz="1200" baseline="0" dirty="0" smtClean="0">
                          <a:solidFill>
                            <a:srgbClr val="003399"/>
                          </a:solidFill>
                        </a:rPr>
                        <a:t>August - September 2016</a:t>
                      </a:r>
                      <a:endParaRPr lang="en-GB" sz="1200" dirty="0">
                        <a:solidFill>
                          <a:srgbClr val="003399"/>
                        </a:solidFill>
                      </a:endParaRPr>
                    </a:p>
                  </a:txBody>
                  <a:tcPr marT="45694" marB="45694"/>
                </a:tc>
                <a:extLst>
                  <a:ext uri="{0D108BD9-81ED-4DB2-BD59-A6C34878D82A}">
                    <a16:rowId xmlns:a16="http://schemas.microsoft.com/office/drawing/2014/main" val="10001"/>
                  </a:ext>
                </a:extLst>
              </a:tr>
              <a:tr h="662089">
                <a:tc>
                  <a:txBody>
                    <a:bodyPr/>
                    <a:lstStyle/>
                    <a:p>
                      <a:r>
                        <a:rPr lang="en-GB" sz="1200" dirty="0" smtClean="0">
                          <a:solidFill>
                            <a:srgbClr val="003399"/>
                          </a:solidFill>
                        </a:rPr>
                        <a:t>Launching of the 1</a:t>
                      </a:r>
                      <a:r>
                        <a:rPr lang="en-GB" sz="1200" baseline="30000" dirty="0" smtClean="0">
                          <a:solidFill>
                            <a:srgbClr val="003399"/>
                          </a:solidFill>
                        </a:rPr>
                        <a:t>st</a:t>
                      </a:r>
                      <a:r>
                        <a:rPr lang="en-GB" sz="1200" dirty="0" smtClean="0">
                          <a:solidFill>
                            <a:srgbClr val="003399"/>
                          </a:solidFill>
                        </a:rPr>
                        <a:t> call for proposals</a:t>
                      </a:r>
                      <a:endParaRPr lang="en-GB" sz="1200" dirty="0">
                        <a:solidFill>
                          <a:srgbClr val="003399"/>
                        </a:solidFill>
                      </a:endParaRPr>
                    </a:p>
                  </a:txBody>
                  <a:tcPr marT="45694" marB="4569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solidFill>
                            <a:srgbClr val="003399"/>
                          </a:solidFill>
                        </a:rPr>
                        <a:t>October – November 2016</a:t>
                      </a:r>
                      <a:endParaRPr lang="en-GB" sz="1200" dirty="0">
                        <a:solidFill>
                          <a:srgbClr val="003399"/>
                        </a:solidFill>
                      </a:endParaRPr>
                    </a:p>
                  </a:txBody>
                  <a:tcPr marT="45694" marB="45694"/>
                </a:tc>
                <a:extLst>
                  <a:ext uri="{0D108BD9-81ED-4DB2-BD59-A6C34878D82A}">
                    <a16:rowId xmlns:a16="http://schemas.microsoft.com/office/drawing/2014/main" val="10002"/>
                  </a:ext>
                </a:extLst>
              </a:tr>
              <a:tr h="679918">
                <a:tc>
                  <a:txBody>
                    <a:bodyPr/>
                    <a:lstStyle/>
                    <a:p>
                      <a:r>
                        <a:rPr lang="en-GB" sz="1200" dirty="0" smtClean="0">
                          <a:solidFill>
                            <a:srgbClr val="003399"/>
                          </a:solidFill>
                        </a:rPr>
                        <a:t>Deadline for submission of application </a:t>
                      </a:r>
                      <a:endParaRPr lang="en-GB" sz="1200" dirty="0">
                        <a:solidFill>
                          <a:srgbClr val="003399"/>
                        </a:solidFill>
                      </a:endParaRPr>
                    </a:p>
                  </a:txBody>
                  <a:tcPr marT="45694" marB="45694"/>
                </a:tc>
                <a:tc>
                  <a:txBody>
                    <a:bodyPr/>
                    <a:lstStyle/>
                    <a:p>
                      <a:r>
                        <a:rPr lang="en-GB" sz="1200" baseline="0" dirty="0" smtClean="0">
                          <a:solidFill>
                            <a:srgbClr val="003399"/>
                          </a:solidFill>
                        </a:rPr>
                        <a:t>January-February 2017</a:t>
                      </a:r>
                      <a:endParaRPr lang="en-GB" sz="1200" dirty="0">
                        <a:solidFill>
                          <a:srgbClr val="003399"/>
                        </a:solidFill>
                      </a:endParaRPr>
                    </a:p>
                  </a:txBody>
                  <a:tcPr marT="45694" marB="45694"/>
                </a:tc>
                <a:extLst>
                  <a:ext uri="{0D108BD9-81ED-4DB2-BD59-A6C34878D82A}">
                    <a16:rowId xmlns:a16="http://schemas.microsoft.com/office/drawing/2014/main" val="10003"/>
                  </a:ext>
                </a:extLst>
              </a:tr>
            </a:tbl>
          </a:graphicData>
        </a:graphic>
      </p:graphicFrame>
      <p:pic>
        <p:nvPicPr>
          <p:cNvPr id="81941" name="Picture 37" descr="http://tse1.mm.bing.net/th?&amp;id=OIP.M2311f5a59dcb786f8526215cc3fcd11co0&amp;w=300&amp;h=252&amp;c=0&amp;pid=1.9&amp;rs=0&amp;p=0">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190500"/>
            <a:ext cx="860612"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bwMode="auto">
          <a:xfrm>
            <a:off x="5275006" y="1658579"/>
            <a:ext cx="3276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1.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Çağrı</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için</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tahmini</a:t>
            </a:r>
            <a:r>
              <a:rPr lang="en-GB" altLang="tr-TR" sz="2000" b="1" dirty="0">
                <a:solidFill>
                  <a:srgbClr val="003399"/>
                </a:solidFill>
                <a:effectLst>
                  <a:outerShdw blurRad="38100" dist="38100" dir="2700000" algn="tl">
                    <a:srgbClr val="C0C0C0"/>
                  </a:outerShdw>
                </a:effectLst>
                <a:ea typeface="ＭＳ Ｐゴシック" panose="020B0600070205080204" pitchFamily="34" charset="-128"/>
              </a:rPr>
              <a:t> </a:t>
            </a:r>
            <a:r>
              <a:rPr lang="en-GB" altLang="tr-TR" sz="2000" b="1" dirty="0" err="1">
                <a:solidFill>
                  <a:srgbClr val="003399"/>
                </a:solidFill>
                <a:effectLst>
                  <a:outerShdw blurRad="38100" dist="38100" dir="2700000" algn="tl">
                    <a:srgbClr val="C0C0C0"/>
                  </a:outerShdw>
                </a:effectLst>
                <a:ea typeface="ＭＳ Ｐゴシック" panose="020B0600070205080204" pitchFamily="34" charset="-128"/>
              </a:rPr>
              <a:t>takvim</a:t>
            </a:r>
            <a:endParaRPr lang="en-GB" altLang="en-US" sz="2000" b="1" kern="0" dirty="0" smtClean="0">
              <a:solidFill>
                <a:srgbClr val="003399"/>
              </a:solidFill>
              <a:effectLst>
                <a:outerShdw blurRad="38100" dist="38100" dir="2700000" algn="tl">
                  <a:srgbClr val="000000">
                    <a:alpha val="43137"/>
                  </a:srgbClr>
                </a:outerShdw>
              </a:effectLst>
              <a:ea typeface="ＭＳ Ｐゴシック" pitchFamily="34" charset="-128"/>
            </a:endParaRPr>
          </a:p>
        </p:txBody>
      </p:sp>
      <p:graphicFrame>
        <p:nvGraphicFramePr>
          <p:cNvPr id="7" name="Table 3"/>
          <p:cNvGraphicFramePr>
            <a:graphicFrameLocks noGrp="1"/>
          </p:cNvGraphicFramePr>
          <p:nvPr>
            <p:extLst>
              <p:ext uri="{D42A27DB-BD31-4B8C-83A1-F6EECF244321}">
                <p14:modId xmlns:p14="http://schemas.microsoft.com/office/powerpoint/2010/main" val="1093396631"/>
              </p:ext>
            </p:extLst>
          </p:nvPr>
        </p:nvGraphicFramePr>
        <p:xfrm>
          <a:off x="4882800" y="2667000"/>
          <a:ext cx="4114800" cy="2705101"/>
        </p:xfrm>
        <a:graphic>
          <a:graphicData uri="http://schemas.openxmlformats.org/drawingml/2006/table">
            <a:tbl>
              <a:tblPr firstRow="1" bandRow="1">
                <a:tableStyleId>{5C22544A-7EE6-4342-B048-85BDC9FD1C3A}</a:tableStyleId>
              </a:tblPr>
              <a:tblGrid>
                <a:gridCol w="2180303">
                  <a:extLst>
                    <a:ext uri="{9D8B030D-6E8A-4147-A177-3AD203B41FA5}">
                      <a16:colId xmlns:a16="http://schemas.microsoft.com/office/drawing/2014/main" val="20000"/>
                    </a:ext>
                  </a:extLst>
                </a:gridCol>
                <a:gridCol w="1934497">
                  <a:extLst>
                    <a:ext uri="{9D8B030D-6E8A-4147-A177-3AD203B41FA5}">
                      <a16:colId xmlns:a16="http://schemas.microsoft.com/office/drawing/2014/main" val="20001"/>
                    </a:ext>
                  </a:extLst>
                </a:gridCol>
              </a:tblGrid>
              <a:tr h="700988">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tr-TR" sz="1800" b="1" i="0" u="none" strike="noStrike" cap="none" normalizeH="0" baseline="0" dirty="0" err="1" smtClean="0">
                          <a:ln>
                            <a:noFill/>
                          </a:ln>
                          <a:solidFill>
                            <a:srgbClr val="003399"/>
                          </a:solidFill>
                          <a:effectLst/>
                          <a:latin typeface="Trebuchet MS" panose="020B0603020202020204" pitchFamily="34" charset="0"/>
                          <a:ea typeface="ＭＳ Ｐゴシック" panose="020B0600070205080204" pitchFamily="34" charset="-128"/>
                        </a:rPr>
                        <a:t>Eylem</a:t>
                      </a:r>
                      <a:endParaRPr kumimoji="0" lang="en-GB" altLang="tr-TR" sz="1800" b="1" i="0" u="none" strike="noStrike" cap="none" normalizeH="0" baseline="0" dirty="0" smtClean="0">
                        <a:ln>
                          <a:noFill/>
                        </a:ln>
                        <a:solidFill>
                          <a:srgbClr val="003399"/>
                        </a:solidFill>
                        <a:effectLst/>
                        <a:latin typeface="Trebuchet MS" panose="020B0603020202020204" pitchFamily="34" charset="0"/>
                        <a:ea typeface="ＭＳ Ｐゴシック" panose="020B0600070205080204" pitchFamily="34" charset="-128"/>
                      </a:endParaRPr>
                    </a:p>
                  </a:txBody>
                  <a:tcPr marT="45694" marB="45694" horzOverflow="overflow"/>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tr-TR" sz="1800" b="1" i="0" u="none" strike="noStrike" cap="none" normalizeH="0" baseline="0" smtClean="0">
                          <a:ln>
                            <a:noFill/>
                          </a:ln>
                          <a:solidFill>
                            <a:srgbClr val="003399"/>
                          </a:solidFill>
                          <a:effectLst/>
                          <a:latin typeface="Trebuchet MS" panose="020B0603020202020204" pitchFamily="34" charset="0"/>
                          <a:ea typeface="ＭＳ Ｐゴシック" panose="020B0600070205080204" pitchFamily="34" charset="-128"/>
                        </a:rPr>
                        <a:t>Son tarih</a:t>
                      </a:r>
                    </a:p>
                  </a:txBody>
                  <a:tcPr marT="45694" marB="45694" horzOverflow="overflow"/>
                </a:tc>
                <a:extLst>
                  <a:ext uri="{0D108BD9-81ED-4DB2-BD59-A6C34878D82A}">
                    <a16:rowId xmlns:a16="http://schemas.microsoft.com/office/drawing/2014/main" val="10000"/>
                  </a:ext>
                </a:extLst>
              </a:tr>
              <a:tr h="662106">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dirty="0" err="1" smtClean="0">
                          <a:solidFill>
                            <a:srgbClr val="003399"/>
                          </a:solidFill>
                          <a:latin typeface="+mn-lt"/>
                          <a:ea typeface="+mn-ea"/>
                          <a:cs typeface="+mn-cs"/>
                        </a:rPr>
                        <a:t>Başvuru</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Paketine</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ilişkin</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kamuoyu</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görüşü</a:t>
                      </a:r>
                      <a:endParaRPr lang="en-GB" altLang="tr-TR" sz="1200" kern="1200" baseline="0" dirty="0" smtClean="0">
                        <a:solidFill>
                          <a:srgbClr val="003399"/>
                        </a:solidFill>
                        <a:latin typeface="+mn-lt"/>
                        <a:ea typeface="+mn-ea"/>
                        <a:cs typeface="+mn-cs"/>
                      </a:endParaRPr>
                    </a:p>
                  </a:txBody>
                  <a:tcPr marT="45694" marB="45694" horzOverflow="overflow"/>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smtClean="0">
                          <a:solidFill>
                            <a:srgbClr val="003399"/>
                          </a:solidFill>
                          <a:latin typeface="+mn-lt"/>
                          <a:ea typeface="+mn-ea"/>
                          <a:cs typeface="+mn-cs"/>
                        </a:rPr>
                        <a:t>Ağustos - Eylül 2016</a:t>
                      </a:r>
                    </a:p>
                  </a:txBody>
                  <a:tcPr marT="45694" marB="45694" horzOverflow="overflow"/>
                </a:tc>
                <a:extLst>
                  <a:ext uri="{0D108BD9-81ED-4DB2-BD59-A6C34878D82A}">
                    <a16:rowId xmlns:a16="http://schemas.microsoft.com/office/drawing/2014/main" val="10001"/>
                  </a:ext>
                </a:extLst>
              </a:tr>
              <a:tr h="662089">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dirty="0" smtClean="0">
                          <a:solidFill>
                            <a:srgbClr val="003399"/>
                          </a:solidFill>
                          <a:latin typeface="+mn-lt"/>
                          <a:ea typeface="+mn-ea"/>
                          <a:cs typeface="+mn-cs"/>
                        </a:rPr>
                        <a:t>1. </a:t>
                      </a:r>
                      <a:r>
                        <a:rPr lang="en-GB" altLang="tr-TR" sz="1200" kern="1200" baseline="0" dirty="0" err="1" smtClean="0">
                          <a:solidFill>
                            <a:srgbClr val="003399"/>
                          </a:solidFill>
                          <a:latin typeface="+mn-lt"/>
                          <a:ea typeface="+mn-ea"/>
                          <a:cs typeface="+mn-cs"/>
                        </a:rPr>
                        <a:t>Teklif</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verme</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çağrısı</a:t>
                      </a:r>
                      <a:r>
                        <a:rPr lang="en-GB" altLang="tr-TR" sz="1200" kern="1200" baseline="0" dirty="0" smtClean="0">
                          <a:solidFill>
                            <a:srgbClr val="003399"/>
                          </a:solidFill>
                          <a:latin typeface="+mn-lt"/>
                          <a:ea typeface="+mn-ea"/>
                          <a:cs typeface="+mn-cs"/>
                        </a:rPr>
                        <a:t> </a:t>
                      </a:r>
                      <a:r>
                        <a:rPr lang="en-GB" altLang="tr-TR" sz="1200" kern="1200" baseline="0" dirty="0" err="1" smtClean="0">
                          <a:solidFill>
                            <a:srgbClr val="003399"/>
                          </a:solidFill>
                          <a:latin typeface="+mn-lt"/>
                          <a:ea typeface="+mn-ea"/>
                          <a:cs typeface="+mn-cs"/>
                        </a:rPr>
                        <a:t>başlangıcı</a:t>
                      </a:r>
                      <a:endParaRPr lang="en-GB" altLang="tr-TR" sz="1200" kern="1200" baseline="0" dirty="0" smtClean="0">
                        <a:solidFill>
                          <a:srgbClr val="003399"/>
                        </a:solidFill>
                        <a:latin typeface="+mn-lt"/>
                        <a:ea typeface="+mn-ea"/>
                        <a:cs typeface="+mn-cs"/>
                      </a:endParaRPr>
                    </a:p>
                  </a:txBody>
                  <a:tcPr marT="45694" marB="45694" horzOverflow="overflow"/>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dirty="0" err="1" smtClean="0">
                          <a:solidFill>
                            <a:srgbClr val="003399"/>
                          </a:solidFill>
                          <a:latin typeface="+mn-lt"/>
                          <a:ea typeface="+mn-ea"/>
                          <a:cs typeface="+mn-cs"/>
                        </a:rPr>
                        <a:t>Ekim</a:t>
                      </a:r>
                      <a:r>
                        <a:rPr lang="en-GB" altLang="tr-TR" sz="1200" kern="1200" baseline="0" dirty="0" smtClean="0">
                          <a:solidFill>
                            <a:srgbClr val="003399"/>
                          </a:solidFill>
                          <a:latin typeface="+mn-lt"/>
                          <a:ea typeface="+mn-ea"/>
                          <a:cs typeface="+mn-cs"/>
                        </a:rPr>
                        <a:t> – </a:t>
                      </a:r>
                      <a:r>
                        <a:rPr lang="en-GB" altLang="tr-TR" sz="1200" kern="1200" baseline="0" dirty="0" err="1" smtClean="0">
                          <a:solidFill>
                            <a:srgbClr val="003399"/>
                          </a:solidFill>
                          <a:latin typeface="+mn-lt"/>
                          <a:ea typeface="+mn-ea"/>
                          <a:cs typeface="+mn-cs"/>
                        </a:rPr>
                        <a:t>Kasım</a:t>
                      </a:r>
                      <a:r>
                        <a:rPr lang="en-GB" altLang="tr-TR" sz="1200" kern="1200" baseline="0" dirty="0" smtClean="0">
                          <a:solidFill>
                            <a:srgbClr val="003399"/>
                          </a:solidFill>
                          <a:latin typeface="+mn-lt"/>
                          <a:ea typeface="+mn-ea"/>
                          <a:cs typeface="+mn-cs"/>
                        </a:rPr>
                        <a:t> 2016</a:t>
                      </a:r>
                    </a:p>
                  </a:txBody>
                  <a:tcPr marT="45694" marB="45694" horzOverflow="overflow"/>
                </a:tc>
                <a:extLst>
                  <a:ext uri="{0D108BD9-81ED-4DB2-BD59-A6C34878D82A}">
                    <a16:rowId xmlns:a16="http://schemas.microsoft.com/office/drawing/2014/main" val="10002"/>
                  </a:ext>
                </a:extLst>
              </a:tr>
              <a:tr h="679918">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smtClean="0">
                          <a:solidFill>
                            <a:srgbClr val="003399"/>
                          </a:solidFill>
                          <a:latin typeface="+mn-lt"/>
                          <a:ea typeface="+mn-ea"/>
                          <a:cs typeface="+mn-cs"/>
                        </a:rPr>
                        <a:t>Başvuruların gönderilmesi için son tarih </a:t>
                      </a:r>
                    </a:p>
                  </a:txBody>
                  <a:tcPr marT="45694" marB="45694" horzOverflow="overflow"/>
                </a:tc>
                <a:tc>
                  <a:txBody>
                    <a:bodyPr/>
                    <a:lstStyle>
                      <a:lvl1pPr>
                        <a:spcBef>
                          <a:spcPct val="20000"/>
                        </a:spcBef>
                        <a:defRPr sz="2800">
                          <a:solidFill>
                            <a:schemeClr val="tx1"/>
                          </a:solidFill>
                          <a:latin typeface="Trebuchet MS" panose="020B0603020202020204" pitchFamily="34" charset="0"/>
                          <a:ea typeface="ＭＳ Ｐゴシック" panose="020B0600070205080204" pitchFamily="34" charset="-128"/>
                        </a:defRPr>
                      </a:lvl1pPr>
                      <a:lvl2pPr marL="742950" indent="-285750">
                        <a:spcBef>
                          <a:spcPct val="20000"/>
                        </a:spcBef>
                        <a:defRPr sz="2400">
                          <a:solidFill>
                            <a:schemeClr val="tx1"/>
                          </a:solidFill>
                          <a:latin typeface="Trebuchet MS" panose="020B0603020202020204" pitchFamily="34" charset="0"/>
                          <a:ea typeface="ＭＳ Ｐゴシック" panose="020B0600070205080204" pitchFamily="34" charset="-128"/>
                        </a:defRPr>
                      </a:lvl2pPr>
                      <a:lvl3pPr marL="1143000" indent="-228600">
                        <a:spcBef>
                          <a:spcPct val="20000"/>
                        </a:spcBef>
                        <a:defRPr sz="2000">
                          <a:solidFill>
                            <a:schemeClr val="tx1"/>
                          </a:solidFill>
                          <a:latin typeface="Trebuchet MS" panose="020B0603020202020204" pitchFamily="34" charset="0"/>
                          <a:ea typeface="ＭＳ Ｐゴシック" panose="020B0600070205080204" pitchFamily="34" charset="-128"/>
                        </a:defRPr>
                      </a:lvl3pPr>
                      <a:lvl4pPr marL="1600200" indent="-228600">
                        <a:spcBef>
                          <a:spcPct val="20000"/>
                        </a:spcBef>
                        <a:defRPr>
                          <a:solidFill>
                            <a:schemeClr val="tx1"/>
                          </a:solidFill>
                          <a:latin typeface="Trebuchet MS" panose="020B0603020202020204" pitchFamily="34" charset="0"/>
                          <a:ea typeface="ＭＳ Ｐゴシック" panose="020B0600070205080204" pitchFamily="34" charset="-128"/>
                        </a:defRPr>
                      </a:lvl4pPr>
                      <a:lvl5pPr marL="2057400" indent="-228600">
                        <a:spcBef>
                          <a:spcPct val="20000"/>
                        </a:spcBef>
                        <a:defRPr>
                          <a:solidFill>
                            <a:schemeClr val="tx1"/>
                          </a:solidFill>
                          <a:latin typeface="Trebuchet MS" panose="020B0603020202020204" pitchFamily="34" charset="0"/>
                          <a:ea typeface="ＭＳ Ｐゴシック" panose="020B0600070205080204" pitchFamily="34" charset="-128"/>
                        </a:defRPr>
                      </a:lvl5pPr>
                      <a:lvl6pPr marL="25146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6pPr>
                      <a:lvl7pPr marL="29718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7pPr>
                      <a:lvl8pPr marL="34290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8pPr>
                      <a:lvl9pPr marL="3886200" indent="-228600" eaLnBrk="0" fontAlgn="base" hangingPunct="0">
                        <a:spcBef>
                          <a:spcPct val="20000"/>
                        </a:spcBef>
                        <a:spcAft>
                          <a:spcPct val="0"/>
                        </a:spcAft>
                        <a:defRPr>
                          <a:solidFill>
                            <a:schemeClr val="tx1"/>
                          </a:solidFill>
                          <a:latin typeface="Trebuchet MS" panose="020B0603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GB" altLang="tr-TR" sz="1200" kern="1200" baseline="0" dirty="0" err="1" smtClean="0">
                          <a:solidFill>
                            <a:srgbClr val="003399"/>
                          </a:solidFill>
                          <a:latin typeface="+mn-lt"/>
                          <a:ea typeface="+mn-ea"/>
                          <a:cs typeface="+mn-cs"/>
                        </a:rPr>
                        <a:t>Ocak-Şubat</a:t>
                      </a:r>
                      <a:r>
                        <a:rPr lang="en-GB" altLang="tr-TR" sz="1200" kern="1200" baseline="0" dirty="0" smtClean="0">
                          <a:solidFill>
                            <a:srgbClr val="003399"/>
                          </a:solidFill>
                          <a:latin typeface="+mn-lt"/>
                          <a:ea typeface="+mn-ea"/>
                          <a:cs typeface="+mn-cs"/>
                        </a:rPr>
                        <a:t> 2017</a:t>
                      </a:r>
                    </a:p>
                  </a:txBody>
                  <a:tcPr marT="45694" marB="45694" horzOverflow="overflow"/>
                </a:tc>
                <a:extLst>
                  <a:ext uri="{0D108BD9-81ED-4DB2-BD59-A6C34878D82A}">
                    <a16:rowId xmlns:a16="http://schemas.microsoft.com/office/drawing/2014/main" val="10003"/>
                  </a:ext>
                </a:extLst>
              </a:tr>
            </a:tbl>
          </a:graphicData>
        </a:graphic>
      </p:graphicFrame>
      <p:cxnSp>
        <p:nvCxnSpPr>
          <p:cNvPr id="8" name="Düz Bağlayıcı 7"/>
          <p:cNvCxnSpPr/>
          <p:nvPr/>
        </p:nvCxnSpPr>
        <p:spPr>
          <a:xfrm>
            <a:off x="4572000" y="957416"/>
            <a:ext cx="0" cy="590058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762000" y="4495800"/>
            <a:ext cx="7772400" cy="1828800"/>
          </a:xfrm>
        </p:spPr>
        <p:txBody>
          <a:bodyPr/>
          <a:lstStyle/>
          <a:p>
            <a:pPr eaLnBrk="1" hangingPunct="1">
              <a:lnSpc>
                <a:spcPct val="90000"/>
              </a:lnSpc>
              <a:buFontTx/>
              <a:buNone/>
              <a:defRPr/>
            </a:pPr>
            <a:endParaRPr lang="en-US" sz="2800" b="1" dirty="0" smtClean="0">
              <a:solidFill>
                <a:srgbClr val="003399"/>
              </a:solidFill>
              <a:ea typeface="ＭＳ Ｐゴシック" charset="-128"/>
            </a:endParaRPr>
          </a:p>
          <a:p>
            <a:pPr algn="ctr" eaLnBrk="1" hangingPunct="1">
              <a:lnSpc>
                <a:spcPct val="90000"/>
              </a:lnSpc>
              <a:buFontTx/>
              <a:buNone/>
              <a:defRPr/>
            </a:pPr>
            <a:r>
              <a:rPr lang="ro-RO" sz="3600" b="1" u="sng" dirty="0" smtClean="0">
                <a:solidFill>
                  <a:srgbClr val="003399"/>
                </a:solidFill>
                <a:effectLst>
                  <a:outerShdw blurRad="38100" dist="38100" dir="2700000" algn="tl">
                    <a:srgbClr val="000000">
                      <a:alpha val="43137"/>
                    </a:srgbClr>
                  </a:outerShdw>
                </a:effectLst>
                <a:ea typeface="ＭＳ Ｐゴシック" charset="-128"/>
                <a:hlinkClick r:id="rId3"/>
              </a:rPr>
              <a:t>www.blacksea</a:t>
            </a:r>
            <a:r>
              <a:rPr lang="en-US" sz="3600" b="1" u="sng" dirty="0" smtClean="0">
                <a:solidFill>
                  <a:srgbClr val="003399"/>
                </a:solidFill>
                <a:effectLst>
                  <a:outerShdw blurRad="38100" dist="38100" dir="2700000" algn="tl">
                    <a:srgbClr val="000000">
                      <a:alpha val="43137"/>
                    </a:srgbClr>
                  </a:outerShdw>
                </a:effectLst>
                <a:ea typeface="ＭＳ Ｐゴシック" charset="-128"/>
                <a:hlinkClick r:id="rId3"/>
              </a:rPr>
              <a:t>-</a:t>
            </a:r>
            <a:r>
              <a:rPr lang="ro-RO" sz="3600" b="1" u="sng" dirty="0" smtClean="0">
                <a:solidFill>
                  <a:srgbClr val="003399"/>
                </a:solidFill>
                <a:effectLst>
                  <a:outerShdw blurRad="38100" dist="38100" dir="2700000" algn="tl">
                    <a:srgbClr val="000000">
                      <a:alpha val="43137"/>
                    </a:srgbClr>
                  </a:outerShdw>
                </a:effectLst>
                <a:ea typeface="ＭＳ Ｐゴシック" charset="-128"/>
                <a:hlinkClick r:id="rId3"/>
              </a:rPr>
              <a:t>cbc.net</a:t>
            </a:r>
            <a:endParaRPr lang="tr-TR" sz="3600" b="1" u="sng" dirty="0" smtClean="0">
              <a:solidFill>
                <a:srgbClr val="003399"/>
              </a:solidFill>
              <a:effectLst>
                <a:outerShdw blurRad="38100" dist="38100" dir="2700000" algn="tl">
                  <a:srgbClr val="000000">
                    <a:alpha val="43137"/>
                  </a:srgbClr>
                </a:outerShdw>
              </a:effectLst>
              <a:ea typeface="ＭＳ Ｐゴシック" charset="-128"/>
            </a:endParaRPr>
          </a:p>
          <a:p>
            <a:pPr algn="ctr" eaLnBrk="1" hangingPunct="1">
              <a:lnSpc>
                <a:spcPct val="90000"/>
              </a:lnSpc>
              <a:buNone/>
              <a:defRPr/>
            </a:pPr>
            <a:r>
              <a:rPr lang="tr-TR" sz="3600" b="1" u="sng" dirty="0">
                <a:solidFill>
                  <a:srgbClr val="003399"/>
                </a:solidFill>
                <a:effectLst>
                  <a:outerShdw blurRad="38100" dist="38100" dir="2700000" algn="tl">
                    <a:srgbClr val="000000">
                      <a:alpha val="43137"/>
                    </a:srgbClr>
                  </a:outerShdw>
                </a:effectLst>
                <a:ea typeface="ＭＳ Ｐゴシック" charset="-128"/>
              </a:rPr>
              <a:t>www.cbc.ab.gov.tr</a:t>
            </a:r>
            <a:r>
              <a:rPr lang="en-GB" sz="3600" b="1" u="sng" dirty="0">
                <a:solidFill>
                  <a:srgbClr val="003399"/>
                </a:solidFill>
                <a:effectLst>
                  <a:outerShdw blurRad="38100" dist="38100" dir="2700000" algn="tl">
                    <a:srgbClr val="000000">
                      <a:alpha val="43137"/>
                    </a:srgbClr>
                  </a:outerShdw>
                </a:effectLst>
                <a:ea typeface="ＭＳ Ｐゴシック" charset="-128"/>
              </a:rPr>
              <a:t> </a:t>
            </a:r>
            <a:endParaRPr lang="ro-RO" sz="3600" b="1" u="sng" dirty="0">
              <a:solidFill>
                <a:srgbClr val="003399"/>
              </a:solidFill>
              <a:effectLst>
                <a:outerShdw blurRad="38100" dist="38100" dir="2700000" algn="tl">
                  <a:srgbClr val="000000">
                    <a:alpha val="43137"/>
                  </a:srgbClr>
                </a:outerShdw>
              </a:effectLst>
              <a:ea typeface="ＭＳ Ｐゴシック" charset="-128"/>
            </a:endParaRPr>
          </a:p>
          <a:p>
            <a:pPr algn="ctr" eaLnBrk="1" hangingPunct="1">
              <a:lnSpc>
                <a:spcPct val="90000"/>
              </a:lnSpc>
              <a:buFontTx/>
              <a:buNone/>
              <a:defRPr/>
            </a:pPr>
            <a:r>
              <a:rPr lang="en-GB" sz="3600" b="1" u="sng" dirty="0" smtClean="0">
                <a:solidFill>
                  <a:srgbClr val="003399"/>
                </a:solidFill>
                <a:effectLst>
                  <a:outerShdw blurRad="38100" dist="38100" dir="2700000" algn="tl">
                    <a:srgbClr val="000000">
                      <a:alpha val="43137"/>
                    </a:srgbClr>
                  </a:outerShdw>
                </a:effectLst>
                <a:ea typeface="ＭＳ Ｐゴシック" charset="-128"/>
              </a:rPr>
              <a:t> </a:t>
            </a:r>
            <a:endParaRPr lang="ro-RO" sz="3600" b="1" u="sng" dirty="0" smtClean="0">
              <a:solidFill>
                <a:srgbClr val="003399"/>
              </a:solidFill>
              <a:effectLst>
                <a:outerShdw blurRad="38100" dist="38100" dir="2700000" algn="tl">
                  <a:srgbClr val="000000">
                    <a:alpha val="43137"/>
                  </a:srgbClr>
                </a:outerShdw>
              </a:effectLst>
              <a:ea typeface="ＭＳ Ｐゴシック" charset="-128"/>
            </a:endParaRPr>
          </a:p>
        </p:txBody>
      </p:sp>
      <p:sp>
        <p:nvSpPr>
          <p:cNvPr id="4" name="Rectangle 2"/>
          <p:cNvSpPr txBox="1">
            <a:spLocks noChangeArrowheads="1"/>
          </p:cNvSpPr>
          <p:nvPr/>
        </p:nvSpPr>
        <p:spPr bwMode="auto">
          <a:xfrm>
            <a:off x="685800" y="1981200"/>
            <a:ext cx="7772400" cy="1066800"/>
          </a:xfrm>
          <a:prstGeom prst="rect">
            <a:avLst/>
          </a:prstGeom>
          <a:noFill/>
          <a:ln>
            <a:noFill/>
          </a:ln>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eaLnBrk="1" hangingPunct="1">
              <a:defRPr/>
            </a:pPr>
            <a:endPar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endParaRPr>
          </a:p>
          <a:p>
            <a:pPr eaLnBrk="1" hangingPunct="1">
              <a:defRPr/>
            </a:pPr>
            <a:endParaRPr lang="en-GB" sz="3200" b="1" dirty="0">
              <a:solidFill>
                <a:srgbClr val="003399"/>
              </a:solidFill>
              <a:effectLst>
                <a:outerShdw blurRad="38100" dist="38100" dir="2700000" algn="tl">
                  <a:srgbClr val="000000">
                    <a:alpha val="43137"/>
                  </a:srgbClr>
                </a:outerShdw>
              </a:effectLst>
              <a:ea typeface="ＭＳ Ｐゴシック" charset="-128"/>
              <a:cs typeface="Times New Roman" pitchFamily="18" charset="0"/>
            </a:endParaRPr>
          </a:p>
          <a:p>
            <a:pPr eaLnBrk="1" hangingPunct="1">
              <a:defRPr/>
            </a:pPr>
            <a:r>
              <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rPr>
              <a:t>Thank you for your attention!</a:t>
            </a:r>
            <a:endParaRPr lang="tr-TR"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endParaRPr>
          </a:p>
          <a:p>
            <a:pPr eaLnBrk="1" hangingPunct="1">
              <a:defRPr/>
            </a:pPr>
            <a:endParaRPr lang="tr-TR" sz="3200" b="1" dirty="0">
              <a:solidFill>
                <a:srgbClr val="003399"/>
              </a:solidFill>
              <a:effectLst>
                <a:outerShdw blurRad="38100" dist="38100" dir="2700000" algn="tl">
                  <a:srgbClr val="000000">
                    <a:alpha val="43137"/>
                  </a:srgbClr>
                </a:outerShdw>
              </a:effectLst>
              <a:ea typeface="ＭＳ Ｐゴシック" charset="-128"/>
              <a:cs typeface="Times New Roman" pitchFamily="18" charset="0"/>
            </a:endParaRPr>
          </a:p>
          <a:p>
            <a:pPr eaLnBrk="1" hangingPunct="1">
              <a:defRPr/>
            </a:pPr>
            <a:r>
              <a:rPr lang="en-GB" altLang="tr-TR" sz="3200" b="1" dirty="0" err="1">
                <a:solidFill>
                  <a:srgbClr val="003399"/>
                </a:solidFill>
                <a:effectLst>
                  <a:outerShdw blurRad="38100" dist="38100" dir="2700000" algn="tl">
                    <a:srgbClr val="C0C0C0"/>
                  </a:outerShdw>
                </a:effectLst>
                <a:latin typeface="Trebuchet MS" panose="020B0603020202020204" pitchFamily="34" charset="0"/>
              </a:rPr>
              <a:t>İlginize</a:t>
            </a:r>
            <a:r>
              <a:rPr lang="en-GB" altLang="tr-TR" sz="3200" b="1" dirty="0">
                <a:solidFill>
                  <a:srgbClr val="003399"/>
                </a:solidFill>
                <a:effectLst>
                  <a:outerShdw blurRad="38100" dist="38100" dir="2700000" algn="tl">
                    <a:srgbClr val="C0C0C0"/>
                  </a:outerShdw>
                </a:effectLst>
                <a:latin typeface="Trebuchet MS" panose="020B0603020202020204" pitchFamily="34" charset="0"/>
              </a:rPr>
              <a:t> </a:t>
            </a:r>
            <a:r>
              <a:rPr lang="en-GB" altLang="tr-TR" sz="3200" b="1" dirty="0" err="1">
                <a:solidFill>
                  <a:srgbClr val="003399"/>
                </a:solidFill>
                <a:effectLst>
                  <a:outerShdw blurRad="38100" dist="38100" dir="2700000" algn="tl">
                    <a:srgbClr val="C0C0C0"/>
                  </a:outerShdw>
                </a:effectLst>
                <a:latin typeface="Trebuchet MS" panose="020B0603020202020204" pitchFamily="34" charset="0"/>
              </a:rPr>
              <a:t>teşekkür</a:t>
            </a:r>
            <a:r>
              <a:rPr lang="en-GB" altLang="tr-TR" sz="3200" b="1" dirty="0">
                <a:solidFill>
                  <a:srgbClr val="003399"/>
                </a:solidFill>
                <a:effectLst>
                  <a:outerShdw blurRad="38100" dist="38100" dir="2700000" algn="tl">
                    <a:srgbClr val="C0C0C0"/>
                  </a:outerShdw>
                </a:effectLst>
                <a:latin typeface="Trebuchet MS" panose="020B0603020202020204" pitchFamily="34" charset="0"/>
              </a:rPr>
              <a:t> </a:t>
            </a:r>
            <a:r>
              <a:rPr lang="en-GB" altLang="tr-TR" sz="3200" b="1" dirty="0" err="1">
                <a:solidFill>
                  <a:srgbClr val="003399"/>
                </a:solidFill>
                <a:effectLst>
                  <a:outerShdw blurRad="38100" dist="38100" dir="2700000" algn="tl">
                    <a:srgbClr val="C0C0C0"/>
                  </a:outerShdw>
                </a:effectLst>
                <a:latin typeface="Trebuchet MS" panose="020B0603020202020204" pitchFamily="34" charset="0"/>
              </a:rPr>
              <a:t>ederiz</a:t>
            </a:r>
            <a:r>
              <a:rPr lang="en-GB" altLang="tr-TR" sz="3200" b="1" dirty="0">
                <a:solidFill>
                  <a:srgbClr val="003399"/>
                </a:solidFill>
                <a:effectLst>
                  <a:outerShdw blurRad="38100" dist="38100" dir="2700000" algn="tl">
                    <a:srgbClr val="C0C0C0"/>
                  </a:outerShdw>
                </a:effectLst>
                <a:latin typeface="Trebuchet MS" panose="020B0603020202020204" pitchFamily="34" charset="0"/>
              </a:rPr>
              <a:t>!</a:t>
            </a:r>
            <a:br>
              <a:rPr lang="en-GB" altLang="tr-TR" sz="3200" b="1" dirty="0">
                <a:solidFill>
                  <a:srgbClr val="003399"/>
                </a:solidFill>
                <a:effectLst>
                  <a:outerShdw blurRad="38100" dist="38100" dir="2700000" algn="tl">
                    <a:srgbClr val="C0C0C0"/>
                  </a:outerShdw>
                </a:effectLst>
                <a:latin typeface="Trebuchet MS" panose="020B0603020202020204" pitchFamily="34" charset="0"/>
              </a:rPr>
            </a:br>
            <a:r>
              <a:rPr lang="en-GB" altLang="tr-TR" sz="3200" b="1" dirty="0">
                <a:solidFill>
                  <a:srgbClr val="003399"/>
                </a:solidFill>
                <a:effectLst>
                  <a:outerShdw blurRad="38100" dist="38100" dir="2700000" algn="tl">
                    <a:srgbClr val="C0C0C0"/>
                  </a:outerShdw>
                </a:effectLst>
                <a:latin typeface="Trebuchet MS" panose="020B0603020202020204" pitchFamily="34" charset="0"/>
              </a:rPr>
              <a:t/>
            </a:r>
            <a:br>
              <a:rPr lang="en-GB" altLang="tr-TR" sz="3200" b="1" dirty="0">
                <a:solidFill>
                  <a:srgbClr val="003399"/>
                </a:solidFill>
                <a:effectLst>
                  <a:outerShdw blurRad="38100" dist="38100" dir="2700000" algn="tl">
                    <a:srgbClr val="C0C0C0"/>
                  </a:outerShdw>
                </a:effectLst>
                <a:latin typeface="Trebuchet MS" panose="020B0603020202020204" pitchFamily="34" charset="0"/>
              </a:rPr>
            </a:br>
            <a:endParaRPr lang="en-GB" altLang="tr-TR" sz="3200" b="1" dirty="0">
              <a:solidFill>
                <a:srgbClr val="003399"/>
              </a:solidFill>
              <a:effectLst>
                <a:outerShdw blurRad="38100" dist="38100" dir="2700000" algn="tl">
                  <a:srgbClr val="C0C0C0"/>
                </a:outerShdw>
              </a:effectLst>
              <a:latin typeface="Trebuchet MS" panose="020B0603020202020204" pitchFamily="34" charset="0"/>
            </a:endParaRPr>
          </a:p>
          <a:p>
            <a:pPr eaLnBrk="1" hangingPunct="1">
              <a:defRPr/>
            </a:pPr>
            <a:r>
              <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rPr>
              <a:t/>
            </a:r>
            <a:br>
              <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rPr>
            </a:br>
            <a:r>
              <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rPr>
              <a:t/>
            </a:r>
            <a:br>
              <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rPr>
            </a:br>
            <a:endParaRPr lang="en-GB" sz="3200" b="1" dirty="0" smtClean="0">
              <a:solidFill>
                <a:srgbClr val="003399"/>
              </a:solidFill>
              <a:effectLst>
                <a:outerShdw blurRad="38100" dist="38100" dir="2700000" algn="tl">
                  <a:srgbClr val="000000">
                    <a:alpha val="43137"/>
                  </a:srgbClr>
                </a:outerShdw>
              </a:effectLst>
              <a:ea typeface="ＭＳ Ｐゴシック" charset="-128"/>
              <a:cs typeface="Times New Roman" pitchFamily="18" charset="0"/>
            </a:endParaRPr>
          </a:p>
        </p:txBody>
      </p:sp>
      <p:pic>
        <p:nvPicPr>
          <p:cNvPr id="82948" name="Picture 7" descr="http://tse1.mm.bing.net/th?&amp;id=OIP.M9c50edcf42cbb6d859b5881a7800be9ao0&amp;w=300&amp;h=240&amp;c=0&amp;pid=1.9&amp;rs=0&amp;p=0">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8038" y="2667000"/>
            <a:ext cx="2720324"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25" y="1905000"/>
            <a:ext cx="4267200" cy="609600"/>
          </a:xfrm>
        </p:spPr>
        <p:txBody>
          <a:bodyPr/>
          <a:lstStyle/>
          <a:p>
            <a:pPr>
              <a:defRPr/>
            </a:pPr>
            <a:r>
              <a:rPr lang="ro-RO" sz="1800" b="1" dirty="0" smtClean="0">
                <a:solidFill>
                  <a:srgbClr val="003399"/>
                </a:solidFill>
                <a:effectLst>
                  <a:outerShdw blurRad="38100" dist="38100" dir="2700000" algn="tl">
                    <a:srgbClr val="000000">
                      <a:alpha val="43137"/>
                    </a:srgbClr>
                  </a:outerShdw>
                </a:effectLst>
                <a:ea typeface="MS PGothic" pitchFamily="34" charset="-128"/>
              </a:rPr>
              <a:t>Financial </a:t>
            </a:r>
            <a:r>
              <a:rPr lang="en-GB" sz="1800" b="1" dirty="0" smtClean="0">
                <a:solidFill>
                  <a:srgbClr val="003399"/>
                </a:solidFill>
                <a:effectLst>
                  <a:outerShdw blurRad="38100" dist="38100" dir="2700000" algn="tl">
                    <a:srgbClr val="000000">
                      <a:alpha val="43137"/>
                    </a:srgbClr>
                  </a:outerShdw>
                </a:effectLst>
                <a:ea typeface="MS PGothic" pitchFamily="34" charset="-128"/>
              </a:rPr>
              <a:t>allocation for the 1</a:t>
            </a:r>
            <a:r>
              <a:rPr lang="en-GB" sz="1800" b="1" baseline="30000" dirty="0" smtClean="0">
                <a:solidFill>
                  <a:srgbClr val="003399"/>
                </a:solidFill>
                <a:effectLst>
                  <a:outerShdw blurRad="38100" dist="38100" dir="2700000" algn="tl">
                    <a:srgbClr val="000000">
                      <a:alpha val="43137"/>
                    </a:srgbClr>
                  </a:outerShdw>
                </a:effectLst>
                <a:ea typeface="MS PGothic" pitchFamily="34" charset="-128"/>
              </a:rPr>
              <a:t>st</a:t>
            </a:r>
            <a:r>
              <a:rPr lang="en-GB" sz="1800" b="1" dirty="0" smtClean="0">
                <a:solidFill>
                  <a:srgbClr val="003399"/>
                </a:solidFill>
                <a:effectLst>
                  <a:outerShdw blurRad="38100" dist="38100" dir="2700000" algn="tl">
                    <a:srgbClr val="000000">
                      <a:alpha val="43137"/>
                    </a:srgbClr>
                  </a:outerShdw>
                </a:effectLst>
                <a:ea typeface="MS PGothic" pitchFamily="34" charset="-128"/>
              </a:rPr>
              <a:t> call</a:t>
            </a:r>
            <a:endParaRPr lang="en-US" sz="1800" b="1" dirty="0">
              <a:ea typeface="MS PGothic" pitchFamily="34" charset="-128"/>
            </a:endParaRP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221889683"/>
              </p:ext>
            </p:extLst>
          </p:nvPr>
        </p:nvGraphicFramePr>
        <p:xfrm>
          <a:off x="76200" y="2514600"/>
          <a:ext cx="4343400" cy="3886202"/>
        </p:xfrm>
        <a:graphic>
          <a:graphicData uri="http://schemas.openxmlformats.org/drawingml/2006/table">
            <a:tbl>
              <a:tblPr firstRow="1" firstCol="1" bandRow="1">
                <a:tableStyleId>{5C22544A-7EE6-4342-B048-85BDC9FD1C3A}</a:tableStyleId>
              </a:tblPr>
              <a:tblGrid>
                <a:gridCol w="2347452">
                  <a:extLst>
                    <a:ext uri="{9D8B030D-6E8A-4147-A177-3AD203B41FA5}">
                      <a16:colId xmlns:a16="http://schemas.microsoft.com/office/drawing/2014/main" val="20000"/>
                    </a:ext>
                  </a:extLst>
                </a:gridCol>
                <a:gridCol w="1233948">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tblGrid>
              <a:tr h="666742">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rPr>
                        <a:t>Priority</a:t>
                      </a:r>
                      <a:endParaRPr lang="en-GB" sz="1200" dirty="0">
                        <a:effectLst/>
                        <a:latin typeface="+mj-lt"/>
                        <a:ea typeface="Times New Roman"/>
                      </a:endParaRPr>
                    </a:p>
                  </a:txBody>
                  <a:tcPr marL="68580" marR="68580"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rPr>
                        <a:t>EU </a:t>
                      </a:r>
                      <a:r>
                        <a:rPr lang="en-GB" sz="1200" dirty="0">
                          <a:effectLst/>
                          <a:latin typeface="+mj-lt"/>
                        </a:rPr>
                        <a:t>funding</a:t>
                      </a:r>
                      <a:endParaRPr lang="en-GB" sz="1200" dirty="0">
                        <a:effectLst/>
                        <a:latin typeface="+mj-lt"/>
                        <a:ea typeface="Times New Roman"/>
                      </a:endParaRPr>
                    </a:p>
                  </a:txBody>
                  <a:tcPr marL="68580" marR="68580"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a:t>
                      </a:r>
                      <a:endParaRPr lang="en-GB" sz="1200" dirty="0">
                        <a:effectLst/>
                        <a:latin typeface="+mj-lt"/>
                        <a:ea typeface="Times New Roman"/>
                      </a:endParaRPr>
                    </a:p>
                  </a:txBody>
                  <a:tcPr marL="68580" marR="68580" marT="0" marB="0">
                    <a:solidFill>
                      <a:srgbClr val="003399"/>
                    </a:solidFill>
                  </a:tcPr>
                </a:tc>
                <a:extLst>
                  <a:ext uri="{0D108BD9-81ED-4DB2-BD59-A6C34878D82A}">
                    <a16:rowId xmlns:a16="http://schemas.microsoft.com/office/drawing/2014/main" val="10000"/>
                  </a:ext>
                </a:extLst>
              </a:tr>
              <a:tr h="448496">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Thematic Objective (TO) 1</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11 284 294,66</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57.41%</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1"/>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Priority 1.1</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rPr>
                        <a:t>7 899 006,26</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70%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2"/>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Priority</a:t>
                      </a:r>
                      <a:r>
                        <a:rPr lang="en-GB" sz="1600" dirty="0">
                          <a:effectLst/>
                          <a:latin typeface="+mj-lt"/>
                        </a:rPr>
                        <a:t> 1.2</a:t>
                      </a:r>
                      <a:endParaRPr lang="en-GB" sz="16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3 </a:t>
                      </a:r>
                      <a:r>
                        <a:rPr lang="en-GB" sz="1200" dirty="0" smtClean="0">
                          <a:effectLst/>
                          <a:latin typeface="+mj-lt"/>
                        </a:rPr>
                        <a:t>385 288,40</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30%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3"/>
                  </a:ext>
                </a:extLst>
              </a:tr>
              <a:tr h="478217">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Thematic Objective (TO) 2</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8 371 330,94</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42.59%</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4"/>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Priority 2.1</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4 185 665,47</a:t>
                      </a: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50%</a:t>
                      </a:r>
                    </a:p>
                  </a:txBody>
                  <a:tcPr marL="68580" marR="68580" marT="0" marB="0"/>
                </a:tc>
                <a:extLst>
                  <a:ext uri="{0D108BD9-81ED-4DB2-BD59-A6C34878D82A}">
                    <a16:rowId xmlns:a16="http://schemas.microsoft.com/office/drawing/2014/main" val="10005"/>
                  </a:ext>
                </a:extLst>
              </a:tr>
              <a:tr h="477772">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Priority 2.2</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4 185 665,47</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50%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6"/>
                  </a:ext>
                </a:extLst>
              </a:tr>
              <a:tr h="48147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rPr>
                        <a:t>TOTAL</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19 655 625,60</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44.54%</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7"/>
                  </a:ext>
                </a:extLst>
              </a:tr>
            </a:tbl>
          </a:graphicData>
        </a:graphic>
      </p:graphicFrame>
      <p:pic>
        <p:nvPicPr>
          <p:cNvPr id="22569" name="Picture 77" descr="C:\Users\EugeniaS\Desktop\thSO09SYDM.jpg"/>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304800" y="1371600"/>
            <a:ext cx="714375" cy="622300"/>
          </a:xfrm>
        </p:spPr>
      </p:pic>
      <p:graphicFrame>
        <p:nvGraphicFramePr>
          <p:cNvPr id="6" name="Content Placeholder 6"/>
          <p:cNvGraphicFramePr>
            <a:graphicFrameLocks/>
          </p:cNvGraphicFramePr>
          <p:nvPr>
            <p:extLst>
              <p:ext uri="{D42A27DB-BD31-4B8C-83A1-F6EECF244321}">
                <p14:modId xmlns:p14="http://schemas.microsoft.com/office/powerpoint/2010/main" val="3057320232"/>
              </p:ext>
            </p:extLst>
          </p:nvPr>
        </p:nvGraphicFramePr>
        <p:xfrm>
          <a:off x="4770438" y="2514600"/>
          <a:ext cx="4343400" cy="3886202"/>
        </p:xfrm>
        <a:graphic>
          <a:graphicData uri="http://schemas.openxmlformats.org/drawingml/2006/table">
            <a:tbl>
              <a:tblPr firstRow="1" firstCol="1" bandRow="1">
                <a:tableStyleId>{5C22544A-7EE6-4342-B048-85BDC9FD1C3A}</a:tableStyleId>
              </a:tblPr>
              <a:tblGrid>
                <a:gridCol w="2347452">
                  <a:extLst>
                    <a:ext uri="{9D8B030D-6E8A-4147-A177-3AD203B41FA5}">
                      <a16:colId xmlns:a16="http://schemas.microsoft.com/office/drawing/2014/main" val="20000"/>
                    </a:ext>
                  </a:extLst>
                </a:gridCol>
                <a:gridCol w="1233948">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tblGrid>
              <a:tr h="666742">
                <a:tc>
                  <a:txBody>
                    <a:bodyPr/>
                    <a:lstStyle/>
                    <a:p>
                      <a:pPr marL="0" algn="ctr" defTabSz="914400" rtl="0" eaLnBrk="1" latinLnBrk="0" hangingPunct="1">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b="1" kern="1200" dirty="0" smtClean="0">
                          <a:solidFill>
                            <a:schemeClr val="lt1"/>
                          </a:solidFill>
                          <a:effectLst/>
                          <a:latin typeface="+mj-lt"/>
                          <a:ea typeface="Times New Roman"/>
                          <a:cs typeface="+mn-cs"/>
                        </a:rPr>
                        <a:t>Öncelik</a:t>
                      </a:r>
                      <a:endParaRPr lang="en-GB" sz="1200" b="1" kern="1200" dirty="0">
                        <a:solidFill>
                          <a:schemeClr val="lt1"/>
                        </a:solidFill>
                        <a:effectLst/>
                        <a:latin typeface="+mj-lt"/>
                        <a:ea typeface="Times New Roman"/>
                        <a:cs typeface="+mn-cs"/>
                      </a:endParaRPr>
                    </a:p>
                  </a:txBody>
                  <a:tcPr marL="68580" marR="68580" marT="0" marB="0">
                    <a:solidFill>
                      <a:srgbClr val="003399"/>
                    </a:solidFill>
                  </a:tcPr>
                </a:tc>
                <a:tc>
                  <a:txBody>
                    <a:bodyPr/>
                    <a:lstStyle/>
                    <a:p>
                      <a:pPr marL="0" algn="ctr" defTabSz="914400" rtl="0" eaLnBrk="1" latinLnBrk="0" hangingPunct="1">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b="1" kern="1200" dirty="0" smtClean="0">
                          <a:solidFill>
                            <a:schemeClr val="lt1"/>
                          </a:solidFill>
                          <a:effectLst/>
                          <a:latin typeface="+mj-lt"/>
                          <a:ea typeface="Times New Roman"/>
                          <a:cs typeface="+mn-cs"/>
                        </a:rPr>
                        <a:t>AB katkısı</a:t>
                      </a:r>
                      <a:endParaRPr lang="en-GB" sz="1200" b="1" kern="1200" dirty="0">
                        <a:solidFill>
                          <a:schemeClr val="lt1"/>
                        </a:solidFill>
                        <a:effectLst/>
                        <a:latin typeface="+mj-lt"/>
                        <a:ea typeface="Times New Roman"/>
                        <a:cs typeface="+mn-cs"/>
                      </a:endParaRPr>
                    </a:p>
                  </a:txBody>
                  <a:tcPr marL="68580" marR="68580" marT="0" marB="0">
                    <a:solidFill>
                      <a:srgbClr val="003399"/>
                    </a:solidFill>
                  </a:tcPr>
                </a:tc>
                <a:tc>
                  <a:txBody>
                    <a:bodyPr/>
                    <a:lstStyle/>
                    <a:p>
                      <a:pPr marL="0" algn="ctr" defTabSz="914400" rtl="0" eaLnBrk="1" latinLnBrk="0" hangingPunct="1">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kern="1200" dirty="0" smtClean="0">
                          <a:solidFill>
                            <a:schemeClr val="lt1"/>
                          </a:solidFill>
                          <a:effectLst/>
                          <a:latin typeface="+mj-lt"/>
                          <a:ea typeface="Times New Roman"/>
                          <a:cs typeface="+mn-cs"/>
                        </a:rPr>
                        <a:t>%</a:t>
                      </a:r>
                      <a:endParaRPr lang="en-GB" sz="1200" b="1" kern="1200" dirty="0">
                        <a:solidFill>
                          <a:schemeClr val="lt1"/>
                        </a:solidFill>
                        <a:effectLst/>
                        <a:latin typeface="+mj-lt"/>
                        <a:ea typeface="Times New Roman"/>
                        <a:cs typeface="+mn-cs"/>
                      </a:endParaRPr>
                    </a:p>
                  </a:txBody>
                  <a:tcPr marL="68580" marR="68580" marT="0" marB="0">
                    <a:solidFill>
                      <a:srgbClr val="003399"/>
                    </a:solidFill>
                  </a:tcPr>
                </a:tc>
                <a:extLst>
                  <a:ext uri="{0D108BD9-81ED-4DB2-BD59-A6C34878D82A}">
                    <a16:rowId xmlns:a16="http://schemas.microsoft.com/office/drawing/2014/main" val="10000"/>
                  </a:ext>
                </a:extLst>
              </a:tr>
              <a:tr h="448496">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Temel Hedef (TH</a:t>
                      </a:r>
                      <a:r>
                        <a:rPr lang="en-GB" sz="1200" dirty="0" smtClean="0">
                          <a:effectLst/>
                          <a:latin typeface="+mj-lt"/>
                        </a:rPr>
                        <a:t> 1</a:t>
                      </a:r>
                      <a:r>
                        <a:rPr lang="tr-TR" sz="1200" dirty="0" smtClean="0">
                          <a:effectLst/>
                          <a:latin typeface="+mj-lt"/>
                        </a:rPr>
                        <a:t>)</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11 284 294,66</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57.41%</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1"/>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Öncelik</a:t>
                      </a:r>
                      <a:r>
                        <a:rPr lang="en-GB" sz="1200" dirty="0" smtClean="0">
                          <a:effectLst/>
                          <a:latin typeface="+mj-lt"/>
                        </a:rPr>
                        <a:t> </a:t>
                      </a:r>
                      <a:r>
                        <a:rPr lang="en-GB" sz="1200" dirty="0">
                          <a:effectLst/>
                          <a:latin typeface="+mj-lt"/>
                        </a:rPr>
                        <a:t>1.1</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rPr>
                        <a:t>7 899 006,26</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70%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2"/>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Öncelik</a:t>
                      </a:r>
                      <a:r>
                        <a:rPr lang="en-GB" sz="1600" dirty="0" smtClean="0">
                          <a:effectLst/>
                          <a:latin typeface="+mj-lt"/>
                        </a:rPr>
                        <a:t> </a:t>
                      </a:r>
                      <a:r>
                        <a:rPr lang="en-GB" sz="1600" dirty="0">
                          <a:effectLst/>
                          <a:latin typeface="+mj-lt"/>
                        </a:rPr>
                        <a:t>1.2</a:t>
                      </a:r>
                      <a:endParaRPr lang="en-GB" sz="16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a:effectLst/>
                          <a:latin typeface="+mj-lt"/>
                        </a:rPr>
                        <a:t>3 </a:t>
                      </a:r>
                      <a:r>
                        <a:rPr lang="en-GB" sz="1200" dirty="0" smtClean="0">
                          <a:effectLst/>
                          <a:latin typeface="+mj-lt"/>
                        </a:rPr>
                        <a:t>385 288,40</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30%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3"/>
                  </a:ext>
                </a:extLst>
              </a:tr>
              <a:tr h="478217">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b="1" kern="1200" dirty="0" smtClean="0">
                          <a:solidFill>
                            <a:schemeClr val="lt1"/>
                          </a:solidFill>
                          <a:effectLst/>
                          <a:latin typeface="+mn-lt"/>
                          <a:ea typeface="+mn-ea"/>
                          <a:cs typeface="+mn-cs"/>
                        </a:rPr>
                        <a:t>Temel Hedef </a:t>
                      </a:r>
                      <a:r>
                        <a:rPr lang="en-GB" sz="1200" dirty="0" smtClean="0">
                          <a:effectLst/>
                          <a:latin typeface="+mj-lt"/>
                        </a:rPr>
                        <a:t>(T</a:t>
                      </a:r>
                      <a:r>
                        <a:rPr lang="tr-TR" sz="1200" dirty="0" smtClean="0">
                          <a:effectLst/>
                          <a:latin typeface="+mj-lt"/>
                        </a:rPr>
                        <a:t>H</a:t>
                      </a:r>
                      <a:r>
                        <a:rPr lang="en-GB" sz="1200" dirty="0" smtClean="0">
                          <a:effectLst/>
                          <a:latin typeface="+mj-lt"/>
                        </a:rPr>
                        <a:t>) </a:t>
                      </a:r>
                      <a:r>
                        <a:rPr lang="en-GB" sz="1200" dirty="0">
                          <a:effectLst/>
                          <a:latin typeface="+mj-lt"/>
                        </a:rPr>
                        <a:t>2</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8 371 330,94</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42.59%</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4"/>
                  </a:ext>
                </a:extLst>
              </a:tr>
              <a:tr h="444499">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Öncelik</a:t>
                      </a:r>
                      <a:r>
                        <a:rPr lang="en-GB" sz="1200" dirty="0" smtClean="0">
                          <a:effectLst/>
                          <a:latin typeface="+mj-lt"/>
                        </a:rPr>
                        <a:t> </a:t>
                      </a:r>
                      <a:r>
                        <a:rPr lang="en-GB" sz="1200" dirty="0">
                          <a:effectLst/>
                          <a:latin typeface="+mj-lt"/>
                        </a:rPr>
                        <a:t>2.1</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4 185 665,47</a:t>
                      </a: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50%</a:t>
                      </a:r>
                    </a:p>
                  </a:txBody>
                  <a:tcPr marL="68580" marR="68580" marT="0" marB="0"/>
                </a:tc>
                <a:extLst>
                  <a:ext uri="{0D108BD9-81ED-4DB2-BD59-A6C34878D82A}">
                    <a16:rowId xmlns:a16="http://schemas.microsoft.com/office/drawing/2014/main" val="10005"/>
                  </a:ext>
                </a:extLst>
              </a:tr>
              <a:tr h="477772">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Öncelik</a:t>
                      </a:r>
                      <a:r>
                        <a:rPr lang="en-GB" sz="1200" dirty="0" smtClean="0">
                          <a:effectLst/>
                          <a:latin typeface="+mj-lt"/>
                        </a:rPr>
                        <a:t> </a:t>
                      </a:r>
                      <a:r>
                        <a:rPr lang="en-GB" sz="1200" dirty="0">
                          <a:effectLst/>
                          <a:latin typeface="+mj-lt"/>
                        </a:rPr>
                        <a:t>2.2</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0" dirty="0" smtClean="0">
                          <a:effectLst/>
                          <a:latin typeface="+mj-lt"/>
                          <a:ea typeface="Times New Roman"/>
                        </a:rPr>
                        <a:t>4 185 665,47</a:t>
                      </a:r>
                      <a:endParaRPr lang="en-GB" sz="1200"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dirty="0" smtClean="0">
                          <a:effectLst/>
                          <a:latin typeface="+mj-lt"/>
                          <a:ea typeface="Times New Roman"/>
                        </a:rPr>
                        <a:t>50%</a:t>
                      </a:r>
                      <a:endParaRPr lang="en-GB" sz="1200" dirty="0">
                        <a:effectLst/>
                        <a:latin typeface="+mj-lt"/>
                        <a:ea typeface="Times New Roman"/>
                      </a:endParaRPr>
                    </a:p>
                  </a:txBody>
                  <a:tcPr marL="68580" marR="68580" marT="0" marB="0"/>
                </a:tc>
                <a:extLst>
                  <a:ext uri="{0D108BD9-81ED-4DB2-BD59-A6C34878D82A}">
                    <a16:rowId xmlns:a16="http://schemas.microsoft.com/office/drawing/2014/main" val="10006"/>
                  </a:ext>
                </a:extLst>
              </a:tr>
              <a:tr h="48147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200" dirty="0" smtClean="0">
                          <a:effectLst/>
                          <a:latin typeface="+mj-lt"/>
                        </a:rPr>
                        <a:t>TOPLAM</a:t>
                      </a:r>
                      <a:endParaRPr lang="en-GB" sz="1200" dirty="0">
                        <a:effectLst/>
                        <a:latin typeface="+mj-lt"/>
                        <a:ea typeface="Times New Roman"/>
                      </a:endParaRPr>
                    </a:p>
                  </a:txBody>
                  <a:tcPr marL="68580" marR="68580"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rPr>
                        <a:t>19 655 625,60</a:t>
                      </a:r>
                      <a:endParaRPr lang="en-GB" sz="1200" b="1" dirty="0">
                        <a:effectLst/>
                        <a:latin typeface="+mj-lt"/>
                        <a:ea typeface="Times New Roman"/>
                      </a:endParaRPr>
                    </a:p>
                  </a:txBody>
                  <a:tcPr marL="68580" marR="68580"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200" b="1" dirty="0" smtClean="0">
                          <a:effectLst/>
                          <a:latin typeface="+mj-lt"/>
                          <a:ea typeface="Times New Roman"/>
                        </a:rPr>
                        <a:t>44.54%</a:t>
                      </a:r>
                      <a:endParaRPr lang="en-GB" sz="1200" b="1" dirty="0">
                        <a:effectLst/>
                        <a:latin typeface="+mj-lt"/>
                        <a:ea typeface="Times New Roman"/>
                      </a:endParaRPr>
                    </a:p>
                  </a:txBody>
                  <a:tcPr marL="68580" marR="68580" marT="0" marB="0"/>
                </a:tc>
                <a:extLst>
                  <a:ext uri="{0D108BD9-81ED-4DB2-BD59-A6C34878D82A}">
                    <a16:rowId xmlns:a16="http://schemas.microsoft.com/office/drawing/2014/main" val="10007"/>
                  </a:ext>
                </a:extLst>
              </a:tr>
            </a:tbl>
          </a:graphicData>
        </a:graphic>
      </p:graphicFrame>
      <p:sp>
        <p:nvSpPr>
          <p:cNvPr id="8" name="Title 1"/>
          <p:cNvSpPr txBox="1">
            <a:spLocks/>
          </p:cNvSpPr>
          <p:nvPr/>
        </p:nvSpPr>
        <p:spPr bwMode="auto">
          <a:xfrm>
            <a:off x="4640263" y="1905000"/>
            <a:ext cx="426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ro-RO" altLang="tr-TR" sz="1800" b="1" dirty="0">
                <a:solidFill>
                  <a:srgbClr val="003399"/>
                </a:solidFill>
                <a:effectLst>
                  <a:outerShdw blurRad="38100" dist="38100" dir="2700000" algn="tl">
                    <a:srgbClr val="C0C0C0"/>
                  </a:outerShdw>
                </a:effectLst>
                <a:ea typeface="ＭＳ Ｐゴシック" panose="020B0600070205080204" pitchFamily="34" charset="-128"/>
              </a:rPr>
              <a:t>Teklif verme </a:t>
            </a:r>
            <a:r>
              <a:rPr lang="tr-TR" altLang="tr-TR" sz="1800" b="1" dirty="0" smtClean="0">
                <a:solidFill>
                  <a:srgbClr val="003399"/>
                </a:solidFill>
                <a:effectLst>
                  <a:outerShdw blurRad="38100" dist="38100" dir="2700000" algn="tl">
                    <a:srgbClr val="C0C0C0"/>
                  </a:outerShdw>
                </a:effectLst>
                <a:ea typeface="ＭＳ Ｐゴシック" panose="020B0600070205080204" pitchFamily="34" charset="-128"/>
              </a:rPr>
              <a:t>1. </a:t>
            </a:r>
            <a:r>
              <a:rPr lang="ro-RO" altLang="tr-TR" sz="1800" b="1" dirty="0" smtClean="0">
                <a:solidFill>
                  <a:srgbClr val="003399"/>
                </a:solidFill>
                <a:effectLst>
                  <a:outerShdw blurRad="38100" dist="38100" dir="2700000" algn="tl">
                    <a:srgbClr val="C0C0C0"/>
                  </a:outerShdw>
                </a:effectLst>
                <a:ea typeface="ＭＳ Ｐゴシック" panose="020B0600070205080204" pitchFamily="34" charset="-128"/>
              </a:rPr>
              <a:t>çağrısı </a:t>
            </a:r>
            <a:r>
              <a:rPr lang="ro-RO" altLang="tr-TR" sz="1800" b="1" dirty="0">
                <a:solidFill>
                  <a:srgbClr val="003399"/>
                </a:solidFill>
                <a:effectLst>
                  <a:outerShdw blurRad="38100" dist="38100" dir="2700000" algn="tl">
                    <a:srgbClr val="C0C0C0"/>
                  </a:outerShdw>
                </a:effectLst>
                <a:ea typeface="ＭＳ Ｐゴシック" panose="020B0600070205080204" pitchFamily="34" charset="-128"/>
              </a:rPr>
              <a:t>için tahsis edilen bütçe</a:t>
            </a:r>
            <a:endParaRPr lang="en-US" sz="1800" b="1" kern="0" dirty="0">
              <a:ea typeface="MS PGothic" pitchFamily="34" charset="-128"/>
            </a:endParaRPr>
          </a:p>
        </p:txBody>
      </p:sp>
      <p:cxnSp>
        <p:nvCxnSpPr>
          <p:cNvPr id="9" name="Düz Bağlayıcı 8"/>
          <p:cNvCxnSpPr/>
          <p:nvPr/>
        </p:nvCxnSpPr>
        <p:spPr>
          <a:xfrm>
            <a:off x="4624388"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Düz Bağlayıcı 10"/>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4343400" cy="1447800"/>
          </a:xfrm>
        </p:spPr>
        <p:txBody>
          <a:bodyPr/>
          <a:lstStyle/>
          <a:p>
            <a:pPr>
              <a:defRPr/>
            </a:pPr>
            <a:r>
              <a:rPr lang="en-GB" sz="2000" b="1" dirty="0" smtClean="0">
                <a:solidFill>
                  <a:srgbClr val="003399"/>
                </a:solidFill>
                <a:effectLst>
                  <a:outerShdw blurRad="38100" dist="38100" dir="2700000" algn="tl">
                    <a:srgbClr val="000000">
                      <a:alpha val="43137"/>
                    </a:srgbClr>
                  </a:outerShdw>
                </a:effectLst>
                <a:ea typeface="MS PGothic" pitchFamily="34" charset="-128"/>
              </a:rPr>
              <a:t>Percentage of grants and c</a:t>
            </a:r>
            <a:r>
              <a:rPr lang="ro-RO" sz="2000" b="1" dirty="0" smtClean="0">
                <a:solidFill>
                  <a:srgbClr val="003399"/>
                </a:solidFill>
                <a:effectLst>
                  <a:outerShdw blurRad="38100" dist="38100" dir="2700000" algn="tl">
                    <a:srgbClr val="000000">
                      <a:alpha val="43137"/>
                    </a:srgbClr>
                  </a:outerShdw>
                </a:effectLst>
                <a:ea typeface="MS PGothic" pitchFamily="34" charset="-128"/>
              </a:rPr>
              <a:t>o</a:t>
            </a:r>
            <a:r>
              <a:rPr lang="en-GB" sz="2000" b="1" dirty="0" smtClean="0">
                <a:solidFill>
                  <a:srgbClr val="003399"/>
                </a:solidFill>
                <a:effectLst>
                  <a:outerShdw blurRad="38100" dist="38100" dir="2700000" algn="tl">
                    <a:srgbClr val="000000">
                      <a:alpha val="43137"/>
                    </a:srgbClr>
                  </a:outerShdw>
                </a:effectLst>
                <a:ea typeface="MS PGothic" pitchFamily="34" charset="-128"/>
              </a:rPr>
              <a:t>-</a:t>
            </a:r>
            <a:r>
              <a:rPr lang="ro-RO" sz="2000" b="1" dirty="0" smtClean="0">
                <a:solidFill>
                  <a:srgbClr val="003399"/>
                </a:solidFill>
                <a:effectLst>
                  <a:outerShdw blurRad="38100" dist="38100" dir="2700000" algn="tl">
                    <a:srgbClr val="000000">
                      <a:alpha val="43137"/>
                    </a:srgbClr>
                  </a:outerShdw>
                </a:effectLst>
                <a:ea typeface="MS PGothic" pitchFamily="34" charset="-128"/>
              </a:rPr>
              <a:t>financing</a:t>
            </a:r>
            <a:endParaRPr lang="en-US" sz="2000" dirty="0">
              <a:solidFill>
                <a:srgbClr val="003399"/>
              </a:solidFill>
              <a:ea typeface="MS PGothic" pitchFamily="34" charset="-128"/>
            </a:endParaRPr>
          </a:p>
        </p:txBody>
      </p:sp>
      <p:sp>
        <p:nvSpPr>
          <p:cNvPr id="5124" name="Content Placeholder 5"/>
          <p:cNvSpPr>
            <a:spLocks noGrp="1"/>
          </p:cNvSpPr>
          <p:nvPr>
            <p:ph sz="half" idx="2"/>
          </p:nvPr>
        </p:nvSpPr>
        <p:spPr>
          <a:xfrm>
            <a:off x="152400" y="2362200"/>
            <a:ext cx="4191000" cy="4267200"/>
          </a:xfrm>
        </p:spPr>
        <p:txBody>
          <a:bodyPr/>
          <a:lstStyle/>
          <a:p>
            <a:pPr>
              <a:defRPr/>
            </a:pPr>
            <a:r>
              <a:rPr lang="en-GB" altLang="en-US" sz="1800" dirty="0" smtClean="0">
                <a:solidFill>
                  <a:srgbClr val="003399"/>
                </a:solidFill>
                <a:ea typeface="ＭＳ Ｐゴシック" pitchFamily="34" charset="-128"/>
              </a:rPr>
              <a:t>Percentage </a:t>
            </a:r>
          </a:p>
          <a:p>
            <a:pPr marL="0" indent="0">
              <a:buFontTx/>
              <a:buNone/>
              <a:defRPr/>
            </a:pPr>
            <a:r>
              <a:rPr lang="en-GB" altLang="en-US" sz="1800" dirty="0">
                <a:solidFill>
                  <a:srgbClr val="003399"/>
                </a:solidFill>
                <a:ea typeface="ＭＳ Ｐゴシック" pitchFamily="34" charset="-128"/>
              </a:rPr>
              <a:t>	</a:t>
            </a:r>
            <a:r>
              <a:rPr lang="en-GB" altLang="en-US" sz="1800" dirty="0" smtClean="0">
                <a:solidFill>
                  <a:srgbClr val="003399"/>
                </a:solidFill>
                <a:ea typeface="ＭＳ Ｐゴシック" pitchFamily="34" charset="-128"/>
              </a:rPr>
              <a:t>- </a:t>
            </a:r>
            <a:r>
              <a:rPr lang="ro-RO" altLang="en-US" sz="1800" dirty="0" smtClean="0">
                <a:solidFill>
                  <a:srgbClr val="003399"/>
                </a:solidFill>
                <a:ea typeface="ＭＳ Ｐゴシック" pitchFamily="34" charset="-128"/>
              </a:rPr>
              <a:t>E</a:t>
            </a:r>
            <a:r>
              <a:rPr lang="en-GB" altLang="en-US" sz="1800" dirty="0" smtClean="0">
                <a:solidFill>
                  <a:srgbClr val="003399"/>
                </a:solidFill>
                <a:ea typeface="ＭＳ Ｐゴシック" pitchFamily="34" charset="-128"/>
              </a:rPr>
              <a:t>NI</a:t>
            </a:r>
            <a:r>
              <a:rPr lang="ro-RO" altLang="en-US" sz="1800" dirty="0" smtClean="0">
                <a:solidFill>
                  <a:srgbClr val="003399"/>
                </a:solidFill>
                <a:ea typeface="ＭＳ Ｐゴシック" pitchFamily="34" charset="-128"/>
              </a:rPr>
              <a:t> </a:t>
            </a:r>
            <a:r>
              <a:rPr lang="ro-RO" altLang="en-US" sz="1800" dirty="0" err="1" smtClean="0">
                <a:solidFill>
                  <a:srgbClr val="003399"/>
                </a:solidFill>
                <a:ea typeface="ＭＳ Ｐゴシック" pitchFamily="34" charset="-128"/>
              </a:rPr>
              <a:t>funds</a:t>
            </a:r>
            <a:r>
              <a:rPr lang="ro-RO" altLang="en-US" sz="1800" dirty="0" smtClean="0">
                <a:solidFill>
                  <a:srgbClr val="003399"/>
                </a:solidFill>
                <a:ea typeface="ＭＳ Ｐゴシック" pitchFamily="34" charset="-128"/>
              </a:rPr>
              <a:t> </a:t>
            </a:r>
            <a:r>
              <a:rPr lang="en-GB" altLang="en-US" sz="1800" dirty="0" smtClean="0">
                <a:solidFill>
                  <a:srgbClr val="003399"/>
                </a:solidFill>
                <a:ea typeface="ＭＳ Ｐゴシック" pitchFamily="34" charset="-128"/>
              </a:rPr>
              <a:t>– maximum </a:t>
            </a:r>
            <a:r>
              <a:rPr lang="ro-RO" altLang="en-US" sz="1800" dirty="0" smtClean="0">
                <a:solidFill>
                  <a:srgbClr val="003399"/>
                </a:solidFill>
                <a:ea typeface="ＭＳ Ｐゴシック" pitchFamily="34" charset="-128"/>
              </a:rPr>
              <a:t>92%</a:t>
            </a:r>
            <a:endParaRPr lang="en-GB" altLang="en-US" sz="1800" dirty="0" smtClean="0">
              <a:solidFill>
                <a:srgbClr val="003399"/>
              </a:solidFill>
              <a:ea typeface="ＭＳ Ｐゴシック" pitchFamily="34" charset="-128"/>
            </a:endParaRPr>
          </a:p>
          <a:p>
            <a:pPr marL="0" indent="0">
              <a:buFontTx/>
              <a:buNone/>
              <a:defRPr/>
            </a:pPr>
            <a:r>
              <a:rPr lang="en-GB" altLang="en-US" sz="1800" dirty="0" smtClean="0">
                <a:solidFill>
                  <a:srgbClr val="003399"/>
                </a:solidFill>
                <a:ea typeface="ＭＳ Ｐゴシック" pitchFamily="34" charset="-128"/>
              </a:rPr>
              <a:t>	- Co-financing </a:t>
            </a:r>
            <a:r>
              <a:rPr lang="ro-RO" altLang="en-US" sz="1800" dirty="0" smtClean="0">
                <a:solidFill>
                  <a:srgbClr val="003399"/>
                </a:solidFill>
                <a:ea typeface="ＭＳ Ｐゴシック" pitchFamily="34" charset="-128"/>
              </a:rPr>
              <a:t>– </a:t>
            </a:r>
            <a:r>
              <a:rPr lang="en-US" altLang="en-US" sz="1800" dirty="0" smtClean="0">
                <a:solidFill>
                  <a:srgbClr val="003399"/>
                </a:solidFill>
                <a:ea typeface="ＭＳ Ｐゴシック" pitchFamily="34" charset="-128"/>
              </a:rPr>
              <a:t>minimum </a:t>
            </a:r>
            <a:r>
              <a:rPr lang="ro-RO" altLang="en-US" sz="1800" dirty="0" smtClean="0">
                <a:solidFill>
                  <a:srgbClr val="003399"/>
                </a:solidFill>
                <a:ea typeface="ＭＳ Ｐゴシック" pitchFamily="34" charset="-128"/>
              </a:rPr>
              <a:t>8%</a:t>
            </a:r>
            <a:endParaRPr lang="en-GB" altLang="en-US" sz="1800" dirty="0" smtClean="0">
              <a:solidFill>
                <a:srgbClr val="003399"/>
              </a:solidFill>
              <a:ea typeface="ＭＳ Ｐゴシック" pitchFamily="34" charset="-128"/>
            </a:endParaRPr>
          </a:p>
          <a:p>
            <a:pPr marL="0" indent="895350">
              <a:buFontTx/>
              <a:buNone/>
              <a:defRPr/>
            </a:pPr>
            <a:r>
              <a:rPr lang="en-GB" altLang="en-US" sz="1800" dirty="0" smtClean="0">
                <a:solidFill>
                  <a:srgbClr val="003399"/>
                </a:solidFill>
                <a:ea typeface="ＭＳ Ｐゴシック" pitchFamily="34" charset="-128"/>
              </a:rPr>
              <a:t>- Percentages of grant and co-financing -e</a:t>
            </a:r>
            <a:r>
              <a:rPr lang="ro-RO" altLang="en-US" sz="1800" dirty="0" err="1" smtClean="0">
                <a:solidFill>
                  <a:srgbClr val="003399"/>
                </a:solidFill>
                <a:ea typeface="ＭＳ Ｐゴシック" pitchFamily="34" charset="-128"/>
              </a:rPr>
              <a:t>qual</a:t>
            </a:r>
            <a:r>
              <a:rPr lang="ro-RO" altLang="en-US" sz="1800" dirty="0" smtClean="0">
                <a:solidFill>
                  <a:srgbClr val="003399"/>
                </a:solidFill>
                <a:ea typeface="ＭＳ Ｐゴシック" pitchFamily="34" charset="-128"/>
              </a:rPr>
              <a:t> for all Partners</a:t>
            </a:r>
            <a:endParaRPr lang="en-GB" altLang="en-US" sz="1800" dirty="0" smtClean="0">
              <a:solidFill>
                <a:srgbClr val="003399"/>
              </a:solidFill>
              <a:ea typeface="ＭＳ Ｐゴシック" pitchFamily="34" charset="-128"/>
            </a:endParaRPr>
          </a:p>
          <a:p>
            <a:pPr marL="0" indent="0">
              <a:buFontTx/>
              <a:buNone/>
              <a:defRPr/>
            </a:pPr>
            <a:endParaRPr lang="en-GB" altLang="en-US" sz="1800" dirty="0" smtClean="0">
              <a:solidFill>
                <a:srgbClr val="003399"/>
              </a:solidFill>
              <a:ea typeface="ＭＳ Ｐゴシック" pitchFamily="34" charset="-128"/>
            </a:endParaRPr>
          </a:p>
          <a:p>
            <a:pPr>
              <a:buFont typeface="Arial" panose="020B0604020202020204" pitchFamily="34" charset="0"/>
              <a:buChar char="•"/>
              <a:defRPr/>
            </a:pPr>
            <a:r>
              <a:rPr lang="en-GB" altLang="en-US" sz="1800" dirty="0" smtClean="0">
                <a:solidFill>
                  <a:srgbClr val="003399"/>
                </a:solidFill>
                <a:ea typeface="ＭＳ Ｐゴシック" pitchFamily="34" charset="-128"/>
              </a:rPr>
              <a:t>The co-financing may </a:t>
            </a:r>
            <a:r>
              <a:rPr lang="en-GB" altLang="en-US" sz="1800" dirty="0">
                <a:solidFill>
                  <a:srgbClr val="003399"/>
                </a:solidFill>
                <a:ea typeface="ＭＳ Ｐゴシック" pitchFamily="34" charset="-128"/>
              </a:rPr>
              <a:t>take the following forms:</a:t>
            </a:r>
          </a:p>
          <a:p>
            <a:pPr marL="0" indent="0">
              <a:buFontTx/>
              <a:buNone/>
              <a:defRPr/>
            </a:pPr>
            <a:r>
              <a:rPr lang="en-GB" altLang="en-US" sz="1800" dirty="0">
                <a:solidFill>
                  <a:srgbClr val="003399"/>
                </a:solidFill>
                <a:ea typeface="ＭＳ Ｐゴシック" pitchFamily="34" charset="-128"/>
              </a:rPr>
              <a:t>	</a:t>
            </a:r>
            <a:r>
              <a:rPr lang="en-GB" altLang="en-US" sz="1800" dirty="0" smtClean="0">
                <a:solidFill>
                  <a:srgbClr val="003399"/>
                </a:solidFill>
                <a:ea typeface="ＭＳ Ｐゴシック" pitchFamily="34" charset="-128"/>
              </a:rPr>
              <a:t>- Beneficiary’s </a:t>
            </a:r>
            <a:r>
              <a:rPr lang="en-GB" altLang="en-US" sz="1800" dirty="0">
                <a:solidFill>
                  <a:srgbClr val="003399"/>
                </a:solidFill>
                <a:ea typeface="ＭＳ Ｐゴシック" pitchFamily="34" charset="-128"/>
              </a:rPr>
              <a:t>own </a:t>
            </a:r>
            <a:r>
              <a:rPr lang="en-GB" altLang="en-US" sz="1800" dirty="0" smtClean="0">
                <a:solidFill>
                  <a:srgbClr val="003399"/>
                </a:solidFill>
                <a:ea typeface="ＭＳ Ｐゴシック" pitchFamily="34" charset="-128"/>
              </a:rPr>
              <a:t>resources</a:t>
            </a:r>
          </a:p>
          <a:p>
            <a:pPr marL="0" indent="0">
              <a:buFontTx/>
              <a:buNone/>
              <a:defRPr/>
            </a:pPr>
            <a:r>
              <a:rPr lang="en-GB" altLang="en-US" sz="1800" dirty="0" smtClean="0">
                <a:solidFill>
                  <a:srgbClr val="003399"/>
                </a:solidFill>
                <a:ea typeface="ＭＳ Ｐゴシック" pitchFamily="34" charset="-128"/>
              </a:rPr>
              <a:t>	- Financial </a:t>
            </a:r>
            <a:r>
              <a:rPr lang="en-GB" altLang="en-US" sz="1800" dirty="0">
                <a:solidFill>
                  <a:srgbClr val="003399"/>
                </a:solidFill>
                <a:ea typeface="ＭＳ Ｐゴシック" pitchFamily="34" charset="-128"/>
              </a:rPr>
              <a:t>contributions by </a:t>
            </a:r>
            <a:r>
              <a:rPr lang="en-GB" altLang="en-US" sz="1800" dirty="0" smtClean="0">
                <a:solidFill>
                  <a:srgbClr val="003399"/>
                </a:solidFill>
                <a:ea typeface="ＭＳ Ｐゴシック" pitchFamily="34" charset="-128"/>
              </a:rPr>
              <a:t>third parties</a:t>
            </a:r>
            <a:r>
              <a:rPr lang="en-GB" altLang="en-US" sz="1800" dirty="0">
                <a:solidFill>
                  <a:srgbClr val="003399"/>
                </a:solidFill>
                <a:ea typeface="ＭＳ Ｐゴシック" pitchFamily="34" charset="-128"/>
              </a:rPr>
              <a:t>, </a:t>
            </a:r>
            <a:r>
              <a:rPr lang="en-GB" altLang="en-US" sz="1800" dirty="0" smtClean="0">
                <a:solidFill>
                  <a:srgbClr val="003399"/>
                </a:solidFill>
                <a:ea typeface="ＭＳ Ｐゴシック" pitchFamily="34" charset="-128"/>
              </a:rPr>
              <a:t>	from </a:t>
            </a:r>
            <a:r>
              <a:rPr lang="en-GB" altLang="en-US" sz="1800" dirty="0">
                <a:solidFill>
                  <a:srgbClr val="003399"/>
                </a:solidFill>
                <a:ea typeface="ＭＳ Ｐゴシック" pitchFamily="34" charset="-128"/>
              </a:rPr>
              <a:t>sources other than </a:t>
            </a:r>
            <a:r>
              <a:rPr lang="en-GB" altLang="en-US" sz="1800" dirty="0" smtClean="0">
                <a:solidFill>
                  <a:srgbClr val="003399"/>
                </a:solidFill>
                <a:ea typeface="ＭＳ Ｐゴシック" pitchFamily="34" charset="-128"/>
              </a:rPr>
              <a:t>the Union </a:t>
            </a:r>
            <a:endParaRPr lang="en-GB" altLang="en-US" sz="1800" dirty="0">
              <a:solidFill>
                <a:srgbClr val="003399"/>
              </a:solidFill>
              <a:ea typeface="ＭＳ Ｐゴシック" pitchFamily="34" charset="-128"/>
            </a:endParaRPr>
          </a:p>
          <a:p>
            <a:pPr marL="0" indent="0">
              <a:buFontTx/>
              <a:buNone/>
              <a:defRPr/>
            </a:pPr>
            <a:endParaRPr lang="ro-RO" altLang="en-US" sz="1800" dirty="0" smtClean="0">
              <a:solidFill>
                <a:srgbClr val="003399"/>
              </a:solidFill>
              <a:ea typeface="ＭＳ Ｐゴシック" pitchFamily="34" charset="-128"/>
            </a:endParaRPr>
          </a:p>
        </p:txBody>
      </p:sp>
      <p:sp>
        <p:nvSpPr>
          <p:cNvPr id="6" name="Title 1"/>
          <p:cNvSpPr txBox="1">
            <a:spLocks/>
          </p:cNvSpPr>
          <p:nvPr/>
        </p:nvSpPr>
        <p:spPr bwMode="auto">
          <a:xfrm>
            <a:off x="4800600" y="1066800"/>
            <a:ext cx="4343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sz="2000" b="1" kern="0" dirty="0" smtClean="0">
                <a:solidFill>
                  <a:srgbClr val="003399"/>
                </a:solidFill>
                <a:effectLst>
                  <a:outerShdw blurRad="38100" dist="38100" dir="2700000" algn="tl">
                    <a:srgbClr val="000000">
                      <a:alpha val="43137"/>
                    </a:srgbClr>
                  </a:outerShdw>
                </a:effectLst>
                <a:ea typeface="MS PGothic" pitchFamily="34" charset="-128"/>
              </a:rPr>
              <a:t>Hibe ve ortak finansman oranları</a:t>
            </a:r>
            <a:endParaRPr lang="en-US" sz="2000" kern="0" dirty="0">
              <a:solidFill>
                <a:srgbClr val="003399"/>
              </a:solidFill>
              <a:ea typeface="MS PGothic" pitchFamily="34" charset="-128"/>
            </a:endParaRPr>
          </a:p>
        </p:txBody>
      </p:sp>
      <p:sp>
        <p:nvSpPr>
          <p:cNvPr id="7" name="Content Placeholder 5"/>
          <p:cNvSpPr>
            <a:spLocks noGrp="1"/>
          </p:cNvSpPr>
          <p:nvPr>
            <p:ph sz="half" idx="2"/>
          </p:nvPr>
        </p:nvSpPr>
        <p:spPr>
          <a:xfrm>
            <a:off x="4953000" y="2362200"/>
            <a:ext cx="4191000" cy="4267200"/>
          </a:xfrm>
        </p:spPr>
        <p:txBody>
          <a:bodyPr/>
          <a:lstStyle/>
          <a:p>
            <a:r>
              <a:rPr lang="en-GB" altLang="tr-TR" sz="1800" dirty="0" err="1">
                <a:solidFill>
                  <a:srgbClr val="003399"/>
                </a:solidFill>
                <a:ea typeface="ＭＳ Ｐゴシック" panose="020B0600070205080204" pitchFamily="34" charset="-128"/>
              </a:rPr>
              <a:t>Yüzde</a:t>
            </a:r>
            <a:r>
              <a:rPr lang="en-GB" altLang="tr-TR" sz="1800" dirty="0">
                <a:solidFill>
                  <a:srgbClr val="003399"/>
                </a:solidFill>
                <a:ea typeface="ＭＳ Ｐゴシック" panose="020B0600070205080204" pitchFamily="34" charset="-128"/>
              </a:rPr>
              <a:t> </a:t>
            </a:r>
          </a:p>
          <a:p>
            <a:pPr>
              <a:buFontTx/>
              <a:buNone/>
            </a:pPr>
            <a:r>
              <a:rPr lang="en-GB" altLang="tr-TR" sz="1800" dirty="0">
                <a:solidFill>
                  <a:srgbClr val="003399"/>
                </a:solidFill>
                <a:ea typeface="ＭＳ Ｐゴシック" panose="020B0600070205080204" pitchFamily="34" charset="-128"/>
              </a:rPr>
              <a:t>	- ENI </a:t>
            </a:r>
            <a:r>
              <a:rPr lang="en-GB" altLang="tr-TR" sz="1800" dirty="0" err="1">
                <a:solidFill>
                  <a:srgbClr val="003399"/>
                </a:solidFill>
                <a:ea typeface="ＭＳ Ｐゴシック" panose="020B0600070205080204" pitchFamily="34" charset="-128"/>
              </a:rPr>
              <a:t>fonları</a:t>
            </a:r>
            <a:r>
              <a:rPr lang="en-GB" altLang="tr-TR" sz="1800" dirty="0">
                <a:solidFill>
                  <a:srgbClr val="003399"/>
                </a:solidFill>
                <a:ea typeface="ＭＳ Ｐゴシック" panose="020B0600070205080204" pitchFamily="34" charset="-128"/>
              </a:rPr>
              <a:t> – </a:t>
            </a:r>
            <a:r>
              <a:rPr lang="en-GB" altLang="tr-TR" sz="1800" dirty="0" err="1">
                <a:solidFill>
                  <a:srgbClr val="003399"/>
                </a:solidFill>
                <a:ea typeface="ＭＳ Ｐゴシック" panose="020B0600070205080204" pitchFamily="34" charset="-128"/>
              </a:rPr>
              <a:t>maksimum</a:t>
            </a:r>
            <a:r>
              <a:rPr lang="en-GB" altLang="tr-TR" sz="1800" dirty="0">
                <a:solidFill>
                  <a:srgbClr val="003399"/>
                </a:solidFill>
                <a:ea typeface="ＭＳ Ｐゴシック" panose="020B0600070205080204" pitchFamily="34" charset="-128"/>
              </a:rPr>
              <a:t> %92</a:t>
            </a:r>
          </a:p>
          <a:p>
            <a:pPr>
              <a:buFontTx/>
              <a:buNone/>
            </a:pPr>
            <a:r>
              <a:rPr lang="en-GB" altLang="tr-TR" sz="1800" dirty="0">
                <a:solidFill>
                  <a:srgbClr val="003399"/>
                </a:solidFill>
                <a:ea typeface="ＭＳ Ｐゴシック" panose="020B0600070205080204" pitchFamily="34" charset="-128"/>
              </a:rPr>
              <a:t>	- </a:t>
            </a:r>
            <a:r>
              <a:rPr lang="en-GB" altLang="tr-TR" sz="1800" dirty="0" err="1">
                <a:solidFill>
                  <a:srgbClr val="003399"/>
                </a:solidFill>
                <a:ea typeface="ＭＳ Ｐゴシック" panose="020B0600070205080204" pitchFamily="34" charset="-128"/>
              </a:rPr>
              <a:t>Ortak</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finansman</a:t>
            </a:r>
            <a:r>
              <a:rPr lang="en-GB" altLang="tr-TR" sz="1800" dirty="0">
                <a:solidFill>
                  <a:srgbClr val="003399"/>
                </a:solidFill>
                <a:ea typeface="ＭＳ Ｐゴシック" panose="020B0600070205080204" pitchFamily="34" charset="-128"/>
              </a:rPr>
              <a:t> – minimum %8</a:t>
            </a:r>
          </a:p>
          <a:p>
            <a:pPr>
              <a:buFontTx/>
              <a:buNone/>
            </a:pP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Hibe</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ve</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ortak</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finansman</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yüzdeleri</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tüm</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Ortaklar</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için</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eşittir</a:t>
            </a:r>
            <a:endParaRPr lang="en-GB" altLang="tr-TR" sz="1800" dirty="0">
              <a:solidFill>
                <a:srgbClr val="003399"/>
              </a:solidFill>
              <a:ea typeface="ＭＳ Ｐゴシック" panose="020B0600070205080204" pitchFamily="34" charset="-128"/>
            </a:endParaRPr>
          </a:p>
          <a:p>
            <a:pPr>
              <a:buFontTx/>
              <a:buNone/>
            </a:pPr>
            <a:endParaRPr lang="en-GB" altLang="tr-TR" sz="1800" dirty="0">
              <a:solidFill>
                <a:srgbClr val="003399"/>
              </a:solidFill>
              <a:ea typeface="ＭＳ Ｐゴシック" panose="020B0600070205080204" pitchFamily="34" charset="-128"/>
            </a:endParaRPr>
          </a:p>
          <a:p>
            <a:r>
              <a:rPr lang="en-GB" altLang="tr-TR" sz="1800" dirty="0" err="1">
                <a:solidFill>
                  <a:srgbClr val="003399"/>
                </a:solidFill>
                <a:ea typeface="ＭＳ Ｐゴシック" panose="020B0600070205080204" pitchFamily="34" charset="-128"/>
              </a:rPr>
              <a:t>Ortak</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finansman</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aşağıdaki</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biçimlerde</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gerçekleşebilir</a:t>
            </a:r>
            <a:r>
              <a:rPr lang="en-GB" altLang="tr-TR" sz="1800" dirty="0">
                <a:solidFill>
                  <a:srgbClr val="003399"/>
                </a:solidFill>
                <a:ea typeface="ＭＳ Ｐゴシック" panose="020B0600070205080204" pitchFamily="34" charset="-128"/>
              </a:rPr>
              <a:t>:</a:t>
            </a:r>
          </a:p>
          <a:p>
            <a:pPr>
              <a:buFontTx/>
              <a:buNone/>
            </a:pPr>
            <a:r>
              <a:rPr lang="en-GB" altLang="tr-TR" sz="1800" dirty="0">
                <a:solidFill>
                  <a:srgbClr val="003399"/>
                </a:solidFill>
                <a:ea typeface="ＭＳ Ｐゴシック" panose="020B0600070205080204" pitchFamily="34" charset="-128"/>
              </a:rPr>
              <a:t>	- </a:t>
            </a:r>
            <a:r>
              <a:rPr lang="en-GB" altLang="tr-TR" sz="1800" dirty="0" err="1">
                <a:solidFill>
                  <a:srgbClr val="003399"/>
                </a:solidFill>
                <a:ea typeface="ＭＳ Ｐゴシック" panose="020B0600070205080204" pitchFamily="34" charset="-128"/>
              </a:rPr>
              <a:t>Yararlanıcının</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kendi</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kaynaklarıyla</a:t>
            </a:r>
            <a:endParaRPr lang="en-GB" altLang="tr-TR" sz="1800" dirty="0">
              <a:solidFill>
                <a:srgbClr val="003399"/>
              </a:solidFill>
              <a:ea typeface="ＭＳ Ｐゴシック" panose="020B0600070205080204" pitchFamily="34" charset="-128"/>
            </a:endParaRPr>
          </a:p>
          <a:p>
            <a:pPr>
              <a:buFontTx/>
              <a:buNone/>
            </a:pPr>
            <a:r>
              <a:rPr lang="en-GB" altLang="tr-TR" sz="1800" dirty="0">
                <a:solidFill>
                  <a:srgbClr val="003399"/>
                </a:solidFill>
                <a:ea typeface="ＭＳ Ｐゴシック" panose="020B0600070205080204" pitchFamily="34" charset="-128"/>
              </a:rPr>
              <a:t>	- AB </a:t>
            </a:r>
            <a:r>
              <a:rPr lang="en-GB" altLang="tr-TR" sz="1800" dirty="0" err="1">
                <a:solidFill>
                  <a:srgbClr val="003399"/>
                </a:solidFill>
                <a:ea typeface="ＭＳ Ｐゴシック" panose="020B0600070205080204" pitchFamily="34" charset="-128"/>
              </a:rPr>
              <a:t>dışındaki</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kaynaklardan</a:t>
            </a:r>
            <a:r>
              <a:rPr lang="en-GB" altLang="tr-TR" sz="1800" dirty="0">
                <a:solidFill>
                  <a:srgbClr val="003399"/>
                </a:solidFill>
                <a:ea typeface="ＭＳ Ｐゴシック" panose="020B0600070205080204" pitchFamily="34" charset="-128"/>
              </a:rPr>
              <a:t>, </a:t>
            </a:r>
            <a:r>
              <a:rPr lang="en-GB" altLang="tr-TR" sz="1800" dirty="0" err="1" smtClean="0">
                <a:solidFill>
                  <a:srgbClr val="003399"/>
                </a:solidFill>
                <a:ea typeface="ＭＳ Ｐゴシック" panose="020B0600070205080204" pitchFamily="34" charset="-128"/>
              </a:rPr>
              <a:t>üçüncü</a:t>
            </a:r>
            <a:r>
              <a:rPr lang="en-GB" altLang="tr-TR" sz="1800" dirty="0" smtClean="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taraflarca</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yapılan</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mali</a:t>
            </a:r>
            <a:r>
              <a:rPr lang="en-GB" altLang="tr-TR" sz="1800" dirty="0">
                <a:solidFill>
                  <a:srgbClr val="003399"/>
                </a:solidFill>
                <a:ea typeface="ＭＳ Ｐゴシック" panose="020B0600070205080204" pitchFamily="34" charset="-128"/>
              </a:rPr>
              <a:t> </a:t>
            </a:r>
            <a:r>
              <a:rPr lang="en-GB" altLang="tr-TR" sz="1800" dirty="0" err="1">
                <a:solidFill>
                  <a:srgbClr val="003399"/>
                </a:solidFill>
                <a:ea typeface="ＭＳ Ｐゴシック" panose="020B0600070205080204" pitchFamily="34" charset="-128"/>
              </a:rPr>
              <a:t>katkılarla</a:t>
            </a:r>
            <a:r>
              <a:rPr lang="en-GB" altLang="tr-TR" sz="1800" dirty="0">
                <a:solidFill>
                  <a:srgbClr val="003399"/>
                </a:solidFill>
                <a:ea typeface="ＭＳ Ｐゴシック" panose="020B0600070205080204" pitchFamily="34" charset="-128"/>
              </a:rPr>
              <a:t> </a:t>
            </a:r>
          </a:p>
          <a:p>
            <a:pPr marL="0" indent="0">
              <a:buFontTx/>
              <a:buNone/>
              <a:defRPr/>
            </a:pPr>
            <a:endParaRPr lang="ro-RO" altLang="en-US" sz="1800" dirty="0" smtClean="0">
              <a:solidFill>
                <a:srgbClr val="003399"/>
              </a:solidFill>
              <a:ea typeface="ＭＳ Ｐゴシック" pitchFamily="34" charset="-128"/>
            </a:endParaRPr>
          </a:p>
        </p:txBody>
      </p:sp>
      <p:cxnSp>
        <p:nvCxnSpPr>
          <p:cNvPr id="8" name="Düz Bağlayıcı 7"/>
          <p:cNvCxnSpPr/>
          <p:nvPr/>
        </p:nvCxnSpPr>
        <p:spPr>
          <a:xfrm>
            <a:off x="4495800"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9" name="Düz Bağlayıcı 8"/>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09600" y="1524000"/>
            <a:ext cx="3200400" cy="990600"/>
          </a:xfrm>
        </p:spPr>
        <p:txBody>
          <a:bodyPr/>
          <a:lstStyle/>
          <a:p>
            <a:pPr>
              <a:defRPr/>
            </a:pPr>
            <a:r>
              <a:rPr lang="en-GB" sz="3200" b="1" dirty="0" smtClean="0">
                <a:solidFill>
                  <a:srgbClr val="003399"/>
                </a:solidFill>
                <a:effectLst>
                  <a:outerShdw blurRad="38100" dist="38100" dir="2700000" algn="tl">
                    <a:srgbClr val="000000">
                      <a:alpha val="43137"/>
                    </a:srgbClr>
                  </a:outerShdw>
                </a:effectLst>
                <a:ea typeface="MS PGothic" pitchFamily="34" charset="-128"/>
              </a:rPr>
              <a:t>Size of ENI Grants</a:t>
            </a:r>
            <a:endParaRPr lang="en-US" altLang="en-US" sz="3200" b="1" dirty="0" smtClean="0">
              <a:solidFill>
                <a:srgbClr val="003399"/>
              </a:solidFill>
              <a:ea typeface="ＭＳ Ｐゴシック" pitchFamily="34" charset="-128"/>
            </a:endParaRPr>
          </a:p>
        </p:txBody>
      </p:sp>
      <p:graphicFrame>
        <p:nvGraphicFramePr>
          <p:cNvPr id="5229" name="Table 5228"/>
          <p:cNvGraphicFramePr>
            <a:graphicFrameLocks noGrp="1"/>
          </p:cNvGraphicFramePr>
          <p:nvPr/>
        </p:nvGraphicFramePr>
        <p:xfrm>
          <a:off x="152400" y="2819400"/>
          <a:ext cx="3733801" cy="2898904"/>
        </p:xfrm>
        <a:graphic>
          <a:graphicData uri="http://schemas.openxmlformats.org/drawingml/2006/table">
            <a:tbl>
              <a:tblPr firstRow="1" firstCol="1" bandRow="1">
                <a:tableStyleId>{5C22544A-7EE6-4342-B048-85BDC9FD1C3A}</a:tableStyleId>
              </a:tblPr>
              <a:tblGrid>
                <a:gridCol w="1480645">
                  <a:extLst>
                    <a:ext uri="{9D8B030D-6E8A-4147-A177-3AD203B41FA5}">
                      <a16:colId xmlns:a16="http://schemas.microsoft.com/office/drawing/2014/main" val="20000"/>
                    </a:ext>
                  </a:extLst>
                </a:gridCol>
                <a:gridCol w="1094390">
                  <a:extLst>
                    <a:ext uri="{9D8B030D-6E8A-4147-A177-3AD203B41FA5}">
                      <a16:colId xmlns:a16="http://schemas.microsoft.com/office/drawing/2014/main" val="20001"/>
                    </a:ext>
                  </a:extLst>
                </a:gridCol>
                <a:gridCol w="1158766">
                  <a:extLst>
                    <a:ext uri="{9D8B030D-6E8A-4147-A177-3AD203B41FA5}">
                      <a16:colId xmlns:a16="http://schemas.microsoft.com/office/drawing/2014/main" val="20002"/>
                    </a:ext>
                  </a:extLst>
                </a:gridCol>
              </a:tblGrid>
              <a:tr h="560704">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rPr>
                        <a:t>Priority</a:t>
                      </a:r>
                      <a:endParaRPr lang="en-GB" sz="1600" dirty="0">
                        <a:effectLst/>
                        <a:latin typeface="Times New Roman"/>
                        <a:ea typeface="Times New Roman"/>
                      </a:endParaRPr>
                    </a:p>
                  </a:txBody>
                  <a:tcPr marL="68593" marR="68593"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rPr>
                        <a:t>Minimum amount</a:t>
                      </a:r>
                      <a:endParaRPr lang="en-GB" sz="1600" dirty="0">
                        <a:effectLst/>
                        <a:latin typeface="Times New Roman"/>
                        <a:ea typeface="Times New Roman"/>
                      </a:endParaRPr>
                    </a:p>
                  </a:txBody>
                  <a:tcPr marL="68593" marR="68593"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rPr>
                        <a:t>Maximum amount</a:t>
                      </a:r>
                      <a:endParaRPr lang="en-GB" sz="1600" dirty="0">
                        <a:effectLst/>
                        <a:latin typeface="Times New Roman"/>
                        <a:ea typeface="Times New Roman"/>
                      </a:endParaRPr>
                    </a:p>
                  </a:txBody>
                  <a:tcPr marL="68593" marR="68593" marT="0" marB="0">
                    <a:solidFill>
                      <a:srgbClr val="003399"/>
                    </a:solidFill>
                  </a:tcPr>
                </a:tc>
                <a:extLst>
                  <a:ext uri="{0D108BD9-81ED-4DB2-BD59-A6C34878D82A}">
                    <a16:rowId xmlns:a16="http://schemas.microsoft.com/office/drawing/2014/main" val="10000"/>
                  </a:ext>
                </a:extLst>
              </a:tr>
              <a:tr h="58451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a:effectLst/>
                        </a:rPr>
                        <a:t>Priority 1.1</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500 000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1 500 000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1"/>
                  </a:ext>
                </a:extLst>
              </a:tr>
              <a:tr h="58451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a:effectLst/>
                        </a:rPr>
                        <a:t>Priority 1.2</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300</a:t>
                      </a:r>
                      <a:r>
                        <a:rPr lang="en-GB" sz="1600" baseline="0" dirty="0" smtClean="0">
                          <a:effectLst/>
                          <a:latin typeface="+mn-lt"/>
                        </a:rPr>
                        <a:t>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700 000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2"/>
                  </a:ext>
                </a:extLst>
              </a:tr>
              <a:tr h="58451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a:effectLst/>
                        </a:rPr>
                        <a:t>Priority 2.1</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500 000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1 000 000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3"/>
                  </a:ext>
                </a:extLst>
              </a:tr>
              <a:tr h="58451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a:effectLst/>
                        </a:rPr>
                        <a:t>Priority 2.2</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300</a:t>
                      </a:r>
                      <a:r>
                        <a:rPr lang="en-GB" sz="1600" baseline="0" dirty="0" smtClean="0">
                          <a:effectLst/>
                          <a:latin typeface="+mn-lt"/>
                        </a:rPr>
                        <a:t>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1 000 000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4"/>
                  </a:ext>
                </a:extLst>
              </a:tr>
            </a:tbl>
          </a:graphicData>
        </a:graphic>
      </p:graphicFrame>
      <p:sp>
        <p:nvSpPr>
          <p:cNvPr id="6" name="Title 1"/>
          <p:cNvSpPr txBox="1">
            <a:spLocks/>
          </p:cNvSpPr>
          <p:nvPr/>
        </p:nvSpPr>
        <p:spPr bwMode="auto">
          <a:xfrm>
            <a:off x="5257800" y="1447800"/>
            <a:ext cx="3200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sz="3200" b="1" dirty="0">
                <a:solidFill>
                  <a:srgbClr val="003399"/>
                </a:solidFill>
                <a:effectLst>
                  <a:outerShdw blurRad="38100" dist="38100" dir="2700000" algn="tl">
                    <a:srgbClr val="000000">
                      <a:alpha val="43137"/>
                    </a:srgbClr>
                  </a:outerShdw>
                </a:effectLst>
                <a:ea typeface="MS PGothic" pitchFamily="34" charset="-128"/>
              </a:rPr>
              <a:t>ENI Hibe Tutarları</a:t>
            </a:r>
            <a:endParaRPr lang="en-US" altLang="en-US" sz="3200" b="1" dirty="0">
              <a:solidFill>
                <a:srgbClr val="003399"/>
              </a:solidFill>
              <a:effectLst>
                <a:outerShdw blurRad="38100" dist="38100" dir="2700000" algn="tl">
                  <a:srgbClr val="000000">
                    <a:alpha val="43137"/>
                  </a:srgbClr>
                </a:outerShdw>
              </a:effectLst>
              <a:ea typeface="MS PGothic" pitchFamily="34" charset="-128"/>
            </a:endParaRPr>
          </a:p>
        </p:txBody>
      </p:sp>
      <p:graphicFrame>
        <p:nvGraphicFramePr>
          <p:cNvPr id="9" name="Table 5228"/>
          <p:cNvGraphicFramePr>
            <a:graphicFrameLocks noGrp="1"/>
          </p:cNvGraphicFramePr>
          <p:nvPr>
            <p:extLst>
              <p:ext uri="{D42A27DB-BD31-4B8C-83A1-F6EECF244321}">
                <p14:modId xmlns:p14="http://schemas.microsoft.com/office/powerpoint/2010/main" val="558300317"/>
              </p:ext>
            </p:extLst>
          </p:nvPr>
        </p:nvGraphicFramePr>
        <p:xfrm>
          <a:off x="4648200" y="2819400"/>
          <a:ext cx="4419600" cy="2820988"/>
        </p:xfrm>
        <a:graphic>
          <a:graphicData uri="http://schemas.openxmlformats.org/drawingml/2006/table">
            <a:tbl>
              <a:tblPr firstRow="1" firstCol="1" bandRow="1">
                <a:tableStyleId>{5C22544A-7EE6-4342-B048-85BDC9FD1C3A}</a:tableStyleId>
              </a:tblPr>
              <a:tblGrid>
                <a:gridCol w="17526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560956">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600" dirty="0" smtClean="0">
                          <a:effectLst/>
                        </a:rPr>
                        <a:t>Öncelik</a:t>
                      </a:r>
                      <a:endParaRPr lang="en-GB" sz="1600" dirty="0">
                        <a:effectLst/>
                        <a:latin typeface="Times New Roman"/>
                        <a:ea typeface="Times New Roman"/>
                      </a:endParaRPr>
                    </a:p>
                  </a:txBody>
                  <a:tcPr marL="68593" marR="68593"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rPr>
                        <a:t>Minimum </a:t>
                      </a:r>
                      <a:r>
                        <a:rPr lang="tr-TR" sz="1600" dirty="0" smtClean="0">
                          <a:effectLst/>
                        </a:rPr>
                        <a:t>tutar</a:t>
                      </a:r>
                      <a:endParaRPr lang="en-GB" sz="1600" dirty="0">
                        <a:effectLst/>
                        <a:latin typeface="Times New Roman"/>
                        <a:ea typeface="Times New Roman"/>
                      </a:endParaRPr>
                    </a:p>
                  </a:txBody>
                  <a:tcPr marL="68593" marR="68593" marT="0" marB="0">
                    <a:solidFill>
                      <a:srgbClr val="003399"/>
                    </a:solidFill>
                  </a:tcPr>
                </a:tc>
                <a:tc>
                  <a:txBody>
                    <a:bodyPr/>
                    <a:lstStyle/>
                    <a:p>
                      <a:pPr algn="ct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rPr>
                        <a:t>Maximum </a:t>
                      </a:r>
                      <a:r>
                        <a:rPr lang="tr-TR" sz="1600" dirty="0" smtClean="0">
                          <a:effectLst/>
                        </a:rPr>
                        <a:t>tutar</a:t>
                      </a:r>
                      <a:endParaRPr lang="en-GB" sz="1600" dirty="0">
                        <a:effectLst/>
                        <a:latin typeface="Times New Roman"/>
                        <a:ea typeface="Times New Roman"/>
                      </a:endParaRPr>
                    </a:p>
                  </a:txBody>
                  <a:tcPr marL="68593" marR="68593" marT="0" marB="0">
                    <a:solidFill>
                      <a:srgbClr val="003399"/>
                    </a:solidFill>
                  </a:tcPr>
                </a:tc>
                <a:extLst>
                  <a:ext uri="{0D108BD9-81ED-4DB2-BD59-A6C34878D82A}">
                    <a16:rowId xmlns:a16="http://schemas.microsoft.com/office/drawing/2014/main" val="10000"/>
                  </a:ext>
                </a:extLst>
              </a:tr>
              <a:tr h="56500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600" dirty="0" smtClean="0">
                          <a:effectLst/>
                        </a:rPr>
                        <a:t>Öncelik</a:t>
                      </a:r>
                      <a:r>
                        <a:rPr lang="en-GB" sz="1600" dirty="0" smtClean="0">
                          <a:effectLst/>
                        </a:rPr>
                        <a:t> </a:t>
                      </a:r>
                      <a:r>
                        <a:rPr lang="en-GB" sz="1600" dirty="0">
                          <a:effectLst/>
                        </a:rPr>
                        <a:t>1.1</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500 000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1 500 000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1"/>
                  </a:ext>
                </a:extLst>
              </a:tr>
              <a:tr h="56500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600" dirty="0" smtClean="0">
                          <a:effectLst/>
                        </a:rPr>
                        <a:t>Öncelik</a:t>
                      </a:r>
                      <a:r>
                        <a:rPr lang="en-GB" sz="1600" dirty="0" smtClean="0">
                          <a:effectLst/>
                        </a:rPr>
                        <a:t> 1.2</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300</a:t>
                      </a:r>
                      <a:r>
                        <a:rPr lang="en-GB" sz="1600" baseline="0" dirty="0" smtClean="0">
                          <a:effectLst/>
                          <a:latin typeface="+mn-lt"/>
                        </a:rPr>
                        <a:t>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700 000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2"/>
                  </a:ext>
                </a:extLst>
              </a:tr>
              <a:tr h="56500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600" dirty="0" smtClean="0">
                          <a:effectLst/>
                        </a:rPr>
                        <a:t>Öncelik</a:t>
                      </a:r>
                      <a:r>
                        <a:rPr lang="en-GB" sz="1600" dirty="0" smtClean="0">
                          <a:effectLst/>
                        </a:rPr>
                        <a:t> </a:t>
                      </a:r>
                      <a:r>
                        <a:rPr lang="en-GB" sz="1600" dirty="0">
                          <a:effectLst/>
                        </a:rPr>
                        <a:t>2.1</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500 000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1 000 000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3"/>
                  </a:ext>
                </a:extLst>
              </a:tr>
              <a:tr h="565008">
                <a:tc>
                  <a:txBody>
                    <a:bodyPr/>
                    <a:lstStyle/>
                    <a:p>
                      <a:pPr algn="just">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tr-TR" sz="1600" dirty="0" smtClean="0">
                          <a:effectLst/>
                        </a:rPr>
                        <a:t>Öncelik</a:t>
                      </a:r>
                      <a:r>
                        <a:rPr lang="en-GB" sz="1600" dirty="0" smtClean="0">
                          <a:effectLst/>
                        </a:rPr>
                        <a:t> </a:t>
                      </a:r>
                      <a:r>
                        <a:rPr lang="en-GB" sz="1600" dirty="0">
                          <a:effectLst/>
                        </a:rPr>
                        <a:t>2.2</a:t>
                      </a:r>
                      <a:endParaRPr lang="en-GB" sz="1600" dirty="0">
                        <a:effectLst/>
                        <a:latin typeface="Times New Roman"/>
                        <a:ea typeface="Times New Roman"/>
                      </a:endParaRPr>
                    </a:p>
                  </a:txBody>
                  <a:tcPr marL="68593" marR="68593" marT="0" marB="0">
                    <a:solidFill>
                      <a:srgbClr val="003399"/>
                    </a:solidFill>
                  </a:tcPr>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rPr>
                        <a:t>300</a:t>
                      </a:r>
                      <a:r>
                        <a:rPr lang="en-GB" sz="1600" baseline="0" dirty="0" smtClean="0">
                          <a:effectLst/>
                          <a:latin typeface="+mn-lt"/>
                        </a:rPr>
                        <a:t> 000</a:t>
                      </a:r>
                      <a:endParaRPr lang="en-GB" sz="1600" dirty="0">
                        <a:effectLst/>
                        <a:latin typeface="+mn-lt"/>
                        <a:ea typeface="Times New Roman"/>
                      </a:endParaRPr>
                    </a:p>
                  </a:txBody>
                  <a:tcPr marL="68593" marR="68593" marT="0" marB="0"/>
                </a:tc>
                <a:tc>
                  <a:txBody>
                    <a:bodyPr/>
                    <a:lstStyle/>
                    <a:p>
                      <a:pPr algn="r">
                        <a:lnSpc>
                          <a:spcPct val="115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 pos="12344400" algn="l"/>
                          <a:tab pos="12801600" algn="l"/>
                          <a:tab pos="13258800" algn="l"/>
                          <a:tab pos="13716000" algn="l"/>
                          <a:tab pos="14173200" algn="l"/>
                          <a:tab pos="14630400" algn="l"/>
                        </a:tabLst>
                      </a:pPr>
                      <a:r>
                        <a:rPr lang="en-GB" sz="1600" dirty="0" smtClean="0">
                          <a:effectLst/>
                          <a:latin typeface="+mn-lt"/>
                          <a:ea typeface="Times New Roman"/>
                        </a:rPr>
                        <a:t>1 000 000</a:t>
                      </a:r>
                      <a:endParaRPr lang="en-GB" sz="1600" dirty="0">
                        <a:effectLst/>
                        <a:latin typeface="+mn-lt"/>
                        <a:ea typeface="Times New Roman"/>
                      </a:endParaRPr>
                    </a:p>
                  </a:txBody>
                  <a:tcPr marL="68593" marR="68593" marT="0" marB="0"/>
                </a:tc>
                <a:extLst>
                  <a:ext uri="{0D108BD9-81ED-4DB2-BD59-A6C34878D82A}">
                    <a16:rowId xmlns:a16="http://schemas.microsoft.com/office/drawing/2014/main" val="10004"/>
                  </a:ext>
                </a:extLst>
              </a:tr>
            </a:tbl>
          </a:graphicData>
        </a:graphic>
      </p:graphicFrame>
      <p:cxnSp>
        <p:nvCxnSpPr>
          <p:cNvPr id="10" name="Düz Bağlayıcı 9"/>
          <p:cNvCxnSpPr/>
          <p:nvPr/>
        </p:nvCxnSpPr>
        <p:spPr>
          <a:xfrm>
            <a:off x="4495800"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Düz Bağlayıcı 10"/>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01813"/>
            <a:ext cx="4038600" cy="800100"/>
          </a:xfrm>
        </p:spPr>
        <p:txBody>
          <a:bodyPr/>
          <a:lstStyle/>
          <a:p>
            <a:pPr>
              <a:defRPr/>
            </a:pPr>
            <a:r>
              <a:rPr lang="en-GB" sz="3200" b="1" dirty="0" smtClean="0">
                <a:solidFill>
                  <a:srgbClr val="003399"/>
                </a:solidFill>
                <a:effectLst>
                  <a:outerShdw blurRad="38100" dist="38100" dir="2700000" algn="tl">
                    <a:srgbClr val="000000">
                      <a:alpha val="43137"/>
                    </a:srgbClr>
                  </a:outerShdw>
                </a:effectLst>
              </a:rPr>
              <a:t>Eligibility criteria</a:t>
            </a:r>
            <a:endParaRPr lang="en-GB" sz="3200" b="1" dirty="0">
              <a:solidFill>
                <a:srgbClr val="003399"/>
              </a:solidFill>
              <a:effectLst>
                <a:outerShdw blurRad="38100" dist="38100" dir="2700000" algn="tl">
                  <a:srgbClr val="000000">
                    <a:alpha val="43137"/>
                  </a:srgbClr>
                </a:outerShdw>
              </a:effectLst>
            </a:endParaRPr>
          </a:p>
        </p:txBody>
      </p:sp>
      <p:sp>
        <p:nvSpPr>
          <p:cNvPr id="4" name="Content Placeholder 3"/>
          <p:cNvSpPr>
            <a:spLocks noGrp="1"/>
          </p:cNvSpPr>
          <p:nvPr>
            <p:ph sz="half" idx="2"/>
          </p:nvPr>
        </p:nvSpPr>
        <p:spPr>
          <a:xfrm>
            <a:off x="76200" y="2971800"/>
            <a:ext cx="4419600" cy="3429000"/>
          </a:xfrm>
        </p:spPr>
        <p:txBody>
          <a:bodyPr/>
          <a:lstStyle/>
          <a:p>
            <a:pPr marL="0" indent="0">
              <a:buFontTx/>
              <a:buNone/>
              <a:defRPr/>
            </a:pPr>
            <a:r>
              <a:rPr lang="en-GB" sz="2400" dirty="0">
                <a:solidFill>
                  <a:srgbClr val="003399"/>
                </a:solidFill>
              </a:rPr>
              <a:t>There are three sets of eligibility criteria, relating to:</a:t>
            </a:r>
          </a:p>
          <a:p>
            <a:pPr>
              <a:defRPr/>
            </a:pPr>
            <a:r>
              <a:rPr lang="en-GB" sz="2400" dirty="0" smtClean="0">
                <a:solidFill>
                  <a:srgbClr val="003399"/>
                </a:solidFill>
              </a:rPr>
              <a:t>Lead Partner and Project Partners;</a:t>
            </a:r>
            <a:endParaRPr lang="en-GB" sz="2400" dirty="0">
              <a:solidFill>
                <a:srgbClr val="003399"/>
              </a:solidFill>
            </a:endParaRPr>
          </a:p>
          <a:p>
            <a:pPr>
              <a:defRPr/>
            </a:pPr>
            <a:r>
              <a:rPr lang="en-GB" sz="2400" dirty="0" smtClean="0">
                <a:solidFill>
                  <a:srgbClr val="003399"/>
                </a:solidFill>
              </a:rPr>
              <a:t>Activities;</a:t>
            </a:r>
            <a:endParaRPr lang="en-GB" sz="2400" dirty="0">
              <a:solidFill>
                <a:srgbClr val="003399"/>
              </a:solidFill>
            </a:endParaRPr>
          </a:p>
          <a:p>
            <a:pPr>
              <a:defRPr/>
            </a:pPr>
            <a:r>
              <a:rPr lang="en-GB" sz="2400" dirty="0">
                <a:solidFill>
                  <a:srgbClr val="003399"/>
                </a:solidFill>
              </a:rPr>
              <a:t>Types of </a:t>
            </a:r>
            <a:r>
              <a:rPr lang="en-GB" sz="2400" dirty="0" smtClean="0">
                <a:solidFill>
                  <a:srgbClr val="003399"/>
                </a:solidFill>
              </a:rPr>
              <a:t>costs/expenditure.</a:t>
            </a:r>
            <a:endParaRPr lang="en-GB" sz="2400" dirty="0">
              <a:solidFill>
                <a:srgbClr val="003399"/>
              </a:solidFill>
            </a:endParaRPr>
          </a:p>
          <a:p>
            <a:pPr>
              <a:defRPr/>
            </a:pPr>
            <a:endParaRPr lang="en-GB" sz="2400" dirty="0"/>
          </a:p>
        </p:txBody>
      </p:sp>
      <p:pic>
        <p:nvPicPr>
          <p:cNvPr id="26628" name="Picture 2" descr="C:\Users\EugeniaS\Desktop\th3NN0132M.jpg"/>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a:xfrm>
            <a:off x="2670175" y="5791200"/>
            <a:ext cx="1238250" cy="838200"/>
          </a:xfrm>
          <a:noFill/>
        </p:spPr>
      </p:pic>
      <p:sp>
        <p:nvSpPr>
          <p:cNvPr id="5" name="Title 1"/>
          <p:cNvSpPr txBox="1">
            <a:spLocks/>
          </p:cNvSpPr>
          <p:nvPr/>
        </p:nvSpPr>
        <p:spPr bwMode="auto">
          <a:xfrm>
            <a:off x="4495800" y="1817688"/>
            <a:ext cx="40386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rebuchet MS"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a:defRPr/>
            </a:pPr>
            <a:r>
              <a:rPr lang="tr-TR" sz="3200" b="1" kern="0" dirty="0" smtClean="0">
                <a:solidFill>
                  <a:srgbClr val="003399"/>
                </a:solidFill>
                <a:effectLst>
                  <a:outerShdw blurRad="38100" dist="38100" dir="2700000" algn="tl">
                    <a:srgbClr val="000000">
                      <a:alpha val="43137"/>
                    </a:srgbClr>
                  </a:outerShdw>
                </a:effectLst>
              </a:rPr>
              <a:t>Uygunluk Kriterleri</a:t>
            </a:r>
            <a:endParaRPr lang="en-GB" sz="3200" b="1" kern="0" dirty="0">
              <a:solidFill>
                <a:srgbClr val="003399"/>
              </a:solidFill>
              <a:effectLst>
                <a:outerShdw blurRad="38100" dist="38100" dir="2700000" algn="tl">
                  <a:srgbClr val="000000">
                    <a:alpha val="43137"/>
                  </a:srgbClr>
                </a:outerShdw>
              </a:effectLst>
            </a:endParaRPr>
          </a:p>
        </p:txBody>
      </p:sp>
      <p:sp>
        <p:nvSpPr>
          <p:cNvPr id="6" name="Content Placeholder 3"/>
          <p:cNvSpPr txBox="1">
            <a:spLocks/>
          </p:cNvSpPr>
          <p:nvPr/>
        </p:nvSpPr>
        <p:spPr bwMode="auto">
          <a:xfrm>
            <a:off x="4724400" y="2987675"/>
            <a:ext cx="4419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0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8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800">
                <a:solidFill>
                  <a:schemeClr val="tx1"/>
                </a:solidFill>
                <a:latin typeface="+mn-lt"/>
                <a:ea typeface="ＭＳ Ｐゴシック" charset="0"/>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0" indent="0">
              <a:buFontTx/>
              <a:buNone/>
            </a:pPr>
            <a:r>
              <a:rPr lang="en-GB" altLang="tr-TR" sz="2400" dirty="0" err="1">
                <a:solidFill>
                  <a:srgbClr val="003399"/>
                </a:solidFill>
                <a:ea typeface="ＭＳ Ｐゴシック" panose="020B0600070205080204" pitchFamily="34" charset="-128"/>
              </a:rPr>
              <a:t>Aşağıdakilerle</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ilgili</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üç</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grup</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uygunluk</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kriteri</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mevcuttur</a:t>
            </a:r>
            <a:r>
              <a:rPr lang="en-GB" altLang="tr-TR" sz="2400" dirty="0">
                <a:solidFill>
                  <a:srgbClr val="003399"/>
                </a:solidFill>
                <a:ea typeface="ＭＳ Ｐゴシック" panose="020B0600070205080204" pitchFamily="34" charset="-128"/>
              </a:rPr>
              <a:t>:</a:t>
            </a:r>
          </a:p>
          <a:p>
            <a:pPr marL="0" indent="0"/>
            <a:r>
              <a:rPr lang="en-GB" altLang="tr-TR" sz="2400" dirty="0">
                <a:solidFill>
                  <a:srgbClr val="003399"/>
                </a:solidFill>
                <a:ea typeface="ＭＳ Ｐゴシック" panose="020B0600070205080204" pitchFamily="34" charset="-128"/>
              </a:rPr>
              <a:t>Ana </a:t>
            </a:r>
            <a:r>
              <a:rPr lang="tr-TR" altLang="tr-TR" sz="2400" dirty="0">
                <a:solidFill>
                  <a:srgbClr val="003399"/>
                </a:solidFill>
                <a:ea typeface="ＭＳ Ｐゴシック" panose="020B0600070205080204" pitchFamily="34" charset="-128"/>
              </a:rPr>
              <a:t>Yararlanıcı</a:t>
            </a:r>
            <a:r>
              <a:rPr lang="tr-TR" altLang="tr-TR" sz="2400" dirty="0" smtClean="0">
                <a:solidFill>
                  <a:srgbClr val="00B050"/>
                </a:solidFill>
                <a:ea typeface="ＭＳ Ｐゴシック" panose="020B0600070205080204" pitchFamily="34" charset="-128"/>
              </a:rPr>
              <a:t> </a:t>
            </a:r>
            <a:r>
              <a:rPr lang="en-GB" altLang="tr-TR" sz="2400" dirty="0" err="1" smtClean="0">
                <a:solidFill>
                  <a:srgbClr val="003399"/>
                </a:solidFill>
                <a:ea typeface="ＭＳ Ｐゴシック" panose="020B0600070205080204" pitchFamily="34" charset="-128"/>
              </a:rPr>
              <a:t>ve</a:t>
            </a:r>
            <a:r>
              <a:rPr lang="en-GB" altLang="tr-TR" sz="2400" dirty="0" smtClean="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Proje</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Ortakları</a:t>
            </a:r>
            <a:r>
              <a:rPr lang="en-GB" altLang="tr-TR" sz="2400" dirty="0">
                <a:solidFill>
                  <a:srgbClr val="003399"/>
                </a:solidFill>
                <a:ea typeface="ＭＳ Ｐゴシック" panose="020B0600070205080204" pitchFamily="34" charset="-128"/>
              </a:rPr>
              <a:t>;</a:t>
            </a:r>
          </a:p>
          <a:p>
            <a:pPr marL="0" indent="0"/>
            <a:r>
              <a:rPr lang="en-GB" altLang="tr-TR" sz="2400" dirty="0" err="1">
                <a:solidFill>
                  <a:srgbClr val="003399"/>
                </a:solidFill>
                <a:ea typeface="ＭＳ Ｐゴシック" panose="020B0600070205080204" pitchFamily="34" charset="-128"/>
              </a:rPr>
              <a:t>Faaliyetler</a:t>
            </a:r>
            <a:r>
              <a:rPr lang="en-GB" altLang="tr-TR" sz="2400" dirty="0">
                <a:solidFill>
                  <a:srgbClr val="003399"/>
                </a:solidFill>
                <a:ea typeface="ＭＳ Ｐゴシック" panose="020B0600070205080204" pitchFamily="34" charset="-128"/>
              </a:rPr>
              <a:t>;</a:t>
            </a:r>
          </a:p>
          <a:p>
            <a:pPr marL="0" indent="0"/>
            <a:r>
              <a:rPr lang="en-GB" altLang="tr-TR" sz="2400" dirty="0" err="1">
                <a:solidFill>
                  <a:srgbClr val="003399"/>
                </a:solidFill>
                <a:ea typeface="ＭＳ Ｐゴシック" panose="020B0600070205080204" pitchFamily="34" charset="-128"/>
              </a:rPr>
              <a:t>Maliyet</a:t>
            </a:r>
            <a:r>
              <a:rPr lang="en-GB" altLang="tr-TR" sz="2400" dirty="0">
                <a:solidFill>
                  <a:srgbClr val="003399"/>
                </a:solidFill>
                <a:ea typeface="ＭＳ Ｐゴシック" panose="020B0600070205080204" pitchFamily="34" charset="-128"/>
              </a:rPr>
              <a:t>/</a:t>
            </a:r>
            <a:r>
              <a:rPr lang="en-GB" altLang="tr-TR" sz="2400" dirty="0" err="1">
                <a:solidFill>
                  <a:srgbClr val="003399"/>
                </a:solidFill>
                <a:ea typeface="ＭＳ Ｐゴシック" panose="020B0600070205080204" pitchFamily="34" charset="-128"/>
              </a:rPr>
              <a:t>harcama</a:t>
            </a:r>
            <a:r>
              <a:rPr lang="en-GB" altLang="tr-TR" sz="2400" dirty="0">
                <a:solidFill>
                  <a:srgbClr val="003399"/>
                </a:solidFill>
                <a:ea typeface="ＭＳ Ｐゴシック" panose="020B0600070205080204" pitchFamily="34" charset="-128"/>
              </a:rPr>
              <a:t> </a:t>
            </a:r>
            <a:r>
              <a:rPr lang="en-GB" altLang="tr-TR" sz="2400" dirty="0" err="1">
                <a:solidFill>
                  <a:srgbClr val="003399"/>
                </a:solidFill>
                <a:ea typeface="ＭＳ Ｐゴシック" panose="020B0600070205080204" pitchFamily="34" charset="-128"/>
              </a:rPr>
              <a:t>türleri</a:t>
            </a:r>
            <a:r>
              <a:rPr lang="en-GB" altLang="tr-TR" sz="2400" dirty="0">
                <a:solidFill>
                  <a:srgbClr val="003399"/>
                </a:solidFill>
                <a:ea typeface="ＭＳ Ｐゴシック" panose="020B0600070205080204" pitchFamily="34" charset="-128"/>
              </a:rPr>
              <a:t>.</a:t>
            </a:r>
          </a:p>
        </p:txBody>
      </p:sp>
      <p:cxnSp>
        <p:nvCxnSpPr>
          <p:cNvPr id="7" name="Düz Bağlayıcı 6"/>
          <p:cNvCxnSpPr/>
          <p:nvPr/>
        </p:nvCxnSpPr>
        <p:spPr>
          <a:xfrm>
            <a:off x="4495800" y="1371600"/>
            <a:ext cx="0" cy="548640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Düz Bağlayıcı 7"/>
          <p:cNvCxnSpPr/>
          <p:nvPr/>
        </p:nvCxnSpPr>
        <p:spPr>
          <a:xfrm>
            <a:off x="0" y="13716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0" y="1119188"/>
            <a:ext cx="9144000" cy="2462212"/>
          </a:xfrm>
        </p:spPr>
        <p:txBody>
          <a:bodyPr/>
          <a:lstStyle/>
          <a:p>
            <a:pPr marL="0" indent="0" algn="just">
              <a:buFontTx/>
              <a:buNone/>
              <a:defRPr/>
            </a:pPr>
            <a:r>
              <a:rPr lang="en-GB" altLang="en-US" sz="1200" dirty="0" smtClean="0">
                <a:solidFill>
                  <a:srgbClr val="003399"/>
                </a:solidFill>
                <a:ea typeface="ＭＳ Ｐゴシック" pitchFamily="34" charset="-128"/>
              </a:rPr>
              <a:t>a) </a:t>
            </a:r>
            <a:r>
              <a:rPr lang="en-GB" altLang="en-US" sz="1200" b="1" dirty="0" smtClean="0">
                <a:solidFill>
                  <a:srgbClr val="003399"/>
                </a:solidFill>
                <a:ea typeface="ＭＳ Ｐゴシック" pitchFamily="34" charset="-128"/>
              </a:rPr>
              <a:t>regional, local public authority</a:t>
            </a:r>
            <a:r>
              <a:rPr lang="en-GB" altLang="en-US" sz="1200" dirty="0" smtClean="0">
                <a:solidFill>
                  <a:srgbClr val="003399"/>
                </a:solidFill>
                <a:ea typeface="ＭＳ Ｐゴシック" pitchFamily="34" charset="-128"/>
              </a:rPr>
              <a:t> or, if necessary for the project purpose, </a:t>
            </a:r>
            <a:r>
              <a:rPr lang="en-GB" altLang="en-US" sz="1200" b="1" dirty="0" smtClean="0">
                <a:solidFill>
                  <a:srgbClr val="003399"/>
                </a:solidFill>
                <a:ea typeface="ＭＳ Ｐゴシック" pitchFamily="34" charset="-128"/>
              </a:rPr>
              <a:t>national public authority</a:t>
            </a:r>
            <a:endParaRPr lang="en-GB" altLang="en-US" sz="1200" dirty="0" smtClean="0">
              <a:solidFill>
                <a:srgbClr val="003399"/>
              </a:solidFill>
              <a:ea typeface="ＭＳ Ｐゴシック" pitchFamily="34" charset="-128"/>
            </a:endParaRPr>
          </a:p>
          <a:p>
            <a:pPr marL="0" indent="0" algn="just">
              <a:buFontTx/>
              <a:buNone/>
              <a:defRPr/>
            </a:pPr>
            <a:r>
              <a:rPr lang="en-GB" altLang="en-US" sz="1050" i="1" dirty="0" smtClean="0">
                <a:solidFill>
                  <a:srgbClr val="003399"/>
                </a:solidFill>
                <a:ea typeface="ＭＳ Ｐゴシック" pitchFamily="34" charset="-128"/>
              </a:rPr>
              <a:t>E.g.: regional/county council, local council, municipality, ministry (if necessary)</a:t>
            </a:r>
          </a:p>
          <a:p>
            <a:pPr marL="0" indent="0" algn="just">
              <a:buFontTx/>
              <a:buNone/>
              <a:defRPr/>
            </a:pPr>
            <a:r>
              <a:rPr lang="en-GB" altLang="en-US" sz="1200" dirty="0" smtClean="0">
                <a:solidFill>
                  <a:srgbClr val="003399"/>
                </a:solidFill>
                <a:ea typeface="ＭＳ Ｐゴシック" pitchFamily="34" charset="-128"/>
              </a:rPr>
              <a:t>b) </a:t>
            </a:r>
            <a:r>
              <a:rPr lang="en-GB" altLang="en-US" sz="1200" b="1" dirty="0" smtClean="0">
                <a:solidFill>
                  <a:srgbClr val="003399"/>
                </a:solidFill>
                <a:ea typeface="ＭＳ Ｐゴシック" pitchFamily="34" charset="-128"/>
              </a:rPr>
              <a:t>bodies governed by public law</a:t>
            </a:r>
            <a:r>
              <a:rPr lang="en-GB" altLang="en-US" sz="1200" dirty="0" smtClean="0">
                <a:solidFill>
                  <a:srgbClr val="003399"/>
                </a:solidFill>
                <a:ea typeface="ＭＳ Ｐゴシック" pitchFamily="34" charset="-128"/>
              </a:rPr>
              <a:t> - bodies that have all of the following characteristics: </a:t>
            </a:r>
          </a:p>
          <a:p>
            <a:pPr algn="just">
              <a:buFont typeface="Wingdings" panose="05000000000000000000" pitchFamily="2" charset="2"/>
              <a:buChar char="ü"/>
              <a:defRPr/>
            </a:pPr>
            <a:r>
              <a:rPr lang="en-GB" altLang="en-US" sz="1100" dirty="0" smtClean="0">
                <a:solidFill>
                  <a:srgbClr val="003399"/>
                </a:solidFill>
                <a:ea typeface="ＭＳ Ｐゴシック" pitchFamily="34" charset="-128"/>
              </a:rPr>
              <a:t>established for meeting needs in the general interest, not having an industrial or commercial character; </a:t>
            </a:r>
          </a:p>
          <a:p>
            <a:pPr algn="just">
              <a:buFont typeface="Wingdings" panose="05000000000000000000" pitchFamily="2" charset="2"/>
              <a:buChar char="ü"/>
              <a:defRPr/>
            </a:pPr>
            <a:r>
              <a:rPr lang="en-GB" altLang="en-US" sz="1100" dirty="0" smtClean="0">
                <a:solidFill>
                  <a:srgbClr val="003399"/>
                </a:solidFill>
                <a:ea typeface="ＭＳ Ｐゴシック" pitchFamily="34" charset="-128"/>
              </a:rPr>
              <a:t>have legal personality; and </a:t>
            </a:r>
          </a:p>
          <a:p>
            <a:pPr algn="just">
              <a:buFont typeface="Wingdings" panose="05000000000000000000" pitchFamily="2" charset="2"/>
              <a:buChar char="ü"/>
              <a:defRPr/>
            </a:pPr>
            <a:r>
              <a:rPr lang="en-GB" altLang="en-US" sz="1100" dirty="0" smtClean="0">
                <a:solidFill>
                  <a:srgbClr val="003399"/>
                </a:solidFill>
                <a:ea typeface="ＭＳ Ｐゴシック" pitchFamily="34" charset="-128"/>
              </a:rPr>
              <a:t>are financed, for the most part, by the State, regional or local authorities, or by other bodies governed by public law; or are subject to management supervision by those authorities; or have an administrative, managerial or supervisory board, more than half of whose members are appointed by the State, regional or local authorities, or by other bodies governed by public law;</a:t>
            </a:r>
          </a:p>
          <a:p>
            <a:pPr marL="0" indent="0" algn="just">
              <a:buFontTx/>
              <a:buNone/>
              <a:defRPr/>
            </a:pPr>
            <a:r>
              <a:rPr lang="en-GB" altLang="en-US" sz="1000" i="1" dirty="0" smtClean="0">
                <a:solidFill>
                  <a:srgbClr val="003399"/>
                </a:solidFill>
                <a:ea typeface="ＭＳ Ｐゴシック" pitchFamily="34" charset="-128"/>
              </a:rPr>
              <a:t>E.g.: state/regional owned institute, universities and educational institutions, tourism and regional development agencies, cultural and archaeological associations/institutions, nature parks and protected areas management bodies, research institutes, etc.; </a:t>
            </a:r>
          </a:p>
          <a:p>
            <a:pPr marL="0" indent="0">
              <a:buFontTx/>
              <a:buNone/>
              <a:defRPr/>
            </a:pPr>
            <a:r>
              <a:rPr lang="en-GB" altLang="en-US" sz="1200" dirty="0" smtClean="0">
                <a:solidFill>
                  <a:srgbClr val="003399"/>
                </a:solidFill>
                <a:ea typeface="ＭＳ Ｐゴシック" pitchFamily="34" charset="-128"/>
              </a:rPr>
              <a:t>c) </a:t>
            </a:r>
            <a:r>
              <a:rPr lang="ro-RO" altLang="en-US" sz="1200" b="1" dirty="0" smtClean="0">
                <a:solidFill>
                  <a:srgbClr val="003399"/>
                </a:solidFill>
                <a:ea typeface="ＭＳ Ｐゴシック" pitchFamily="34" charset="-128"/>
              </a:rPr>
              <a:t>Non</a:t>
            </a:r>
            <a:r>
              <a:rPr lang="en-GB" altLang="en-US" sz="1200" b="1" dirty="0" smtClean="0">
                <a:solidFill>
                  <a:srgbClr val="003399"/>
                </a:solidFill>
                <a:ea typeface="ＭＳ Ｐゴシック" pitchFamily="34" charset="-128"/>
              </a:rPr>
              <a:t>-</a:t>
            </a:r>
            <a:r>
              <a:rPr lang="ro-RO" altLang="en-US" sz="1200" b="1" dirty="0" smtClean="0">
                <a:solidFill>
                  <a:srgbClr val="003399"/>
                </a:solidFill>
                <a:ea typeface="ＭＳ Ｐゴシック" pitchFamily="34" charset="-128"/>
              </a:rPr>
              <a:t>profit </a:t>
            </a:r>
            <a:r>
              <a:rPr lang="ro-RO" altLang="en-US" sz="1200" b="1" dirty="0">
                <a:solidFill>
                  <a:srgbClr val="003399"/>
                </a:solidFill>
                <a:ea typeface="ＭＳ Ｐゴシック" pitchFamily="34" charset="-128"/>
              </a:rPr>
              <a:t>organisations </a:t>
            </a:r>
            <a:r>
              <a:rPr lang="en-GB" altLang="en-US" sz="1200" b="1" dirty="0">
                <a:solidFill>
                  <a:srgbClr val="003399"/>
                </a:solidFill>
                <a:ea typeface="ＭＳ Ｐゴシック" pitchFamily="34" charset="-128"/>
              </a:rPr>
              <a:t> </a:t>
            </a:r>
          </a:p>
          <a:p>
            <a:pPr marL="0" indent="0">
              <a:buFontTx/>
              <a:buNone/>
              <a:defRPr/>
            </a:pPr>
            <a:r>
              <a:rPr lang="en-GB" altLang="en-US" sz="1050" i="1" dirty="0" smtClean="0">
                <a:solidFill>
                  <a:srgbClr val="003399"/>
                </a:solidFill>
                <a:ea typeface="ＭＳ Ｐゴシック" pitchFamily="34" charset="-128"/>
              </a:rPr>
              <a:t>E.g.: associations, unions, foundations, local action groups in the fields of agriculture/rural development, fisheries and aquaculture, Euro regions, European Grouping of Territorial Cooperation</a:t>
            </a:r>
            <a:r>
              <a:rPr lang="ro-RO" altLang="en-US" sz="1050" i="1" dirty="0" smtClean="0">
                <a:solidFill>
                  <a:srgbClr val="003399"/>
                </a:solidFill>
                <a:ea typeface="ＭＳ Ｐゴシック" pitchFamily="34" charset="-128"/>
              </a:rPr>
              <a:t>,</a:t>
            </a:r>
            <a:r>
              <a:rPr lang="en-GB" altLang="en-US" sz="1050" i="1" dirty="0" smtClean="0">
                <a:solidFill>
                  <a:srgbClr val="003399"/>
                </a:solidFill>
                <a:ea typeface="ＭＳ Ｐゴシック" pitchFamily="34" charset="-128"/>
              </a:rPr>
              <a:t> chambers of commerce, </a:t>
            </a:r>
            <a:r>
              <a:rPr lang="ro-RO" altLang="en-US" sz="1050" i="1" dirty="0" smtClean="0">
                <a:solidFill>
                  <a:srgbClr val="003399"/>
                </a:solidFill>
                <a:ea typeface="ＭＳ Ｐゴシック" pitchFamily="34" charset="-128"/>
              </a:rPr>
              <a:t>etc.</a:t>
            </a:r>
            <a:r>
              <a:rPr lang="en-GB" altLang="en-US" sz="1050" i="1" dirty="0" smtClean="0">
                <a:solidFill>
                  <a:srgbClr val="003399"/>
                </a:solidFill>
                <a:ea typeface="ＭＳ Ｐゴシック" pitchFamily="34" charset="-128"/>
              </a:rPr>
              <a:t> </a:t>
            </a:r>
          </a:p>
          <a:p>
            <a:pPr marL="0" indent="0" algn="just">
              <a:buFontTx/>
              <a:buNone/>
              <a:defRPr/>
            </a:pPr>
            <a:endParaRPr lang="en-GB" altLang="en-US" sz="1200" i="1" dirty="0" smtClean="0">
              <a:solidFill>
                <a:srgbClr val="003399"/>
              </a:solidFill>
              <a:ea typeface="ＭＳ Ｐゴシック" pitchFamily="34" charset="-128"/>
            </a:endParaRPr>
          </a:p>
          <a:p>
            <a:pPr>
              <a:defRPr/>
            </a:pPr>
            <a:endParaRPr lang="en-GB" altLang="en-US" sz="1800" dirty="0" smtClean="0">
              <a:solidFill>
                <a:srgbClr val="003399"/>
              </a:solidFill>
              <a:ea typeface="ＭＳ Ｐゴシック" pitchFamily="34" charset="-128"/>
            </a:endParaRPr>
          </a:p>
          <a:p>
            <a:pPr>
              <a:lnSpc>
                <a:spcPct val="80000"/>
              </a:lnSpc>
              <a:defRPr/>
            </a:pPr>
            <a:endParaRPr lang="en-GB" altLang="en-US" sz="1800" dirty="0" smtClean="0">
              <a:solidFill>
                <a:srgbClr val="003399"/>
              </a:solidFill>
              <a:ea typeface="ＭＳ Ｐゴシック" pitchFamily="34" charset="-128"/>
            </a:endParaRPr>
          </a:p>
          <a:p>
            <a:pPr>
              <a:lnSpc>
                <a:spcPct val="80000"/>
              </a:lnSpc>
              <a:defRPr/>
            </a:pPr>
            <a:endParaRPr lang="en-GB" altLang="en-US" sz="1800" b="1" dirty="0" smtClean="0">
              <a:solidFill>
                <a:srgbClr val="003399"/>
              </a:solidFill>
              <a:ea typeface="ＭＳ Ｐゴシック" pitchFamily="34" charset="-128"/>
            </a:endParaRPr>
          </a:p>
        </p:txBody>
      </p:sp>
      <p:sp>
        <p:nvSpPr>
          <p:cNvPr id="249859" name="Rectangle 2"/>
          <p:cNvSpPr>
            <a:spLocks noChangeArrowheads="1"/>
          </p:cNvSpPr>
          <p:nvPr/>
        </p:nvSpPr>
        <p:spPr bwMode="auto">
          <a:xfrm>
            <a:off x="0" y="685800"/>
            <a:ext cx="8351838" cy="457200"/>
          </a:xfrm>
          <a:prstGeom prst="rect">
            <a:avLst/>
          </a:prstGeom>
          <a:noFill/>
          <a:ln>
            <a:noFill/>
          </a:ln>
          <a:extLst/>
        </p:spPr>
        <p:txBody>
          <a:bodyPr anchor="ctr"/>
          <a:lstStyle/>
          <a:p>
            <a:pPr algn="ctr" eaLnBrk="1" hangingPunct="1">
              <a:defRPr/>
            </a:pPr>
            <a:r>
              <a:rPr lang="en-GB" sz="1400" b="1" dirty="0">
                <a:solidFill>
                  <a:srgbClr val="003399"/>
                </a:solidFill>
                <a:effectLst>
                  <a:outerShdw blurRad="38100" dist="38100" dir="2700000" algn="tl">
                    <a:srgbClr val="C0C0C0"/>
                  </a:outerShdw>
                </a:effectLst>
                <a:latin typeface="Trebuchet MS" pitchFamily="34" charset="0"/>
              </a:rPr>
              <a:t>Eligible Lead Partners and Project Partners – Legal status</a:t>
            </a:r>
          </a:p>
        </p:txBody>
      </p:sp>
      <p:sp>
        <p:nvSpPr>
          <p:cNvPr id="6" name="Rectangle 2"/>
          <p:cNvSpPr txBox="1">
            <a:spLocks noChangeArrowheads="1"/>
          </p:cNvSpPr>
          <p:nvPr/>
        </p:nvSpPr>
        <p:spPr bwMode="auto">
          <a:xfrm>
            <a:off x="76200" y="4267200"/>
            <a:ext cx="91440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FontTx/>
              <a:buNone/>
            </a:pPr>
            <a:r>
              <a:rPr lang="en-GB" altLang="tr-TR" sz="1200" dirty="0">
                <a:solidFill>
                  <a:srgbClr val="003399"/>
                </a:solidFill>
                <a:ea typeface="ＭＳ Ｐゴシック" panose="020B0600070205080204" pitchFamily="34" charset="-128"/>
              </a:rPr>
              <a:t>a) </a:t>
            </a:r>
            <a:r>
              <a:rPr lang="en-GB" altLang="tr-TR" sz="1200" b="1" dirty="0" err="1">
                <a:solidFill>
                  <a:srgbClr val="003399"/>
                </a:solidFill>
                <a:ea typeface="ＭＳ Ｐゴシック" panose="020B0600070205080204" pitchFamily="34" charset="-128"/>
              </a:rPr>
              <a:t>bölgesel</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yerel</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kamu</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kuruluşu</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veya</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proje</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amacı</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için</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gerekliyse</a:t>
            </a:r>
            <a:r>
              <a:rPr lang="en-GB" altLang="tr-TR" sz="1200"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ulusal</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kamu</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kuruluşu</a:t>
            </a:r>
            <a:endParaRPr lang="en-GB" altLang="tr-TR" sz="1200" b="1" dirty="0">
              <a:solidFill>
                <a:srgbClr val="003399"/>
              </a:solidFill>
              <a:ea typeface="ＭＳ Ｐゴシック" panose="020B0600070205080204" pitchFamily="34" charset="-128"/>
            </a:endParaRPr>
          </a:p>
          <a:p>
            <a:pPr marL="0" indent="0" algn="just">
              <a:buFontTx/>
              <a:buNone/>
            </a:pPr>
            <a:r>
              <a:rPr lang="en-GB" altLang="tr-TR" sz="1050" i="1" dirty="0" err="1">
                <a:solidFill>
                  <a:srgbClr val="003399"/>
                </a:solidFill>
                <a:ea typeface="ＭＳ Ｐゴシック" panose="020B0600070205080204" pitchFamily="34" charset="-128"/>
              </a:rPr>
              <a:t>Ör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bölge</a:t>
            </a:r>
            <a:r>
              <a:rPr lang="en-GB" altLang="tr-TR" sz="1050" i="1" dirty="0">
                <a:solidFill>
                  <a:srgbClr val="003399"/>
                </a:solidFill>
                <a:ea typeface="ＭＳ Ｐゴシック" panose="020B0600070205080204" pitchFamily="34" charset="-128"/>
              </a:rPr>
              <a:t>/</a:t>
            </a:r>
            <a:r>
              <a:rPr lang="en-GB" altLang="tr-TR" sz="1050" i="1" dirty="0" err="1">
                <a:solidFill>
                  <a:srgbClr val="003399"/>
                </a:solidFill>
                <a:ea typeface="ＭＳ Ｐゴシック" panose="020B0600070205080204" pitchFamily="34" charset="-128"/>
              </a:rPr>
              <a:t>il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konseyi</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yerel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konsey</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belediye</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bakanlık</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gerekirse</a:t>
            </a:r>
            <a:r>
              <a:rPr lang="en-GB" altLang="tr-TR" sz="1050" i="1" dirty="0">
                <a:solidFill>
                  <a:srgbClr val="003399"/>
                </a:solidFill>
                <a:ea typeface="ＭＳ Ｐゴシック" panose="020B0600070205080204" pitchFamily="34" charset="-128"/>
              </a:rPr>
              <a:t>)</a:t>
            </a:r>
          </a:p>
          <a:p>
            <a:pPr marL="0" indent="0" algn="just">
              <a:buFontTx/>
              <a:buNone/>
            </a:pPr>
            <a:r>
              <a:rPr lang="en-GB" altLang="tr-TR" sz="1200" dirty="0">
                <a:solidFill>
                  <a:srgbClr val="003399"/>
                </a:solidFill>
                <a:ea typeface="ＭＳ Ｐゴシック" panose="020B0600070205080204" pitchFamily="34" charset="-128"/>
              </a:rPr>
              <a:t>b) </a:t>
            </a:r>
            <a:r>
              <a:rPr lang="en-GB" altLang="tr-TR" sz="1200" b="1" dirty="0" err="1">
                <a:solidFill>
                  <a:srgbClr val="003399"/>
                </a:solidFill>
                <a:ea typeface="ＭＳ Ｐゴシック" panose="020B0600070205080204" pitchFamily="34" charset="-128"/>
              </a:rPr>
              <a:t>kamu</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hukukuna</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tabi</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kuruluşlar</a:t>
            </a:r>
            <a:r>
              <a:rPr lang="en-GB" altLang="tr-TR" sz="1200" dirty="0">
                <a:solidFill>
                  <a:srgbClr val="003399"/>
                </a:solidFill>
                <a:ea typeface="ＭＳ Ｐゴシック" panose="020B0600070205080204" pitchFamily="34" charset="-128"/>
              </a:rPr>
              <a:t> - </a:t>
            </a:r>
            <a:r>
              <a:rPr lang="en-GB" altLang="tr-TR" sz="1200" dirty="0" err="1">
                <a:solidFill>
                  <a:srgbClr val="003399"/>
                </a:solidFill>
                <a:ea typeface="ＭＳ Ｐゴシック" panose="020B0600070205080204" pitchFamily="34" charset="-128"/>
              </a:rPr>
              <a:t>aşağıdaki</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niteliklerin</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tamamına</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sahip</a:t>
            </a:r>
            <a:r>
              <a:rPr lang="en-GB" altLang="tr-TR" sz="1200" dirty="0">
                <a:solidFill>
                  <a:srgbClr val="003399"/>
                </a:solidFill>
                <a:ea typeface="ＭＳ Ｐゴシック" panose="020B0600070205080204" pitchFamily="34" charset="-128"/>
              </a:rPr>
              <a:t> </a:t>
            </a:r>
            <a:r>
              <a:rPr lang="en-GB" altLang="tr-TR" sz="1200" dirty="0" err="1">
                <a:solidFill>
                  <a:srgbClr val="003399"/>
                </a:solidFill>
                <a:ea typeface="ＭＳ Ｐゴシック" panose="020B0600070205080204" pitchFamily="34" charset="-128"/>
              </a:rPr>
              <a:t>kuruluşlar</a:t>
            </a:r>
            <a:r>
              <a:rPr lang="en-GB" altLang="tr-TR" sz="1200" dirty="0">
                <a:solidFill>
                  <a:srgbClr val="003399"/>
                </a:solidFill>
                <a:ea typeface="ＭＳ Ｐゴシック" panose="020B0600070205080204" pitchFamily="34" charset="-128"/>
              </a:rPr>
              <a:t>: </a:t>
            </a:r>
          </a:p>
          <a:p>
            <a:pPr marL="0" indent="0" algn="just">
              <a:buFont typeface="Wingdings" panose="05000000000000000000" pitchFamily="2" charset="2"/>
              <a:buChar char="ü"/>
            </a:pPr>
            <a:r>
              <a:rPr lang="en-GB" altLang="tr-TR" sz="1100" dirty="0" err="1">
                <a:solidFill>
                  <a:srgbClr val="003399"/>
                </a:solidFill>
                <a:ea typeface="ＭＳ Ｐゴシック" panose="020B0600070205080204" pitchFamily="34" charset="-128"/>
              </a:rPr>
              <a:t>endüstriyel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ticari</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nitelikte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olmayan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kamu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yararına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ihtiyaçları</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karşılamak</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üzere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kurulmuş</a:t>
            </a:r>
            <a:r>
              <a:rPr lang="en-GB" altLang="tr-TR" sz="1100" dirty="0">
                <a:solidFill>
                  <a:srgbClr val="003399"/>
                </a:solidFill>
                <a:ea typeface="ＭＳ Ｐゴシック" panose="020B0600070205080204" pitchFamily="34" charset="-128"/>
              </a:rPr>
              <a:t>; </a:t>
            </a:r>
          </a:p>
          <a:p>
            <a:pPr marL="0" indent="0" algn="just">
              <a:buFont typeface="Wingdings" panose="05000000000000000000" pitchFamily="2" charset="2"/>
              <a:buChar char="ü"/>
            </a:pPr>
            <a:r>
              <a:rPr lang="en-GB" altLang="tr-TR" sz="1100" dirty="0" err="1">
                <a:solidFill>
                  <a:srgbClr val="003399"/>
                </a:solidFill>
                <a:ea typeface="ＭＳ Ｐゴシック" panose="020B0600070205080204" pitchFamily="34" charset="-128"/>
              </a:rPr>
              <a:t>tüzel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kişiliğe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sahip</a:t>
            </a:r>
            <a:r>
              <a:rPr lang="en-GB" altLang="tr-TR" sz="1100" dirty="0">
                <a:solidFill>
                  <a:srgbClr val="003399"/>
                </a:solidFill>
                <a:ea typeface="ＭＳ Ｐゴシック" panose="020B0600070205080204" pitchFamily="34" charset="-128"/>
              </a:rPr>
              <a:t>; </a:t>
            </a:r>
          </a:p>
          <a:p>
            <a:pPr marL="0" indent="0" algn="just">
              <a:buFont typeface="Wingdings" panose="05000000000000000000" pitchFamily="2" charset="2"/>
              <a:buChar char="ü"/>
            </a:pPr>
            <a:r>
              <a:rPr lang="en-GB" altLang="tr-TR" sz="1100" dirty="0" err="1">
                <a:solidFill>
                  <a:srgbClr val="003399"/>
                </a:solidFill>
                <a:ea typeface="ＭＳ Ｐゴシック" panose="020B0600070205080204" pitchFamily="34" charset="-128"/>
              </a:rPr>
              <a:t>büyük</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ölçüde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Devlet</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bölgesel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yerel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yönetimler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kamu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hukukuna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tabi</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diğer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kuruluşlar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tarafından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finansman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sağlanan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ya</a:t>
            </a:r>
            <a:r>
              <a:rPr lang="en-GB" altLang="tr-TR" sz="1100" dirty="0">
                <a:solidFill>
                  <a:srgbClr val="003399"/>
                </a:solidFill>
                <a:ea typeface="ＭＳ Ｐゴシック" panose="020B0600070205080204" pitchFamily="34" charset="-128"/>
              </a:rPr>
              <a:t> da </a:t>
            </a:r>
            <a:r>
              <a:rPr lang="en-GB" altLang="tr-TR" sz="1100" dirty="0" err="1">
                <a:solidFill>
                  <a:srgbClr val="003399"/>
                </a:solidFill>
                <a:ea typeface="ＭＳ Ｐゴシック" panose="020B0600070205080204" pitchFamily="34" charset="-128"/>
              </a:rPr>
              <a:t>bu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kuruluşların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yönetim</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denetimine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tabi</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olan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üyelerinin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yarısından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çoğu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Devlet</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bölgesel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yerel</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yönetimler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veya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kamu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hukukuna</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tabi</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diğer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kuruluşlar</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tarafından</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atanmış</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idari</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yönetim</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ya</a:t>
            </a:r>
            <a:r>
              <a:rPr lang="en-GB" altLang="tr-TR" sz="1100" dirty="0">
                <a:solidFill>
                  <a:srgbClr val="003399"/>
                </a:solidFill>
                <a:ea typeface="ＭＳ Ｐゴシック" panose="020B0600070205080204" pitchFamily="34" charset="-128"/>
              </a:rPr>
              <a:t> da </a:t>
            </a:r>
            <a:r>
              <a:rPr lang="en-GB" altLang="tr-TR" sz="1100" dirty="0" err="1">
                <a:solidFill>
                  <a:srgbClr val="003399"/>
                </a:solidFill>
                <a:ea typeface="ＭＳ Ｐゴシック" panose="020B0600070205080204" pitchFamily="34" charset="-128"/>
              </a:rPr>
              <a:t>denetleme</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kurulu</a:t>
            </a:r>
            <a:r>
              <a:rPr lang="en-GB" altLang="tr-TR" sz="1100" dirty="0">
                <a:solidFill>
                  <a:srgbClr val="003399"/>
                </a:solidFill>
                <a:ea typeface="ＭＳ Ｐゴシック" panose="020B0600070205080204" pitchFamily="34" charset="-128"/>
              </a:rPr>
              <a:t> </a:t>
            </a:r>
            <a:r>
              <a:rPr lang="en-GB" altLang="tr-TR" sz="1100" dirty="0" err="1">
                <a:solidFill>
                  <a:srgbClr val="003399"/>
                </a:solidFill>
                <a:ea typeface="ＭＳ Ｐゴシック" panose="020B0600070205080204" pitchFamily="34" charset="-128"/>
              </a:rPr>
              <a:t>bulunan</a:t>
            </a:r>
            <a:r>
              <a:rPr lang="en-GB" altLang="tr-TR" sz="1100" dirty="0">
                <a:solidFill>
                  <a:srgbClr val="003399"/>
                </a:solidFill>
                <a:ea typeface="ＭＳ Ｐゴシック" panose="020B0600070205080204" pitchFamily="34" charset="-128"/>
              </a:rPr>
              <a:t>;</a:t>
            </a:r>
          </a:p>
          <a:p>
            <a:pPr marL="0" indent="0" algn="just">
              <a:buFontTx/>
              <a:buNone/>
            </a:pPr>
            <a:r>
              <a:rPr lang="en-GB" altLang="tr-TR" sz="1050" i="1" dirty="0" err="1">
                <a:solidFill>
                  <a:srgbClr val="003399"/>
                </a:solidFill>
                <a:ea typeface="ＭＳ Ｐゴシック" panose="020B0600070205080204" pitchFamily="34" charset="-128"/>
              </a:rPr>
              <a:t>Ör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kamuya</a:t>
            </a:r>
            <a:r>
              <a:rPr lang="en-GB" altLang="tr-TR" sz="1050" i="1" dirty="0">
                <a:solidFill>
                  <a:srgbClr val="003399"/>
                </a:solidFill>
                <a:ea typeface="ＭＳ Ｐゴシック" panose="020B0600070205080204" pitchFamily="34" charset="-128"/>
              </a:rPr>
              <a:t>/</a:t>
            </a:r>
            <a:r>
              <a:rPr lang="en-GB" altLang="tr-TR" sz="1050" i="1" dirty="0" err="1">
                <a:solidFill>
                  <a:srgbClr val="003399"/>
                </a:solidFill>
                <a:ea typeface="ＭＳ Ｐゴシック" panose="020B0600070205080204" pitchFamily="34" charset="-128"/>
              </a:rPr>
              <a:t>bölgesel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makamlara</a:t>
            </a:r>
            <a:r>
              <a:rPr lang="en-GB" altLang="tr-TR" sz="1050" i="1" dirty="0">
                <a:solidFill>
                  <a:srgbClr val="003399"/>
                </a:solidFill>
                <a:ea typeface="ＭＳ Ｐゴシック" panose="020B0600070205080204" pitchFamily="34" charset="-128"/>
              </a:rPr>
              <a:t> ait </a:t>
            </a:r>
            <a:r>
              <a:rPr lang="en-GB" altLang="tr-TR" sz="1050" i="1" dirty="0" err="1">
                <a:solidFill>
                  <a:srgbClr val="003399"/>
                </a:solidFill>
                <a:ea typeface="ＭＳ Ｐゴシック" panose="020B0600070205080204" pitchFamily="34" charset="-128"/>
              </a:rPr>
              <a:t>kurumlar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üniversiteler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ve</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eğitim</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kurumları</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turizm</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ve</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bölgesel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kalkınma</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kuruluşları</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kültürel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ve</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arkeolojik</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dernekler</a:t>
            </a:r>
            <a:r>
              <a:rPr lang="en-GB" altLang="tr-TR" sz="1050" i="1" dirty="0">
                <a:solidFill>
                  <a:srgbClr val="003399"/>
                </a:solidFill>
                <a:ea typeface="ＭＳ Ｐゴシック" panose="020B0600070205080204" pitchFamily="34" charset="-128"/>
              </a:rPr>
              <a:t>/</a:t>
            </a:r>
            <a:r>
              <a:rPr lang="en-GB" altLang="tr-TR" sz="1050" i="1" dirty="0" err="1">
                <a:solidFill>
                  <a:srgbClr val="003399"/>
                </a:solidFill>
                <a:ea typeface="ＭＳ Ｐゴシック" panose="020B0600070205080204" pitchFamily="34" charset="-128"/>
              </a:rPr>
              <a:t>kurumlar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doğal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parklar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ve</a:t>
            </a:r>
            <a:r>
              <a:rPr lang="en-GB" altLang="tr-TR" sz="1050" i="1" dirty="0">
                <a:solidFill>
                  <a:srgbClr val="003399"/>
                </a:solidFill>
                <a:ea typeface="ＭＳ Ｐゴシック" panose="020B0600070205080204" pitchFamily="34" charset="-128"/>
              </a:rPr>
              <a:t> sit </a:t>
            </a:r>
            <a:r>
              <a:rPr lang="en-GB" altLang="tr-TR" sz="1050" i="1" dirty="0" err="1">
                <a:solidFill>
                  <a:srgbClr val="003399"/>
                </a:solidFill>
                <a:ea typeface="ＭＳ Ｐゴシック" panose="020B0600070205080204" pitchFamily="34" charset="-128"/>
              </a:rPr>
              <a:t>alanları</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yönetim</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mercileri</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araştırma</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kurumları</a:t>
            </a:r>
            <a:r>
              <a:rPr lang="en-GB" altLang="tr-TR" sz="1050" i="1" dirty="0">
                <a:solidFill>
                  <a:srgbClr val="003399"/>
                </a:solidFill>
                <a:ea typeface="ＭＳ Ｐゴシック" panose="020B0600070205080204" pitchFamily="34" charset="-128"/>
              </a:rPr>
              <a:t>, vb.; </a:t>
            </a:r>
          </a:p>
          <a:p>
            <a:pPr marL="0" indent="0">
              <a:buFontTx/>
              <a:buNone/>
            </a:pPr>
            <a:r>
              <a:rPr lang="en-GB" altLang="tr-TR" sz="1200" dirty="0">
                <a:solidFill>
                  <a:srgbClr val="003399"/>
                </a:solidFill>
                <a:ea typeface="ＭＳ Ｐゴシック" panose="020B0600070205080204" pitchFamily="34" charset="-128"/>
              </a:rPr>
              <a:t>c) </a:t>
            </a:r>
            <a:r>
              <a:rPr lang="en-GB" altLang="tr-TR" sz="1200" b="1" dirty="0" err="1">
                <a:solidFill>
                  <a:srgbClr val="003399"/>
                </a:solidFill>
                <a:ea typeface="ＭＳ Ｐゴシック" panose="020B0600070205080204" pitchFamily="34" charset="-128"/>
              </a:rPr>
              <a:t>Kâr</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amacı</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gütmeyen</a:t>
            </a:r>
            <a:r>
              <a:rPr lang="en-GB" altLang="tr-TR" sz="1200" b="1" dirty="0">
                <a:solidFill>
                  <a:srgbClr val="003399"/>
                </a:solidFill>
                <a:ea typeface="ＭＳ Ｐゴシック" panose="020B0600070205080204" pitchFamily="34" charset="-128"/>
              </a:rPr>
              <a:t> </a:t>
            </a:r>
            <a:r>
              <a:rPr lang="en-GB" altLang="tr-TR" sz="1200" b="1" dirty="0" err="1">
                <a:solidFill>
                  <a:srgbClr val="003399"/>
                </a:solidFill>
                <a:ea typeface="ＭＳ Ｐゴシック" panose="020B0600070205080204" pitchFamily="34" charset="-128"/>
              </a:rPr>
              <a:t>kuruluşlar</a:t>
            </a:r>
            <a:r>
              <a:rPr lang="en-GB" altLang="tr-TR" sz="1200" b="1" dirty="0">
                <a:solidFill>
                  <a:srgbClr val="003399"/>
                </a:solidFill>
                <a:ea typeface="ＭＳ Ｐゴシック" panose="020B0600070205080204" pitchFamily="34" charset="-128"/>
              </a:rPr>
              <a:t>  </a:t>
            </a:r>
          </a:p>
          <a:p>
            <a:pPr marL="0" indent="0">
              <a:buFontTx/>
              <a:buNone/>
            </a:pPr>
            <a:r>
              <a:rPr lang="en-GB" altLang="tr-TR" sz="1050" i="1" dirty="0" err="1">
                <a:solidFill>
                  <a:srgbClr val="003399"/>
                </a:solidFill>
                <a:ea typeface="ＭＳ Ｐゴシック" panose="020B0600070205080204" pitchFamily="34" charset="-128"/>
              </a:rPr>
              <a:t>Ör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dernekler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birlikler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vakıflar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tarım</a:t>
            </a:r>
            <a:r>
              <a:rPr lang="en-GB" altLang="tr-TR" sz="1050" i="1" dirty="0">
                <a:solidFill>
                  <a:srgbClr val="003399"/>
                </a:solidFill>
                <a:ea typeface="ＭＳ Ｐゴシック" panose="020B0600070205080204" pitchFamily="34" charset="-128"/>
              </a:rPr>
              <a:t>/</a:t>
            </a:r>
            <a:r>
              <a:rPr lang="en-GB" altLang="tr-TR" sz="1050" i="1" dirty="0" err="1">
                <a:solidFill>
                  <a:srgbClr val="003399"/>
                </a:solidFill>
                <a:ea typeface="ＭＳ Ｐゴシック" panose="020B0600070205080204" pitchFamily="34" charset="-128"/>
              </a:rPr>
              <a:t>kırsal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kalkınma</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alanlarında</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faaliyet</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gösteren</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yerel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gruplar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balıkçılar</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ve</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su</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ürünleri</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yetiştiricileri</a:t>
            </a:r>
            <a:r>
              <a:rPr lang="en-GB" altLang="tr-TR" sz="1050" i="1" dirty="0">
                <a:solidFill>
                  <a:srgbClr val="003399"/>
                </a:solidFill>
                <a:ea typeface="ＭＳ Ｐゴシック" panose="020B0600070205080204" pitchFamily="34" charset="-128"/>
              </a:rPr>
              <a:t>, Euro </a:t>
            </a:r>
            <a:r>
              <a:rPr lang="en-GB" altLang="tr-TR" sz="1050" i="1" dirty="0" err="1">
                <a:solidFill>
                  <a:srgbClr val="003399"/>
                </a:solidFill>
                <a:ea typeface="ＭＳ Ｐゴシック" panose="020B0600070205080204" pitchFamily="34" charset="-128"/>
              </a:rPr>
              <a:t>bölgeleri</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Avrupa</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Bölgesel</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İşbirliği</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Grubu</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ticaret</a:t>
            </a:r>
            <a:r>
              <a:rPr lang="en-GB" altLang="tr-TR" sz="1050" i="1" dirty="0">
                <a:solidFill>
                  <a:srgbClr val="003399"/>
                </a:solidFill>
                <a:ea typeface="ＭＳ Ｐゴシック" panose="020B0600070205080204" pitchFamily="34" charset="-128"/>
              </a:rPr>
              <a:t> </a:t>
            </a:r>
            <a:r>
              <a:rPr lang="en-GB" altLang="tr-TR" sz="1050" i="1" dirty="0" err="1">
                <a:solidFill>
                  <a:srgbClr val="003399"/>
                </a:solidFill>
                <a:ea typeface="ＭＳ Ｐゴシック" panose="020B0600070205080204" pitchFamily="34" charset="-128"/>
              </a:rPr>
              <a:t>odaları</a:t>
            </a:r>
            <a:r>
              <a:rPr lang="en-GB" altLang="tr-TR" sz="1050" i="1" dirty="0">
                <a:solidFill>
                  <a:srgbClr val="003399"/>
                </a:solidFill>
                <a:ea typeface="ＭＳ Ｐゴシック" panose="020B0600070205080204" pitchFamily="34" charset="-128"/>
              </a:rPr>
              <a:t>, vb. </a:t>
            </a:r>
          </a:p>
          <a:p>
            <a:pPr marL="0" indent="0" algn="just">
              <a:buFontTx/>
              <a:buNone/>
              <a:defRPr/>
            </a:pPr>
            <a:endParaRPr lang="en-GB" altLang="en-US" sz="1200" i="1" kern="0" dirty="0" smtClean="0">
              <a:solidFill>
                <a:srgbClr val="003399"/>
              </a:solidFill>
              <a:ea typeface="ＭＳ Ｐゴシック" pitchFamily="34" charset="-128"/>
            </a:endParaRPr>
          </a:p>
          <a:p>
            <a:pPr>
              <a:defRPr/>
            </a:pPr>
            <a:endParaRPr lang="en-GB" altLang="en-US" sz="1800" kern="0" dirty="0" smtClean="0">
              <a:solidFill>
                <a:srgbClr val="003399"/>
              </a:solidFill>
              <a:ea typeface="ＭＳ Ｐゴシック" pitchFamily="34" charset="-128"/>
            </a:endParaRPr>
          </a:p>
          <a:p>
            <a:pPr>
              <a:lnSpc>
                <a:spcPct val="80000"/>
              </a:lnSpc>
              <a:defRPr/>
            </a:pPr>
            <a:endParaRPr lang="en-GB" altLang="en-US" sz="1800" kern="0" dirty="0" smtClean="0">
              <a:solidFill>
                <a:srgbClr val="003399"/>
              </a:solidFill>
              <a:ea typeface="ＭＳ Ｐゴシック" pitchFamily="34" charset="-128"/>
            </a:endParaRPr>
          </a:p>
          <a:p>
            <a:pPr>
              <a:lnSpc>
                <a:spcPct val="80000"/>
              </a:lnSpc>
              <a:defRPr/>
            </a:pPr>
            <a:endParaRPr lang="en-GB" altLang="en-US" sz="1800" b="1" kern="0" dirty="0" smtClean="0">
              <a:solidFill>
                <a:srgbClr val="003399"/>
              </a:solidFill>
              <a:ea typeface="ＭＳ Ｐゴシック" pitchFamily="34" charset="-128"/>
            </a:endParaRPr>
          </a:p>
        </p:txBody>
      </p:sp>
      <p:sp>
        <p:nvSpPr>
          <p:cNvPr id="7" name="Rectangle 2"/>
          <p:cNvSpPr>
            <a:spLocks noChangeArrowheads="1"/>
          </p:cNvSpPr>
          <p:nvPr/>
        </p:nvSpPr>
        <p:spPr bwMode="auto">
          <a:xfrm>
            <a:off x="76200" y="3833813"/>
            <a:ext cx="8351838" cy="457200"/>
          </a:xfrm>
          <a:prstGeom prst="rect">
            <a:avLst/>
          </a:prstGeom>
          <a:noFill/>
          <a:ln>
            <a:noFill/>
          </a:ln>
          <a:extLst/>
        </p:spPr>
        <p:txBody>
          <a:bodyPr anchor="ctr"/>
          <a:lstStyle/>
          <a:p>
            <a:pPr algn="ctr" eaLnBrk="1" hangingPunct="1"/>
            <a:r>
              <a:rPr lang="en-GB" altLang="tr-TR" sz="1400" b="1" dirty="0" err="1" smtClean="0">
                <a:solidFill>
                  <a:srgbClr val="003399"/>
                </a:solidFill>
                <a:effectLst>
                  <a:outerShdw blurRad="38100" dist="38100" dir="2700000" algn="tl">
                    <a:srgbClr val="C0C0C0"/>
                  </a:outerShdw>
                </a:effectLst>
                <a:latin typeface="Trebuchet MS" panose="020B0603020202020204" pitchFamily="34" charset="0"/>
              </a:rPr>
              <a:t>Uygun</a:t>
            </a:r>
            <a:r>
              <a:rPr lang="en-GB" altLang="tr-TR" sz="1400" b="1" dirty="0" smtClean="0">
                <a:solidFill>
                  <a:srgbClr val="003399"/>
                </a:solidFill>
                <a:effectLst>
                  <a:outerShdw blurRad="38100" dist="38100" dir="2700000" algn="tl">
                    <a:srgbClr val="C0C0C0"/>
                  </a:outerShdw>
                </a:effectLst>
                <a:latin typeface="Trebuchet MS" panose="020B0603020202020204" pitchFamily="34" charset="0"/>
              </a:rPr>
              <a:t> Ana </a:t>
            </a:r>
            <a:r>
              <a:rPr lang="tr-TR" altLang="tr-TR" sz="1400" b="1" dirty="0">
                <a:solidFill>
                  <a:srgbClr val="003399"/>
                </a:solidFill>
                <a:effectLst>
                  <a:outerShdw blurRad="38100" dist="38100" dir="2700000" algn="tl">
                    <a:srgbClr val="C0C0C0"/>
                  </a:outerShdw>
                </a:effectLst>
                <a:latin typeface="Trebuchet MS" panose="020B0603020202020204" pitchFamily="34" charset="0"/>
              </a:rPr>
              <a:t>Yararlanıcı </a:t>
            </a:r>
            <a:r>
              <a:rPr lang="en-GB" altLang="tr-TR" sz="1400" b="1" dirty="0" err="1" smtClean="0">
                <a:solidFill>
                  <a:srgbClr val="003399"/>
                </a:solidFill>
                <a:effectLst>
                  <a:outerShdw blurRad="38100" dist="38100" dir="2700000" algn="tl">
                    <a:srgbClr val="C0C0C0"/>
                  </a:outerShdw>
                </a:effectLst>
                <a:latin typeface="Trebuchet MS" panose="020B0603020202020204" pitchFamily="34" charset="0"/>
              </a:rPr>
              <a:t>ve</a:t>
            </a:r>
            <a:r>
              <a:rPr lang="en-GB" altLang="tr-TR" sz="14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400" b="1" dirty="0" err="1" smtClean="0">
                <a:solidFill>
                  <a:srgbClr val="003399"/>
                </a:solidFill>
                <a:effectLst>
                  <a:outerShdw blurRad="38100" dist="38100" dir="2700000" algn="tl">
                    <a:srgbClr val="C0C0C0"/>
                  </a:outerShdw>
                </a:effectLst>
                <a:latin typeface="Trebuchet MS" panose="020B0603020202020204" pitchFamily="34" charset="0"/>
              </a:rPr>
              <a:t>Proje</a:t>
            </a:r>
            <a:r>
              <a:rPr lang="en-GB" altLang="tr-TR" sz="1400" b="1" dirty="0" smtClean="0">
                <a:solidFill>
                  <a:srgbClr val="003399"/>
                </a:solidFill>
                <a:effectLst>
                  <a:outerShdw blurRad="38100" dist="38100" dir="2700000" algn="tl">
                    <a:srgbClr val="C0C0C0"/>
                  </a:outerShdw>
                </a:effectLst>
                <a:latin typeface="Trebuchet MS" panose="020B0603020202020204" pitchFamily="34" charset="0"/>
              </a:rPr>
              <a:t> </a:t>
            </a:r>
            <a:r>
              <a:rPr lang="en-GB" altLang="tr-TR" sz="1400" b="1" dirty="0" err="1" smtClean="0">
                <a:solidFill>
                  <a:srgbClr val="003399"/>
                </a:solidFill>
                <a:effectLst>
                  <a:outerShdw blurRad="38100" dist="38100" dir="2700000" algn="tl">
                    <a:srgbClr val="C0C0C0"/>
                  </a:outerShdw>
                </a:effectLst>
                <a:latin typeface="Trebuchet MS" panose="020B0603020202020204" pitchFamily="34" charset="0"/>
              </a:rPr>
              <a:t>Ortakları</a:t>
            </a:r>
            <a:r>
              <a:rPr lang="en-GB" altLang="tr-TR" sz="1400" b="1" dirty="0" smtClean="0">
                <a:solidFill>
                  <a:srgbClr val="003399"/>
                </a:solidFill>
                <a:effectLst>
                  <a:outerShdw blurRad="38100" dist="38100" dir="2700000" algn="tl">
                    <a:srgbClr val="C0C0C0"/>
                  </a:outerShdw>
                </a:effectLst>
                <a:latin typeface="Trebuchet MS" panose="020B0603020202020204" pitchFamily="34" charset="0"/>
              </a:rPr>
              <a:t> - </a:t>
            </a:r>
            <a:r>
              <a:rPr lang="en-GB" altLang="tr-TR" sz="1400" b="1" dirty="0" err="1" smtClean="0">
                <a:solidFill>
                  <a:srgbClr val="003399"/>
                </a:solidFill>
                <a:effectLst>
                  <a:outerShdw blurRad="38100" dist="38100" dir="2700000" algn="tl">
                    <a:srgbClr val="C0C0C0"/>
                  </a:outerShdw>
                </a:effectLst>
                <a:latin typeface="Trebuchet MS" panose="020B0603020202020204" pitchFamily="34" charset="0"/>
              </a:rPr>
              <a:t>Yasal</a:t>
            </a:r>
            <a:r>
              <a:rPr lang="en-GB" altLang="tr-TR" sz="1400" b="1" dirty="0" smtClean="0">
                <a:solidFill>
                  <a:srgbClr val="003399"/>
                </a:solidFill>
                <a:effectLst>
                  <a:outerShdw blurRad="38100" dist="38100" dir="2700000" algn="tl">
                    <a:srgbClr val="C0C0C0"/>
                  </a:outerShdw>
                </a:effectLst>
                <a:latin typeface="Trebuchet MS" panose="020B0603020202020204" pitchFamily="34" charset="0"/>
              </a:rPr>
              <a:t> </a:t>
            </a:r>
            <a:r>
              <a:rPr lang="tr-TR" altLang="tr-TR" sz="1400" b="1" dirty="0" smtClean="0">
                <a:solidFill>
                  <a:srgbClr val="003399"/>
                </a:solidFill>
                <a:effectLst>
                  <a:outerShdw blurRad="38100" dist="38100" dir="2700000" algn="tl">
                    <a:srgbClr val="C0C0C0"/>
                  </a:outerShdw>
                </a:effectLst>
                <a:latin typeface="Trebuchet MS" panose="020B0603020202020204" pitchFamily="34" charset="0"/>
              </a:rPr>
              <a:t>statü</a:t>
            </a:r>
            <a:endParaRPr lang="en-GB" altLang="tr-TR" sz="1400" b="1" dirty="0">
              <a:solidFill>
                <a:srgbClr val="003399"/>
              </a:solidFill>
              <a:effectLst>
                <a:outerShdw blurRad="38100" dist="38100" dir="2700000" algn="tl">
                  <a:srgbClr val="C0C0C0"/>
                </a:outerShdw>
              </a:effectLst>
              <a:latin typeface="Trebuchet MS" panose="020B0603020202020204" pitchFamily="34" charset="0"/>
            </a:endParaRPr>
          </a:p>
        </p:txBody>
      </p:sp>
      <p:cxnSp>
        <p:nvCxnSpPr>
          <p:cNvPr id="8" name="Düz Bağlayıcı 7"/>
          <p:cNvCxnSpPr/>
          <p:nvPr/>
        </p:nvCxnSpPr>
        <p:spPr>
          <a:xfrm>
            <a:off x="-76200" y="3733800"/>
            <a:ext cx="9144000" cy="0"/>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10121</TotalTime>
  <Words>6852</Words>
  <Application>Microsoft Office PowerPoint</Application>
  <PresentationFormat>Ekran Gösterisi (4:3)</PresentationFormat>
  <Paragraphs>967</Paragraphs>
  <Slides>41</Slides>
  <Notes>28</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41</vt:i4>
      </vt:variant>
    </vt:vector>
  </HeadingPairs>
  <TitlesOfParts>
    <vt:vector size="53" baseType="lpstr">
      <vt:lpstr>MS PGothic</vt:lpstr>
      <vt:lpstr>MS PGothic</vt:lpstr>
      <vt:lpstr>Arial</vt:lpstr>
      <vt:lpstr>Calibri</vt:lpstr>
      <vt:lpstr>Cambria</vt:lpstr>
      <vt:lpstr>STKaiti</vt:lpstr>
      <vt:lpstr>Tahoma</vt:lpstr>
      <vt:lpstr>Times New Roman</vt:lpstr>
      <vt:lpstr>Trebuchet MS</vt:lpstr>
      <vt:lpstr>Wingdings</vt:lpstr>
      <vt:lpstr>Default Design</vt:lpstr>
      <vt:lpstr>1_Default Design</vt:lpstr>
      <vt:lpstr>PowerPoint Sunusu</vt:lpstr>
      <vt:lpstr>Principles &amp; Targets</vt:lpstr>
      <vt:lpstr>Submission of Application </vt:lpstr>
      <vt:lpstr>Overarching criteria for projects</vt:lpstr>
      <vt:lpstr>Financial allocation for the 1st call</vt:lpstr>
      <vt:lpstr>Percentage of grants and co-financing</vt:lpstr>
      <vt:lpstr>Size of ENI Grants</vt:lpstr>
      <vt:lpstr>Eligibility criteria</vt:lpstr>
      <vt:lpstr>PowerPoint Sunusu</vt:lpstr>
      <vt:lpstr>PowerPoint Sunusu</vt:lpstr>
      <vt:lpstr>PowerPoint Sunusu</vt:lpstr>
      <vt:lpstr>  Ineligible Lead Partners and Project Partners </vt:lpstr>
      <vt:lpstr>Partnership</vt:lpstr>
      <vt:lpstr>Eligibility of activities</vt:lpstr>
      <vt:lpstr>Ineligible activities</vt:lpstr>
      <vt:lpstr>Eligibility of Costs</vt:lpstr>
      <vt:lpstr>Eligibility of costs</vt:lpstr>
      <vt:lpstr>Ineligible costs</vt:lpstr>
      <vt:lpstr>Procurement rules</vt:lpstr>
      <vt:lpstr>State aid (I)</vt:lpstr>
      <vt:lpstr>State aid (II)</vt:lpstr>
      <vt:lpstr>Submission of Application Form (AF)</vt:lpstr>
      <vt:lpstr>Fill in the AF</vt:lpstr>
      <vt:lpstr>Fill in the AF (I)</vt:lpstr>
      <vt:lpstr>Fill in the AF (II)</vt:lpstr>
      <vt:lpstr>Project Summary and Partners</vt:lpstr>
      <vt:lpstr>Project Description (I)</vt:lpstr>
      <vt:lpstr>Project Description (II)</vt:lpstr>
      <vt:lpstr>Project Description (III)</vt:lpstr>
      <vt:lpstr>Project Description (IV)</vt:lpstr>
      <vt:lpstr>Work Plan</vt:lpstr>
      <vt:lpstr>Fill in the AF </vt:lpstr>
      <vt:lpstr>Budget structure</vt:lpstr>
      <vt:lpstr>Project Budget (I)</vt:lpstr>
      <vt:lpstr>Project Budget (II)</vt:lpstr>
      <vt:lpstr>Project Budget (III)</vt:lpstr>
      <vt:lpstr>Attachments</vt:lpstr>
      <vt:lpstr> Evaluation and Selection Process </vt:lpstr>
      <vt:lpstr> Evaluation and Selection Process </vt:lpstr>
      <vt:lpstr>Indicative schedule for the 1st call</vt:lpstr>
      <vt:lpstr>PowerPoint Sunusu</vt:lpstr>
    </vt:vector>
  </TitlesOfParts>
  <Company>MDLPL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Semiha Ozturk</cp:lastModifiedBy>
  <cp:revision>1128</cp:revision>
  <cp:lastPrinted>2016-03-30T09:01:59Z</cp:lastPrinted>
  <dcterms:created xsi:type="dcterms:W3CDTF">2007-10-08T07:26:07Z</dcterms:created>
  <dcterms:modified xsi:type="dcterms:W3CDTF">2016-09-27T13:25:50Z</dcterms:modified>
</cp:coreProperties>
</file>