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6" r:id="rId6"/>
    <p:sldId id="274" r:id="rId7"/>
    <p:sldId id="267" r:id="rId8"/>
    <p:sldId id="268" r:id="rId9"/>
    <p:sldId id="271" r:id="rId10"/>
    <p:sldId id="275" r:id="rId11"/>
    <p:sldId id="272" r:id="rId12"/>
    <p:sldId id="273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7147A"/>
    <a:srgbClr val="751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3" autoAdjust="0"/>
    <p:restoredTop sz="88584" autoAdjust="0"/>
  </p:normalViewPr>
  <p:slideViewPr>
    <p:cSldViewPr snapToGrid="0" snapToObjects="1">
      <p:cViewPr varScale="1">
        <p:scale>
          <a:sx n="99" d="100"/>
          <a:sy n="99" d="100"/>
        </p:scale>
        <p:origin x="3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5BE5-1591-AD44-AE80-38ADA788D1CF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0A6-3106-3D41-BF4A-81770CEB1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entury Gothic" charset="0"/>
              </a:rPr>
              <a:t>  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8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1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smtClean="0"/>
              <a:t>NOTE: </a:t>
            </a:r>
            <a:r>
              <a:rPr lang="en-US" sz="1200" smtClean="0"/>
              <a:t> </a:t>
            </a:r>
            <a:r>
              <a:rPr lang="en-US" sz="1200" u="sng" smtClean="0">
                <a:solidFill>
                  <a:srgbClr val="FF0000"/>
                </a:solidFill>
              </a:rPr>
              <a:t>“</a:t>
            </a:r>
            <a:r>
              <a:rPr lang="en-US" sz="1200" u="sng" err="1" smtClean="0">
                <a:solidFill>
                  <a:srgbClr val="FF0000"/>
                </a:solidFill>
              </a:rPr>
              <a:t>Neighb</a:t>
            </a:r>
            <a:r>
              <a:rPr lang="en-US" sz="1200" b="1" u="sng" err="1" smtClean="0">
                <a:solidFill>
                  <a:srgbClr val="FF0000"/>
                </a:solidFill>
              </a:rPr>
              <a:t>orough</a:t>
            </a:r>
            <a:r>
              <a:rPr lang="en-US" sz="1200" u="sng" smtClean="0">
                <a:solidFill>
                  <a:srgbClr val="FF0000"/>
                </a:solidFill>
              </a:rPr>
              <a:t>” corrected</a:t>
            </a:r>
            <a:endParaRPr lang="en-US" u="sng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smtClean="0"/>
              <a:t>Note KL: “OTHER”  and “;” deleted</a:t>
            </a:r>
            <a:endParaRPr lang="en-US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smtClean="0"/>
              <a:t>NOTE: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8" y="2589254"/>
            <a:ext cx="5280212" cy="3634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38676460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smtClean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err="1" smtClean="0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smtClean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err="1" smtClean="0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smtClean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err="1" smtClean="0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smtClean="0">
                          <a:latin typeface="Century Gothic" pitchFamily="34" charset="0"/>
                        </a:rPr>
                        <a:t> Union</a:t>
                      </a:r>
                      <a:endParaRPr lang="en-US" sz="14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smtClean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28826" y="677753"/>
            <a:ext cx="8693380" cy="5499228"/>
          </a:xfrm>
          <a:prstGeom prst="rect">
            <a:avLst/>
          </a:prstGeom>
          <a:noFill/>
        </p:spPr>
      </p:pic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9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746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4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3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5601" y="371790"/>
            <a:ext cx="8693380" cy="5499228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3763868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smtClean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err="1" smtClean="0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smtClean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err="1" smtClean="0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smtClean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err="1" smtClean="0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smtClean="0">
                          <a:latin typeface="Century Gothic" pitchFamily="34" charset="0"/>
                        </a:rPr>
                        <a:t> Union</a:t>
                      </a:r>
                      <a:endParaRPr lang="en-US" sz="14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smtClean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cxnSp>
        <p:nvCxnSpPr>
          <p:cNvPr id="6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2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eas.europa.eu/enp/pdf/financing-the-enp/cbc_2014-2020_programming_document_e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c.europa.eu/europeaid/node/4406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largement/neighbourhood/cross-border-cooperation/index_en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eas.europa.eu/enp/pdf/financing-the-enp/cbc_2014-2020_programming_document_en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c.europa.eu/europeaid/node/440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6" y="2057400"/>
            <a:ext cx="6154044" cy="792424"/>
          </a:xfrm>
        </p:spPr>
        <p:txBody>
          <a:bodyPr/>
          <a:lstStyle/>
          <a:p>
            <a:r>
              <a:rPr lang="en-US" smtClean="0"/>
              <a:t>ENI CBC 2014-2020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46" y="3133725"/>
            <a:ext cx="6154044" cy="791543"/>
          </a:xfrm>
        </p:spPr>
        <p:txBody>
          <a:bodyPr/>
          <a:lstStyle/>
          <a:p>
            <a:r>
              <a:rPr lang="en-US" smtClean="0"/>
              <a:t>Main objectives and legal framework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416812" y="3989085"/>
            <a:ext cx="5372100" cy="4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5A5A5A"/>
                </a:solidFill>
                <a:effectLst/>
                <a:latin typeface="Century Gothic" pitchFamily="34" charset="0"/>
                <a:cs typeface="Arial" pitchFamily="34" charset="0"/>
              </a:rPr>
              <a:t>Black Sea Basin </a:t>
            </a:r>
            <a:r>
              <a:rPr kumimoji="0" lang="en-US" sz="1200" b="1" i="0" u="none" strike="noStrike" cap="none" normalizeH="0" baseline="0" err="1" smtClean="0">
                <a:ln>
                  <a:noFill/>
                </a:ln>
                <a:solidFill>
                  <a:srgbClr val="5A5A5A"/>
                </a:solidFill>
                <a:effectLst/>
                <a:latin typeface="Century Gothic" pitchFamily="34" charset="0"/>
                <a:cs typeface="Arial" pitchFamily="34" charset="0"/>
              </a:rPr>
              <a:t>Programme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5A5A5A"/>
                </a:solidFill>
                <a:effectLst/>
                <a:latin typeface="Century Gothic" pitchFamily="34" charset="0"/>
                <a:cs typeface="Arial" pitchFamily="34" charset="0"/>
              </a:rPr>
              <a:t>, Information Seminar</a:t>
            </a:r>
            <a:r>
              <a:rPr kumimoji="0" lang="en-US" sz="1200" b="1" i="0" u="none" strike="noStrike" cap="none" normalizeH="0" smtClean="0">
                <a:ln>
                  <a:noFill/>
                </a:ln>
                <a:solidFill>
                  <a:srgbClr val="5A5A5A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tr-TR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Trabzon</a:t>
            </a:r>
            <a:r>
              <a:rPr lang="en-US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, August 9</a:t>
            </a:r>
            <a:r>
              <a:rPr lang="en-US" sz="1200" b="1" baseline="30000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 2016</a:t>
            </a:r>
            <a:r>
              <a:rPr lang="tr-TR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tr-TR" sz="1200" b="1" err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Istanbul</a:t>
            </a:r>
            <a:r>
              <a:rPr lang="tr-TR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tr-TR" sz="1200" b="1" err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August</a:t>
            </a:r>
            <a:r>
              <a:rPr lang="tr-TR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 11</a:t>
            </a:r>
            <a:r>
              <a:rPr lang="tr-TR" sz="1200" b="1" baseline="3000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th </a:t>
            </a:r>
            <a:r>
              <a:rPr lang="tr-TR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2016</a:t>
            </a:r>
            <a:endParaRPr kumimoji="0" lang="it-IT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5748033" y="3127739"/>
            <a:ext cx="6154044" cy="79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0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None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None/>
              <a:defRPr sz="18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None/>
              <a:defRPr sz="16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None/>
              <a:defRPr sz="16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i="0" smtClean="0">
                <a:solidFill>
                  <a:srgbClr val="07147A"/>
                </a:solidFill>
              </a:rPr>
              <a:t>Başlıca hedefler ve yasal çerçeve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55288" y="3983099"/>
            <a:ext cx="5372100" cy="4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de-DE" sz="1200" b="1" i="0" u="none" smtClean="0">
                <a:solidFill>
                  <a:srgbClr val="5A5A5A"/>
                </a:solidFill>
                <a:latin typeface="Century Gothic" pitchFamily="18" charset="0"/>
              </a:rPr>
              <a:t>Karadeniz Havzası </a:t>
            </a:r>
            <a:r>
              <a:rPr lang="de-DE" sz="1200" b="1" i="0" u="none" err="1" smtClean="0">
                <a:solidFill>
                  <a:srgbClr val="5A5A5A"/>
                </a:solidFill>
                <a:latin typeface="Century Gothic" pitchFamily="18" charset="0"/>
              </a:rPr>
              <a:t>Programı</a:t>
            </a:r>
            <a:r>
              <a:rPr lang="de-DE" sz="1200" b="1" i="0" u="none" smtClean="0">
                <a:solidFill>
                  <a:srgbClr val="5A5A5A"/>
                </a:solidFill>
                <a:latin typeface="Century Gothic" pitchFamily="18" charset="0"/>
              </a:rPr>
              <a:t>, Bilgilendirme Semineri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tr-TR" sz="1200" b="1" smtClean="0">
                <a:solidFill>
                  <a:srgbClr val="5A5A5A"/>
                </a:solidFill>
                <a:latin typeface="Century Gothic" pitchFamily="18" charset="0"/>
              </a:rPr>
              <a:t>Trabzon</a:t>
            </a:r>
            <a:r>
              <a:rPr lang="de-DE" sz="1200" b="1" i="0" smtClean="0">
                <a:solidFill>
                  <a:srgbClr val="5A5A5A"/>
                </a:solidFill>
                <a:latin typeface="Century Gothic" pitchFamily="18" charset="0"/>
              </a:rPr>
              <a:t>, 9 </a:t>
            </a:r>
            <a:r>
              <a:rPr lang="de-DE" sz="1200" b="1" i="0" err="1" smtClean="0">
                <a:solidFill>
                  <a:srgbClr val="5A5A5A"/>
                </a:solidFill>
                <a:latin typeface="Century Gothic" pitchFamily="18" charset="0"/>
              </a:rPr>
              <a:t>Ağustos</a:t>
            </a:r>
            <a:r>
              <a:rPr lang="de-DE" sz="1200" b="1" i="0" smtClean="0">
                <a:solidFill>
                  <a:srgbClr val="5A5A5A"/>
                </a:solidFill>
                <a:latin typeface="Century Gothic" pitchFamily="18" charset="0"/>
              </a:rPr>
              <a:t> 2016</a:t>
            </a:r>
            <a:r>
              <a:rPr lang="tr-TR" sz="1200" b="1" i="0" smtClean="0">
                <a:solidFill>
                  <a:srgbClr val="5A5A5A"/>
                </a:solidFill>
                <a:latin typeface="Century Gothic" pitchFamily="18" charset="0"/>
              </a:rPr>
              <a:t>, </a:t>
            </a:r>
            <a:r>
              <a:rPr lang="tr-TR" sz="1200" b="1" i="0" smtClean="0">
                <a:solidFill>
                  <a:srgbClr val="5A5A5A"/>
                </a:solidFill>
                <a:latin typeface="Century Gothic" pitchFamily="18" charset="0"/>
              </a:rPr>
              <a:t>İstanbul</a:t>
            </a:r>
            <a:r>
              <a:rPr lang="tr-TR" sz="1200" b="1" smtClean="0">
                <a:solidFill>
                  <a:srgbClr val="5A5A5A"/>
                </a:solidFill>
                <a:latin typeface="Century Gothic" pitchFamily="18" charset="0"/>
              </a:rPr>
              <a:t>, 11 Ağustos 2016</a:t>
            </a:r>
            <a:endParaRPr lang="de-DE" sz="1200" b="1" i="0" smtClean="0">
              <a:solidFill>
                <a:srgbClr val="5A5A5A"/>
              </a:solidFill>
              <a:latin typeface="Century Gothic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48033" y="2016106"/>
            <a:ext cx="6154044" cy="79242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ENI CBC 2014-2020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-186"/>
            <a:ext cx="8894763" cy="595983"/>
          </a:xfrm>
        </p:spPr>
        <p:txBody>
          <a:bodyPr/>
          <a:lstStyle/>
          <a:p>
            <a:r>
              <a:rPr lang="en-US" smtClean="0"/>
              <a:t>ENI CBC: Legal </a:t>
            </a:r>
            <a:r>
              <a:rPr lang="en-US"/>
              <a:t>f</a:t>
            </a:r>
            <a:r>
              <a:rPr lang="en-US" smtClean="0"/>
              <a:t>ramework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7769" y="1312437"/>
            <a:ext cx="5961434" cy="4275800"/>
          </a:xfrm>
        </p:spPr>
        <p:txBody>
          <a:bodyPr>
            <a:noAutofit/>
          </a:bodyPr>
          <a:lstStyle/>
          <a:p>
            <a:r>
              <a:rPr lang="en-GB" sz="1600" smtClean="0"/>
              <a:t>Main elements *</a:t>
            </a:r>
            <a:endParaRPr lang="es-ES" sz="1600" smtClean="0"/>
          </a:p>
        </p:txBody>
      </p:sp>
      <p:sp>
        <p:nvSpPr>
          <p:cNvPr id="9" name="8 Rectángulo redondeado"/>
          <p:cNvSpPr/>
          <p:nvPr/>
        </p:nvSpPr>
        <p:spPr>
          <a:xfrm>
            <a:off x="1488859" y="1763683"/>
            <a:ext cx="1469770" cy="94680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ENI CBC </a:t>
            </a:r>
          </a:p>
          <a:p>
            <a:pPr algn="ctr"/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Programming document </a:t>
            </a:r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10" name="9 Elipse"/>
          <p:cNvSpPr/>
          <p:nvPr/>
        </p:nvSpPr>
        <p:spPr>
          <a:xfrm>
            <a:off x="1579115" y="3286040"/>
            <a:ext cx="2668003" cy="13184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Joint operational </a:t>
            </a:r>
            <a:r>
              <a:rPr lang="en-GB" sz="14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GB" sz="14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rogramme Black Sea Basin 2014-2020  </a:t>
            </a:r>
            <a:endParaRPr lang="en-GB" sz="14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13 Llamada ovalada"/>
          <p:cNvSpPr/>
          <p:nvPr/>
        </p:nvSpPr>
        <p:spPr>
          <a:xfrm>
            <a:off x="41142" y="1159689"/>
            <a:ext cx="1315762" cy="1550801"/>
          </a:xfrm>
          <a:prstGeom prst="wedgeEllipseCallout">
            <a:avLst>
              <a:gd name="adj1" fmla="val 55806"/>
              <a:gd name="adj2" fmla="val 1809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Setting up </a:t>
            </a:r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thematic objectives of ENI  CBC.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021820" y="1782341"/>
            <a:ext cx="1474211" cy="94680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4"/>
              </a:rPr>
              <a:t>ENI CBC </a:t>
            </a:r>
          </a:p>
          <a:p>
            <a:pPr algn="ctr"/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4"/>
              </a:rPr>
              <a:t>Implementing rules</a:t>
            </a:r>
          </a:p>
        </p:txBody>
      </p:sp>
      <p:sp>
        <p:nvSpPr>
          <p:cNvPr id="2" name="1 Flecha curvada hacia la izquierda"/>
          <p:cNvSpPr/>
          <p:nvPr/>
        </p:nvSpPr>
        <p:spPr>
          <a:xfrm>
            <a:off x="4192781" y="2784392"/>
            <a:ext cx="347002" cy="8611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Flecha curvada hacia la derecha"/>
          <p:cNvSpPr/>
          <p:nvPr/>
        </p:nvSpPr>
        <p:spPr>
          <a:xfrm>
            <a:off x="1340152" y="2703970"/>
            <a:ext cx="347743" cy="9415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2679496" y="4729107"/>
            <a:ext cx="336547" cy="37644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1776175" y="5230159"/>
            <a:ext cx="2095337" cy="6433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solidFill>
                  <a:srgbClr val="002060"/>
                </a:solidFill>
                <a:latin typeface="+mj-lt"/>
              </a:rPr>
              <a:t>First call for proposals 2016</a:t>
            </a:r>
            <a:endParaRPr lang="es-ES" sz="1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17 Llamada ovalada"/>
          <p:cNvSpPr/>
          <p:nvPr/>
        </p:nvSpPr>
        <p:spPr>
          <a:xfrm>
            <a:off x="4671159" y="1515273"/>
            <a:ext cx="1254926" cy="2483919"/>
          </a:xfrm>
          <a:prstGeom prst="wedgeEllipseCallout">
            <a:avLst>
              <a:gd name="adj1" fmla="val -67424"/>
              <a:gd name="adj2" fmla="val -2844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Laying down the conditions for the application of the ENI CBC legal framework in Partner Countries </a:t>
            </a:r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GB" sz="11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4615503" y="4093509"/>
            <a:ext cx="921754" cy="12048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National legislation </a:t>
            </a:r>
            <a:endParaRPr lang="en-GB" sz="12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4 Flecha a la derecha con bandas"/>
          <p:cNvSpPr/>
          <p:nvPr/>
        </p:nvSpPr>
        <p:spPr>
          <a:xfrm rot="1395488">
            <a:off x="1176122" y="4446854"/>
            <a:ext cx="558276" cy="70158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4" name="23 Flecha a la derecha con bandas"/>
          <p:cNvSpPr/>
          <p:nvPr/>
        </p:nvSpPr>
        <p:spPr>
          <a:xfrm rot="8553929">
            <a:off x="3975977" y="4493200"/>
            <a:ext cx="533335" cy="7132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6" name="5 Rectángulo"/>
          <p:cNvSpPr/>
          <p:nvPr/>
        </p:nvSpPr>
        <p:spPr>
          <a:xfrm>
            <a:off x="110077" y="6213896"/>
            <a:ext cx="4748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strike="sngStrik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GB" sz="1200" b="1" i="1" smtClean="0">
                <a:latin typeface="+mj-lt"/>
              </a:rPr>
              <a:t>The </a:t>
            </a:r>
            <a:r>
              <a:rPr lang="en-GB" sz="1200" b="1" i="1">
                <a:latin typeface="+mj-lt"/>
              </a:rPr>
              <a:t>completed list of the </a:t>
            </a:r>
            <a:r>
              <a:rPr lang="en-GB" sz="1200" b="1" i="1" smtClean="0">
                <a:latin typeface="+mj-lt"/>
              </a:rPr>
              <a:t>legal </a:t>
            </a:r>
            <a:r>
              <a:rPr lang="en-GB" sz="1200" b="1" i="1">
                <a:latin typeface="+mj-lt"/>
              </a:rPr>
              <a:t>basis of </a:t>
            </a:r>
            <a:r>
              <a:rPr lang="en-GB" sz="1200" b="1" i="1" smtClean="0">
                <a:latin typeface="+mj-lt"/>
              </a:rPr>
              <a:t>ENI </a:t>
            </a:r>
            <a:r>
              <a:rPr lang="en-GB" sz="1200" b="1" i="1">
                <a:latin typeface="+mj-lt"/>
              </a:rPr>
              <a:t>CBC can be found in the </a:t>
            </a:r>
            <a:r>
              <a:rPr lang="en-GB" sz="1200" b="1" i="1" smtClean="0">
                <a:latin typeface="+mj-lt"/>
              </a:rPr>
              <a:t>Guidelines </a:t>
            </a:r>
            <a:r>
              <a:rPr lang="en-GB" sz="1200" b="1" i="1">
                <a:latin typeface="+mj-lt"/>
              </a:rPr>
              <a:t>for Applicants </a:t>
            </a:r>
            <a:endParaRPr lang="es-ES" sz="1200" b="1" i="1">
              <a:latin typeface="+mj-l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3926" y="2851609"/>
            <a:ext cx="947045" cy="213130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Financing agreement to be signed by Turkey and EC</a:t>
            </a:r>
            <a:endParaRPr lang="es-ES" sz="11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5" name="8 Rectángulo redondeado"/>
          <p:cNvSpPr/>
          <p:nvPr/>
        </p:nvSpPr>
        <p:spPr>
          <a:xfrm>
            <a:off x="7622714" y="1750973"/>
            <a:ext cx="1469770" cy="94680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ENI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SÖİ'nin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tematik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hedeflerinin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belirlenmesi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.</a:t>
            </a:r>
          </a:p>
        </p:txBody>
      </p:sp>
      <p:sp>
        <p:nvSpPr>
          <p:cNvPr id="36" name="9 Elipse"/>
          <p:cNvSpPr/>
          <p:nvPr/>
        </p:nvSpPr>
        <p:spPr>
          <a:xfrm>
            <a:off x="7712970" y="3273330"/>
            <a:ext cx="2668003" cy="13184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smtClean="0">
                <a:solidFill>
                  <a:srgbClr val="07147A"/>
                </a:solidFill>
                <a:latin typeface="Century Gothic" pitchFamily="18" charset="0"/>
              </a:rPr>
              <a:t>Karadeniz </a:t>
            </a:r>
            <a:r>
              <a:rPr lang="de-DE" sz="1400" b="1" i="1" err="1">
                <a:solidFill>
                  <a:srgbClr val="07147A"/>
                </a:solidFill>
                <a:latin typeface="Century Gothic" pitchFamily="18" charset="0"/>
              </a:rPr>
              <a:t>Havzası</a:t>
            </a:r>
            <a:r>
              <a:rPr lang="de-DE" sz="14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400" b="1" i="1" smtClean="0">
                <a:solidFill>
                  <a:srgbClr val="07147A"/>
                </a:solidFill>
                <a:latin typeface="Century Gothic" pitchFamily="18" charset="0"/>
              </a:rPr>
              <a:t>2014-2020</a:t>
            </a:r>
            <a:r>
              <a:rPr lang="tr-TR" sz="1400" b="1" i="1" smtClean="0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tr-TR" sz="1400" b="1" i="1">
                <a:solidFill>
                  <a:srgbClr val="07147A"/>
                </a:solidFill>
                <a:latin typeface="Century Gothic" pitchFamily="18" charset="0"/>
              </a:rPr>
              <a:t>Program Belgesi</a:t>
            </a:r>
            <a:r>
              <a:rPr lang="de-DE" sz="1400" b="1" i="1">
                <a:solidFill>
                  <a:srgbClr val="07147A"/>
                </a:solidFill>
                <a:latin typeface="Century Gothic" pitchFamily="18" charset="0"/>
              </a:rPr>
              <a:t>  </a:t>
            </a:r>
            <a:endParaRPr lang="de-DE" sz="1400" b="1" i="1">
              <a:solidFill>
                <a:srgbClr val="07147A"/>
              </a:solidFill>
              <a:latin typeface="Century Gothic" pitchFamily="18" charset="0"/>
            </a:endParaRPr>
          </a:p>
        </p:txBody>
      </p:sp>
      <p:sp>
        <p:nvSpPr>
          <p:cNvPr id="37" name="13 Llamada ovalada"/>
          <p:cNvSpPr/>
          <p:nvPr/>
        </p:nvSpPr>
        <p:spPr>
          <a:xfrm>
            <a:off x="6174997" y="1146979"/>
            <a:ext cx="1315762" cy="1550801"/>
          </a:xfrm>
          <a:prstGeom prst="wedgeEllipseCallout">
            <a:avLst>
              <a:gd name="adj1" fmla="val 55806"/>
              <a:gd name="adj2" fmla="val 1809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ENI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SÖİ'nin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tematik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hedeflerinin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belirlenmesi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.</a:t>
            </a:r>
          </a:p>
        </p:txBody>
      </p:sp>
      <p:sp>
        <p:nvSpPr>
          <p:cNvPr id="38" name="15 Rectángulo redondeado"/>
          <p:cNvSpPr/>
          <p:nvPr/>
        </p:nvSpPr>
        <p:spPr>
          <a:xfrm>
            <a:off x="9155675" y="1769631"/>
            <a:ext cx="1474211" cy="94680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ENI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SÖİ'nin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tematik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hedeflerinin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belirlenmesi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.</a:t>
            </a:r>
          </a:p>
        </p:txBody>
      </p:sp>
      <p:sp>
        <p:nvSpPr>
          <p:cNvPr id="39" name="1 Flecha curvada hacia la izquierda"/>
          <p:cNvSpPr/>
          <p:nvPr/>
        </p:nvSpPr>
        <p:spPr>
          <a:xfrm>
            <a:off x="10326636" y="2771682"/>
            <a:ext cx="347002" cy="8611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16 Flecha curvada hacia la derecha"/>
          <p:cNvSpPr/>
          <p:nvPr/>
        </p:nvSpPr>
        <p:spPr>
          <a:xfrm>
            <a:off x="7474007" y="2691260"/>
            <a:ext cx="347743" cy="9415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18 Flecha abajo"/>
          <p:cNvSpPr/>
          <p:nvPr/>
        </p:nvSpPr>
        <p:spPr>
          <a:xfrm>
            <a:off x="8813351" y="4716397"/>
            <a:ext cx="336547" cy="37644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19 Rectángulo redondeado"/>
          <p:cNvSpPr/>
          <p:nvPr/>
        </p:nvSpPr>
        <p:spPr>
          <a:xfrm>
            <a:off x="7910030" y="5217449"/>
            <a:ext cx="2095337" cy="6433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err="1">
                <a:solidFill>
                  <a:srgbClr val="002060"/>
                </a:solidFill>
                <a:latin typeface="Century Gothic" pitchFamily="18" charset="0"/>
              </a:rPr>
              <a:t>İlk</a:t>
            </a:r>
            <a:r>
              <a:rPr lang="de-DE" sz="1400" b="1">
                <a:solidFill>
                  <a:srgbClr val="002060"/>
                </a:solidFill>
                <a:latin typeface="Century Gothic" pitchFamily="18" charset="0"/>
              </a:rPr>
              <a:t> </a:t>
            </a:r>
            <a:r>
              <a:rPr lang="de-DE" sz="1400" b="1" err="1">
                <a:solidFill>
                  <a:srgbClr val="002060"/>
                </a:solidFill>
                <a:latin typeface="Century Gothic" pitchFamily="18" charset="0"/>
              </a:rPr>
              <a:t>teklif</a:t>
            </a:r>
            <a:r>
              <a:rPr lang="de-DE" sz="1400" b="1">
                <a:solidFill>
                  <a:srgbClr val="002060"/>
                </a:solidFill>
                <a:latin typeface="Century Gothic" pitchFamily="18" charset="0"/>
              </a:rPr>
              <a:t> </a:t>
            </a:r>
            <a:r>
              <a:rPr lang="de-DE" sz="1400" b="1" err="1">
                <a:solidFill>
                  <a:srgbClr val="002060"/>
                </a:solidFill>
                <a:latin typeface="Century Gothic" pitchFamily="18" charset="0"/>
              </a:rPr>
              <a:t>duyurusu</a:t>
            </a:r>
            <a:r>
              <a:rPr lang="de-DE" sz="1400" b="1">
                <a:solidFill>
                  <a:srgbClr val="002060"/>
                </a:solidFill>
                <a:latin typeface="Century Gothic" pitchFamily="18" charset="0"/>
              </a:rPr>
              <a:t> 2016</a:t>
            </a:r>
          </a:p>
        </p:txBody>
      </p:sp>
      <p:sp>
        <p:nvSpPr>
          <p:cNvPr id="43" name="17 Llamada ovalada"/>
          <p:cNvSpPr/>
          <p:nvPr/>
        </p:nvSpPr>
        <p:spPr>
          <a:xfrm>
            <a:off x="10805013" y="1502564"/>
            <a:ext cx="1386987" cy="2079732"/>
          </a:xfrm>
          <a:prstGeom prst="wedgeEllipseCallout">
            <a:avLst>
              <a:gd name="adj1" fmla="val -67424"/>
              <a:gd name="adj2" fmla="val -2844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Ortak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Ülkelerde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ENI SÖİ yasal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çerçevesinin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uygulanmasına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yönelik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koşullarının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belirlenmesi</a:t>
            </a:r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GB" sz="11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4" name="22 Elipse"/>
          <p:cNvSpPr/>
          <p:nvPr/>
        </p:nvSpPr>
        <p:spPr>
          <a:xfrm>
            <a:off x="10749358" y="4080799"/>
            <a:ext cx="921754" cy="12048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Ulusal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mevzuat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</a:p>
        </p:txBody>
      </p:sp>
      <p:sp>
        <p:nvSpPr>
          <p:cNvPr id="45" name="5 Rectángulo"/>
          <p:cNvSpPr/>
          <p:nvPr/>
        </p:nvSpPr>
        <p:spPr>
          <a:xfrm>
            <a:off x="6243932" y="6201186"/>
            <a:ext cx="474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strike="sngStrik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de-DE" sz="1200" b="1" i="1" strike="sngStrike" smtClean="0">
                <a:solidFill>
                  <a:srgbClr val="0714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ENI SÖİ yasal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esaslarının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tam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listesi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Başvuru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Rehberi'nde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mevcuttur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</a:p>
          <a:p>
            <a:endParaRPr lang="es-ES" sz="1200" b="1" i="1">
              <a:latin typeface="+mj-lt"/>
            </a:endParaRPr>
          </a:p>
        </p:txBody>
      </p:sp>
      <p:sp>
        <p:nvSpPr>
          <p:cNvPr id="46" name="7 Rectángulo redondeado"/>
          <p:cNvSpPr/>
          <p:nvPr/>
        </p:nvSpPr>
        <p:spPr>
          <a:xfrm>
            <a:off x="6207781" y="2838899"/>
            <a:ext cx="1134851" cy="213130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Türkiye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ve </a:t>
            </a:r>
            <a:r>
              <a:rPr lang="de-DE" sz="1100" b="1" i="1" smtClean="0">
                <a:solidFill>
                  <a:srgbClr val="07147A"/>
                </a:solidFill>
                <a:latin typeface="Century Gothic" pitchFamily="18" charset="0"/>
              </a:rPr>
              <a:t>A</a:t>
            </a:r>
            <a:r>
              <a:rPr lang="tr-TR" sz="1100" b="1" i="1" err="1" smtClean="0">
                <a:solidFill>
                  <a:srgbClr val="07147A"/>
                </a:solidFill>
                <a:latin typeface="Century Gothic" pitchFamily="18" charset="0"/>
              </a:rPr>
              <a:t>vrupa</a:t>
            </a:r>
            <a:r>
              <a:rPr lang="tr-TR" sz="1100" b="1" i="1" smtClean="0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smtClean="0">
                <a:solidFill>
                  <a:srgbClr val="07147A"/>
                </a:solidFill>
                <a:latin typeface="Century Gothic" pitchFamily="18" charset="0"/>
              </a:rPr>
              <a:t>K</a:t>
            </a:r>
            <a:r>
              <a:rPr lang="tr-TR" sz="1100" b="1" i="1" err="1" smtClean="0">
                <a:solidFill>
                  <a:srgbClr val="07147A"/>
                </a:solidFill>
                <a:latin typeface="Century Gothic" pitchFamily="18" charset="0"/>
              </a:rPr>
              <a:t>omisyonu</a:t>
            </a:r>
            <a:r>
              <a:rPr lang="de-DE" sz="1100" b="1" i="1" smtClean="0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tarafından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imzalanacak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finansman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anlaşması</a:t>
            </a:r>
            <a:endParaRPr lang="de-DE" sz="1100" b="1" i="1">
              <a:solidFill>
                <a:srgbClr val="07147A"/>
              </a:solidFill>
              <a:latin typeface="Century Gothic" pitchFamily="18" charset="0"/>
            </a:endParaRPr>
          </a:p>
        </p:txBody>
      </p:sp>
      <p:cxnSp>
        <p:nvCxnSpPr>
          <p:cNvPr id="47" name="Düz Bağlayıcı 46"/>
          <p:cNvCxnSpPr/>
          <p:nvPr/>
        </p:nvCxnSpPr>
        <p:spPr>
          <a:xfrm flipV="1">
            <a:off x="6011695" y="992220"/>
            <a:ext cx="0" cy="5865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4 Flecha a la derecha con bandas"/>
          <p:cNvSpPr/>
          <p:nvPr/>
        </p:nvSpPr>
        <p:spPr>
          <a:xfrm rot="1395488">
            <a:off x="7463497" y="4488314"/>
            <a:ext cx="558276" cy="70158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49" name="23 Flecha a la derecha con bandas"/>
          <p:cNvSpPr/>
          <p:nvPr/>
        </p:nvSpPr>
        <p:spPr>
          <a:xfrm rot="8553929">
            <a:off x="10107084" y="4483807"/>
            <a:ext cx="533335" cy="7132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0" name="Text Placeholder 2"/>
          <p:cNvSpPr txBox="1">
            <a:spLocks/>
          </p:cNvSpPr>
          <p:nvPr/>
        </p:nvSpPr>
        <p:spPr>
          <a:xfrm>
            <a:off x="838200" y="448115"/>
            <a:ext cx="8894763" cy="59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4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ENI SÖİ: Yasal çerçeve</a:t>
            </a:r>
          </a:p>
        </p:txBody>
      </p:sp>
    </p:spTree>
    <p:extLst>
      <p:ext uri="{BB962C8B-B14F-4D97-AF65-F5344CB8AC3E}">
        <p14:creationId xmlns:p14="http://schemas.microsoft.com/office/powerpoint/2010/main" val="16914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ENI CBC: which added value?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098428"/>
            <a:ext cx="5056762" cy="4670075"/>
          </a:xfrm>
        </p:spPr>
        <p:txBody>
          <a:bodyPr>
            <a:noAutofit/>
          </a:bodyPr>
          <a:lstStyle/>
          <a:p>
            <a:r>
              <a:rPr lang="en-GB" sz="1800" smtClean="0"/>
              <a:t>Why a ENI CBC programme?</a:t>
            </a:r>
            <a:endParaRPr lang="en-GB" sz="1800"/>
          </a:p>
          <a:p>
            <a:endParaRPr lang="en-GB" sz="1600" smtClean="0"/>
          </a:p>
          <a:p>
            <a:endParaRPr lang="en-GB" sz="1600"/>
          </a:p>
          <a:p>
            <a:endParaRPr lang="en-GB" sz="160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1600" b="0" smtClean="0"/>
          </a:p>
        </p:txBody>
      </p:sp>
      <p:sp>
        <p:nvSpPr>
          <p:cNvPr id="4" name="Rettangolo 12"/>
          <p:cNvSpPr/>
          <p:nvPr/>
        </p:nvSpPr>
        <p:spPr>
          <a:xfrm>
            <a:off x="549828" y="3458060"/>
            <a:ext cx="4735753" cy="2310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6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Providing common </a:t>
            </a:r>
            <a:r>
              <a:rPr lang="en-GB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solutions to common challenges  (whether in the field of health, research and education, transport or sustainable energy) through CBC projects;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6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Enhancing mutual </a:t>
            </a:r>
            <a:r>
              <a:rPr lang="en-GB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understanding across the borders </a:t>
            </a:r>
            <a:r>
              <a:rPr lang="en-GB" sz="16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GB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CBC projects;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6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Opening greater </a:t>
            </a:r>
            <a:r>
              <a:rPr lang="en-GB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opportunities for people in the border regions </a:t>
            </a:r>
            <a:r>
              <a:rPr lang="en-GB" sz="16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through </a:t>
            </a:r>
            <a:r>
              <a:rPr lang="en-GB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CBC </a:t>
            </a:r>
            <a:r>
              <a:rPr lang="en-GB" sz="16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projects</a:t>
            </a:r>
            <a:endParaRPr lang="en-GB" sz="16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2119531" y="1676359"/>
            <a:ext cx="1674255" cy="118147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CBC ADDED VALUE </a:t>
            </a:r>
            <a:endParaRPr lang="es-ES" sz="14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8" name="Düz Bağlayıcı 7"/>
          <p:cNvCxnSpPr/>
          <p:nvPr/>
        </p:nvCxnSpPr>
        <p:spPr>
          <a:xfrm flipV="1">
            <a:off x="6011695" y="992220"/>
            <a:ext cx="0" cy="5865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Content Placeholder 6"/>
          <p:cNvSpPr txBox="1">
            <a:spLocks/>
          </p:cNvSpPr>
          <p:nvPr/>
        </p:nvSpPr>
        <p:spPr>
          <a:xfrm>
            <a:off x="6361829" y="1098428"/>
            <a:ext cx="5272452" cy="4517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err="1" smtClean="0"/>
              <a:t>Neden</a:t>
            </a:r>
            <a:r>
              <a:rPr lang="de-DE" smtClean="0"/>
              <a:t> </a:t>
            </a:r>
            <a:r>
              <a:rPr lang="de-DE" err="1" smtClean="0"/>
              <a:t>bir</a:t>
            </a:r>
            <a:r>
              <a:rPr lang="de-DE" smtClean="0"/>
              <a:t> ENİ SÖİ </a:t>
            </a:r>
            <a:r>
              <a:rPr lang="de-DE" err="1" smtClean="0"/>
              <a:t>programında</a:t>
            </a:r>
            <a:r>
              <a:rPr lang="de-DE" smtClean="0"/>
              <a:t> </a:t>
            </a:r>
            <a:r>
              <a:rPr lang="de-DE" err="1" smtClean="0"/>
              <a:t>yer</a:t>
            </a:r>
            <a:r>
              <a:rPr lang="de-DE" smtClean="0"/>
              <a:t> </a:t>
            </a:r>
            <a:r>
              <a:rPr lang="de-DE" err="1" smtClean="0"/>
              <a:t>alınmalıdır</a:t>
            </a:r>
            <a:r>
              <a:rPr lang="de-DE" smtClean="0"/>
              <a:t>?</a:t>
            </a:r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 smtClean="0"/>
          </a:p>
        </p:txBody>
      </p:sp>
      <p:sp>
        <p:nvSpPr>
          <p:cNvPr id="10" name="Rettangolo 12"/>
          <p:cNvSpPr/>
          <p:nvPr/>
        </p:nvSpPr>
        <p:spPr>
          <a:xfrm>
            <a:off x="6546714" y="3437365"/>
            <a:ext cx="5087567" cy="22935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de-DE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SÖİ projeleri aracılığıyla, komşu ülkelerin </a:t>
            </a:r>
            <a:r>
              <a:rPr lang="de-DE" sz="1600" b="1" i="1" err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ortak</a:t>
            </a:r>
            <a:r>
              <a:rPr lang="de-DE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 sorunlarına (gerek sağlık, araştırma, eğitim, ulaşım alanlarında, gerekse sürdürülebilir enerji alanında) </a:t>
            </a:r>
            <a:r>
              <a:rPr lang="de-DE" sz="1600" b="1" i="1" err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ortak</a:t>
            </a:r>
            <a:r>
              <a:rPr lang="de-DE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 çözümler sunulur;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de-DE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SÖİ projeleri aracılığıyla sınırlar arasında karşılıklı anlayış pekiştirilir;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de-DE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SÖİ projeleri </a:t>
            </a:r>
            <a:r>
              <a:rPr lang="de-DE" sz="1600" b="1" i="1" err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aracılığıyla</a:t>
            </a:r>
            <a:r>
              <a:rPr lang="de-DE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de-DE" sz="1600" b="1" i="1" err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sınır</a:t>
            </a:r>
            <a:r>
              <a:rPr lang="de-DE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 bölgelerindeki insanlar için daha büyük fırsatlar yaratılır</a:t>
            </a:r>
          </a:p>
        </p:txBody>
      </p:sp>
      <p:sp>
        <p:nvSpPr>
          <p:cNvPr id="11" name="5 Flecha abajo"/>
          <p:cNvSpPr/>
          <p:nvPr/>
        </p:nvSpPr>
        <p:spPr>
          <a:xfrm>
            <a:off x="8034646" y="1985344"/>
            <a:ext cx="2111702" cy="11430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i="1" smtClean="0">
                <a:solidFill>
                  <a:srgbClr val="07147A"/>
                </a:solidFill>
                <a:latin typeface="Century Gothic" pitchFamily="18" charset="0"/>
              </a:rPr>
              <a:t>SÖİ KATMA DEĞERİ </a:t>
            </a:r>
          </a:p>
        </p:txBody>
      </p:sp>
    </p:spTree>
    <p:extLst>
      <p:ext uri="{BB962C8B-B14F-4D97-AF65-F5344CB8AC3E}">
        <p14:creationId xmlns:p14="http://schemas.microsoft.com/office/powerpoint/2010/main" val="22714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9011" y="11900"/>
            <a:ext cx="8894763" cy="595983"/>
          </a:xfrm>
        </p:spPr>
        <p:txBody>
          <a:bodyPr/>
          <a:lstStyle/>
          <a:p>
            <a:r>
              <a:rPr lang="en-US" smtClean="0"/>
              <a:t>ENI CBC: which added value?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26526" y="1187522"/>
            <a:ext cx="6331085" cy="4271241"/>
          </a:xfrm>
        </p:spPr>
        <p:txBody>
          <a:bodyPr>
            <a:noAutofit/>
          </a:bodyPr>
          <a:lstStyle/>
          <a:p>
            <a:r>
              <a:rPr lang="en-GB" sz="1600" i="1" smtClean="0"/>
              <a:t>Why a CBC project ?</a:t>
            </a:r>
            <a:endParaRPr lang="en-GB" sz="1600"/>
          </a:p>
          <a:p>
            <a:endParaRPr lang="en-GB" sz="1400" smtClean="0"/>
          </a:p>
          <a:p>
            <a:endParaRPr lang="en-GB" sz="1400"/>
          </a:p>
          <a:p>
            <a:endParaRPr lang="en-GB" sz="140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1400" b="0" smtClean="0"/>
          </a:p>
        </p:txBody>
      </p:sp>
      <p:sp>
        <p:nvSpPr>
          <p:cNvPr id="4" name="Rettangolo 12"/>
          <p:cNvSpPr/>
          <p:nvPr/>
        </p:nvSpPr>
        <p:spPr>
          <a:xfrm>
            <a:off x="1903984" y="1612474"/>
            <a:ext cx="1802254" cy="2453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Common challenge to be jointly tackled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Solutions to be jointly identified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Real and balanced partnership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Joint implementation</a:t>
            </a:r>
            <a:endParaRPr lang="en-GB" sz="12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14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3978608" y="926512"/>
            <a:ext cx="1869473" cy="1862062"/>
          </a:xfrm>
          <a:prstGeom prst="wedgeEllipseCallout">
            <a:avLst>
              <a:gd name="adj1" fmla="val -62412"/>
              <a:gd name="adj2" fmla="val 1830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problems identified can be solved more efficiently jointly, </a:t>
            </a:r>
          </a:p>
          <a:p>
            <a:pPr algn="ctr"/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instead </a:t>
            </a:r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of individual regions or countries acting alone. </a:t>
            </a:r>
          </a:p>
          <a:p>
            <a:pPr algn="ctr"/>
            <a:endParaRPr lang="en-GB" sz="11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1" y="1042567"/>
            <a:ext cx="1643974" cy="1976864"/>
          </a:xfrm>
          <a:prstGeom prst="wedgeEllipseCallout">
            <a:avLst>
              <a:gd name="adj1" fmla="val 64268"/>
              <a:gd name="adj2" fmla="val 1743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Solutions are jointly developed </a:t>
            </a:r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going </a:t>
            </a:r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beyond the results independently achievable in the involved regions/areas</a:t>
            </a:r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GB" sz="11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GB" sz="11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4063346" y="2788574"/>
            <a:ext cx="1690886" cy="2074422"/>
          </a:xfrm>
          <a:prstGeom prst="wedgeEllipseCallout">
            <a:avLst>
              <a:gd name="adj1" fmla="val -69512"/>
              <a:gd name="adj2" fmla="val -2642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All partners have to actively participate in the project according to their functions and competences</a:t>
            </a:r>
          </a:p>
          <a:p>
            <a:pPr algn="ctr"/>
            <a:endParaRPr lang="en-GB" sz="11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93663" y="3130459"/>
            <a:ext cx="1550312" cy="1675043"/>
          </a:xfrm>
          <a:prstGeom prst="wedgeEllipseCallout">
            <a:avLst>
              <a:gd name="adj1" fmla="val 65353"/>
              <a:gd name="adj2" fmla="val -3765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cross border working approach should be reflected in the </a:t>
            </a:r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project </a:t>
            </a:r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outputs.</a:t>
            </a:r>
            <a:endParaRPr lang="en-GB" sz="11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04367" y="4830374"/>
            <a:ext cx="4231545" cy="12080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Results of projects jointly </a:t>
            </a:r>
            <a:r>
              <a:rPr lang="en-GB" sz="12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designed for mutual benefit on both sides of the border </a:t>
            </a:r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are </a:t>
            </a:r>
            <a:r>
              <a:rPr lang="en-GB" sz="12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sustainable only through joint </a:t>
            </a:r>
            <a:r>
              <a:rPr lang="en-GB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actions </a:t>
            </a:r>
            <a:endParaRPr lang="en-GB" sz="12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2577824" y="4203666"/>
            <a:ext cx="484632" cy="4892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Düz Bağlayıcı 12"/>
          <p:cNvCxnSpPr/>
          <p:nvPr/>
        </p:nvCxnSpPr>
        <p:spPr>
          <a:xfrm flipV="1">
            <a:off x="5949943" y="992220"/>
            <a:ext cx="0" cy="5865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Content Placeholder 6"/>
          <p:cNvSpPr txBox="1">
            <a:spLocks/>
          </p:cNvSpPr>
          <p:nvPr/>
        </p:nvSpPr>
        <p:spPr>
          <a:xfrm>
            <a:off x="5949943" y="1187522"/>
            <a:ext cx="6331085" cy="4271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i="1" smtClean="0"/>
              <a:t>Neden SÖİ Projesi</a:t>
            </a:r>
            <a:r>
              <a:rPr lang="en-GB" sz="1600" i="1" smtClean="0"/>
              <a:t>?</a:t>
            </a:r>
            <a:endParaRPr lang="en-GB" sz="1600" smtClean="0"/>
          </a:p>
          <a:p>
            <a:endParaRPr lang="en-GB" sz="1400" smtClean="0"/>
          </a:p>
          <a:p>
            <a:endParaRPr lang="en-GB" sz="1400" smtClean="0"/>
          </a:p>
          <a:p>
            <a:endParaRPr lang="en-GB" sz="140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1400" b="0" smtClean="0"/>
          </a:p>
        </p:txBody>
      </p:sp>
      <p:sp>
        <p:nvSpPr>
          <p:cNvPr id="23" name="Rettangolo 12"/>
          <p:cNvSpPr/>
          <p:nvPr/>
        </p:nvSpPr>
        <p:spPr>
          <a:xfrm>
            <a:off x="8180453" y="1612474"/>
            <a:ext cx="1802254" cy="2453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Ortak ele alınacak ortak sorunlar</a:t>
            </a:r>
            <a:endParaRPr lang="en-GB" sz="1200" b="1" i="1" smtClean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Birlikte belirlenecek çözümler</a:t>
            </a:r>
            <a:endParaRPr lang="en-GB" sz="1200" b="1" i="1" smtClean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Gerçek ve dengeli ortaklık</a:t>
            </a:r>
            <a:endParaRPr lang="en-GB" sz="1200" b="1" i="1" smtClean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12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Ortak uygulama</a:t>
            </a:r>
            <a:endParaRPr lang="en-GB" sz="12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1400" b="1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4" name="7 Llamada ovalada"/>
          <p:cNvSpPr/>
          <p:nvPr/>
        </p:nvSpPr>
        <p:spPr>
          <a:xfrm>
            <a:off x="10216354" y="1042567"/>
            <a:ext cx="1942248" cy="1862062"/>
          </a:xfrm>
          <a:prstGeom prst="wedgeEllipseCallout">
            <a:avLst>
              <a:gd name="adj1" fmla="val -62412"/>
              <a:gd name="adj2" fmla="val 1830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b="1" i="1" smtClean="0">
              <a:solidFill>
                <a:srgbClr val="07147A"/>
              </a:solidFill>
              <a:latin typeface="Century Gothic" pitchFamily="18" charset="0"/>
            </a:endParaRPr>
          </a:p>
          <a:p>
            <a:pPr algn="ctr"/>
            <a:r>
              <a:rPr lang="de-DE" sz="1100" b="1" i="1" smtClean="0">
                <a:solidFill>
                  <a:srgbClr val="07147A"/>
                </a:solidFill>
                <a:latin typeface="Century Gothic" pitchFamily="18" charset="0"/>
              </a:rPr>
              <a:t>Tanımlanan </a:t>
            </a:r>
            <a:endParaRPr lang="de-DE" sz="1100" b="1" i="1">
              <a:solidFill>
                <a:srgbClr val="07147A"/>
              </a:solidFill>
              <a:latin typeface="Century Gothic" pitchFamily="18" charset="0"/>
            </a:endParaRPr>
          </a:p>
          <a:p>
            <a:pPr algn="ctr"/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sorunlar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,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ayrı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ayrı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bölgelerin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veya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ülkelerin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tek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başına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hareket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etmesi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yerine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</a:p>
          <a:p>
            <a:pPr algn="ctr"/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ortaklaşa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hareket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edilerek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daha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verimli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şekilde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çözülebilir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, </a:t>
            </a:r>
          </a:p>
          <a:p>
            <a:pPr algn="ctr"/>
            <a:endParaRPr lang="en-GB" sz="11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8 Llamada ovalada"/>
          <p:cNvSpPr/>
          <p:nvPr/>
        </p:nvSpPr>
        <p:spPr>
          <a:xfrm>
            <a:off x="6040871" y="1042567"/>
            <a:ext cx="1879573" cy="1976864"/>
          </a:xfrm>
          <a:prstGeom prst="wedgeEllipseCallout">
            <a:avLst>
              <a:gd name="adj1" fmla="val 64268"/>
              <a:gd name="adj2" fmla="val 1743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Sorunların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çözümü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için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ortak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projeler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geliştirilerek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,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ilgili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bölgelerde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/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alanlarda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bağımsız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şekilde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elde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edilebilecek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sonuçların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daha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ötesine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ulaşılabilir</a:t>
            </a:r>
            <a:endParaRPr lang="en-GB" sz="11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6" name="9 Llamada ovalada"/>
          <p:cNvSpPr/>
          <p:nvPr/>
        </p:nvSpPr>
        <p:spPr>
          <a:xfrm>
            <a:off x="10286424" y="2933529"/>
            <a:ext cx="1690886" cy="2074422"/>
          </a:xfrm>
          <a:prstGeom prst="wedgeEllipseCallout">
            <a:avLst>
              <a:gd name="adj1" fmla="val -69512"/>
              <a:gd name="adj2" fmla="val -2642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Tüm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ortakların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projeye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kendi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işlevlerine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ve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yetkinliklerine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göre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aktif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şekilde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katılım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göstermesi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gerekir</a:t>
            </a:r>
            <a:endParaRPr lang="de-DE" sz="1100" b="1" i="1">
              <a:solidFill>
                <a:srgbClr val="07147A"/>
              </a:solidFill>
              <a:latin typeface="Century Gothic" pitchFamily="18" charset="0"/>
            </a:endParaRPr>
          </a:p>
          <a:p>
            <a:pPr algn="ctr"/>
            <a:endParaRPr lang="en-GB" sz="11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10 Llamada ovalada"/>
          <p:cNvSpPr/>
          <p:nvPr/>
        </p:nvSpPr>
        <p:spPr>
          <a:xfrm>
            <a:off x="6370132" y="3130459"/>
            <a:ext cx="1550312" cy="1675043"/>
          </a:xfrm>
          <a:prstGeom prst="wedgeEllipseCallout">
            <a:avLst>
              <a:gd name="adj1" fmla="val 65353"/>
              <a:gd name="adj2" fmla="val -3765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Sınır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ötesinde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çalışma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yaklaşımı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,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proje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sonuçlarına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b="1" i="1" err="1">
                <a:solidFill>
                  <a:srgbClr val="07147A"/>
                </a:solidFill>
                <a:latin typeface="Century Gothic" pitchFamily="18" charset="0"/>
              </a:rPr>
              <a:t>yansımalıdır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.</a:t>
            </a:r>
          </a:p>
        </p:txBody>
      </p:sp>
      <p:sp>
        <p:nvSpPr>
          <p:cNvPr id="28" name="11 Elipse"/>
          <p:cNvSpPr/>
          <p:nvPr/>
        </p:nvSpPr>
        <p:spPr>
          <a:xfrm>
            <a:off x="6980836" y="4830374"/>
            <a:ext cx="4231545" cy="12080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Sınırın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her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iki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yakası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için de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karşılıklı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olarak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fayda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sağlayacak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,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ortaklaşa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tasarlanan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projelerin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sonuçları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,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ancak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ortak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faaliyetlerde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bulunularak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200" b="1" i="1" err="1">
                <a:solidFill>
                  <a:srgbClr val="07147A"/>
                </a:solidFill>
                <a:latin typeface="Century Gothic" pitchFamily="18" charset="0"/>
              </a:rPr>
              <a:t>sürdürülebilir</a:t>
            </a:r>
            <a:r>
              <a:rPr lang="de-DE" sz="1200" b="1" i="1">
                <a:solidFill>
                  <a:srgbClr val="07147A"/>
                </a:solidFill>
                <a:latin typeface="Century Gothic" pitchFamily="18" charset="0"/>
              </a:rPr>
              <a:t>. </a:t>
            </a:r>
          </a:p>
        </p:txBody>
      </p:sp>
      <p:sp>
        <p:nvSpPr>
          <p:cNvPr id="29" name="1 Flecha abajo"/>
          <p:cNvSpPr/>
          <p:nvPr/>
        </p:nvSpPr>
        <p:spPr>
          <a:xfrm>
            <a:off x="8854293" y="4203666"/>
            <a:ext cx="484632" cy="4892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821988" y="409011"/>
            <a:ext cx="8894763" cy="59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4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ENI SÖİ: hangi katma değer?</a:t>
            </a:r>
          </a:p>
        </p:txBody>
      </p:sp>
    </p:spTree>
    <p:extLst>
      <p:ext uri="{BB962C8B-B14F-4D97-AF65-F5344CB8AC3E}">
        <p14:creationId xmlns:p14="http://schemas.microsoft.com/office/powerpoint/2010/main" val="12867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ENI CBC: TESIM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12436"/>
            <a:ext cx="9614648" cy="4517985"/>
          </a:xfrm>
        </p:spPr>
        <p:txBody>
          <a:bodyPr>
            <a:noAutofit/>
          </a:bodyPr>
          <a:lstStyle/>
          <a:p>
            <a:pPr algn="just"/>
            <a:r>
              <a:rPr lang="en-GB" sz="1800" b="0"/>
              <a:t>A new Technical Assistance project, i.e. "</a:t>
            </a:r>
            <a:r>
              <a:rPr lang="en-GB" sz="1800"/>
              <a:t>Technical support to the implementation and management of ENI CBC programmes </a:t>
            </a:r>
            <a:r>
              <a:rPr lang="en-GB" sz="1800" b="0"/>
              <a:t>(TESIM)", </a:t>
            </a:r>
            <a:r>
              <a:rPr lang="en-GB" sz="1800" b="0" smtClean="0"/>
              <a:t>has been </a:t>
            </a:r>
            <a:r>
              <a:rPr lang="en-GB" sz="1800" b="0"/>
              <a:t>set up by the EC </a:t>
            </a:r>
            <a:r>
              <a:rPr lang="en-GB" sz="1800" b="0" smtClean="0"/>
              <a:t>in 2015. </a:t>
            </a:r>
            <a:r>
              <a:rPr lang="en-GB" sz="1800" smtClean="0"/>
              <a:t> </a:t>
            </a:r>
            <a:endParaRPr lang="en-GB" sz="1800"/>
          </a:p>
          <a:p>
            <a:endParaRPr lang="en-GB" sz="2000" smtClean="0"/>
          </a:p>
          <a:p>
            <a:endParaRPr lang="en-GB" sz="2000"/>
          </a:p>
          <a:p>
            <a:endParaRPr lang="en-GB" sz="2000" smtClean="0"/>
          </a:p>
          <a:p>
            <a:endParaRPr lang="en-GB" sz="200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 smtClean="0"/>
          </a:p>
        </p:txBody>
      </p:sp>
      <p:sp>
        <p:nvSpPr>
          <p:cNvPr id="4" name="Rettangolo 12"/>
          <p:cNvSpPr/>
          <p:nvPr/>
        </p:nvSpPr>
        <p:spPr>
          <a:xfrm>
            <a:off x="926767" y="2161729"/>
            <a:ext cx="9004300" cy="921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GB" b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GB" b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objective of this project </a:t>
            </a:r>
            <a:r>
              <a:rPr lang="en-GB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is to </a:t>
            </a:r>
            <a:r>
              <a:rPr lang="en-GB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Give </a:t>
            </a:r>
            <a:r>
              <a:rPr lang="en-GB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support to the CBC programmes on both programme and project level </a:t>
            </a:r>
            <a:r>
              <a:rPr lang="en-GB" b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focusing on improving the capacity of Partner Countries to participate in the programmes</a:t>
            </a:r>
          </a:p>
          <a:p>
            <a:pPr algn="just"/>
            <a:endParaRPr lang="en-GB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838200" y="4091304"/>
            <a:ext cx="9462248" cy="4517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800" b="0"/>
              <a:t>2015'te </a:t>
            </a:r>
            <a:r>
              <a:rPr lang="de-DE" sz="1800" b="0" smtClean="0"/>
              <a:t>A</a:t>
            </a:r>
            <a:r>
              <a:rPr lang="tr-TR" sz="1800" b="0" err="1" smtClean="0"/>
              <a:t>vrupa</a:t>
            </a:r>
            <a:r>
              <a:rPr lang="tr-TR" sz="1800" b="0" smtClean="0"/>
              <a:t> </a:t>
            </a:r>
            <a:r>
              <a:rPr lang="de-DE" sz="1800" b="0" smtClean="0"/>
              <a:t>K</a:t>
            </a:r>
            <a:r>
              <a:rPr lang="tr-TR" sz="1800" b="0" err="1" smtClean="0"/>
              <a:t>omisyonu</a:t>
            </a:r>
            <a:r>
              <a:rPr lang="de-DE" sz="1800" b="0" smtClean="0"/>
              <a:t> </a:t>
            </a:r>
            <a:r>
              <a:rPr lang="de-DE" sz="1800" b="0" err="1"/>
              <a:t>tarafından</a:t>
            </a:r>
            <a:r>
              <a:rPr lang="de-DE" sz="1800" b="0"/>
              <a:t> "</a:t>
            </a:r>
            <a:r>
              <a:rPr lang="de-DE" sz="1800"/>
              <a:t>ENI SÖİ </a:t>
            </a:r>
            <a:r>
              <a:rPr lang="de-DE" sz="1800" err="1"/>
              <a:t>programlarının</a:t>
            </a:r>
            <a:r>
              <a:rPr lang="de-DE" sz="1800"/>
              <a:t> </a:t>
            </a:r>
            <a:r>
              <a:rPr lang="de-DE" sz="1800" err="1"/>
              <a:t>uygulanmasına</a:t>
            </a:r>
            <a:r>
              <a:rPr lang="de-DE" sz="1800"/>
              <a:t> ve </a:t>
            </a:r>
            <a:r>
              <a:rPr lang="de-DE" sz="1800" err="1"/>
              <a:t>yönetimine</a:t>
            </a:r>
            <a:r>
              <a:rPr lang="de-DE" sz="1800"/>
              <a:t> </a:t>
            </a:r>
            <a:r>
              <a:rPr lang="de-DE" sz="1800" err="1"/>
              <a:t>ilişkin</a:t>
            </a:r>
            <a:r>
              <a:rPr lang="de-DE" sz="1800"/>
              <a:t> </a:t>
            </a:r>
            <a:r>
              <a:rPr lang="de-DE" sz="1800" err="1"/>
              <a:t>teknik</a:t>
            </a:r>
            <a:r>
              <a:rPr lang="de-DE" sz="1800"/>
              <a:t> </a:t>
            </a:r>
            <a:r>
              <a:rPr lang="de-DE" sz="1800" err="1"/>
              <a:t>destek</a:t>
            </a:r>
            <a:r>
              <a:rPr lang="de-DE" sz="1800"/>
              <a:t> </a:t>
            </a:r>
            <a:r>
              <a:rPr lang="de-DE" sz="1800" b="0"/>
              <a:t>(TESIM)" </a:t>
            </a:r>
            <a:r>
              <a:rPr lang="de-DE" sz="1800" b="0" err="1"/>
              <a:t>adında</a:t>
            </a:r>
            <a:r>
              <a:rPr lang="de-DE" sz="1800" b="0"/>
              <a:t> </a:t>
            </a:r>
            <a:r>
              <a:rPr lang="de-DE" sz="1800" b="0" err="1"/>
              <a:t>yeni</a:t>
            </a:r>
            <a:r>
              <a:rPr lang="de-DE" sz="1800" b="0"/>
              <a:t> </a:t>
            </a:r>
            <a:r>
              <a:rPr lang="de-DE" sz="1800" b="0" err="1"/>
              <a:t>bir</a:t>
            </a:r>
            <a:r>
              <a:rPr lang="de-DE" sz="1800" b="0"/>
              <a:t> </a:t>
            </a:r>
            <a:r>
              <a:rPr lang="de-DE" sz="1800" b="0" err="1"/>
              <a:t>Teknik</a:t>
            </a:r>
            <a:r>
              <a:rPr lang="de-DE" sz="1800" b="0"/>
              <a:t> </a:t>
            </a:r>
            <a:r>
              <a:rPr lang="de-DE" sz="1800" b="0" err="1"/>
              <a:t>Destek</a:t>
            </a:r>
            <a:r>
              <a:rPr lang="de-DE" sz="1800" b="0"/>
              <a:t> </a:t>
            </a:r>
            <a:r>
              <a:rPr lang="de-DE" sz="1800" b="0" err="1"/>
              <a:t>projesi</a:t>
            </a:r>
            <a:r>
              <a:rPr lang="de-DE" sz="1800" b="0"/>
              <a:t> </a:t>
            </a:r>
            <a:r>
              <a:rPr lang="de-DE" sz="1800" b="0" err="1"/>
              <a:t>geliştirilmiştir</a:t>
            </a:r>
            <a:r>
              <a:rPr lang="de-DE" sz="1800" b="0"/>
              <a:t>. </a:t>
            </a:r>
            <a:r>
              <a:rPr lang="de-DE" sz="1800"/>
              <a:t> </a:t>
            </a:r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 smtClean="0"/>
          </a:p>
        </p:txBody>
      </p:sp>
      <p:sp>
        <p:nvSpPr>
          <p:cNvPr id="6" name="Rettangolo 12"/>
          <p:cNvSpPr/>
          <p:nvPr/>
        </p:nvSpPr>
        <p:spPr>
          <a:xfrm>
            <a:off x="926767" y="4940597"/>
            <a:ext cx="8861575" cy="921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de-DE" b="1" err="1">
                <a:solidFill>
                  <a:srgbClr val="07147A"/>
                </a:solidFill>
                <a:latin typeface="Century Gothic" pitchFamily="18" charset="0"/>
              </a:rPr>
              <a:t>Bu</a:t>
            </a:r>
            <a:r>
              <a:rPr lang="de-DE" b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b="1" err="1">
                <a:solidFill>
                  <a:srgbClr val="07147A"/>
                </a:solidFill>
                <a:latin typeface="Century Gothic" pitchFamily="18" charset="0"/>
              </a:rPr>
              <a:t>projenin</a:t>
            </a:r>
            <a:r>
              <a:rPr lang="de-DE" b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b="1" err="1">
                <a:solidFill>
                  <a:srgbClr val="07147A"/>
                </a:solidFill>
                <a:latin typeface="Century Gothic" pitchFamily="18" charset="0"/>
              </a:rPr>
              <a:t>hedefi</a:t>
            </a:r>
            <a:r>
              <a:rPr lang="de-DE" b="1">
                <a:solidFill>
                  <a:srgbClr val="07147A"/>
                </a:solidFill>
                <a:latin typeface="Century Gothic" pitchFamily="18" charset="0"/>
              </a:rPr>
              <a:t>, Ortak Ülkelerin </a:t>
            </a:r>
            <a:r>
              <a:rPr lang="de-DE" b="1" err="1">
                <a:solidFill>
                  <a:srgbClr val="07147A"/>
                </a:solidFill>
                <a:latin typeface="Century Gothic" pitchFamily="18" charset="0"/>
              </a:rPr>
              <a:t>programlara</a:t>
            </a:r>
            <a:r>
              <a:rPr lang="de-DE" b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b="1" err="1">
                <a:solidFill>
                  <a:srgbClr val="07147A"/>
                </a:solidFill>
                <a:latin typeface="Century Gothic" pitchFamily="18" charset="0"/>
              </a:rPr>
              <a:t>katılma</a:t>
            </a:r>
            <a:r>
              <a:rPr lang="de-DE" b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b="1" err="1">
                <a:solidFill>
                  <a:srgbClr val="07147A"/>
                </a:solidFill>
                <a:latin typeface="Century Gothic" pitchFamily="18" charset="0"/>
              </a:rPr>
              <a:t>kapasitesini</a:t>
            </a:r>
            <a:r>
              <a:rPr lang="de-DE" b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b="1" err="1">
                <a:solidFill>
                  <a:srgbClr val="07147A"/>
                </a:solidFill>
                <a:latin typeface="Century Gothic" pitchFamily="18" charset="0"/>
              </a:rPr>
              <a:t>geliştirmeye</a:t>
            </a:r>
            <a:r>
              <a:rPr lang="de-DE" b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b="1" err="1">
                <a:solidFill>
                  <a:srgbClr val="07147A"/>
                </a:solidFill>
                <a:latin typeface="Century Gothic" pitchFamily="18" charset="0"/>
              </a:rPr>
              <a:t>odaklanarak</a:t>
            </a:r>
            <a:r>
              <a:rPr lang="de-DE" b="1">
                <a:solidFill>
                  <a:srgbClr val="07147A"/>
                </a:solidFill>
                <a:latin typeface="Century Gothic" pitchFamily="18" charset="0"/>
              </a:rPr>
              <a:t>, </a:t>
            </a:r>
            <a:r>
              <a:rPr lang="de-DE">
                <a:solidFill>
                  <a:srgbClr val="07147A"/>
                </a:solidFill>
                <a:latin typeface="Century Gothic" pitchFamily="18" charset="0"/>
              </a:rPr>
              <a:t>SÖİ </a:t>
            </a:r>
            <a:r>
              <a:rPr lang="de-DE" err="1">
                <a:solidFill>
                  <a:srgbClr val="07147A"/>
                </a:solidFill>
                <a:latin typeface="Century Gothic" pitchFamily="18" charset="0"/>
              </a:rPr>
              <a:t>programlarına</a:t>
            </a:r>
            <a:r>
              <a:rPr lang="de-DE">
                <a:solidFill>
                  <a:srgbClr val="07147A"/>
                </a:solidFill>
                <a:latin typeface="Century Gothic" pitchFamily="18" charset="0"/>
              </a:rPr>
              <a:t> hem </a:t>
            </a:r>
            <a:r>
              <a:rPr lang="de-DE" err="1">
                <a:solidFill>
                  <a:srgbClr val="07147A"/>
                </a:solidFill>
                <a:latin typeface="Century Gothic" pitchFamily="18" charset="0"/>
              </a:rPr>
              <a:t>program</a:t>
            </a:r>
            <a:r>
              <a:rPr lang="de-DE">
                <a:solidFill>
                  <a:srgbClr val="07147A"/>
                </a:solidFill>
                <a:latin typeface="Century Gothic" pitchFamily="18" charset="0"/>
              </a:rPr>
              <a:t>, hem de </a:t>
            </a:r>
            <a:r>
              <a:rPr lang="de-DE" err="1">
                <a:solidFill>
                  <a:srgbClr val="07147A"/>
                </a:solidFill>
                <a:latin typeface="Century Gothic" pitchFamily="18" charset="0"/>
              </a:rPr>
              <a:t>proje</a:t>
            </a:r>
            <a:r>
              <a:rPr lang="de-DE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err="1">
                <a:solidFill>
                  <a:srgbClr val="07147A"/>
                </a:solidFill>
                <a:latin typeface="Century Gothic" pitchFamily="18" charset="0"/>
              </a:rPr>
              <a:t>seviyesinde</a:t>
            </a:r>
            <a:r>
              <a:rPr lang="de-DE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err="1">
                <a:solidFill>
                  <a:srgbClr val="07147A"/>
                </a:solidFill>
                <a:latin typeface="Century Gothic" pitchFamily="18" charset="0"/>
              </a:rPr>
              <a:t>destek</a:t>
            </a:r>
            <a:r>
              <a:rPr lang="de-DE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err="1">
                <a:solidFill>
                  <a:srgbClr val="07147A"/>
                </a:solidFill>
                <a:latin typeface="Century Gothic" pitchFamily="18" charset="0"/>
              </a:rPr>
              <a:t>vermektir</a:t>
            </a:r>
            <a:r>
              <a:rPr lang="de-DE" smtClean="0">
                <a:solidFill>
                  <a:srgbClr val="07147A"/>
                </a:solidFill>
                <a:latin typeface="Century Gothic" pitchFamily="18" charset="0"/>
              </a:rPr>
              <a:t>.</a:t>
            </a:r>
            <a:endParaRPr lang="de-DE">
              <a:solidFill>
                <a:srgbClr val="07147A"/>
              </a:solidFill>
              <a:latin typeface="Century Gothic" pitchFamily="18" charset="0"/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0" y="3741906"/>
            <a:ext cx="12192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 for your attention! 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7672" y="3156125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de-DE" smtClean="0"/>
              <a:t>İlginize teşekkür ederiz! </a:t>
            </a:r>
          </a:p>
        </p:txBody>
      </p:sp>
    </p:spTree>
    <p:extLst>
      <p:ext uri="{BB962C8B-B14F-4D97-AF65-F5344CB8AC3E}">
        <p14:creationId xmlns:p14="http://schemas.microsoft.com/office/powerpoint/2010/main" val="21334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405" y="832784"/>
            <a:ext cx="9144000" cy="2387600"/>
          </a:xfrm>
        </p:spPr>
        <p:txBody>
          <a:bodyPr/>
          <a:lstStyle/>
          <a:p>
            <a:r>
              <a:rPr lang="en-US" sz="3600" smtClean="0"/>
              <a:t>Introducing </a:t>
            </a:r>
            <a:br>
              <a:rPr lang="en-US" sz="3600" smtClean="0"/>
            </a:br>
            <a:r>
              <a:rPr lang="en-US" sz="3600" smtClean="0"/>
              <a:t>European </a:t>
            </a:r>
            <a:r>
              <a:rPr lang="en-GB" sz="3600" smtClean="0"/>
              <a:t>Neighb</a:t>
            </a:r>
            <a:r>
              <a:rPr lang="en-GB" sz="3600"/>
              <a:t>ourhood</a:t>
            </a:r>
            <a:r>
              <a:rPr lang="en-US" sz="3600"/>
              <a:t> </a:t>
            </a:r>
            <a:r>
              <a:rPr lang="en-US" sz="3600" smtClean="0"/>
              <a:t>Policy (ENP)</a:t>
            </a:r>
            <a:endParaRPr lang="en-US" sz="3600"/>
          </a:p>
        </p:txBody>
      </p:sp>
      <p:sp>
        <p:nvSpPr>
          <p:cNvPr id="3" name="Dikdörtgen 2"/>
          <p:cNvSpPr/>
          <p:nvPr/>
        </p:nvSpPr>
        <p:spPr>
          <a:xfrm>
            <a:off x="1618865" y="3961869"/>
            <a:ext cx="8891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Avrupa Komşuluk Politikasına (ENP) </a:t>
            </a:r>
            <a:br>
              <a:rPr lang="tr-TR" sz="3600" b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tr-TR" sz="3600" b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Giriş</a:t>
            </a:r>
            <a:endParaRPr lang="tr-TR" sz="36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-15875" y="3401439"/>
            <a:ext cx="112805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6175" y="581042"/>
            <a:ext cx="8894763" cy="595983"/>
          </a:xfrm>
        </p:spPr>
        <p:txBody>
          <a:bodyPr/>
          <a:lstStyle/>
          <a:p>
            <a:r>
              <a:rPr lang="en-US" sz="1800" smtClean="0"/>
              <a:t>ENP: what is?</a:t>
            </a:r>
            <a:endParaRPr lang="en-US" sz="180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4813" y="1566950"/>
            <a:ext cx="5406957" cy="5288619"/>
          </a:xfrm>
        </p:spPr>
        <p:txBody>
          <a:bodyPr>
            <a:normAutofit/>
          </a:bodyPr>
          <a:lstStyle/>
          <a:p>
            <a:pPr algn="just"/>
            <a:r>
              <a:rPr lang="en-GB" sz="1600" b="0"/>
              <a:t>The European Neighbourhood Policy (ENP</a:t>
            </a:r>
            <a:r>
              <a:rPr lang="en-GB" sz="1600" b="0" smtClean="0"/>
              <a:t>) launched in 20013</a:t>
            </a:r>
            <a:r>
              <a:rPr lang="en-GB" sz="1600" b="0"/>
              <a:t> </a:t>
            </a:r>
            <a:r>
              <a:rPr lang="en-GB" sz="1600" b="0" smtClean="0"/>
              <a:t>guides </a:t>
            </a:r>
            <a:r>
              <a:rPr lang="en-GB" sz="1600" b="0"/>
              <a:t>the EU's relations with </a:t>
            </a:r>
            <a:r>
              <a:rPr lang="en-GB" sz="1600" b="0" smtClean="0"/>
              <a:t>16  of </a:t>
            </a:r>
            <a:r>
              <a:rPr lang="en-GB" sz="1600" b="0"/>
              <a:t>the EU's closest </a:t>
            </a:r>
            <a:r>
              <a:rPr lang="en-GB" sz="1600"/>
              <a:t>Eastern and Southern Neighbours. </a:t>
            </a:r>
            <a:endParaRPr lang="en-GB" sz="1600" smtClean="0"/>
          </a:p>
          <a:p>
            <a:pPr algn="just"/>
            <a:r>
              <a:rPr lang="en-GB" sz="1800" b="0"/>
              <a:t> </a:t>
            </a:r>
            <a:endParaRPr lang="en-GB" sz="1800" b="0" smtClean="0"/>
          </a:p>
          <a:p>
            <a:pPr algn="just"/>
            <a:endParaRPr lang="en-GB" sz="1600" b="0" smtClean="0"/>
          </a:p>
          <a:p>
            <a:pPr algn="just"/>
            <a:endParaRPr lang="en-GB" sz="1600" b="0"/>
          </a:p>
          <a:p>
            <a:pPr algn="just"/>
            <a:endParaRPr lang="en-GB" sz="1600" b="0" smtClean="0"/>
          </a:p>
          <a:p>
            <a:pPr algn="just"/>
            <a:endParaRPr lang="en-GB" sz="1600" b="0"/>
          </a:p>
          <a:p>
            <a:pPr algn="just"/>
            <a:endParaRPr lang="en-GB" sz="1600" b="0" u="sng" smtClean="0">
              <a:hlinkClick r:id="rId3"/>
            </a:endParaRPr>
          </a:p>
          <a:p>
            <a:pPr algn="just"/>
            <a:endParaRPr lang="en-GB" sz="1600" b="0" u="sng">
              <a:hlinkClick r:id="rId3"/>
            </a:endParaRPr>
          </a:p>
          <a:p>
            <a:pPr algn="just"/>
            <a:endParaRPr lang="en-GB" sz="1600" b="0" u="sng" smtClean="0">
              <a:hlinkClick r:id="rId3"/>
            </a:endParaRPr>
          </a:p>
          <a:p>
            <a:pPr algn="just"/>
            <a:endParaRPr lang="en-GB" sz="1600" b="0" u="sng" smtClean="0">
              <a:hlinkClick r:id="rId3"/>
            </a:endParaRPr>
          </a:p>
          <a:p>
            <a:pPr algn="just"/>
            <a:r>
              <a:rPr lang="en-GB" sz="2800" b="0" u="sng" smtClean="0">
                <a:hlinkClick r:id="rId3"/>
              </a:rPr>
              <a:t>* </a:t>
            </a:r>
            <a:r>
              <a:rPr lang="en-GB" sz="1600" b="0">
                <a:hlinkClick r:id="rId3"/>
              </a:rPr>
              <a:t>Russia</a:t>
            </a:r>
            <a:r>
              <a:rPr lang="en-GB" sz="1600" b="0"/>
              <a:t> takes part in Cross-Border Cooperation activities under the ENP and is not a part of the ENP as such</a:t>
            </a:r>
            <a:r>
              <a:rPr lang="en-GB" sz="2000" b="0"/>
              <a:t>. </a:t>
            </a:r>
            <a:endParaRPr lang="en-GB" sz="2000" b="0" smtClean="0"/>
          </a:p>
        </p:txBody>
      </p:sp>
      <p:sp>
        <p:nvSpPr>
          <p:cNvPr id="4" name="Rettangolo 12"/>
          <p:cNvSpPr/>
          <p:nvPr/>
        </p:nvSpPr>
        <p:spPr>
          <a:xfrm>
            <a:off x="371813" y="2518506"/>
            <a:ext cx="2196289" cy="130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600" b="1" u="sng" smtClean="0">
                <a:solidFill>
                  <a:srgbClr val="751D70"/>
                </a:solidFill>
                <a:latin typeface="Century Gothic" pitchFamily="34" charset="0"/>
              </a:rPr>
              <a:t>To the South</a:t>
            </a:r>
          </a:p>
          <a:p>
            <a:pPr marL="85725" algn="just">
              <a:tabLst>
                <a:tab pos="3141663" algn="l"/>
              </a:tabLst>
            </a:pPr>
            <a:endParaRPr lang="fr-BE" sz="1200" b="1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5725" algn="just">
              <a:tabLst>
                <a:tab pos="3141663" algn="l"/>
              </a:tabLst>
            </a:pPr>
            <a:r>
              <a:rPr lang="fr-BE" sz="1200" b="1" err="1" smtClean="0">
                <a:solidFill>
                  <a:schemeClr val="tx1"/>
                </a:solidFill>
                <a:latin typeface="Century Gothic" pitchFamily="34" charset="0"/>
              </a:rPr>
              <a:t>Algeria,Egypt</a:t>
            </a:r>
            <a:r>
              <a:rPr lang="fr-BE" sz="1200" b="1">
                <a:solidFill>
                  <a:schemeClr val="tx1"/>
                </a:solidFill>
                <a:latin typeface="Century Gothic" pitchFamily="34" charset="0"/>
              </a:rPr>
              <a:t>, </a:t>
            </a:r>
            <a:r>
              <a:rPr lang="fr-BE" sz="1200" b="1" err="1">
                <a:solidFill>
                  <a:schemeClr val="tx1"/>
                </a:solidFill>
                <a:latin typeface="Century Gothic" pitchFamily="34" charset="0"/>
              </a:rPr>
              <a:t>Israel</a:t>
            </a:r>
            <a:r>
              <a:rPr lang="fr-BE" sz="1200" b="1">
                <a:solidFill>
                  <a:schemeClr val="tx1"/>
                </a:solidFill>
                <a:latin typeface="Century Gothic" pitchFamily="34" charset="0"/>
              </a:rPr>
              <a:t>, Jordan, Lebanon, </a:t>
            </a:r>
            <a:r>
              <a:rPr lang="fr-BE" sz="1200" b="1" err="1" smtClean="0">
                <a:solidFill>
                  <a:schemeClr val="tx1"/>
                </a:solidFill>
                <a:latin typeface="Century Gothic" pitchFamily="34" charset="0"/>
              </a:rPr>
              <a:t>Libya</a:t>
            </a:r>
            <a:r>
              <a:rPr lang="fr-BE" sz="1200" b="1">
                <a:solidFill>
                  <a:schemeClr val="tx1"/>
                </a:solidFill>
                <a:latin typeface="Century Gothic" pitchFamily="34" charset="0"/>
              </a:rPr>
              <a:t>, </a:t>
            </a:r>
            <a:r>
              <a:rPr lang="fr-BE" sz="1200" b="1" err="1">
                <a:solidFill>
                  <a:schemeClr val="tx1"/>
                </a:solidFill>
                <a:latin typeface="Century Gothic" pitchFamily="34" charset="0"/>
              </a:rPr>
              <a:t>Morocco</a:t>
            </a:r>
            <a:r>
              <a:rPr lang="fr-BE" sz="1200" b="1">
                <a:solidFill>
                  <a:schemeClr val="tx1"/>
                </a:solidFill>
                <a:latin typeface="Century Gothic" pitchFamily="34" charset="0"/>
              </a:rPr>
              <a:t>, Palestine, </a:t>
            </a:r>
            <a:r>
              <a:rPr lang="fr-BE" sz="1200" b="1" err="1">
                <a:solidFill>
                  <a:schemeClr val="tx1"/>
                </a:solidFill>
                <a:latin typeface="Century Gothic" pitchFamily="34" charset="0"/>
              </a:rPr>
              <a:t>Syria</a:t>
            </a:r>
            <a:r>
              <a:rPr lang="fr-BE" sz="1200" b="1">
                <a:solidFill>
                  <a:schemeClr val="tx1"/>
                </a:solidFill>
                <a:latin typeface="Century Gothic" pitchFamily="34" charset="0"/>
              </a:rPr>
              <a:t>  and </a:t>
            </a:r>
            <a:r>
              <a:rPr lang="fr-BE" sz="1200" b="1" err="1">
                <a:solidFill>
                  <a:schemeClr val="tx1"/>
                </a:solidFill>
                <a:latin typeface="Century Gothic" pitchFamily="34" charset="0"/>
              </a:rPr>
              <a:t>Tunisia</a:t>
            </a:r>
            <a:r>
              <a:rPr lang="fr-BE" sz="1200" b="1">
                <a:solidFill>
                  <a:schemeClr val="tx1"/>
                </a:solidFill>
                <a:latin typeface="Century Gothic" pitchFamily="34" charset="0"/>
              </a:rPr>
              <a:t> </a:t>
            </a:r>
          </a:p>
          <a:p>
            <a:pPr algn="just"/>
            <a:endParaRPr lang="fr-BE" sz="1600" b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ettangolo 12"/>
          <p:cNvSpPr/>
          <p:nvPr/>
        </p:nvSpPr>
        <p:spPr>
          <a:xfrm>
            <a:off x="3044711" y="2559661"/>
            <a:ext cx="2295189" cy="1266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600" b="1" u="sng" smtClean="0">
                <a:solidFill>
                  <a:srgbClr val="751D70"/>
                </a:solidFill>
                <a:latin typeface="Century Gothic" pitchFamily="34" charset="0"/>
              </a:rPr>
              <a:t>To the East </a:t>
            </a:r>
          </a:p>
          <a:p>
            <a:pPr algn="just"/>
            <a:endParaRPr lang="fr-BE" sz="1600" b="1">
              <a:solidFill>
                <a:schemeClr val="tx1"/>
              </a:solidFill>
              <a:latin typeface="Century Gothic" pitchFamily="34" charset="0"/>
            </a:endParaRPr>
          </a:p>
          <a:p>
            <a:pPr marL="85725" algn="just">
              <a:tabLst>
                <a:tab pos="3141663" algn="l"/>
              </a:tabLst>
            </a:pPr>
            <a:r>
              <a:rPr lang="fr-BE" sz="1200" b="1">
                <a:solidFill>
                  <a:schemeClr val="tx1"/>
                </a:solidFill>
                <a:latin typeface="Century Gothic" pitchFamily="34" charset="0"/>
              </a:rPr>
              <a:t>Armenia, </a:t>
            </a:r>
            <a:r>
              <a:rPr lang="fr-BE" sz="1200" b="1" err="1">
                <a:solidFill>
                  <a:schemeClr val="tx1"/>
                </a:solidFill>
                <a:latin typeface="Century Gothic" pitchFamily="34" charset="0"/>
              </a:rPr>
              <a:t>Azerbaijan</a:t>
            </a:r>
            <a:r>
              <a:rPr lang="fr-BE" sz="1200" b="1">
                <a:solidFill>
                  <a:schemeClr val="tx1"/>
                </a:solidFill>
                <a:latin typeface="Century Gothic" pitchFamily="34" charset="0"/>
              </a:rPr>
              <a:t>, Belarus, </a:t>
            </a:r>
            <a:r>
              <a:rPr lang="fr-BE" sz="1200" b="1" smtClean="0">
                <a:solidFill>
                  <a:schemeClr val="tx1"/>
                </a:solidFill>
                <a:latin typeface="Century Gothic" pitchFamily="34" charset="0"/>
              </a:rPr>
              <a:t>Georgia</a:t>
            </a:r>
            <a:r>
              <a:rPr lang="tr-TR" sz="1200" b="1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fr-BE" sz="1200" b="1" smtClean="0">
                <a:solidFill>
                  <a:schemeClr val="tx1"/>
                </a:solidFill>
                <a:latin typeface="Century Gothic" pitchFamily="34" charset="0"/>
              </a:rPr>
              <a:t>Moldova </a:t>
            </a:r>
            <a:r>
              <a:rPr lang="fr-BE" sz="1200" b="1">
                <a:solidFill>
                  <a:schemeClr val="tx1"/>
                </a:solidFill>
                <a:latin typeface="Century Gothic" pitchFamily="34" charset="0"/>
              </a:rPr>
              <a:t>and Ukraine. </a:t>
            </a:r>
            <a:endParaRPr lang="fr-BE" sz="1600" b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ttangolo 12"/>
          <p:cNvSpPr/>
          <p:nvPr/>
        </p:nvSpPr>
        <p:spPr>
          <a:xfrm>
            <a:off x="556681" y="4206397"/>
            <a:ext cx="4783219" cy="1104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rgbClr val="751D70"/>
                </a:solidFill>
                <a:latin typeface="Century Gothic" pitchFamily="34" charset="0"/>
              </a:rPr>
              <a:t>Turkey is </a:t>
            </a:r>
            <a:r>
              <a:rPr lang="en-GB" sz="1400" b="1">
                <a:solidFill>
                  <a:schemeClr val="tx1"/>
                </a:solidFill>
                <a:latin typeface="Century Gothic" pitchFamily="34" charset="0"/>
              </a:rPr>
              <a:t>eligible under Black </a:t>
            </a:r>
            <a:r>
              <a:rPr lang="en-GB" sz="1400" b="1" smtClean="0">
                <a:solidFill>
                  <a:schemeClr val="tx1"/>
                </a:solidFill>
                <a:latin typeface="Century Gothic" pitchFamily="34" charset="0"/>
              </a:rPr>
              <a:t>Sea </a:t>
            </a:r>
            <a:r>
              <a:rPr lang="en-GB" sz="1400" b="1">
                <a:solidFill>
                  <a:schemeClr val="tx1"/>
                </a:solidFill>
                <a:latin typeface="Century Gothic" pitchFamily="34" charset="0"/>
              </a:rPr>
              <a:t>Basin Programme 2014-2020 trough the IPA funds co-financing the Programme</a:t>
            </a:r>
            <a:endParaRPr lang="es-ES" sz="1400" b="1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5690681" y="989789"/>
            <a:ext cx="0" cy="5865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ontent Placeholder 6"/>
          <p:cNvSpPr txBox="1">
            <a:spLocks/>
          </p:cNvSpPr>
          <p:nvPr/>
        </p:nvSpPr>
        <p:spPr>
          <a:xfrm>
            <a:off x="6128379" y="1569381"/>
            <a:ext cx="5406957" cy="528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600" b="0" smtClean="0"/>
              <a:t>2013'te başlatılan Avrupa Komşuluk Politikası (ENP), AB'nin en yakın 16 </a:t>
            </a:r>
            <a:r>
              <a:rPr lang="tr-TR" sz="1600" smtClean="0"/>
              <a:t>Doğu ve Güney Komşusu</a:t>
            </a:r>
            <a:r>
              <a:rPr lang="tr-TR" sz="1600" b="0" smtClean="0"/>
              <a:t> ile ilişkilerini düzenler.</a:t>
            </a:r>
            <a:r>
              <a:rPr lang="tr-TR" sz="1600" smtClean="0"/>
              <a:t> </a:t>
            </a:r>
          </a:p>
          <a:p>
            <a:pPr algn="just"/>
            <a:r>
              <a:rPr lang="tr-TR" sz="1800" b="0" smtClean="0"/>
              <a:t> </a:t>
            </a:r>
          </a:p>
          <a:p>
            <a:pPr algn="just"/>
            <a:endParaRPr lang="tr-TR" sz="1600" b="0" smtClean="0"/>
          </a:p>
          <a:p>
            <a:pPr algn="just"/>
            <a:endParaRPr lang="tr-TR" sz="1600" b="0" smtClean="0"/>
          </a:p>
          <a:p>
            <a:pPr algn="just"/>
            <a:endParaRPr lang="tr-TR" sz="1600" b="0" smtClean="0"/>
          </a:p>
          <a:p>
            <a:pPr algn="just"/>
            <a:endParaRPr lang="tr-TR" sz="1600" b="0" smtClean="0"/>
          </a:p>
          <a:p>
            <a:pPr algn="just"/>
            <a:endParaRPr lang="tr-TR" sz="1600" b="0" u="sng" smtClean="0">
              <a:hlinkClick r:id="rId3"/>
            </a:endParaRPr>
          </a:p>
          <a:p>
            <a:pPr algn="just"/>
            <a:endParaRPr lang="tr-TR" sz="1600" b="0" u="sng" smtClean="0">
              <a:hlinkClick r:id="rId3"/>
            </a:endParaRPr>
          </a:p>
          <a:p>
            <a:pPr algn="just"/>
            <a:endParaRPr lang="tr-TR" sz="1600" b="0" u="sng" smtClean="0">
              <a:hlinkClick r:id="rId3"/>
            </a:endParaRPr>
          </a:p>
          <a:p>
            <a:pPr algn="just"/>
            <a:endParaRPr lang="tr-TR" sz="1600" b="0" u="sng" smtClean="0">
              <a:hlinkClick r:id="rId3"/>
            </a:endParaRPr>
          </a:p>
          <a:p>
            <a:pPr algn="just"/>
            <a:r>
              <a:rPr lang="tr-TR" sz="2800" b="0" u="sng" smtClean="0">
                <a:hlinkClick r:id="rId3"/>
              </a:rPr>
              <a:t>* </a:t>
            </a:r>
            <a:r>
              <a:rPr lang="tr-TR" sz="1400" b="0" smtClean="0">
                <a:hlinkClick r:id="rId3"/>
              </a:rPr>
              <a:t>Rusya</a:t>
            </a:r>
            <a:r>
              <a:rPr lang="tr-TR" sz="1400" b="0" smtClean="0"/>
              <a:t> ENP kapsamındaki Sınır Ötesi İşbirliği faaliyetlerinde yer alır, ancak </a:t>
            </a:r>
            <a:r>
              <a:rPr lang="tr-TR" sz="1400" b="0" err="1" smtClean="0"/>
              <a:t>ENP'nin</a:t>
            </a:r>
            <a:r>
              <a:rPr lang="tr-TR" sz="1400" b="0" smtClean="0"/>
              <a:t> bir parçası değildir</a:t>
            </a:r>
            <a:r>
              <a:rPr lang="tr-TR" sz="1600" b="0" smtClean="0"/>
              <a:t>. </a:t>
            </a:r>
            <a:endParaRPr lang="tr-TR" sz="1600" b="0"/>
          </a:p>
        </p:txBody>
      </p:sp>
      <p:sp>
        <p:nvSpPr>
          <p:cNvPr id="13" name="Rettangolo 12"/>
          <p:cNvSpPr/>
          <p:nvPr/>
        </p:nvSpPr>
        <p:spPr>
          <a:xfrm>
            <a:off x="6399719" y="2560879"/>
            <a:ext cx="2196289" cy="130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b="1" u="sng" err="1">
                <a:solidFill>
                  <a:srgbClr val="751D70"/>
                </a:solidFill>
                <a:latin typeface="Century Gothic" pitchFamily="34" charset="0"/>
              </a:rPr>
              <a:t>Güneyde</a:t>
            </a:r>
            <a:endParaRPr lang="de-DE" sz="1600" b="1" u="sng">
              <a:solidFill>
                <a:srgbClr val="751D70"/>
              </a:solidFill>
              <a:latin typeface="Century Gothic" pitchFamily="34" charset="0"/>
            </a:endParaRPr>
          </a:p>
          <a:p>
            <a:pPr marL="85725" algn="just">
              <a:tabLst>
                <a:tab pos="3141663" algn="l"/>
              </a:tabLst>
            </a:pPr>
            <a:endParaRPr lang="fr-BE" sz="1600" b="1">
              <a:solidFill>
                <a:schemeClr val="tx1"/>
              </a:solidFill>
              <a:latin typeface="Century Gothic" pitchFamily="34" charset="0"/>
            </a:endParaRPr>
          </a:p>
          <a:p>
            <a:pPr marL="85725" algn="just">
              <a:tabLst>
                <a:tab pos="3141663" algn="l"/>
              </a:tabLst>
            </a:pPr>
            <a:r>
              <a:rPr lang="tr-TR" sz="1200" b="1" smtClean="0">
                <a:solidFill>
                  <a:schemeClr val="tx1"/>
                </a:solidFill>
                <a:latin typeface="Century Gothic" pitchFamily="34" charset="0"/>
              </a:rPr>
              <a:t>Cezayir, Mısır, İsrail, Ürdün, Lübnan, Libya, Fas, Filistin, Suriye ve Tunus</a:t>
            </a:r>
            <a:endParaRPr lang="tr-TR" sz="1200" b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Rettangolo 12"/>
          <p:cNvSpPr/>
          <p:nvPr/>
        </p:nvSpPr>
        <p:spPr>
          <a:xfrm>
            <a:off x="9072617" y="2602034"/>
            <a:ext cx="2295189" cy="1266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600" b="1" u="sng" err="1">
                <a:solidFill>
                  <a:srgbClr val="751D70"/>
                </a:solidFill>
                <a:latin typeface="Century Gothic" pitchFamily="34" charset="0"/>
              </a:rPr>
              <a:t>Doğuda</a:t>
            </a:r>
            <a:r>
              <a:rPr lang="de-DE" sz="1600" b="1" u="sng">
                <a:solidFill>
                  <a:srgbClr val="751D70"/>
                </a:solidFill>
                <a:latin typeface="Century Gothic" pitchFamily="34" charset="0"/>
              </a:rPr>
              <a:t> </a:t>
            </a:r>
          </a:p>
          <a:p>
            <a:pPr algn="just"/>
            <a:endParaRPr lang="fr-BE" sz="1100" b="1">
              <a:solidFill>
                <a:schemeClr val="tx1"/>
              </a:solidFill>
              <a:latin typeface="Century Gothic" pitchFamily="34" charset="0"/>
            </a:endParaRPr>
          </a:p>
          <a:p>
            <a:pPr marL="85725" algn="just">
              <a:tabLst>
                <a:tab pos="3141663" algn="l"/>
              </a:tabLst>
            </a:pPr>
            <a:r>
              <a:rPr lang="tr-TR" sz="1200" b="1" smtClean="0">
                <a:solidFill>
                  <a:schemeClr val="tx1"/>
                </a:solidFill>
                <a:latin typeface="Century Gothic" pitchFamily="34" charset="0"/>
              </a:rPr>
              <a:t>Ermenistan, Azerbaycan, </a:t>
            </a:r>
            <a:r>
              <a:rPr lang="tr-TR" sz="1200" b="1" err="1" smtClean="0">
                <a:solidFill>
                  <a:schemeClr val="tx1"/>
                </a:solidFill>
                <a:latin typeface="Century Gothic" pitchFamily="34" charset="0"/>
              </a:rPr>
              <a:t>Belarus</a:t>
            </a:r>
            <a:r>
              <a:rPr lang="tr-TR" sz="1200" b="1" smtClean="0">
                <a:solidFill>
                  <a:schemeClr val="tx1"/>
                </a:solidFill>
                <a:latin typeface="Century Gothic" pitchFamily="34" charset="0"/>
              </a:rPr>
              <a:t>, Gürcistan, Moldova ve Ukrayna</a:t>
            </a:r>
            <a:endParaRPr lang="tr-TR" sz="1200" b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Rettangolo 12"/>
          <p:cNvSpPr/>
          <p:nvPr/>
        </p:nvSpPr>
        <p:spPr>
          <a:xfrm>
            <a:off x="6584587" y="4248770"/>
            <a:ext cx="4783219" cy="1104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1400" b="1" u="sng" smtClean="0">
                <a:solidFill>
                  <a:srgbClr val="751D70"/>
                </a:solidFill>
                <a:latin typeface="Century Gothic" pitchFamily="18" charset="0"/>
              </a:rPr>
              <a:t>Türkiye, </a:t>
            </a:r>
            <a:r>
              <a:rPr lang="tr-TR" sz="1400" b="1" smtClean="0">
                <a:solidFill>
                  <a:srgbClr val="07147A"/>
                </a:solidFill>
                <a:latin typeface="Century Gothic" pitchFamily="18" charset="0"/>
              </a:rPr>
              <a:t> Programa ortak finansman sağlayan IPA fonları aracılığıyla 2014-2020 Karadeniz Havzası Programına katılmaya uygun görülmüştür</a:t>
            </a:r>
            <a:endParaRPr lang="tr-TR" sz="1400" b="1">
              <a:solidFill>
                <a:srgbClr val="07147A"/>
              </a:solidFill>
              <a:latin typeface="Century Gothic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772829" y="460566"/>
            <a:ext cx="1931477" cy="36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4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ENP</a:t>
            </a:r>
            <a:r>
              <a:rPr lang="tr-TR" sz="1800" smtClean="0"/>
              <a:t> nedir</a:t>
            </a:r>
            <a:r>
              <a:rPr lang="en-US" sz="1800" smtClean="0"/>
              <a:t>?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329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smtClean="0"/>
              <a:t>ENP: what is?</a:t>
            </a:r>
            <a:endParaRPr lang="en-US" sz="180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8251" y="1029874"/>
            <a:ext cx="4512013" cy="5045981"/>
          </a:xfrm>
        </p:spPr>
        <p:txBody>
          <a:bodyPr>
            <a:normAutofit/>
          </a:bodyPr>
          <a:lstStyle/>
          <a:p>
            <a:r>
              <a:rPr lang="en-US" sz="1800" smtClean="0"/>
              <a:t>New focus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1600" smtClean="0"/>
              <a:t>P</a:t>
            </a:r>
            <a:r>
              <a:rPr lang="en-GB" sz="1600" i="1" smtClean="0"/>
              <a:t>artner </a:t>
            </a:r>
            <a:r>
              <a:rPr lang="en-GB" sz="1600" i="1"/>
              <a:t>countries, international organisations, social partners, civil society and </a:t>
            </a:r>
            <a:r>
              <a:rPr lang="en-GB" sz="1600" i="1" smtClean="0"/>
              <a:t>academia </a:t>
            </a:r>
            <a:r>
              <a:rPr lang="en-GB" sz="1600" b="0" i="1" smtClean="0"/>
              <a:t>have been involved in the public consultation launched</a:t>
            </a:r>
            <a:r>
              <a:rPr lang="en-GB" sz="1600" b="0" smtClean="0"/>
              <a:t> in November </a:t>
            </a:r>
            <a:r>
              <a:rPr lang="en-GB" sz="1600" smtClean="0"/>
              <a:t>2015</a:t>
            </a:r>
            <a:r>
              <a:rPr lang="en-GB" sz="1600" b="0"/>
              <a:t> </a:t>
            </a:r>
            <a:r>
              <a:rPr lang="en-GB" sz="1600" b="0" smtClean="0"/>
              <a:t>on the revised  ENP.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1600" b="0" smtClean="0"/>
              <a:t>Strong emphasis</a:t>
            </a:r>
            <a:r>
              <a:rPr lang="en-GB" sz="1600" smtClean="0"/>
              <a:t> on 2 principles.</a:t>
            </a:r>
          </a:p>
          <a:p>
            <a:pPr algn="just"/>
            <a:endParaRPr lang="en-GB" sz="1600" smtClean="0"/>
          </a:p>
        </p:txBody>
      </p:sp>
      <p:sp>
        <p:nvSpPr>
          <p:cNvPr id="4" name="Ovale 15"/>
          <p:cNvSpPr/>
          <p:nvPr/>
        </p:nvSpPr>
        <p:spPr>
          <a:xfrm>
            <a:off x="193151" y="3455589"/>
            <a:ext cx="2495955" cy="3291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400" b="1" u="sng" err="1" smtClean="0">
                <a:solidFill>
                  <a:srgbClr val="07146F"/>
                </a:solidFill>
                <a:latin typeface="Century Gothic" pitchFamily="34" charset="0"/>
              </a:rPr>
              <a:t>Differentiation</a:t>
            </a:r>
            <a:r>
              <a:rPr lang="fr-BE" sz="1400" b="1" u="sng" smtClean="0">
                <a:solidFill>
                  <a:srgbClr val="07146F"/>
                </a:solidFill>
                <a:latin typeface="Century Gothic" pitchFamily="34" charset="0"/>
              </a:rPr>
              <a:t> </a:t>
            </a:r>
            <a:endParaRPr lang="fr-BE" sz="1400" b="1" u="sng">
              <a:solidFill>
                <a:srgbClr val="07146F"/>
              </a:solidFill>
              <a:latin typeface="Century Gothic" pitchFamily="34" charset="0"/>
            </a:endParaRPr>
          </a:p>
          <a:p>
            <a:pPr algn="ctr"/>
            <a:endParaRPr lang="en-GB" sz="1400" b="1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en-GB" sz="1400" smtClean="0">
                <a:solidFill>
                  <a:schemeClr val="tx1"/>
                </a:solidFill>
                <a:latin typeface="Century Gothic" pitchFamily="34" charset="0"/>
              </a:rPr>
              <a:t>The </a:t>
            </a:r>
            <a:r>
              <a:rPr lang="en-GB" sz="1400">
                <a:solidFill>
                  <a:schemeClr val="tx1"/>
                </a:solidFill>
                <a:latin typeface="Century Gothic" pitchFamily="34" charset="0"/>
              </a:rPr>
              <a:t>implementation of a differentiated approach to EU </a:t>
            </a:r>
            <a:r>
              <a:rPr lang="en-GB" sz="1400" smtClean="0">
                <a:solidFill>
                  <a:schemeClr val="tx1"/>
                </a:solidFill>
                <a:latin typeface="Century Gothic" pitchFamily="34" charset="0"/>
              </a:rPr>
              <a:t>Neighbours</a:t>
            </a:r>
            <a:r>
              <a:rPr lang="en-GB" sz="1400" b="1" smtClean="0">
                <a:solidFill>
                  <a:schemeClr val="tx1"/>
                </a:solidFill>
                <a:latin typeface="Century Gothic" pitchFamily="34" charset="0"/>
              </a:rPr>
              <a:t>: each country will negotiate with EU based on their territorial needs </a:t>
            </a:r>
            <a:endParaRPr lang="it-IT" sz="1400" b="1" u="sng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Ovale 15"/>
          <p:cNvSpPr/>
          <p:nvPr/>
        </p:nvSpPr>
        <p:spPr>
          <a:xfrm>
            <a:off x="2856942" y="3453320"/>
            <a:ext cx="2428639" cy="32939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200" b="1" u="sng" err="1" smtClean="0">
                <a:solidFill>
                  <a:srgbClr val="07146F"/>
                </a:solidFill>
                <a:latin typeface="Century Gothic" pitchFamily="34" charset="0"/>
              </a:rPr>
              <a:t>Ownership</a:t>
            </a:r>
            <a:r>
              <a:rPr lang="fr-BE" sz="1200" b="1" u="sng" smtClean="0">
                <a:solidFill>
                  <a:srgbClr val="07146F"/>
                </a:solidFill>
                <a:latin typeface="Century Gothic" pitchFamily="34" charset="0"/>
              </a:rPr>
              <a:t> </a:t>
            </a:r>
            <a:endParaRPr lang="fr-BE" sz="1200" b="1" u="sng">
              <a:solidFill>
                <a:srgbClr val="07146F"/>
              </a:solidFill>
              <a:latin typeface="Century Gothic" pitchFamily="34" charset="0"/>
            </a:endParaRPr>
          </a:p>
          <a:p>
            <a:pPr algn="ctr"/>
            <a:endParaRPr lang="en-GB" sz="1200" b="1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en-GB" sz="1200" smtClean="0">
                <a:solidFill>
                  <a:schemeClr val="tx1"/>
                </a:solidFill>
                <a:latin typeface="Century Gothic" pitchFamily="34" charset="0"/>
              </a:rPr>
              <a:t>An </a:t>
            </a:r>
            <a:r>
              <a:rPr lang="en-GB" sz="1200">
                <a:solidFill>
                  <a:schemeClr val="tx1"/>
                </a:solidFill>
                <a:latin typeface="Century Gothic" pitchFamily="34" charset="0"/>
              </a:rPr>
              <a:t>increased ownership by partner countries and Member </a:t>
            </a:r>
            <a:r>
              <a:rPr lang="en-GB" sz="1200" smtClean="0">
                <a:solidFill>
                  <a:schemeClr val="tx1"/>
                </a:solidFill>
                <a:latin typeface="Century Gothic" pitchFamily="34" charset="0"/>
              </a:rPr>
              <a:t>States</a:t>
            </a:r>
            <a:r>
              <a:rPr lang="en-GB" sz="1200" b="1" smtClean="0">
                <a:solidFill>
                  <a:schemeClr val="tx1"/>
                </a:solidFill>
                <a:latin typeface="Century Gothic" pitchFamily="34" charset="0"/>
              </a:rPr>
              <a:t>: each country will more effectively benefit from a differentiated cooperation </a:t>
            </a:r>
            <a:endParaRPr lang="en-GB" sz="1200" b="1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5690681" y="989789"/>
            <a:ext cx="0" cy="5865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Content Placeholder 6"/>
          <p:cNvSpPr txBox="1">
            <a:spLocks/>
          </p:cNvSpPr>
          <p:nvPr/>
        </p:nvSpPr>
        <p:spPr>
          <a:xfrm>
            <a:off x="6519431" y="1190178"/>
            <a:ext cx="4875212" cy="402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smtClean="0"/>
              <a:t>Yeni </a:t>
            </a:r>
            <a:r>
              <a:rPr lang="de-DE" sz="1800" err="1" smtClean="0"/>
              <a:t>odak</a:t>
            </a:r>
            <a:r>
              <a:rPr lang="de-DE" sz="1800" smtClean="0"/>
              <a:t> </a:t>
            </a:r>
            <a:r>
              <a:rPr lang="de-DE" sz="1800" err="1" smtClean="0"/>
              <a:t>noktası</a:t>
            </a:r>
            <a:endParaRPr lang="de-DE" sz="180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1600" smtClean="0"/>
              <a:t>O</a:t>
            </a:r>
            <a:r>
              <a:rPr lang="tr-TR" sz="1600" i="1" smtClean="0"/>
              <a:t>rtak ülkeler, uluslararası örgütler, sosyal ortaklar, sivil toplum ve akademisyenler</a:t>
            </a:r>
            <a:r>
              <a:rPr lang="tr-TR" sz="1600" b="0" i="1" smtClean="0"/>
              <a:t>, güncellenmiş </a:t>
            </a:r>
            <a:r>
              <a:rPr lang="tr-TR" sz="1600" b="0" i="1" err="1" smtClean="0"/>
              <a:t>ENP‘ye</a:t>
            </a:r>
            <a:r>
              <a:rPr lang="tr-TR" sz="1600" b="0" i="1" smtClean="0"/>
              <a:t> ilişkin </a:t>
            </a:r>
            <a:r>
              <a:rPr lang="tr-TR" sz="1600" b="0" smtClean="0"/>
              <a:t>Kasım </a:t>
            </a:r>
            <a:r>
              <a:rPr lang="tr-TR" sz="1600" smtClean="0"/>
              <a:t>2015</a:t>
            </a:r>
            <a:r>
              <a:rPr lang="tr-TR" sz="1600" b="0" smtClean="0"/>
              <a:t>'te başlatılan kamuoyu görüşüne dahil edilmiştir.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1600" smtClean="0"/>
              <a:t>2 ilkeye </a:t>
            </a:r>
            <a:r>
              <a:rPr lang="tr-TR" sz="1600" b="0" smtClean="0"/>
              <a:t>özellikle vurgu yapılmaktadır.</a:t>
            </a:r>
          </a:p>
          <a:p>
            <a:pPr algn="just"/>
            <a:endParaRPr lang="en-GB" sz="1600" smtClean="0"/>
          </a:p>
        </p:txBody>
      </p:sp>
      <p:sp>
        <p:nvSpPr>
          <p:cNvPr id="9" name="Ovale 15"/>
          <p:cNvSpPr/>
          <p:nvPr/>
        </p:nvSpPr>
        <p:spPr>
          <a:xfrm>
            <a:off x="6636934" y="3202466"/>
            <a:ext cx="2331968" cy="33637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1400" b="1" i="0" u="sng" smtClean="0">
                <a:solidFill>
                  <a:srgbClr val="07146F"/>
                </a:solidFill>
                <a:latin typeface="Century Gothic" pitchFamily="18" charset="0"/>
              </a:rPr>
              <a:t>Farklılaştırma</a:t>
            </a:r>
            <a:r>
              <a:rPr lang="de-DE" sz="1400" b="1" i="0" u="sng" smtClean="0">
                <a:solidFill>
                  <a:srgbClr val="07146F"/>
                </a:solidFill>
                <a:latin typeface="Century Gothic" pitchFamily="18" charset="0"/>
              </a:rPr>
              <a:t> </a:t>
            </a:r>
            <a:endParaRPr lang="de-DE" sz="1400" b="1" i="0" u="sng" smtClean="0">
              <a:solidFill>
                <a:srgbClr val="07146F"/>
              </a:solidFill>
              <a:latin typeface="Century Gothic" pitchFamily="18" charset="0"/>
            </a:endParaRPr>
          </a:p>
          <a:p>
            <a:pPr algn="ctr"/>
            <a:endParaRPr lang="en-GB" sz="1400" b="1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tr-TR" sz="1400" b="0" i="0" smtClean="0">
                <a:solidFill>
                  <a:srgbClr val="07147A"/>
                </a:solidFill>
                <a:latin typeface="Century Gothic" pitchFamily="18" charset="0"/>
              </a:rPr>
              <a:t>AB Komşularına karşı farklılaştırılmış bir yaklaşımın benimsenmesi</a:t>
            </a:r>
            <a:r>
              <a:rPr lang="tr-TR" sz="1400" b="1" i="0" smtClean="0">
                <a:solidFill>
                  <a:srgbClr val="07147A"/>
                </a:solidFill>
                <a:latin typeface="Century Gothic" pitchFamily="18" charset="0"/>
              </a:rPr>
              <a:t>: her ülke, AB ile kendi bölgesel ihtiyaçları doğrultusunda müzakere edecektir </a:t>
            </a:r>
            <a:endParaRPr lang="tr-TR" sz="1400" b="1" i="0" smtClean="0">
              <a:solidFill>
                <a:srgbClr val="07147A"/>
              </a:solidFill>
              <a:latin typeface="Century Gothic" pitchFamily="18" charset="0"/>
            </a:endParaRPr>
          </a:p>
        </p:txBody>
      </p:sp>
      <p:sp>
        <p:nvSpPr>
          <p:cNvPr id="10" name="Ovale 15"/>
          <p:cNvSpPr/>
          <p:nvPr/>
        </p:nvSpPr>
        <p:spPr>
          <a:xfrm>
            <a:off x="9518236" y="3090780"/>
            <a:ext cx="2126803" cy="34753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1200" b="1" i="0" u="sng" smtClean="0">
                <a:solidFill>
                  <a:srgbClr val="07146F"/>
                </a:solidFill>
                <a:latin typeface="Century Gothic" pitchFamily="18" charset="0"/>
              </a:rPr>
              <a:t>Sahiplik</a:t>
            </a:r>
            <a:r>
              <a:rPr lang="de-DE" sz="1200" b="1" i="0" u="sng" smtClean="0">
                <a:solidFill>
                  <a:srgbClr val="07146F"/>
                </a:solidFill>
                <a:latin typeface="Century Gothic" pitchFamily="18" charset="0"/>
              </a:rPr>
              <a:t> </a:t>
            </a:r>
            <a:endParaRPr lang="de-DE" sz="1200" b="1" i="0" u="sng" smtClean="0">
              <a:solidFill>
                <a:srgbClr val="07146F"/>
              </a:solidFill>
              <a:latin typeface="Century Gothic" pitchFamily="18" charset="0"/>
            </a:endParaRPr>
          </a:p>
          <a:p>
            <a:pPr algn="ctr"/>
            <a:endParaRPr lang="en-GB" sz="1200" b="1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r>
              <a:rPr lang="tr-TR" sz="1200" b="0" i="0" smtClean="0">
                <a:solidFill>
                  <a:srgbClr val="07147A"/>
                </a:solidFill>
                <a:latin typeface="Century Gothic" pitchFamily="18" charset="0"/>
              </a:rPr>
              <a:t>Ortak ülkeler ve Üye Devletler tarafından </a:t>
            </a:r>
            <a:r>
              <a:rPr lang="tr-TR" sz="1200" b="1" smtClean="0">
                <a:solidFill>
                  <a:srgbClr val="07147A"/>
                </a:solidFill>
                <a:latin typeface="Century Gothic" pitchFamily="18" charset="0"/>
              </a:rPr>
              <a:t>sahiplenilmesinin artırılması</a:t>
            </a:r>
            <a:r>
              <a:rPr lang="tr-TR" sz="1200" b="1" i="0" smtClean="0">
                <a:solidFill>
                  <a:srgbClr val="07147A"/>
                </a:solidFill>
                <a:latin typeface="Century Gothic" pitchFamily="18" charset="0"/>
              </a:rPr>
              <a:t>: her ülke, ayrıştırılmış bir işbirliğinden daha etkin şekilde fayda sağlayacaktır </a:t>
            </a:r>
            <a:endParaRPr lang="tr-TR" sz="1200" b="1" i="0" smtClean="0">
              <a:solidFill>
                <a:srgbClr val="07147A"/>
              </a:solidFill>
              <a:latin typeface="Century Gothic" pitchFamily="18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117078" y="283061"/>
            <a:ext cx="1866342" cy="44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4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EN</a:t>
            </a:r>
            <a:r>
              <a:rPr lang="tr-TR" sz="1800" smtClean="0"/>
              <a:t>P nedir?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219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ENP: How does it work?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56983" y="1366857"/>
            <a:ext cx="4901119" cy="49820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1800" smtClean="0"/>
              <a:t>İşbirliğine yönelik ortak öncelikler 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1600" b="0" smtClean="0"/>
              <a:t>Her biri çok sayıda işbirliği sektörünü kapsayan üç set ortak öncelik tanımlanmıştır: </a:t>
            </a:r>
          </a:p>
          <a:p>
            <a:pPr marL="1371600"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r-TR" sz="1600" b="1" smtClean="0"/>
              <a:t>istikrar için ekonomik kalkınma </a:t>
            </a:r>
          </a:p>
          <a:p>
            <a:pPr marL="1371600"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r-TR" sz="1600" b="1" smtClean="0"/>
              <a:t>güvenlik boyutu</a:t>
            </a:r>
          </a:p>
          <a:p>
            <a:pPr marL="1371600"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r-TR" sz="1600" b="1" smtClean="0"/>
              <a:t>göç ve hareketlilik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tr-TR" sz="1200" smtClean="0"/>
          </a:p>
        </p:txBody>
      </p:sp>
      <p:sp>
        <p:nvSpPr>
          <p:cNvPr id="4" name="Rettangolo 12"/>
          <p:cNvSpPr/>
          <p:nvPr/>
        </p:nvSpPr>
        <p:spPr>
          <a:xfrm>
            <a:off x="1866090" y="4686029"/>
            <a:ext cx="2094149" cy="1710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GB" sz="1400" b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new European Neighbourhood </a:t>
            </a:r>
            <a:r>
              <a:rPr lang="en-GB" sz="1400" b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Instrument (</a:t>
            </a:r>
            <a:r>
              <a:rPr lang="en-GB" sz="1400" b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ENI) </a:t>
            </a:r>
            <a:r>
              <a:rPr lang="en-GB" sz="140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is </a:t>
            </a:r>
            <a:r>
              <a:rPr lang="en-GB" sz="14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main financial instrument for implementing the </a:t>
            </a:r>
            <a:r>
              <a:rPr lang="en-GB" sz="1400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ENP.</a:t>
            </a:r>
          </a:p>
          <a:p>
            <a:pPr algn="ctr"/>
            <a:endParaRPr lang="en-GB" sz="1400" smtClean="0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4033496" y="3741062"/>
            <a:ext cx="1359847" cy="1384300"/>
          </a:xfrm>
          <a:prstGeom prst="wedgeEllipseCallout">
            <a:avLst>
              <a:gd name="adj1" fmla="val -44583"/>
              <a:gd name="adj2" fmla="val 5607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€15.4 billion for the period 2014-2020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0" y="3135684"/>
            <a:ext cx="1663430" cy="2185346"/>
          </a:xfrm>
          <a:prstGeom prst="wedgeEllipseCallout">
            <a:avLst>
              <a:gd name="adj1" fmla="val 62270"/>
              <a:gd name="adj2" fmla="val 307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It builds on the achievements of the previous European Neighbourhood and Partnership Instrument (ENPI)</a:t>
            </a:r>
            <a:endParaRPr lang="es-ES" sz="1100"/>
          </a:p>
        </p:txBody>
      </p:sp>
      <p:cxnSp>
        <p:nvCxnSpPr>
          <p:cNvPr id="8" name="Düz Bağlayıcı 7"/>
          <p:cNvCxnSpPr/>
          <p:nvPr/>
        </p:nvCxnSpPr>
        <p:spPr>
          <a:xfrm flipV="1">
            <a:off x="6001967" y="992220"/>
            <a:ext cx="0" cy="5865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Content Placeholder 6"/>
          <p:cNvSpPr txBox="1">
            <a:spLocks/>
          </p:cNvSpPr>
          <p:nvPr/>
        </p:nvSpPr>
        <p:spPr>
          <a:xfrm>
            <a:off x="990600" y="1366857"/>
            <a:ext cx="4901119" cy="498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smtClean="0"/>
              <a:t>J</a:t>
            </a:r>
            <a:r>
              <a:rPr lang="en-GB" sz="1800" err="1" smtClean="0"/>
              <a:t>oint</a:t>
            </a:r>
            <a:r>
              <a:rPr lang="en-GB" sz="1800" smtClean="0"/>
              <a:t> priorities for cooperation 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1600" b="0" smtClean="0"/>
              <a:t>Three sets of joint priorities have been identified, each of them covering a wide number of cooperation sectors: </a:t>
            </a:r>
          </a:p>
          <a:p>
            <a:pPr marL="1371600"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1600" b="1" smtClean="0"/>
              <a:t>economic development for stabilisation </a:t>
            </a:r>
          </a:p>
          <a:p>
            <a:pPr marL="1371600"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1600" b="1" smtClean="0"/>
              <a:t>the security dimension and </a:t>
            </a:r>
          </a:p>
          <a:p>
            <a:pPr marL="1371600"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1600" b="1" smtClean="0"/>
              <a:t>migration and mobility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GB" sz="1600" smtClean="0"/>
          </a:p>
        </p:txBody>
      </p:sp>
      <p:sp>
        <p:nvSpPr>
          <p:cNvPr id="10" name="Rettangolo 12"/>
          <p:cNvSpPr/>
          <p:nvPr/>
        </p:nvSpPr>
        <p:spPr>
          <a:xfrm>
            <a:off x="8061613" y="4670455"/>
            <a:ext cx="2094149" cy="1710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1400" b="1" smtClean="0">
                <a:solidFill>
                  <a:srgbClr val="07147A"/>
                </a:solidFill>
                <a:latin typeface="Century Gothic" pitchFamily="18" charset="0"/>
              </a:rPr>
              <a:t>Yeni Avrupa Komşuluk Aracı (ENI), </a:t>
            </a:r>
            <a:r>
              <a:rPr lang="tr-TR" sz="1400" err="1" smtClean="0">
                <a:solidFill>
                  <a:srgbClr val="07147A"/>
                </a:solidFill>
                <a:latin typeface="Century Gothic" pitchFamily="18" charset="0"/>
              </a:rPr>
              <a:t>ENP'nin</a:t>
            </a:r>
            <a:r>
              <a:rPr lang="tr-TR" sz="1400" smtClean="0">
                <a:solidFill>
                  <a:srgbClr val="07147A"/>
                </a:solidFill>
                <a:latin typeface="Century Gothic" pitchFamily="18" charset="0"/>
              </a:rPr>
              <a:t> uygulanması için başlıca finansman aracıdır.</a:t>
            </a:r>
            <a:endParaRPr lang="tr-TR" sz="1400">
              <a:solidFill>
                <a:srgbClr val="07147A"/>
              </a:solidFill>
              <a:latin typeface="Century Gothic" pitchFamily="18" charset="0"/>
            </a:endParaRPr>
          </a:p>
        </p:txBody>
      </p:sp>
      <p:sp>
        <p:nvSpPr>
          <p:cNvPr id="11" name="1 Llamada ovalada"/>
          <p:cNvSpPr/>
          <p:nvPr/>
        </p:nvSpPr>
        <p:spPr>
          <a:xfrm>
            <a:off x="10264227" y="3520633"/>
            <a:ext cx="1359847" cy="1384300"/>
          </a:xfrm>
          <a:prstGeom prst="wedgeEllipseCallout">
            <a:avLst>
              <a:gd name="adj1" fmla="val -44583"/>
              <a:gd name="adj2" fmla="val 5607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smtClean="0">
                <a:solidFill>
                  <a:srgbClr val="07147A"/>
                </a:solidFill>
                <a:latin typeface="Century Gothic" pitchFamily="18" charset="0"/>
              </a:rPr>
              <a:t>2014-2020 dönemi için 15,4 milyar €</a:t>
            </a:r>
            <a:endParaRPr lang="tr-TR" sz="1100" b="1">
              <a:solidFill>
                <a:srgbClr val="07147A"/>
              </a:solidFill>
              <a:latin typeface="Century Gothic" pitchFamily="18" charset="0"/>
            </a:endParaRPr>
          </a:p>
        </p:txBody>
      </p:sp>
      <p:sp>
        <p:nvSpPr>
          <p:cNvPr id="12" name="4 Llamada ovalada"/>
          <p:cNvSpPr/>
          <p:nvPr/>
        </p:nvSpPr>
        <p:spPr>
          <a:xfrm>
            <a:off x="6075224" y="3340539"/>
            <a:ext cx="1774995" cy="2185346"/>
          </a:xfrm>
          <a:prstGeom prst="wedgeEllipseCallout">
            <a:avLst>
              <a:gd name="adj1" fmla="val 62270"/>
              <a:gd name="adj2" fmla="val 307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smtClean="0">
                <a:solidFill>
                  <a:srgbClr val="07147A"/>
                </a:solidFill>
                <a:latin typeface="Century Gothic" pitchFamily="18" charset="0"/>
              </a:rPr>
              <a:t>Daha önceki Avrupa Komşuluk ve Ortaklık Aracı (ENPI) kazanımları temeline dayanmaktadır</a:t>
            </a:r>
            <a:endParaRPr lang="tr-TR" sz="1100" b="1">
              <a:solidFill>
                <a:srgbClr val="07147A"/>
              </a:solidFill>
              <a:latin typeface="Century Gothic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354622" y="289117"/>
            <a:ext cx="239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t>ENP: </a:t>
            </a:r>
            <a:r>
              <a:rPr lang="de-DE" sz="2400" b="1" err="1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t>Nasıl</a:t>
            </a:r>
            <a:r>
              <a:rPr lang="de-DE" sz="2400" b="1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de-DE" sz="2400" b="1" err="1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t>işler</a:t>
            </a:r>
            <a:r>
              <a:rPr lang="de-DE" b="1">
                <a:solidFill>
                  <a:srgbClr val="751D7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27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405" y="861967"/>
            <a:ext cx="9144000" cy="2387600"/>
          </a:xfrm>
        </p:spPr>
        <p:txBody>
          <a:bodyPr/>
          <a:lstStyle/>
          <a:p>
            <a:r>
              <a:rPr lang="en-GB" sz="3600"/>
              <a:t>Cross-border cooperation (CBC)</a:t>
            </a:r>
            <a:r>
              <a:rPr lang="en-US" sz="3600"/>
              <a:t/>
            </a:r>
            <a:br>
              <a:rPr lang="en-US" sz="3600"/>
            </a:br>
            <a:r>
              <a:rPr lang="en-US" sz="3600" smtClean="0"/>
              <a:t>under the </a:t>
            </a:r>
            <a:r>
              <a:rPr lang="en-GB" sz="3600" smtClean="0"/>
              <a:t>European </a:t>
            </a:r>
            <a:r>
              <a:rPr lang="en-GB" sz="3600"/>
              <a:t>Neighbourhood Instrument (ENI</a:t>
            </a:r>
            <a:r>
              <a:rPr lang="en-GB" sz="3600" smtClean="0"/>
              <a:t>)</a:t>
            </a:r>
            <a:endParaRPr lang="en-US" sz="3600"/>
          </a:p>
        </p:txBody>
      </p:sp>
      <p:cxnSp>
        <p:nvCxnSpPr>
          <p:cNvPr id="4" name="Düz Bağlayıcı 3"/>
          <p:cNvCxnSpPr/>
          <p:nvPr/>
        </p:nvCxnSpPr>
        <p:spPr>
          <a:xfrm>
            <a:off x="0" y="3401439"/>
            <a:ext cx="1128050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492405" y="34273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de-DE" sz="3600" smtClean="0"/>
              <a:t>Avrupa Komşuluk Aracı (ENI)</a:t>
            </a:r>
            <a:r>
              <a:rPr lang="en" sz="3600" smtClean="0"/>
              <a:t/>
            </a:r>
            <a:br>
              <a:rPr lang="en" sz="3600" smtClean="0"/>
            </a:br>
            <a:r>
              <a:rPr lang="de-DE" sz="3600" smtClean="0"/>
              <a:t>bağlamında Sınır Ötesi İşbirliği (SÖİ)</a:t>
            </a:r>
          </a:p>
        </p:txBody>
      </p:sp>
    </p:spTree>
    <p:extLst>
      <p:ext uri="{BB962C8B-B14F-4D97-AF65-F5344CB8AC3E}">
        <p14:creationId xmlns:p14="http://schemas.microsoft.com/office/powerpoint/2010/main" val="7568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71186"/>
            <a:ext cx="8894763" cy="595983"/>
          </a:xfrm>
        </p:spPr>
        <p:txBody>
          <a:bodyPr/>
          <a:lstStyle/>
          <a:p>
            <a:r>
              <a:rPr lang="en-US" smtClean="0"/>
              <a:t>ENI CBC: objectives and principles 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0740" y="1059518"/>
            <a:ext cx="11381361" cy="3074738"/>
          </a:xfrm>
        </p:spPr>
        <p:txBody>
          <a:bodyPr>
            <a:noAutofit/>
          </a:bodyPr>
          <a:lstStyle/>
          <a:p>
            <a:r>
              <a:rPr lang="en-GB" sz="1800" smtClean="0"/>
              <a:t>CBC overarching aims</a:t>
            </a:r>
            <a:endParaRPr lang="en-GB" sz="1600"/>
          </a:p>
          <a:p>
            <a:endParaRPr lang="en-GB" sz="1600" smtClean="0"/>
          </a:p>
          <a:p>
            <a:endParaRPr lang="en-GB" sz="1600"/>
          </a:p>
          <a:p>
            <a:endParaRPr lang="en-GB" sz="160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1600" b="0" smtClean="0"/>
              <a:t>CBC </a:t>
            </a:r>
            <a:r>
              <a:rPr lang="en-GB" sz="1600" b="0"/>
              <a:t>promotes cooperation between </a:t>
            </a:r>
            <a:r>
              <a:rPr lang="en-GB" sz="1600"/>
              <a:t>EU countries and neighbourhood countries </a:t>
            </a:r>
            <a:r>
              <a:rPr lang="en-GB" sz="1600" b="0"/>
              <a:t>sharing a </a:t>
            </a:r>
            <a:r>
              <a:rPr lang="en-GB" sz="1600"/>
              <a:t>land border or sea crossing</a:t>
            </a:r>
            <a:r>
              <a:rPr lang="en-GB" sz="1600" b="0"/>
              <a:t>. </a:t>
            </a:r>
            <a:endParaRPr lang="en-GB" sz="1600" b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1600" b="0" smtClean="0"/>
              <a:t>Funding </a:t>
            </a:r>
            <a:r>
              <a:rPr lang="en-GB" sz="1600" b="0"/>
              <a:t>can also be provided for a programme between several EU and neighbourhood countries which, for example, </a:t>
            </a:r>
            <a:r>
              <a:rPr lang="en-GB" sz="1600"/>
              <a:t>are part of the same sea basin.</a:t>
            </a:r>
            <a:endParaRPr lang="es-ES" sz="1600"/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GB" sz="2000" b="0"/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GB" sz="2000" b="0"/>
          </a:p>
        </p:txBody>
      </p:sp>
      <p:sp>
        <p:nvSpPr>
          <p:cNvPr id="4" name="Rettangolo 12"/>
          <p:cNvSpPr/>
          <p:nvPr/>
        </p:nvSpPr>
        <p:spPr>
          <a:xfrm>
            <a:off x="1215147" y="1462123"/>
            <a:ext cx="9385301" cy="843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GB" sz="1600" b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Cross Border Cooperation (CBC) supports sustainable development along the EU’s external borders, helps reducing differences in living standards and addressing common challenges across these borders. 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0" y="3741906"/>
            <a:ext cx="12192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Content Placeholder 6"/>
          <p:cNvSpPr txBox="1">
            <a:spLocks/>
          </p:cNvSpPr>
          <p:nvPr/>
        </p:nvSpPr>
        <p:spPr>
          <a:xfrm>
            <a:off x="478257" y="3771090"/>
            <a:ext cx="11233844" cy="2821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smtClean="0"/>
              <a:t>SÖİ'nin temel amaçları</a:t>
            </a:r>
          </a:p>
          <a:p>
            <a:endParaRPr lang="en-GB" sz="1600" smtClean="0"/>
          </a:p>
          <a:p>
            <a:endParaRPr lang="en-GB" sz="1600" smtClean="0"/>
          </a:p>
          <a:p>
            <a:endParaRPr lang="en-GB" sz="160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1600" b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1600" b="0" smtClean="0"/>
              <a:t>SÖİ, bir </a:t>
            </a:r>
            <a:r>
              <a:rPr lang="tr-TR" sz="1600" smtClean="0"/>
              <a:t>kara sınırı veya deniz sınırı </a:t>
            </a:r>
            <a:r>
              <a:rPr lang="tr-TR" sz="1600" b="0" smtClean="0"/>
              <a:t>paylaşan </a:t>
            </a:r>
            <a:r>
              <a:rPr lang="tr-TR" sz="1600" smtClean="0"/>
              <a:t>AB ülkeleri ve komşu ülkeler</a:t>
            </a:r>
            <a:r>
              <a:rPr lang="tr-TR" sz="1600" b="0" smtClean="0"/>
              <a:t> arasında işbirliğini öngörür.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1600" b="0" smtClean="0"/>
              <a:t>Örneğin, </a:t>
            </a:r>
            <a:r>
              <a:rPr lang="tr-TR" sz="1600" smtClean="0"/>
              <a:t>aynı deniz havzasında yer alan </a:t>
            </a:r>
            <a:r>
              <a:rPr lang="tr-TR" sz="1600" b="0" smtClean="0"/>
              <a:t>birçok AB ülkesi ve komşu ülke arasındaki bir program için de finansman sağlanabilir.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GB" sz="2000" b="0" smtClean="0"/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GB" sz="2000" b="0"/>
          </a:p>
        </p:txBody>
      </p:sp>
      <p:sp>
        <p:nvSpPr>
          <p:cNvPr id="9" name="Rettangolo 12"/>
          <p:cNvSpPr/>
          <p:nvPr/>
        </p:nvSpPr>
        <p:spPr>
          <a:xfrm>
            <a:off x="1328769" y="4286692"/>
            <a:ext cx="9385301" cy="866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de-DE" sz="1600" b="1" i="0" smtClean="0">
                <a:solidFill>
                  <a:srgbClr val="07147A"/>
                </a:solidFill>
                <a:latin typeface="Century Gothic" pitchFamily="18" charset="0"/>
              </a:rPr>
              <a:t>Sınır Ötesi İşbirliği (SÖİ), AB'nin dış sınırları boyunca sürdürülebilir kalkınmayı destekler, yaşam standartları arasındaki farklılıkların azaltılmasına </a:t>
            </a:r>
            <a:r>
              <a:rPr lang="tr-TR" sz="1600" b="1" i="0" smtClean="0">
                <a:solidFill>
                  <a:srgbClr val="07147A"/>
                </a:solidFill>
                <a:latin typeface="Century Gothic" pitchFamily="18" charset="0"/>
              </a:rPr>
              <a:t>ve bu sınırlar</a:t>
            </a:r>
            <a:r>
              <a:rPr lang="tr-TR" sz="1600" b="1" smtClean="0">
                <a:solidFill>
                  <a:srgbClr val="07147A"/>
                </a:solidFill>
                <a:latin typeface="Century Gothic" pitchFamily="18" charset="0"/>
              </a:rPr>
              <a:t>ın her iki yakasındaki </a:t>
            </a:r>
            <a:r>
              <a:rPr lang="tr-TR" sz="1600" b="1" i="0" smtClean="0">
                <a:solidFill>
                  <a:srgbClr val="07147A"/>
                </a:solidFill>
                <a:latin typeface="Century Gothic" pitchFamily="18" charset="0"/>
              </a:rPr>
              <a:t>ortak </a:t>
            </a:r>
            <a:r>
              <a:rPr lang="de-DE" sz="1600" b="1" i="0" smtClean="0">
                <a:solidFill>
                  <a:srgbClr val="07147A"/>
                </a:solidFill>
                <a:latin typeface="Century Gothic" pitchFamily="18" charset="0"/>
              </a:rPr>
              <a:t>zorlukların </a:t>
            </a:r>
            <a:r>
              <a:rPr lang="de-DE" sz="1600" b="1" i="0" smtClean="0">
                <a:solidFill>
                  <a:srgbClr val="07147A"/>
                </a:solidFill>
                <a:latin typeface="Century Gothic" pitchFamily="18" charset="0"/>
              </a:rPr>
              <a:t>üstesinden gelinmesine yardımcı olur.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38200" y="511154"/>
            <a:ext cx="8894763" cy="59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4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ENI SÖİ: hedefler ve ilkeler </a:t>
            </a:r>
          </a:p>
        </p:txBody>
      </p:sp>
    </p:spTree>
    <p:extLst>
      <p:ext uri="{BB962C8B-B14F-4D97-AF65-F5344CB8AC3E}">
        <p14:creationId xmlns:p14="http://schemas.microsoft.com/office/powerpoint/2010/main" val="19689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3107"/>
            <a:ext cx="8894763" cy="595983"/>
          </a:xfrm>
        </p:spPr>
        <p:txBody>
          <a:bodyPr/>
          <a:lstStyle/>
          <a:p>
            <a:r>
              <a:rPr lang="en-US" smtClean="0"/>
              <a:t>ENI CBC: objectives and principles 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95655" y="1108443"/>
            <a:ext cx="5309681" cy="5399649"/>
          </a:xfrm>
        </p:spPr>
        <p:txBody>
          <a:bodyPr>
            <a:noAutofit/>
          </a:bodyPr>
          <a:lstStyle/>
          <a:p>
            <a:r>
              <a:rPr lang="en-GB" sz="1800"/>
              <a:t>CBC </a:t>
            </a:r>
            <a:r>
              <a:rPr lang="en-GB" sz="1800" smtClean="0"/>
              <a:t>specific objectives</a:t>
            </a:r>
          </a:p>
          <a:p>
            <a:endParaRPr lang="en-GB" sz="1600"/>
          </a:p>
          <a:p>
            <a:endParaRPr lang="en-GB" sz="1600" smtClean="0"/>
          </a:p>
          <a:p>
            <a:endParaRPr lang="en-GB" sz="1600"/>
          </a:p>
          <a:p>
            <a:endParaRPr lang="en-GB" sz="160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1600" b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1600" b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1600" b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1600" b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1600" b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1600" b="0"/>
              <a:t>Out of the </a:t>
            </a:r>
            <a:r>
              <a:rPr lang="en-GB" sz="1600"/>
              <a:t>16 CBC ENI programmes </a:t>
            </a:r>
            <a:r>
              <a:rPr lang="en-GB" sz="1600" b="0"/>
              <a:t>identified in the ENI CBC Programming Document 2014-2020, </a:t>
            </a:r>
            <a:r>
              <a:rPr lang="en-GB" sz="1600"/>
              <a:t>13 programmes were adopted in December 2015 </a:t>
            </a:r>
            <a:r>
              <a:rPr lang="en-GB" sz="1600" b="0"/>
              <a:t>(</a:t>
            </a:r>
            <a:r>
              <a:rPr lang="en-GB" sz="1600" b="0" i="1"/>
              <a:t>Lithuania-Russia, Poland-Russia and Mid-Atlantic are still missing)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1600" b="0" smtClean="0"/>
              <a:t>ENI </a:t>
            </a:r>
            <a:r>
              <a:rPr lang="en-GB" sz="1600" b="0"/>
              <a:t>CBC budget for the period </a:t>
            </a:r>
            <a:r>
              <a:rPr lang="en-GB" sz="1600" b="0" smtClean="0"/>
              <a:t>2014-2020 : </a:t>
            </a:r>
            <a:r>
              <a:rPr lang="en-GB" sz="1600" smtClean="0"/>
              <a:t>a </a:t>
            </a:r>
            <a:r>
              <a:rPr lang="en-GB" sz="1600"/>
              <a:t>total of EUR 1.052 billion</a:t>
            </a:r>
            <a:r>
              <a:rPr lang="en-GB" sz="1600" b="0"/>
              <a:t>. </a:t>
            </a:r>
            <a:endParaRPr lang="en-GB" sz="1600" b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/>
          </a:p>
        </p:txBody>
      </p:sp>
      <p:sp>
        <p:nvSpPr>
          <p:cNvPr id="4" name="Rettangolo 12"/>
          <p:cNvSpPr/>
          <p:nvPr/>
        </p:nvSpPr>
        <p:spPr>
          <a:xfrm>
            <a:off x="847929" y="1512116"/>
            <a:ext cx="3563702" cy="2894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promoting economic and social development in border areas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6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addressing </a:t>
            </a:r>
            <a:r>
              <a:rPr lang="en-GB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common challenges (environment, public health, safety and security)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6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putting </a:t>
            </a:r>
            <a:r>
              <a:rPr lang="en-GB" sz="16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in place better conditions for persons, goods and capital mobility</a:t>
            </a:r>
          </a:p>
          <a:p>
            <a:pPr algn="ctr"/>
            <a:endParaRPr lang="en-GB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199" y="464620"/>
            <a:ext cx="8894763" cy="59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4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ENI SÖİ: hedefler ve ilkeler </a:t>
            </a: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6001967" y="992220"/>
            <a:ext cx="0" cy="5865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Content Placeholder 6"/>
          <p:cNvSpPr txBox="1">
            <a:spLocks/>
          </p:cNvSpPr>
          <p:nvPr/>
        </p:nvSpPr>
        <p:spPr>
          <a:xfrm>
            <a:off x="6157610" y="1117373"/>
            <a:ext cx="4776279" cy="5808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/>
              <a:t>SÖİ'ye özgü hedefler</a:t>
            </a:r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2000" b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2000" b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2000" b="0" smtClean="0"/>
          </a:p>
          <a:p>
            <a:pPr algn="just"/>
            <a:endParaRPr lang="en-GB" sz="2000" b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de-DE" sz="1600" b="0" smtClean="0"/>
              <a:t>2014-2020 ENI SÖİ Programları Belgesi'nde tanımlanan </a:t>
            </a:r>
            <a:r>
              <a:rPr lang="de-DE" sz="1600" smtClean="0"/>
              <a:t>16 SÖİ ENI programından 13'ü Aralık 2015'te hayata geçirilmiştir </a:t>
            </a:r>
            <a:r>
              <a:rPr lang="de-DE" sz="1600" b="0" smtClean="0"/>
              <a:t>(</a:t>
            </a:r>
            <a:r>
              <a:rPr lang="de-DE" sz="1600" b="0" i="1" smtClean="0"/>
              <a:t>Litvanya-Rusya, Polonya-Rusya ve Orta Atlantik programları hala başlamamıştır)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de-DE" sz="1600" b="0" smtClean="0"/>
              <a:t>2014-2020 dönemi için ENI SÖİ bütçesi: </a:t>
            </a:r>
            <a:r>
              <a:rPr lang="de-DE" sz="1600" smtClean="0"/>
              <a:t>toplam 1,052 milyar EUR</a:t>
            </a:r>
            <a:r>
              <a:rPr lang="de-DE" sz="1600" b="0" smtClean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b="0"/>
          </a:p>
        </p:txBody>
      </p:sp>
      <p:sp>
        <p:nvSpPr>
          <p:cNvPr id="9" name="Rettangolo 12"/>
          <p:cNvSpPr/>
          <p:nvPr/>
        </p:nvSpPr>
        <p:spPr>
          <a:xfrm>
            <a:off x="6956629" y="1512116"/>
            <a:ext cx="3421165" cy="2894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de-DE" sz="1600" b="1" i="1" smtClean="0">
                <a:solidFill>
                  <a:srgbClr val="07147A"/>
                </a:solidFill>
                <a:latin typeface="Century Gothic" pitchFamily="18" charset="0"/>
              </a:rPr>
              <a:t>sınır bölgelerinde ekonomik ve sosyal kalkınmayı teşvik etmek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de-DE" sz="1600" b="1" i="1" err="1" smtClean="0">
                <a:solidFill>
                  <a:srgbClr val="07147A"/>
                </a:solidFill>
                <a:latin typeface="Century Gothic" pitchFamily="18" charset="0"/>
              </a:rPr>
              <a:t>ortak</a:t>
            </a:r>
            <a:r>
              <a:rPr lang="de-DE" sz="1600" b="1" i="1" smtClean="0">
                <a:solidFill>
                  <a:srgbClr val="07147A"/>
                </a:solidFill>
                <a:latin typeface="Century Gothic" pitchFamily="18" charset="0"/>
              </a:rPr>
              <a:t> zorlukların (çevre, kamu sağlığı, emniyet ve güvenlik) üstesinden gelmek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de-DE" sz="1600" b="1" i="1" smtClean="0">
                <a:solidFill>
                  <a:srgbClr val="07147A"/>
                </a:solidFill>
                <a:latin typeface="Century Gothic" pitchFamily="18" charset="0"/>
              </a:rPr>
              <a:t>insanların, malların ve sermayenin hareketliliği için daha iyi koşullar oluşturmak</a:t>
            </a:r>
          </a:p>
          <a:p>
            <a:pPr algn="ctr"/>
            <a:endParaRPr lang="en-GB" sz="2000" b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0"/>
            <a:ext cx="8894763" cy="595983"/>
          </a:xfrm>
        </p:spPr>
        <p:txBody>
          <a:bodyPr/>
          <a:lstStyle/>
          <a:p>
            <a:r>
              <a:rPr lang="en-US" smtClean="0"/>
              <a:t>ENI CBC: main characteristics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76556" y="1382923"/>
            <a:ext cx="5387502" cy="515645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de-DE" sz="1800"/>
              <a:t>Katılımcı ülkelerin </a:t>
            </a:r>
            <a:r>
              <a:rPr lang="tr-TR" sz="1800"/>
              <a:t>yükümlülüğü ve sahiplenmesi</a:t>
            </a:r>
            <a:r>
              <a:rPr lang="de-DE" sz="1800"/>
              <a:t> </a:t>
            </a:r>
            <a:endParaRPr lang="de-DE" sz="1800"/>
          </a:p>
          <a:p>
            <a:endParaRPr lang="es-ES" smtClean="0"/>
          </a:p>
        </p:txBody>
      </p:sp>
      <p:sp>
        <p:nvSpPr>
          <p:cNvPr id="9" name="8 Rectángulo redondeado"/>
          <p:cNvSpPr/>
          <p:nvPr/>
        </p:nvSpPr>
        <p:spPr>
          <a:xfrm>
            <a:off x="3778232" y="2898989"/>
            <a:ext cx="1833767" cy="226630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ommon legal framework </a:t>
            </a:r>
          </a:p>
          <a:p>
            <a:pPr algn="ctr"/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Financing Agreement </a:t>
            </a:r>
          </a:p>
          <a:p>
            <a:pPr algn="ctr"/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ENI CBC Programming </a:t>
            </a:r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document </a:t>
            </a:r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  <a:hlinkClick r:id="rId4"/>
              </a:rPr>
              <a:t>ENI CBC Implementing rules</a:t>
            </a:r>
          </a:p>
        </p:txBody>
      </p:sp>
      <p:sp>
        <p:nvSpPr>
          <p:cNvPr id="12" name="11 Abrir llave"/>
          <p:cNvSpPr/>
          <p:nvPr/>
        </p:nvSpPr>
        <p:spPr>
          <a:xfrm rot="10800000">
            <a:off x="2612435" y="2524196"/>
            <a:ext cx="967343" cy="3078935"/>
          </a:xfrm>
          <a:prstGeom prst="leftBrace">
            <a:avLst>
              <a:gd name="adj1" fmla="val 7849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38200" y="430447"/>
            <a:ext cx="8894763" cy="59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4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ENI SÖİ: başlıca özellikleri</a:t>
            </a:r>
          </a:p>
        </p:txBody>
      </p:sp>
      <p:sp>
        <p:nvSpPr>
          <p:cNvPr id="13" name="4 Rectángulo redondeado"/>
          <p:cNvSpPr/>
          <p:nvPr/>
        </p:nvSpPr>
        <p:spPr>
          <a:xfrm>
            <a:off x="1008063" y="1937810"/>
            <a:ext cx="1579768" cy="15703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Balanced partnership: </a:t>
            </a:r>
            <a:r>
              <a:rPr lang="en-GB" sz="1100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The project Lead </a:t>
            </a:r>
            <a:r>
              <a:rPr lang="en-GB" sz="1100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Partner </a:t>
            </a:r>
            <a:r>
              <a:rPr lang="en-GB" sz="1100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may be from any of the participating countries</a:t>
            </a:r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sp>
        <p:nvSpPr>
          <p:cNvPr id="14" name="7 Rectángulo redondeado"/>
          <p:cNvSpPr/>
          <p:nvPr/>
        </p:nvSpPr>
        <p:spPr>
          <a:xfrm>
            <a:off x="983457" y="4964236"/>
            <a:ext cx="1589647" cy="14721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Programme Management  structures jointly </a:t>
            </a:r>
            <a:r>
              <a:rPr lang="en-GB" sz="1100" b="1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selected </a:t>
            </a:r>
            <a:r>
              <a:rPr lang="en-GB" sz="1100" i="1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by all countries participating in the programme;</a:t>
            </a:r>
          </a:p>
        </p:txBody>
      </p:sp>
      <p:sp>
        <p:nvSpPr>
          <p:cNvPr id="15" name="15 Rectángulo redondeado"/>
          <p:cNvSpPr/>
          <p:nvPr/>
        </p:nvSpPr>
        <p:spPr>
          <a:xfrm>
            <a:off x="983458" y="3445935"/>
            <a:ext cx="1589647" cy="15703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Project ownerships: </a:t>
            </a:r>
            <a:r>
              <a:rPr lang="en-GB" sz="1100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actions shall be jointly developed by the partnership across the borders</a:t>
            </a:r>
            <a:endParaRPr lang="en-GB" sz="1100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990600" y="1464836"/>
            <a:ext cx="5387502" cy="515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800" smtClean="0"/>
              <a:t>Commitment and ownership of Participating countries </a:t>
            </a:r>
          </a:p>
          <a:p>
            <a:endParaRPr lang="es-ES" smtClean="0"/>
          </a:p>
        </p:txBody>
      </p:sp>
      <p:sp>
        <p:nvSpPr>
          <p:cNvPr id="18" name="8 Rectángulo redondeado"/>
          <p:cNvSpPr/>
          <p:nvPr/>
        </p:nvSpPr>
        <p:spPr>
          <a:xfrm>
            <a:off x="10130291" y="2898989"/>
            <a:ext cx="1833767" cy="226630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Ortak yasal çerçeve </a:t>
            </a:r>
          </a:p>
          <a:p>
            <a:pPr algn="ctr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  <a:hlinkClick r:id="rId3"/>
              </a:rPr>
              <a:t>Finansman Anlaşması </a:t>
            </a:r>
          </a:p>
          <a:p>
            <a:pPr algn="ctr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  <a:hlinkClick r:id="rId3"/>
              </a:rPr>
              <a:t>ENI SÖİ Programları belgesi 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 </a:t>
            </a:r>
          </a:p>
          <a:p>
            <a:pPr algn="ctr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  <a:hlinkClick r:id="rId4"/>
              </a:rPr>
              <a:t>ENI SÖİ Uygulama kuralları</a:t>
            </a:r>
          </a:p>
        </p:txBody>
      </p:sp>
      <p:sp>
        <p:nvSpPr>
          <p:cNvPr id="19" name="11 Abrir llave"/>
          <p:cNvSpPr/>
          <p:nvPr/>
        </p:nvSpPr>
        <p:spPr>
          <a:xfrm rot="10800000">
            <a:off x="8964494" y="2524196"/>
            <a:ext cx="967343" cy="3078935"/>
          </a:xfrm>
          <a:prstGeom prst="leftBrace">
            <a:avLst>
              <a:gd name="adj1" fmla="val 7849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4 Rectángulo redondeado"/>
          <p:cNvSpPr/>
          <p:nvPr/>
        </p:nvSpPr>
        <p:spPr>
          <a:xfrm>
            <a:off x="7360122" y="1937810"/>
            <a:ext cx="1579768" cy="15703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Dengeli ortaklık: 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Proje Ana </a:t>
            </a:r>
            <a:r>
              <a:rPr lang="tr-TR" sz="1100" i="1">
                <a:solidFill>
                  <a:srgbClr val="07147A"/>
                </a:solidFill>
                <a:latin typeface="Century Gothic" pitchFamily="18" charset="0"/>
              </a:rPr>
              <a:t>Yararlanıcısı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,</a:t>
            </a:r>
            <a:r>
              <a:rPr lang="de-DE" sz="1100" i="1" smtClean="0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katılımcı ülkelerin herhangi birisinden olabilir</a:t>
            </a:r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.</a:t>
            </a:r>
          </a:p>
        </p:txBody>
      </p:sp>
      <p:sp>
        <p:nvSpPr>
          <p:cNvPr id="21" name="7 Rectángulo redondeado"/>
          <p:cNvSpPr/>
          <p:nvPr/>
        </p:nvSpPr>
        <p:spPr>
          <a:xfrm>
            <a:off x="7335516" y="4964236"/>
            <a:ext cx="1589647" cy="14721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Program Yönetimi yapıları, 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programa katılan tüm ülkeler </a:t>
            </a:r>
            <a:r>
              <a:rPr lang="tr-TR" sz="1100" i="1" smtClean="0">
                <a:solidFill>
                  <a:srgbClr val="07147A"/>
                </a:solidFill>
                <a:latin typeface="Century Gothic" pitchFamily="18" charset="0"/>
              </a:rPr>
              <a:t>tarafından</a:t>
            </a:r>
            <a:r>
              <a:rPr lang="de-DE" sz="1100" i="1" smtClean="0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tr-TR" sz="1100" b="1" i="1" smtClean="0">
                <a:solidFill>
                  <a:srgbClr val="07147A"/>
                </a:solidFill>
                <a:latin typeface="Century Gothic" pitchFamily="18" charset="0"/>
              </a:rPr>
              <a:t>ortaklaşa</a:t>
            </a:r>
            <a:r>
              <a:rPr lang="de-DE" sz="1100" b="1" i="1" smtClean="0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tr-TR" sz="1100" b="1" i="1" smtClean="0">
                <a:solidFill>
                  <a:srgbClr val="07147A"/>
                </a:solidFill>
                <a:latin typeface="Century Gothic" pitchFamily="18" charset="0"/>
              </a:rPr>
              <a:t>seçilir</a:t>
            </a:r>
            <a:r>
              <a:rPr lang="en-GB" sz="1100" i="1" smtClean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rPr>
              <a:t>;</a:t>
            </a:r>
            <a:endParaRPr lang="en-GB" sz="1100" i="1">
              <a:solidFill>
                <a:srgbClr val="07147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15 Rectángulo redondeado"/>
          <p:cNvSpPr/>
          <p:nvPr/>
        </p:nvSpPr>
        <p:spPr>
          <a:xfrm>
            <a:off x="7335517" y="3445935"/>
            <a:ext cx="1589647" cy="15703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i="1">
                <a:solidFill>
                  <a:srgbClr val="07147A"/>
                </a:solidFill>
                <a:latin typeface="Century Gothic" pitchFamily="18" charset="0"/>
              </a:rPr>
              <a:t>Proje </a:t>
            </a:r>
            <a:r>
              <a:rPr lang="tr-TR" sz="1100" b="1" i="1" smtClean="0">
                <a:solidFill>
                  <a:srgbClr val="07147A"/>
                </a:solidFill>
                <a:latin typeface="Century Gothic" pitchFamily="18" charset="0"/>
              </a:rPr>
              <a:t>sahipliliği</a:t>
            </a:r>
            <a:r>
              <a:rPr lang="de-DE" sz="1100" b="1" i="1" smtClean="0">
                <a:solidFill>
                  <a:srgbClr val="07147A"/>
                </a:solidFill>
                <a:latin typeface="Century Gothic" pitchFamily="18" charset="0"/>
              </a:rPr>
              <a:t>: </a:t>
            </a:r>
            <a:r>
              <a:rPr lang="de-DE" sz="1100" i="1" noProof="1" smtClean="0">
                <a:solidFill>
                  <a:srgbClr val="07147A"/>
                </a:solidFill>
                <a:latin typeface="Century Gothic" pitchFamily="18" charset="0"/>
              </a:rPr>
              <a:t>faaliyetler</a:t>
            </a:r>
            <a:r>
              <a:rPr lang="de-DE" sz="1100" i="1" smtClean="0">
                <a:solidFill>
                  <a:srgbClr val="07147A"/>
                </a:solidFill>
                <a:latin typeface="Century Gothic" pitchFamily="18" charset="0"/>
              </a:rPr>
              <a:t>, </a:t>
            </a:r>
            <a:r>
              <a:rPr lang="de-DE" sz="1100" i="1" err="1">
                <a:solidFill>
                  <a:srgbClr val="07147A"/>
                </a:solidFill>
                <a:latin typeface="Century Gothic" pitchFamily="18" charset="0"/>
              </a:rPr>
              <a:t>sınırların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 her </a:t>
            </a:r>
            <a:r>
              <a:rPr lang="de-DE" sz="1100" i="1" err="1">
                <a:solidFill>
                  <a:srgbClr val="07147A"/>
                </a:solidFill>
                <a:latin typeface="Century Gothic" pitchFamily="18" charset="0"/>
              </a:rPr>
              <a:t>iki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i="1" err="1">
                <a:solidFill>
                  <a:srgbClr val="07147A"/>
                </a:solidFill>
                <a:latin typeface="Century Gothic" pitchFamily="18" charset="0"/>
              </a:rPr>
              <a:t>yakasındaki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i="1" err="1">
                <a:solidFill>
                  <a:srgbClr val="07147A"/>
                </a:solidFill>
                <a:latin typeface="Century Gothic" pitchFamily="18" charset="0"/>
              </a:rPr>
              <a:t>ortaklar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i="1" err="1">
                <a:solidFill>
                  <a:srgbClr val="07147A"/>
                </a:solidFill>
                <a:latin typeface="Century Gothic" pitchFamily="18" charset="0"/>
              </a:rPr>
              <a:t>tarafından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i="1" err="1">
                <a:solidFill>
                  <a:srgbClr val="07147A"/>
                </a:solidFill>
                <a:latin typeface="Century Gothic" pitchFamily="18" charset="0"/>
              </a:rPr>
              <a:t>ortak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i="1" err="1">
                <a:solidFill>
                  <a:srgbClr val="07147A"/>
                </a:solidFill>
                <a:latin typeface="Century Gothic" pitchFamily="18" charset="0"/>
              </a:rPr>
              <a:t>projeler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i="1" err="1">
                <a:solidFill>
                  <a:srgbClr val="07147A"/>
                </a:solidFill>
                <a:latin typeface="Century Gothic" pitchFamily="18" charset="0"/>
              </a:rPr>
              <a:t>oluşturularak</a:t>
            </a:r>
            <a:r>
              <a:rPr lang="de-DE" sz="1100" i="1">
                <a:solidFill>
                  <a:srgbClr val="07147A"/>
                </a:solidFill>
                <a:latin typeface="Century Gothic" pitchFamily="18" charset="0"/>
              </a:rPr>
              <a:t> </a:t>
            </a:r>
            <a:r>
              <a:rPr lang="de-DE" sz="1100" i="1" err="1">
                <a:solidFill>
                  <a:srgbClr val="07147A"/>
                </a:solidFill>
                <a:latin typeface="Century Gothic" pitchFamily="18" charset="0"/>
              </a:rPr>
              <a:t>belirlenecektir</a:t>
            </a:r>
            <a:endParaRPr lang="de-DE" sz="1100" i="1">
              <a:solidFill>
                <a:srgbClr val="07147A"/>
              </a:solidFill>
              <a:latin typeface="Century Gothic" pitchFamily="18" charset="0"/>
            </a:endParaRPr>
          </a:p>
        </p:txBody>
      </p:sp>
      <p:cxnSp>
        <p:nvCxnSpPr>
          <p:cNvPr id="23" name="Düz Bağlayıcı 22"/>
          <p:cNvCxnSpPr/>
          <p:nvPr/>
        </p:nvCxnSpPr>
        <p:spPr>
          <a:xfrm flipV="1">
            <a:off x="6498078" y="992220"/>
            <a:ext cx="0" cy="5865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9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1599</Words>
  <Application>Microsoft Office PowerPoint</Application>
  <PresentationFormat>Geniş ekran</PresentationFormat>
  <Paragraphs>253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Palatino Linotype</vt:lpstr>
      <vt:lpstr>Wingdings</vt:lpstr>
      <vt:lpstr>Office Theme</vt:lpstr>
      <vt:lpstr>ENI CBC 2014-2020</vt:lpstr>
      <vt:lpstr>Introducing  European Neighbourhood Policy (ENP)</vt:lpstr>
      <vt:lpstr>PowerPoint Sunusu</vt:lpstr>
      <vt:lpstr>PowerPoint Sunusu</vt:lpstr>
      <vt:lpstr>PowerPoint Sunusu</vt:lpstr>
      <vt:lpstr>Cross-border cooperation (CBC) under the European Neighbourhood Instrument (ENI)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Walsh</dc:creator>
  <cp:lastModifiedBy>Semiha Ozturk</cp:lastModifiedBy>
  <cp:revision>107</cp:revision>
  <dcterms:created xsi:type="dcterms:W3CDTF">2016-05-03T14:42:57Z</dcterms:created>
  <dcterms:modified xsi:type="dcterms:W3CDTF">2016-09-28T11:30:07Z</dcterms:modified>
</cp:coreProperties>
</file>