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36" r:id="rId3"/>
    <p:sldId id="343" r:id="rId4"/>
    <p:sldId id="356" r:id="rId5"/>
    <p:sldId id="344" r:id="rId6"/>
    <p:sldId id="346" r:id="rId7"/>
    <p:sldId id="349" r:id="rId8"/>
    <p:sldId id="350" r:id="rId9"/>
    <p:sldId id="345" r:id="rId10"/>
    <p:sldId id="364" r:id="rId11"/>
    <p:sldId id="362" r:id="rId12"/>
    <p:sldId id="363" r:id="rId13"/>
    <p:sldId id="366" r:id="rId14"/>
    <p:sldId id="365" r:id="rId15"/>
    <p:sldId id="352" r:id="rId16"/>
    <p:sldId id="348" r:id="rId17"/>
    <p:sldId id="359" r:id="rId18"/>
    <p:sldId id="361" r:id="rId19"/>
    <p:sldId id="354" r:id="rId20"/>
    <p:sldId id="358" r:id="rId21"/>
    <p:sldId id="351" r:id="rId22"/>
    <p:sldId id="278" r:id="rId23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ss Kornél" initials="VK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98C222"/>
    <a:srgbClr val="843D8D"/>
    <a:srgbClr val="92D050"/>
    <a:srgbClr val="C7C5D5"/>
    <a:srgbClr val="00FF00"/>
    <a:srgbClr val="66CCFF"/>
    <a:srgbClr val="0099CC"/>
    <a:srgbClr val="3399FF"/>
    <a:srgbClr val="C2C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39" autoAdjust="0"/>
    <p:restoredTop sz="87546" autoAdjust="0"/>
  </p:normalViewPr>
  <p:slideViewPr>
    <p:cSldViewPr>
      <p:cViewPr varScale="1">
        <p:scale>
          <a:sx n="116" d="100"/>
          <a:sy n="116" d="100"/>
        </p:scale>
        <p:origin x="139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65939-7E85-406A-8933-FE2BA5720DA9}" type="datetimeFigureOut">
              <a:rPr lang="bg-BG" smtClean="0"/>
              <a:t>21.2.2018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0DDE6-9CB9-47C8-83BC-D0BBB6AD34C8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54334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6DAF9F-9F54-486A-808D-D649C42855F5}" type="datetimeFigureOut">
              <a:rPr lang="hu-HU"/>
              <a:pPr>
                <a:defRPr/>
              </a:pPr>
              <a:t>2018. 02. 21.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B3663C-14CF-4D71-AE23-2109568032C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3505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F6307C-E95B-496A-B5A7-E33B6575710F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5965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3AFD9-E636-4CC2-A754-0EEAD1C9DD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267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3AFD9-E636-4CC2-A754-0EEAD1C9DD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284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3AFD9-E636-4CC2-A754-0EEAD1C9DD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284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3AFD9-E636-4CC2-A754-0EEAD1C9DD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0661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3AFD9-E636-4CC2-A754-0EEAD1C9DD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0221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3AFD9-E636-4CC2-A754-0EEAD1C9DD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8682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3AFD9-E636-4CC2-A754-0EEAD1C9DD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5410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3AFD9-E636-4CC2-A754-0EEAD1C9DD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3412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3AFD9-E636-4CC2-A754-0EEAD1C9DD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3412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3AFD9-E636-4CC2-A754-0EEAD1C9DD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167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3AFD9-E636-4CC2-A754-0EEAD1C9DD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4667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3AFD9-E636-4CC2-A754-0EEAD1C9DD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1670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3AFD9-E636-4CC2-A754-0EEAD1C9DD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7557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662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E78672-2241-4B3E-BA9F-F13872ABFD39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3284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3AFD9-E636-4CC2-A754-0EEAD1C9DD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3745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3AFD9-E636-4CC2-A754-0EEAD1C9DD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3745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3AFD9-E636-4CC2-A754-0EEAD1C9DD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2742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3AFD9-E636-4CC2-A754-0EEAD1C9DD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3648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3AFD9-E636-4CC2-A754-0EEAD1C9DD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1503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3AFD9-E636-4CC2-A754-0EEAD1C9DD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9796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3AFD9-E636-4CC2-A754-0EEAD1C9DD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8512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0CE93-B669-466E-97D9-5586B27B364B}" type="datetimeFigureOut">
              <a:rPr lang="hu-HU"/>
              <a:pPr>
                <a:defRPr/>
              </a:pPr>
              <a:t>2018. 02. 21.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297E6-F63A-420B-A5B0-020FB1FAC75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CE9F5-51AF-492A-8824-5C3A838A03E1}" type="datetimeFigureOut">
              <a:rPr lang="hu-HU"/>
              <a:pPr>
                <a:defRPr/>
              </a:pPr>
              <a:t>2018. 02. 21.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C024E-147D-4045-9DAD-21AF12B4AB3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AA197-6970-48B6-A3FB-810FD4BF9205}" type="datetimeFigureOut">
              <a:rPr lang="hu-HU"/>
              <a:pPr>
                <a:defRPr/>
              </a:pPr>
              <a:t>2018. 02. 21.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3280E-00BB-400B-9C9F-947E1C4D2FE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503B2-91B5-4ECA-A2B3-2F9028CA9F63}" type="datetimeFigureOut">
              <a:rPr lang="hu-HU"/>
              <a:pPr>
                <a:defRPr/>
              </a:pPr>
              <a:t>2018. 02. 21.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2D96E-9455-42D9-84CC-73985AD981D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B731E-4A3B-49FE-A6D7-CE71F9F6BF43}" type="datetimeFigureOut">
              <a:rPr lang="hu-HU"/>
              <a:pPr>
                <a:defRPr/>
              </a:pPr>
              <a:t>2018. 02. 21.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39283-BB6B-4F31-993C-91CC9CEDBA1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A2C06-BD9A-4379-B602-55E0AD36598B}" type="datetimeFigureOut">
              <a:rPr lang="hu-HU"/>
              <a:pPr>
                <a:defRPr/>
              </a:pPr>
              <a:t>2018. 02. 21.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7A546-20EC-4033-8AE8-BD2B7FFEE11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6801F-3549-4362-A2D9-E461ABBB383C}" type="datetimeFigureOut">
              <a:rPr lang="hu-HU"/>
              <a:pPr>
                <a:defRPr/>
              </a:pPr>
              <a:t>2018. 02. 21.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92047-826B-4480-86DF-10E3A112432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86912-64D0-44FD-B6A0-EC23926F6DC4}" type="datetimeFigureOut">
              <a:rPr lang="hu-HU"/>
              <a:pPr>
                <a:defRPr/>
              </a:pPr>
              <a:t>2018. 02. 21.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80E5D-EA24-4FB5-B325-E00683E2359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3E15F-97D3-47FA-BB81-EA309E948FF8}" type="datetimeFigureOut">
              <a:rPr lang="hu-HU"/>
              <a:pPr>
                <a:defRPr/>
              </a:pPr>
              <a:t>2018. 02. 21.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98296-9193-445F-B714-62C84B76813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52CEA-3C4D-4332-BF4B-A4A8BEDF2AF5}" type="datetimeFigureOut">
              <a:rPr lang="hu-HU"/>
              <a:pPr>
                <a:defRPr/>
              </a:pPr>
              <a:t>2018. 02. 21.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3AD1F-3B30-4D00-9F1C-16D24C11CAE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E46C8-9B5C-4D31-9DD3-CDA154339562}" type="datetimeFigureOut">
              <a:rPr lang="hu-HU"/>
              <a:pPr>
                <a:defRPr/>
              </a:pPr>
              <a:t>2018. 02. 21.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FC3B4-50F0-4DE2-AF60-4426CBA9607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B749A6-BA16-4EBE-9FD1-69C8862F8548}" type="datetimeFigureOut">
              <a:rPr lang="hu-HU"/>
              <a:pPr>
                <a:defRPr/>
              </a:pPr>
              <a:t>2018. 02. 21.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217791-932A-409C-A541-0FB4ABF1EC0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mp"/><Relationship Id="rId3" Type="http://schemas.openxmlformats.org/officeDocument/2006/relationships/image" Target="../media/image9.jpeg"/><Relationship Id="rId7" Type="http://schemas.openxmlformats.org/officeDocument/2006/relationships/image" Target="../media/image21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mp"/><Relationship Id="rId5" Type="http://schemas.openxmlformats.org/officeDocument/2006/relationships/image" Target="../media/image19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25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tmp"/><Relationship Id="rId4" Type="http://schemas.openxmlformats.org/officeDocument/2006/relationships/image" Target="../media/image10.jpeg"/><Relationship Id="rId9" Type="http://schemas.openxmlformats.org/officeDocument/2006/relationships/hyperlink" Target="http://www.facebook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gi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0.jpeg"/><Relationship Id="rId10" Type="http://schemas.openxmlformats.org/officeDocument/2006/relationships/image" Target="../media/image32.png"/><Relationship Id="rId4" Type="http://schemas.openxmlformats.org/officeDocument/2006/relationships/image" Target="../media/image9.jpeg"/><Relationship Id="rId9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38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33.png"/><Relationship Id="rId10" Type="http://schemas.openxmlformats.org/officeDocument/2006/relationships/image" Target="../media/image36.png"/><Relationship Id="rId4" Type="http://schemas.openxmlformats.org/officeDocument/2006/relationships/image" Target="../media/image10.jpe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image" Target="../media/image4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ím 1"/>
          <p:cNvSpPr>
            <a:spLocks noGrp="1"/>
          </p:cNvSpPr>
          <p:nvPr>
            <p:ph type="ctrTitle"/>
          </p:nvPr>
        </p:nvSpPr>
        <p:spPr>
          <a:xfrm>
            <a:off x="3275856" y="2183980"/>
            <a:ext cx="5868144" cy="2469156"/>
          </a:xfrm>
        </p:spPr>
        <p:txBody>
          <a:bodyPr/>
          <a:lstStyle/>
          <a:p>
            <a:pPr eaLnBrk="1" hangingPunct="1">
              <a:lnSpc>
                <a:spcPts val="4500"/>
              </a:lnSpc>
              <a:spcBef>
                <a:spcPts val="0"/>
              </a:spcBef>
            </a:pPr>
            <a:r>
              <a:rPr lang="en-US" sz="3600" b="1" dirty="0" smtClean="0">
                <a:solidFill>
                  <a:srgbClr val="003399"/>
                </a:solidFill>
                <a:latin typeface="Verdana" pitchFamily="34" charset="0"/>
              </a:rPr>
              <a:t>PARTNERSHIP</a:t>
            </a:r>
            <a:br>
              <a:rPr lang="en-US" sz="3600" b="1" dirty="0" smtClean="0">
                <a:solidFill>
                  <a:srgbClr val="003399"/>
                </a:solidFill>
                <a:latin typeface="Verdana" pitchFamily="34" charset="0"/>
              </a:rPr>
            </a:br>
            <a:r>
              <a:rPr lang="en-US" sz="3100" b="1" dirty="0" smtClean="0">
                <a:solidFill>
                  <a:srgbClr val="003399"/>
                </a:solidFill>
                <a:latin typeface="Verdana" pitchFamily="34" charset="0"/>
              </a:rPr>
              <a:t>cross-border cooperation</a:t>
            </a:r>
            <a:endParaRPr lang="hu-HU" sz="3100" b="1" dirty="0">
              <a:solidFill>
                <a:srgbClr val="003399"/>
              </a:solidFill>
              <a:latin typeface="Verdana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40461" y="5949280"/>
            <a:ext cx="5167643" cy="864096"/>
          </a:xfrm>
          <a:noFill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4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INTERREG - IPA </a:t>
            </a:r>
            <a:r>
              <a:rPr lang="en-US" sz="14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CBC Programme Bulgaria–Turkey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hu-HU" sz="14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CCI 2014TC16I5CB005</a:t>
            </a:r>
          </a:p>
        </p:txBody>
      </p:sp>
      <p:sp>
        <p:nvSpPr>
          <p:cNvPr id="14339" name="Rectangle 9"/>
          <p:cNvSpPr>
            <a:spLocks noChangeArrowheads="1"/>
          </p:cNvSpPr>
          <p:nvPr/>
        </p:nvSpPr>
        <p:spPr bwMode="auto">
          <a:xfrm>
            <a:off x="0" y="1125538"/>
            <a:ext cx="9144000" cy="574675"/>
          </a:xfrm>
          <a:prstGeom prst="rect">
            <a:avLst/>
          </a:prstGeom>
          <a:solidFill>
            <a:srgbClr val="98C22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340" name="Rectangle 10"/>
          <p:cNvSpPr>
            <a:spLocks noChangeArrowheads="1"/>
          </p:cNvSpPr>
          <p:nvPr/>
        </p:nvSpPr>
        <p:spPr bwMode="auto">
          <a:xfrm>
            <a:off x="-36512" y="908050"/>
            <a:ext cx="8675688" cy="360363"/>
          </a:xfrm>
          <a:prstGeom prst="rect">
            <a:avLst/>
          </a:prstGeom>
          <a:solidFill>
            <a:srgbClr val="843D8D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pic>
        <p:nvPicPr>
          <p:cNvPr id="1434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5910" y="5981535"/>
            <a:ext cx="800358" cy="54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Kép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7024" y="260350"/>
            <a:ext cx="1799432" cy="55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C:\Users\HristovaV\Desktop\PIM 2017\EC illustrations - free to use\reaching_for_E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36032"/>
            <a:ext cx="1131903" cy="1684969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" t="5310" r="6333" b="5990"/>
          <a:stretch/>
        </p:blipFill>
        <p:spPr bwMode="auto">
          <a:xfrm>
            <a:off x="395536" y="1175099"/>
            <a:ext cx="1512168" cy="100811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557" name="Picture 5" descr="C:\Users\HristovaV\Desktop\AIR\DSC_2443 - Copy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67735"/>
            <a:ext cx="1387030" cy="138540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6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2492910"/>
            <a:ext cx="1387029" cy="72006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556" name="Picture 4" descr="C:\Users\HristovaV\Desktop\PIM 2017\EC illustrations - free to use\EU_wind_power_small_siz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548680"/>
            <a:ext cx="1387029" cy="94255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11260"/>
            <a:ext cx="1387030" cy="91339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&amp;Rcy;&amp;iecy;&amp;zcy;&amp;ucy;&amp;lcy;&amp;tcy;&amp;acy;&amp;tcy; &amp;scy; &amp;icy;&amp;zcy;&amp;ocy;&amp;bcy;&amp;rcy;&amp;acy;&amp;zhcy;&amp;iecy;&amp;ncy;&amp;icy;&amp;iecy; &amp;zcy;&amp;acy; big small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5" t="16314" r="6314" b="15499"/>
          <a:stretch/>
        </p:blipFill>
        <p:spPr bwMode="auto">
          <a:xfrm>
            <a:off x="4876879" y="5051369"/>
            <a:ext cx="1583741" cy="80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&amp;Rcy;&amp;iecy;&amp;zcy;&amp;ucy;&amp;lcy;&amp;tcy;&amp;acy;&amp;tcy; &amp;scy; &amp;icy;&amp;zcy;&amp;ocy;&amp;bcy;&amp;rcy;&amp;acy;&amp;zhcy;&amp;iecy;&amp;ncy;&amp;icy;&amp;iecy; &amp;zcy;&amp;acy; rules"/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lum bright="9000" contrast="1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299"/>
                    </a14:imgEffect>
                    <a14:imgEffect>
                      <a14:saturation sat="99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99" t="32161" r="8922"/>
          <a:stretch/>
        </p:blipFill>
        <p:spPr bwMode="auto">
          <a:xfrm>
            <a:off x="6454552" y="3905368"/>
            <a:ext cx="2232248" cy="57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28845"/>
            <a:ext cx="8229600" cy="6679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 Development</a:t>
            </a:r>
            <a:endParaRPr lang="en-US" sz="2000" b="1" cap="small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390" name="Csoportba foglalás 13"/>
          <p:cNvGrpSpPr>
            <a:grpSpLocks/>
          </p:cNvGrpSpPr>
          <p:nvPr/>
        </p:nvGrpSpPr>
        <p:grpSpPr bwMode="auto">
          <a:xfrm>
            <a:off x="0" y="1196752"/>
            <a:ext cx="8170863" cy="144462"/>
            <a:chOff x="0" y="908720"/>
            <a:chExt cx="8171384" cy="144016"/>
          </a:xfrm>
        </p:grpSpPr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0" y="908720"/>
              <a:ext cx="8171384" cy="72008"/>
            </a:xfrm>
            <a:prstGeom prst="rect">
              <a:avLst/>
            </a:prstGeom>
            <a:solidFill>
              <a:srgbClr val="98C222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0" y="980728"/>
              <a:ext cx="3995936" cy="72008"/>
            </a:xfrm>
            <a:prstGeom prst="rect">
              <a:avLst/>
            </a:prstGeom>
            <a:solidFill>
              <a:srgbClr val="843D8D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68" y="220979"/>
            <a:ext cx="921296" cy="615733"/>
          </a:xfrm>
          <a:prstGeom prst="rect">
            <a:avLst/>
          </a:prstGeom>
        </p:spPr>
      </p:pic>
      <p:pic>
        <p:nvPicPr>
          <p:cNvPr id="16" name="Kép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58" y="112585"/>
            <a:ext cx="2103610" cy="6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51520" y="1413444"/>
            <a:ext cx="540000" cy="5400000"/>
          </a:xfrm>
          <a:prstGeom prst="rect">
            <a:avLst/>
          </a:prstGeom>
          <a:solidFill>
            <a:srgbClr val="98C22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1472199"/>
            <a:ext cx="246221" cy="5400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5000"/>
              </a:srgbClr>
            </a:outerShdw>
          </a:effectLst>
        </p:spPr>
        <p:txBody>
          <a:bodyPr vert="vert270" wrap="square" lIns="0" tIns="108000" rIns="0" bIns="0" rtlCol="0" anchor="b">
            <a:spAutoFit/>
          </a:bodyPr>
          <a:lstStyle/>
          <a:p>
            <a:pPr algn="r"/>
            <a:r>
              <a:rPr lang="en-US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choose partners?</a:t>
            </a:r>
            <a:endParaRPr lang="en-US" sz="1600" dirty="0">
              <a:solidFill>
                <a:srgbClr val="003399"/>
              </a:solidFill>
              <a:effectLst>
                <a:outerShdw blurRad="50800" dist="50800" dir="5400000" algn="ctr" rotWithShape="0">
                  <a:schemeClr val="bg1">
                    <a:alpha val="36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7061" y="1442835"/>
            <a:ext cx="7719637" cy="276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Developing your partnership </a:t>
            </a:r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en-US" sz="1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</a:t>
            </a:r>
            <a:r>
              <a:rPr lang="en-US" sz="1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consider</a:t>
            </a:r>
            <a:endParaRPr lang="en-US" sz="105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V-образна стрелка 28"/>
          <p:cNvSpPr/>
          <p:nvPr/>
        </p:nvSpPr>
        <p:spPr>
          <a:xfrm>
            <a:off x="1015105" y="3140968"/>
            <a:ext cx="351684" cy="462720"/>
          </a:xfrm>
          <a:prstGeom prst="chevron">
            <a:avLst/>
          </a:prstGeom>
          <a:solidFill>
            <a:srgbClr val="98C222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37" name="Rectangle 17"/>
          <p:cNvSpPr/>
          <p:nvPr/>
        </p:nvSpPr>
        <p:spPr>
          <a:xfrm>
            <a:off x="1460875" y="3172801"/>
            <a:ext cx="3183133" cy="400110"/>
          </a:xfrm>
          <a:prstGeom prst="rect">
            <a:avLst/>
          </a:prstGeom>
          <a:solidFill>
            <a:srgbClr val="843D8D">
              <a:alpha val="30000"/>
            </a:srgbClr>
          </a:solidFill>
          <a:effectLst/>
        </p:spPr>
        <p:txBody>
          <a:bodyPr wrap="square" lIns="91440" tIns="91440" rIns="91440" bIns="91440">
            <a:spAutoFit/>
          </a:bodyPr>
          <a:lstStyle/>
          <a:p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Eligibility of partners</a:t>
            </a:r>
          </a:p>
        </p:txBody>
      </p:sp>
      <p:sp>
        <p:nvSpPr>
          <p:cNvPr id="38" name="Rectangle 17"/>
          <p:cNvSpPr/>
          <p:nvPr/>
        </p:nvSpPr>
        <p:spPr>
          <a:xfrm>
            <a:off x="1483867" y="5471423"/>
            <a:ext cx="3160141" cy="400110"/>
          </a:xfrm>
          <a:prstGeom prst="rect">
            <a:avLst/>
          </a:prstGeom>
          <a:solidFill>
            <a:srgbClr val="843D8D">
              <a:alpha val="30000"/>
            </a:srgbClr>
          </a:solidFill>
          <a:effectLst/>
        </p:spPr>
        <p:txBody>
          <a:bodyPr wrap="square" lIns="91440" tIns="91440" rIns="91440" bIns="91440">
            <a:spAutoFit/>
          </a:bodyPr>
          <a:lstStyle/>
          <a:p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 composition</a:t>
            </a:r>
          </a:p>
        </p:txBody>
      </p:sp>
      <p:sp>
        <p:nvSpPr>
          <p:cNvPr id="39" name="Rectangle 17"/>
          <p:cNvSpPr/>
          <p:nvPr/>
        </p:nvSpPr>
        <p:spPr>
          <a:xfrm>
            <a:off x="1460872" y="4221088"/>
            <a:ext cx="3183136" cy="400110"/>
          </a:xfrm>
          <a:prstGeom prst="rect">
            <a:avLst/>
          </a:prstGeom>
          <a:solidFill>
            <a:srgbClr val="843D8D">
              <a:alpha val="30000"/>
            </a:srgbClr>
          </a:solidFill>
          <a:effectLst/>
        </p:spPr>
        <p:txBody>
          <a:bodyPr wrap="square" lIns="91440" tIns="91440" rIns="91440" bIns="91440">
            <a:spAutoFit/>
          </a:bodyPr>
          <a:lstStyle/>
          <a:p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 size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1005" y="1844824"/>
            <a:ext cx="3705537" cy="1194512"/>
          </a:xfrm>
          <a:prstGeom prst="rect">
            <a:avLst/>
          </a:prstGeom>
          <a:solidFill>
            <a:srgbClr val="98C222">
              <a:alpha val="40000"/>
            </a:srgbClr>
          </a:solidFill>
          <a:effectLst>
            <a:outerShdw blurRad="50800" dist="50800" dir="5400000" algn="ctr" rotWithShape="0">
              <a:srgbClr val="843D8D">
                <a:alpha val="40000"/>
              </a:srgbClr>
            </a:outerShdw>
            <a:softEdge rad="38100"/>
          </a:effectLst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en-US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are </a:t>
            </a:r>
            <a:r>
              <a:rPr lang="en-US" b="1" dirty="0" err="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Programme’s</a:t>
            </a:r>
            <a:r>
              <a:rPr lang="en-US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requirements for the Partnership?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81263" y="1875106"/>
            <a:ext cx="3705537" cy="1194512"/>
          </a:xfrm>
          <a:prstGeom prst="rect">
            <a:avLst/>
          </a:prstGeom>
          <a:solidFill>
            <a:srgbClr val="98C222">
              <a:alpha val="40000"/>
            </a:srgbClr>
          </a:solidFill>
          <a:effectLst>
            <a:outerShdw blurRad="50800" dist="50800" dir="5400000" algn="ctr" rotWithShape="0">
              <a:srgbClr val="843D8D">
                <a:alpha val="40000"/>
              </a:srgbClr>
            </a:outerShdw>
            <a:softEdge rad="38100"/>
          </a:effectLst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en-US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 partners are needed to achieve project objectives and results?</a:t>
            </a:r>
          </a:p>
        </p:txBody>
      </p:sp>
      <p:sp>
        <p:nvSpPr>
          <p:cNvPr id="22" name="Rectangle 17"/>
          <p:cNvSpPr/>
          <p:nvPr/>
        </p:nvSpPr>
        <p:spPr>
          <a:xfrm>
            <a:off x="1460872" y="3604849"/>
            <a:ext cx="7275826" cy="523220"/>
          </a:xfrm>
          <a:prstGeom prst="rect">
            <a:avLst/>
          </a:prstGeom>
          <a:solidFill>
            <a:srgbClr val="843D8D">
              <a:alpha val="20000"/>
            </a:srgbClr>
          </a:solidFill>
          <a:effectLst/>
        </p:spPr>
        <p:txBody>
          <a:bodyPr wrap="square" lIns="91440" tIns="91440" rIns="91440" bIns="91440">
            <a:spAutoFit/>
          </a:bodyPr>
          <a:lstStyle/>
          <a:p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Stick strictly to the </a:t>
            </a:r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ules for Partnership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Eligibility of Partners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Eligibility of Applicants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 in the Guidelines for the Call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proposals</a:t>
            </a:r>
          </a:p>
        </p:txBody>
      </p:sp>
      <p:sp>
        <p:nvSpPr>
          <p:cNvPr id="23" name="Rectangle 17"/>
          <p:cNvSpPr/>
          <p:nvPr/>
        </p:nvSpPr>
        <p:spPr>
          <a:xfrm>
            <a:off x="1460872" y="4653136"/>
            <a:ext cx="7275826" cy="692497"/>
          </a:xfrm>
          <a:prstGeom prst="rect">
            <a:avLst/>
          </a:prstGeom>
          <a:solidFill>
            <a:srgbClr val="843D8D">
              <a:alpha val="20000"/>
            </a:srgbClr>
          </a:solidFill>
          <a:effectLst/>
        </p:spPr>
        <p:txBody>
          <a:bodyPr wrap="square" lIns="91440" tIns="91440" rIns="91440" bIns="9144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 size impacts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efficiency of project 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implementation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Larger partnerships require more coordination in reporting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financial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management. Small partnerships may lack capacity. Consider critically each partner’s abilities  </a:t>
            </a:r>
          </a:p>
        </p:txBody>
      </p:sp>
      <p:sp>
        <p:nvSpPr>
          <p:cNvPr id="24" name="V-образна стрелка 28"/>
          <p:cNvSpPr/>
          <p:nvPr/>
        </p:nvSpPr>
        <p:spPr>
          <a:xfrm>
            <a:off x="1036666" y="4221088"/>
            <a:ext cx="351684" cy="462720"/>
          </a:xfrm>
          <a:prstGeom prst="chevron">
            <a:avLst/>
          </a:prstGeom>
          <a:solidFill>
            <a:srgbClr val="98C222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25" name="V-образна стрелка 28"/>
          <p:cNvSpPr/>
          <p:nvPr/>
        </p:nvSpPr>
        <p:spPr>
          <a:xfrm>
            <a:off x="1033720" y="5455380"/>
            <a:ext cx="351684" cy="462720"/>
          </a:xfrm>
          <a:prstGeom prst="chevron">
            <a:avLst/>
          </a:prstGeom>
          <a:solidFill>
            <a:srgbClr val="98C222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26" name="Rectangle 17"/>
          <p:cNvSpPr/>
          <p:nvPr/>
        </p:nvSpPr>
        <p:spPr>
          <a:xfrm>
            <a:off x="1483867" y="5908221"/>
            <a:ext cx="7275826" cy="861774"/>
          </a:xfrm>
          <a:prstGeom prst="rect">
            <a:avLst/>
          </a:prstGeom>
          <a:solidFill>
            <a:srgbClr val="843D8D">
              <a:alpha val="20000"/>
            </a:srgbClr>
          </a:solidFill>
          <a:effectLst/>
        </p:spPr>
        <p:txBody>
          <a:bodyPr wrap="square" lIns="91440" tIns="91440" rIns="91440" bIns="9144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 should have the necessary</a:t>
            </a:r>
            <a:r>
              <a:rPr lang="en-US" sz="11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expertise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knowledge to contribute to the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project. 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Similar expertise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helps to ensure efficient implementation of activities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each partner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country and address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similar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problems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Partners with </a:t>
            </a:r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 expertise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can complement each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</a:t>
            </a:r>
            <a:r>
              <a:rPr lang="bg-BG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that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skills of one partner match the needs of other partners </a:t>
            </a:r>
            <a:endParaRPr lang="en-US" sz="1100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06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&amp;Rcy;&amp;iecy;&amp;zcy;&amp;ucy;&amp;lcy;&amp;tcy;&amp;acy;&amp;tcy; &amp;scy; &amp;icy;&amp;zcy;&amp;ocy;&amp;bcy;&amp;rcy;&amp;acy;&amp;zhcy;&amp;iecy;&amp;ncy;&amp;icy;&amp;iecy; &amp;zcy;&amp;acy; project idea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65" y="5540872"/>
            <a:ext cx="559991" cy="55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28845"/>
            <a:ext cx="8229600" cy="6679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 and Project Idea</a:t>
            </a:r>
            <a:endParaRPr lang="en-US" sz="2000" b="1" cap="small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390" name="Csoportba foglalás 13"/>
          <p:cNvGrpSpPr>
            <a:grpSpLocks/>
          </p:cNvGrpSpPr>
          <p:nvPr/>
        </p:nvGrpSpPr>
        <p:grpSpPr bwMode="auto">
          <a:xfrm>
            <a:off x="0" y="1196752"/>
            <a:ext cx="8170863" cy="144462"/>
            <a:chOff x="0" y="908720"/>
            <a:chExt cx="8171384" cy="144016"/>
          </a:xfrm>
        </p:grpSpPr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0" y="908720"/>
              <a:ext cx="8171384" cy="72008"/>
            </a:xfrm>
            <a:prstGeom prst="rect">
              <a:avLst/>
            </a:prstGeom>
            <a:solidFill>
              <a:srgbClr val="98C222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0" y="980728"/>
              <a:ext cx="3995936" cy="72008"/>
            </a:xfrm>
            <a:prstGeom prst="rect">
              <a:avLst/>
            </a:prstGeom>
            <a:solidFill>
              <a:srgbClr val="843D8D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68" y="220979"/>
            <a:ext cx="921296" cy="615733"/>
          </a:xfrm>
          <a:prstGeom prst="rect">
            <a:avLst/>
          </a:prstGeom>
        </p:spPr>
      </p:pic>
      <p:pic>
        <p:nvPicPr>
          <p:cNvPr id="16" name="Kép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58" y="112585"/>
            <a:ext cx="2103610" cy="6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51520" y="1413444"/>
            <a:ext cx="540000" cy="5400000"/>
          </a:xfrm>
          <a:prstGeom prst="rect">
            <a:avLst/>
          </a:prstGeom>
          <a:solidFill>
            <a:srgbClr val="98C22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1472199"/>
            <a:ext cx="246221" cy="5400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5000"/>
              </a:srgbClr>
            </a:outerShdw>
          </a:effectLst>
        </p:spPr>
        <p:txBody>
          <a:bodyPr vert="vert270" wrap="square" lIns="0" tIns="108000" rIns="0" bIns="0" rtlCol="0" anchor="b">
            <a:spAutoFit/>
          </a:bodyPr>
          <a:lstStyle/>
          <a:p>
            <a:pPr algn="r"/>
            <a:r>
              <a:rPr lang="en-US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is the right partner?</a:t>
            </a:r>
            <a:endParaRPr lang="en-US" sz="1600" dirty="0">
              <a:solidFill>
                <a:srgbClr val="003399"/>
              </a:solidFill>
              <a:effectLst>
                <a:outerShdw blurRad="50800" dist="50800" dir="5400000" algn="ctr" rotWithShape="0">
                  <a:schemeClr val="bg1">
                    <a:alpha val="36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7"/>
          <p:cNvSpPr/>
          <p:nvPr/>
        </p:nvSpPr>
        <p:spPr>
          <a:xfrm>
            <a:off x="1907705" y="2257708"/>
            <a:ext cx="6840760" cy="615553"/>
          </a:xfrm>
          <a:prstGeom prst="rect">
            <a:avLst/>
          </a:prstGeom>
          <a:solidFill>
            <a:srgbClr val="98C222">
              <a:alpha val="40000"/>
            </a:srgbClr>
          </a:solidFill>
          <a:ln w="31750" cmpd="sng">
            <a:noFill/>
            <a:prstDash val="sysDot"/>
          </a:ln>
          <a:effectLst/>
        </p:spPr>
        <p:txBody>
          <a:bodyPr wrap="square" lIns="91440" tIns="91440" rIns="91440" bIns="91440">
            <a:spAutoFit/>
          </a:bodyPr>
          <a:lstStyle/>
          <a:p>
            <a:pPr algn="just">
              <a:buClr>
                <a:srgbClr val="003399"/>
              </a:buClr>
              <a:buSzPct val="150000"/>
              <a:tabLst>
                <a:tab pos="1255713" algn="l"/>
              </a:tabLst>
            </a:pPr>
            <a:r>
              <a:rPr lang="en-US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 priority </a:t>
            </a:r>
            <a:r>
              <a:rPr lang="en-US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 be given to 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</a:t>
            </a:r>
            <a:r>
              <a:rPr lang="en-US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contributing </a:t>
            </a:r>
            <a:r>
              <a:rPr lang="en-US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sz="1200" b="1" dirty="0" err="1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output indicators</a:t>
            </a:r>
            <a:r>
              <a:rPr lang="en-US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</a:t>
            </a:r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 </a:t>
            </a:r>
            <a:r>
              <a:rPr lang="en-US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been </a:t>
            </a:r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achieved</a:t>
            </a:r>
          </a:p>
        </p:txBody>
      </p:sp>
      <p:pic>
        <p:nvPicPr>
          <p:cNvPr id="13" name="Picture 4" descr="&amp;Rcy;&amp;iecy;&amp;zcy;&amp;ucy;&amp;lcy;&amp;tcy;&amp;acy;&amp;tcy; &amp;scy; &amp;icy;&amp;zcy;&amp;ocy;&amp;bcy;&amp;rcy;&amp;acy;&amp;zhcy;&amp;iecy;&amp;ncy;&amp;icy;&amp;iecy; &amp;zcy;&amp;acy; important sign &amp;bcy;&amp;lcy;&amp;ucy;&amp;ie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99" y="2054820"/>
            <a:ext cx="810138" cy="81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7"/>
          <p:cNvSpPr/>
          <p:nvPr/>
        </p:nvSpPr>
        <p:spPr>
          <a:xfrm>
            <a:off x="1907705" y="1844824"/>
            <a:ext cx="6840760" cy="338554"/>
          </a:xfrm>
          <a:prstGeom prst="rect">
            <a:avLst/>
          </a:prstGeom>
          <a:solidFill>
            <a:srgbClr val="98C222">
              <a:alpha val="40000"/>
            </a:srgbClr>
          </a:solidFill>
          <a:ln w="31750" cmpd="sng">
            <a:noFill/>
            <a:prstDash val="sysDot"/>
          </a:ln>
          <a:effectLst/>
        </p:spPr>
        <p:txBody>
          <a:bodyPr wrap="square" lIns="108000" tIns="45720" rIns="108000" bIns="45720">
            <a:spAutoFit/>
          </a:bodyPr>
          <a:lstStyle/>
          <a:p>
            <a:pPr algn="just">
              <a:buClr>
                <a:srgbClr val="003399"/>
              </a:buClr>
              <a:buSzPct val="150000"/>
              <a:tabLst>
                <a:tab pos="1255713" algn="l"/>
              </a:tabLst>
            </a:pPr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Projects will be financed after </a:t>
            </a:r>
            <a:r>
              <a:rPr lang="en-US" sz="1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competitive selection</a:t>
            </a:r>
            <a:endParaRPr lang="en-US" sz="1400" b="1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9"/>
          <p:cNvSpPr txBox="1"/>
          <p:nvPr/>
        </p:nvSpPr>
        <p:spPr>
          <a:xfrm>
            <a:off x="1017061" y="1442835"/>
            <a:ext cx="7719637" cy="276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Mind the Rules of the Call for Proposals</a:t>
            </a:r>
            <a:endParaRPr lang="en-US" sz="105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4"/>
          <p:cNvSpPr txBox="1"/>
          <p:nvPr/>
        </p:nvSpPr>
        <p:spPr>
          <a:xfrm>
            <a:off x="1921764" y="3269699"/>
            <a:ext cx="2597191" cy="427979"/>
          </a:xfrm>
          <a:prstGeom prst="rect">
            <a:avLst/>
          </a:prstGeom>
          <a:solidFill>
            <a:srgbClr val="98C222">
              <a:alpha val="40000"/>
            </a:srgbClr>
          </a:solidFill>
          <a:effectLst>
            <a:outerShdw blurRad="50800" dist="38100" dir="2700000" algn="tl" rotWithShape="0">
              <a:srgbClr val="843D8D">
                <a:alpha val="40000"/>
              </a:srgbClr>
            </a:outerShdw>
          </a:effectLst>
        </p:spPr>
        <p:txBody>
          <a:bodyPr wrap="square" lIns="90000" tIns="90000" rIns="90000" bIns="9000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99"/>
                </a:solidFill>
              </a:rPr>
              <a:t>PA 1</a:t>
            </a:r>
            <a:r>
              <a:rPr lang="en-US" sz="1400" dirty="0" smtClean="0">
                <a:solidFill>
                  <a:srgbClr val="003399"/>
                </a:solidFill>
              </a:rPr>
              <a:t> </a:t>
            </a:r>
            <a:r>
              <a:rPr lang="en-US" sz="1600" b="1" dirty="0" smtClean="0">
                <a:solidFill>
                  <a:srgbClr val="003399"/>
                </a:solidFill>
              </a:rPr>
              <a:t>Environment</a:t>
            </a:r>
            <a:endParaRPr lang="en-US" sz="1600" b="1" dirty="0">
              <a:solidFill>
                <a:srgbClr val="003399"/>
              </a:solidFill>
            </a:endParaRPr>
          </a:p>
        </p:txBody>
      </p:sp>
      <p:sp>
        <p:nvSpPr>
          <p:cNvPr id="25" name="TextBox 22"/>
          <p:cNvSpPr txBox="1"/>
          <p:nvPr/>
        </p:nvSpPr>
        <p:spPr>
          <a:xfrm>
            <a:off x="1910716" y="5409388"/>
            <a:ext cx="3840480" cy="822960"/>
          </a:xfrm>
          <a:prstGeom prst="rect">
            <a:avLst/>
          </a:prstGeom>
          <a:solidFill>
            <a:srgbClr val="98C222">
              <a:alpha val="40000"/>
            </a:srgbClr>
          </a:solidFill>
          <a:effectLst>
            <a:softEdge rad="38100"/>
          </a:effectLst>
        </p:spPr>
        <p:txBody>
          <a:bodyPr wrap="square" lIns="91440" tIns="91440" rIns="91440" bIns="9144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 1.2.4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Number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joint initiatives addressing preservation of marine and coastal environment (incl. litter reduction) </a:t>
            </a:r>
            <a:endParaRPr lang="en-US" sz="105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Box 22"/>
          <p:cNvSpPr txBox="1"/>
          <p:nvPr/>
        </p:nvSpPr>
        <p:spPr>
          <a:xfrm>
            <a:off x="1897488" y="4522562"/>
            <a:ext cx="3840480" cy="822960"/>
          </a:xfrm>
          <a:prstGeom prst="rect">
            <a:avLst/>
          </a:prstGeom>
          <a:solidFill>
            <a:srgbClr val="98C222">
              <a:alpha val="40000"/>
            </a:srgbClr>
          </a:solidFill>
          <a:effectLst>
            <a:softEdge rad="38100"/>
          </a:effectLst>
        </p:spPr>
        <p:txBody>
          <a:bodyPr wrap="square" lIns="91440" tIns="91440" rIns="91440" bIns="9144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 1.2.5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 of joint management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plans/coordinated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 conservation activities for protected areas </a:t>
            </a:r>
            <a:endParaRPr lang="en-US" sz="105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TextBox 12"/>
          <p:cNvSpPr txBox="1"/>
          <p:nvPr/>
        </p:nvSpPr>
        <p:spPr>
          <a:xfrm>
            <a:off x="5955332" y="3656925"/>
            <a:ext cx="2880320" cy="2508379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Cooperation initiatives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field of marine litter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reduction</a:t>
            </a:r>
          </a:p>
          <a:p>
            <a:pPr>
              <a:spcBef>
                <a:spcPts val="600"/>
              </a:spcBef>
            </a:pPr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Supply of equipment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protecting/preserving/monitoring the ecosystems and for control of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pollution</a:t>
            </a:r>
          </a:p>
          <a:p>
            <a:pPr>
              <a:spcBef>
                <a:spcPts val="600"/>
              </a:spcBef>
            </a:pPr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Coordinated actions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aiming restoration of the natural processes in protected areas</a:t>
            </a:r>
          </a:p>
          <a:p>
            <a:pPr>
              <a:spcBef>
                <a:spcPts val="600"/>
              </a:spcBef>
            </a:pPr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 of joint plans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preservation of protected areas based on innovative concepts</a:t>
            </a:r>
          </a:p>
          <a:p>
            <a:pPr>
              <a:spcBef>
                <a:spcPts val="600"/>
              </a:spcBef>
            </a:pPr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Joint initiatives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effective management of protected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areas</a:t>
            </a:r>
            <a:endParaRPr lang="en-US" sz="11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TextBox 22"/>
          <p:cNvSpPr txBox="1"/>
          <p:nvPr/>
        </p:nvSpPr>
        <p:spPr>
          <a:xfrm>
            <a:off x="1917079" y="4077072"/>
            <a:ext cx="2601877" cy="369332"/>
          </a:xfrm>
          <a:prstGeom prst="rect">
            <a:avLst/>
          </a:prstGeom>
          <a:solidFill>
            <a:srgbClr val="98C222">
              <a:alpha val="40000"/>
            </a:srgbClr>
          </a:solidFill>
          <a:effectLst/>
        </p:spPr>
        <p:txBody>
          <a:bodyPr wrap="square" lIns="91440" tIns="91440" rIns="91440" bIns="9144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 Objective 1.2</a:t>
            </a:r>
            <a:endParaRPr lang="en-US" sz="105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TextBox 9"/>
          <p:cNvSpPr txBox="1"/>
          <p:nvPr/>
        </p:nvSpPr>
        <p:spPr>
          <a:xfrm rot="-5400000">
            <a:off x="698516" y="5078652"/>
            <a:ext cx="2190614" cy="18466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‘Unreached’ Indicators</a:t>
            </a:r>
            <a:endParaRPr lang="en-US" sz="12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56" y="3092319"/>
            <a:ext cx="756000" cy="756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Стрелка надясно 42"/>
          <p:cNvSpPr/>
          <p:nvPr/>
        </p:nvSpPr>
        <p:spPr>
          <a:xfrm>
            <a:off x="5022122" y="3241372"/>
            <a:ext cx="845222" cy="484632"/>
          </a:xfrm>
          <a:prstGeom prst="rightArrow">
            <a:avLst>
              <a:gd name="adj1" fmla="val 50000"/>
              <a:gd name="adj2" fmla="val 92882"/>
            </a:avLst>
          </a:prstGeom>
          <a:solidFill>
            <a:srgbClr val="98C222">
              <a:alpha val="50000"/>
            </a:srgbClr>
          </a:solidFill>
          <a:ln>
            <a:noFill/>
          </a:ln>
          <a:effectLst>
            <a:outerShdw blurRad="50800" dist="38100" dir="2700000" algn="tl" rotWithShape="0">
              <a:srgbClr val="843D8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7" name="TextBox 26"/>
          <p:cNvSpPr txBox="1"/>
          <p:nvPr/>
        </p:nvSpPr>
        <p:spPr>
          <a:xfrm>
            <a:off x="5955332" y="3337597"/>
            <a:ext cx="2731468" cy="246221"/>
          </a:xfrm>
          <a:prstGeom prst="rect">
            <a:avLst/>
          </a:prstGeom>
          <a:noFill/>
          <a:effectLst>
            <a:outerShdw blurRad="50800" dist="38100" dir="2700000" algn="tl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Possible actions</a:t>
            </a:r>
            <a:endParaRPr lang="en-US" sz="12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00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28845"/>
            <a:ext cx="8229600" cy="6679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cap="small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 and </a:t>
            </a:r>
            <a:r>
              <a:rPr lang="en-US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Idea</a:t>
            </a:r>
            <a:endParaRPr lang="en-US" sz="2000" b="1" cap="small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390" name="Csoportba foglalás 13"/>
          <p:cNvGrpSpPr>
            <a:grpSpLocks/>
          </p:cNvGrpSpPr>
          <p:nvPr/>
        </p:nvGrpSpPr>
        <p:grpSpPr bwMode="auto">
          <a:xfrm>
            <a:off x="0" y="1196752"/>
            <a:ext cx="8170863" cy="144462"/>
            <a:chOff x="0" y="908720"/>
            <a:chExt cx="8171384" cy="144016"/>
          </a:xfrm>
        </p:grpSpPr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0" y="908720"/>
              <a:ext cx="8171384" cy="72008"/>
            </a:xfrm>
            <a:prstGeom prst="rect">
              <a:avLst/>
            </a:prstGeom>
            <a:solidFill>
              <a:srgbClr val="98C222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0" y="980728"/>
              <a:ext cx="3995936" cy="72008"/>
            </a:xfrm>
            <a:prstGeom prst="rect">
              <a:avLst/>
            </a:prstGeom>
            <a:solidFill>
              <a:srgbClr val="843D8D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68" y="220979"/>
            <a:ext cx="921296" cy="615733"/>
          </a:xfrm>
          <a:prstGeom prst="rect">
            <a:avLst/>
          </a:prstGeom>
        </p:spPr>
      </p:pic>
      <p:pic>
        <p:nvPicPr>
          <p:cNvPr id="16" name="Kép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58" y="112585"/>
            <a:ext cx="2103610" cy="6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51520" y="1413444"/>
            <a:ext cx="540000" cy="5400000"/>
          </a:xfrm>
          <a:prstGeom prst="rect">
            <a:avLst/>
          </a:prstGeom>
          <a:solidFill>
            <a:srgbClr val="98C22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1472199"/>
            <a:ext cx="246221" cy="5400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5000"/>
              </a:srgbClr>
            </a:outerShdw>
          </a:effectLst>
        </p:spPr>
        <p:txBody>
          <a:bodyPr vert="vert270" wrap="square" lIns="0" tIns="108000" rIns="0" bIns="0" rtlCol="0" anchor="b">
            <a:spAutoFit/>
          </a:bodyPr>
          <a:lstStyle/>
          <a:p>
            <a:pPr algn="r"/>
            <a:r>
              <a:rPr lang="en-US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is the right partner?</a:t>
            </a:r>
            <a:endParaRPr lang="en-US" sz="1600" dirty="0">
              <a:solidFill>
                <a:srgbClr val="003399"/>
              </a:solidFill>
              <a:effectLst>
                <a:outerShdw blurRad="50800" dist="50800" dir="5400000" algn="ctr" rotWithShape="0">
                  <a:schemeClr val="bg1">
                    <a:alpha val="36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1841835" y="2256318"/>
            <a:ext cx="3301632" cy="668626"/>
          </a:xfrm>
          <a:prstGeom prst="rect">
            <a:avLst/>
          </a:prstGeom>
          <a:solidFill>
            <a:srgbClr val="843D8D">
              <a:alpha val="20000"/>
            </a:srgbClr>
          </a:solidFill>
          <a:effectLst>
            <a:softEdge rad="38100"/>
          </a:effectLst>
        </p:spPr>
        <p:txBody>
          <a:bodyPr wrap="square" lIns="72000" tIns="72000" rIns="72000" bIns="72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 2.1.1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length of reconstructed or upgraded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access roads to natural, cultural and historic tourism sites  </a:t>
            </a:r>
          </a:p>
        </p:txBody>
      </p:sp>
      <p:sp>
        <p:nvSpPr>
          <p:cNvPr id="27" name="TextBox 24"/>
          <p:cNvSpPr txBox="1"/>
          <p:nvPr/>
        </p:nvSpPr>
        <p:spPr>
          <a:xfrm>
            <a:off x="1833777" y="6021288"/>
            <a:ext cx="3309689" cy="837904"/>
          </a:xfrm>
          <a:prstGeom prst="rect">
            <a:avLst/>
          </a:prstGeom>
          <a:solidFill>
            <a:srgbClr val="843D8D">
              <a:alpha val="20000"/>
            </a:srgbClr>
          </a:solidFill>
          <a:effectLst>
            <a:softEdge rad="38100"/>
          </a:effectLst>
        </p:spPr>
        <p:txBody>
          <a:bodyPr wrap="square" lIns="72000" tIns="72000" rIns="72000" bIns="7200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OI.2.3.2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 of public awareness initiatives promoting sustainable use of natural, historical and cultural heritage and resources</a:t>
            </a:r>
          </a:p>
        </p:txBody>
      </p:sp>
      <p:sp>
        <p:nvSpPr>
          <p:cNvPr id="28" name="TextBox 24"/>
          <p:cNvSpPr txBox="1"/>
          <p:nvPr/>
        </p:nvSpPr>
        <p:spPr>
          <a:xfrm>
            <a:off x="1841835" y="3501008"/>
            <a:ext cx="3301632" cy="668626"/>
          </a:xfrm>
          <a:prstGeom prst="rect">
            <a:avLst/>
          </a:prstGeom>
          <a:solidFill>
            <a:srgbClr val="843D8D">
              <a:alpha val="20000"/>
            </a:srgbClr>
          </a:solidFill>
          <a:effectLst>
            <a:softEdge rad="38100"/>
          </a:effectLst>
        </p:spPr>
        <p:txBody>
          <a:bodyPr wrap="square" lIns="72000" tIns="72000" rIns="72000" bIns="7200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OI.2.1.3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 of newly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built/ reconstructed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facilities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in/leading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touristic sites </a:t>
            </a:r>
          </a:p>
        </p:txBody>
      </p:sp>
      <p:sp>
        <p:nvSpPr>
          <p:cNvPr id="30" name="TextBox 24"/>
          <p:cNvSpPr txBox="1"/>
          <p:nvPr/>
        </p:nvSpPr>
        <p:spPr>
          <a:xfrm>
            <a:off x="1830957" y="5013176"/>
            <a:ext cx="3312510" cy="668626"/>
          </a:xfrm>
          <a:prstGeom prst="rect">
            <a:avLst/>
          </a:prstGeom>
          <a:solidFill>
            <a:srgbClr val="843D8D">
              <a:alpha val="20000"/>
            </a:srgbClr>
          </a:solidFill>
          <a:effectLst>
            <a:softEdge rad="38100"/>
          </a:effectLst>
        </p:spPr>
        <p:txBody>
          <a:bodyPr wrap="square" lIns="72000" tIns="72000" rIns="72000" bIns="7200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 </a:t>
            </a:r>
            <a:r>
              <a:rPr lang="en-US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2.2.5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 of people involved in training and capacity building activities in the field of sustainable tourism </a:t>
            </a:r>
          </a:p>
        </p:txBody>
      </p:sp>
      <p:sp>
        <p:nvSpPr>
          <p:cNvPr id="31" name="TextBox 24"/>
          <p:cNvSpPr txBox="1"/>
          <p:nvPr/>
        </p:nvSpPr>
        <p:spPr>
          <a:xfrm>
            <a:off x="1842431" y="2880645"/>
            <a:ext cx="3306228" cy="668626"/>
          </a:xfrm>
          <a:prstGeom prst="rect">
            <a:avLst/>
          </a:prstGeom>
          <a:solidFill>
            <a:srgbClr val="843D8D">
              <a:alpha val="20000"/>
            </a:srgbClr>
          </a:solidFill>
          <a:effectLst>
            <a:softEdge rad="38100"/>
          </a:effectLst>
        </p:spPr>
        <p:txBody>
          <a:bodyPr wrap="square" lIns="72000" tIns="72000" rIns="72000" bIns="7200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 2.1.2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length of newly built, reconstructed or upgraded cycling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routes/walking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paths</a:t>
            </a:r>
            <a:endParaRPr lang="en-US" sz="12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1841835" y="4149080"/>
            <a:ext cx="3307421" cy="499349"/>
          </a:xfrm>
          <a:prstGeom prst="rect">
            <a:avLst/>
          </a:prstGeom>
          <a:solidFill>
            <a:srgbClr val="843D8D">
              <a:alpha val="20000"/>
            </a:srgbClr>
          </a:solidFill>
          <a:effectLst>
            <a:softEdge rad="38100"/>
          </a:effectLst>
        </p:spPr>
        <p:txBody>
          <a:bodyPr wrap="square" lIns="72000" tIns="72000" rIns="72000" bIns="7200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OI.2.1.4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reconstructed/ restored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cultural and historical touristic sites </a:t>
            </a:r>
            <a:endParaRPr lang="en-US" sz="12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TextBox 12"/>
          <p:cNvSpPr txBox="1"/>
          <p:nvPr/>
        </p:nvSpPr>
        <p:spPr>
          <a:xfrm>
            <a:off x="6101055" y="2137030"/>
            <a:ext cx="2725387" cy="1508105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Investments </a:t>
            </a:r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accessibility </a:t>
            </a:r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touristic </a:t>
            </a:r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sites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access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roads, cycling routes, walking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paths</a:t>
            </a:r>
          </a:p>
          <a:p>
            <a:pPr algn="just">
              <a:spcBef>
                <a:spcPts val="600"/>
              </a:spcBef>
            </a:pP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Upgrade of public utilities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tourism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sites -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electricity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water-supply,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sewerage</a:t>
            </a:r>
          </a:p>
          <a:p>
            <a:pPr algn="just">
              <a:spcBef>
                <a:spcPts val="600"/>
              </a:spcBef>
            </a:pP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Investments for restoration and conservation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touristic sites</a:t>
            </a:r>
          </a:p>
        </p:txBody>
      </p:sp>
      <p:sp>
        <p:nvSpPr>
          <p:cNvPr id="36" name="TextBox 12"/>
          <p:cNvSpPr txBox="1"/>
          <p:nvPr/>
        </p:nvSpPr>
        <p:spPr>
          <a:xfrm>
            <a:off x="6119497" y="5001533"/>
            <a:ext cx="2706946" cy="126188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Training and consultancy support for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touristic organizations to improve their products, services,  performance and staff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skills</a:t>
            </a:r>
          </a:p>
          <a:p>
            <a:pPr algn="just">
              <a:spcBef>
                <a:spcPts val="600"/>
              </a:spcBef>
            </a:pP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Joint public activities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promotion of common tourist destinations in the border region</a:t>
            </a:r>
          </a:p>
        </p:txBody>
      </p:sp>
      <p:sp>
        <p:nvSpPr>
          <p:cNvPr id="38" name="TextBox 22"/>
          <p:cNvSpPr txBox="1"/>
          <p:nvPr/>
        </p:nvSpPr>
        <p:spPr>
          <a:xfrm>
            <a:off x="1836238" y="4653136"/>
            <a:ext cx="3307228" cy="330072"/>
          </a:xfrm>
          <a:prstGeom prst="rect">
            <a:avLst/>
          </a:prstGeom>
          <a:solidFill>
            <a:srgbClr val="843D8D">
              <a:alpha val="40000"/>
            </a:srgbClr>
          </a:solidFill>
          <a:effectLst/>
        </p:spPr>
        <p:txBody>
          <a:bodyPr wrap="square" lIns="72000" tIns="72000" rIns="72000" bIns="72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 Objective 2.2</a:t>
            </a:r>
            <a:endParaRPr lang="en-US" sz="105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TextBox 22"/>
          <p:cNvSpPr txBox="1"/>
          <p:nvPr/>
        </p:nvSpPr>
        <p:spPr>
          <a:xfrm>
            <a:off x="1856070" y="5691216"/>
            <a:ext cx="3287396" cy="330072"/>
          </a:xfrm>
          <a:prstGeom prst="rect">
            <a:avLst/>
          </a:prstGeom>
          <a:solidFill>
            <a:srgbClr val="843D8D">
              <a:alpha val="40000"/>
            </a:srgbClr>
          </a:solidFill>
          <a:effectLst/>
        </p:spPr>
        <p:txBody>
          <a:bodyPr wrap="square" lIns="72000" tIns="72000" rIns="72000" bIns="72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 Objective 2.3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8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51" y="1516226"/>
            <a:ext cx="756000" cy="756000"/>
          </a:xfrm>
          <a:prstGeom prst="rect">
            <a:avLst/>
          </a:prstGeom>
        </p:spPr>
      </p:pic>
      <p:sp>
        <p:nvSpPr>
          <p:cNvPr id="34" name="TextBox 14"/>
          <p:cNvSpPr txBox="1"/>
          <p:nvPr/>
        </p:nvSpPr>
        <p:spPr>
          <a:xfrm>
            <a:off x="1836238" y="1412776"/>
            <a:ext cx="3307228" cy="397201"/>
          </a:xfrm>
          <a:prstGeom prst="rect">
            <a:avLst/>
          </a:prstGeom>
          <a:solidFill>
            <a:srgbClr val="843D8D">
              <a:alpha val="40000"/>
            </a:srgbClr>
          </a:solidFill>
          <a:effectLst>
            <a:outerShdw blurRad="50800" dist="38100" dir="2700000" algn="tl" rotWithShape="0">
              <a:srgbClr val="843D8D">
                <a:alpha val="40000"/>
              </a:srgbClr>
            </a:outerShdw>
          </a:effectLst>
        </p:spPr>
        <p:txBody>
          <a:bodyPr wrap="square" lIns="90000" tIns="90000" rIns="90000" bIns="90000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3399"/>
                </a:solidFill>
              </a:rPr>
              <a:t>PA 2 Sustainable Tourism</a:t>
            </a:r>
          </a:p>
        </p:txBody>
      </p:sp>
      <p:sp>
        <p:nvSpPr>
          <p:cNvPr id="45" name="TextBox 22"/>
          <p:cNvSpPr txBox="1"/>
          <p:nvPr/>
        </p:nvSpPr>
        <p:spPr>
          <a:xfrm>
            <a:off x="1841835" y="1846209"/>
            <a:ext cx="3301631" cy="330072"/>
          </a:xfrm>
          <a:prstGeom prst="rect">
            <a:avLst/>
          </a:prstGeom>
          <a:solidFill>
            <a:srgbClr val="843D8D">
              <a:alpha val="40000"/>
            </a:srgbClr>
          </a:solidFill>
          <a:effectLst/>
        </p:spPr>
        <p:txBody>
          <a:bodyPr wrap="square" lIns="72000" tIns="72000" rIns="72000" bIns="72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 Objective 2.1</a:t>
            </a:r>
            <a:endParaRPr lang="en-US" sz="105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TextBox 9"/>
          <p:cNvSpPr txBox="1"/>
          <p:nvPr/>
        </p:nvSpPr>
        <p:spPr>
          <a:xfrm rot="-5400000">
            <a:off x="654195" y="3225727"/>
            <a:ext cx="2190614" cy="18466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‘Unreached’ Indicators</a:t>
            </a:r>
            <a:endParaRPr lang="en-US" sz="12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94974" y="1884846"/>
            <a:ext cx="2731468" cy="246221"/>
          </a:xfrm>
          <a:prstGeom prst="rect">
            <a:avLst/>
          </a:prstGeom>
          <a:noFill/>
          <a:effectLst>
            <a:outerShdw blurRad="50800" dist="38100" dir="2700000" algn="tl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Possible actions</a:t>
            </a:r>
            <a:endParaRPr lang="en-US" sz="12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5" name="Стрелка надясно 42"/>
          <p:cNvSpPr/>
          <p:nvPr/>
        </p:nvSpPr>
        <p:spPr>
          <a:xfrm>
            <a:off x="5220072" y="1765640"/>
            <a:ext cx="845222" cy="484632"/>
          </a:xfrm>
          <a:prstGeom prst="rightArrow">
            <a:avLst>
              <a:gd name="adj1" fmla="val 50000"/>
              <a:gd name="adj2" fmla="val 92882"/>
            </a:avLst>
          </a:prstGeom>
          <a:solidFill>
            <a:srgbClr val="843D8D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srgbClr val="98C22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6" name="Стрелка надясно 42"/>
          <p:cNvSpPr/>
          <p:nvPr/>
        </p:nvSpPr>
        <p:spPr>
          <a:xfrm>
            <a:off x="5220072" y="4581128"/>
            <a:ext cx="845222" cy="484632"/>
          </a:xfrm>
          <a:prstGeom prst="rightArrow">
            <a:avLst>
              <a:gd name="adj1" fmla="val 50000"/>
              <a:gd name="adj2" fmla="val 92882"/>
            </a:avLst>
          </a:prstGeom>
          <a:solidFill>
            <a:srgbClr val="843D8D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srgbClr val="98C22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7" name="TextBox 56"/>
          <p:cNvSpPr txBox="1"/>
          <p:nvPr/>
        </p:nvSpPr>
        <p:spPr>
          <a:xfrm>
            <a:off x="6136110" y="4695061"/>
            <a:ext cx="2731468" cy="246221"/>
          </a:xfrm>
          <a:prstGeom prst="rect">
            <a:avLst/>
          </a:prstGeom>
          <a:noFill/>
          <a:effectLst>
            <a:outerShdw blurRad="50800" dist="38100" dir="2700000" algn="tl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Possible actions</a:t>
            </a:r>
            <a:endParaRPr lang="en-US" sz="12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4" name="Picture 10" descr="&amp;Rcy;&amp;iecy;&amp;zcy;&amp;ucy;&amp;lcy;&amp;tcy;&amp;acy;&amp;tcy; &amp;scy; &amp;icy;&amp;zcy;&amp;ocy;&amp;bcy;&amp;rcy;&amp;acy;&amp;zhcy;&amp;iecy;&amp;ncy;&amp;icy;&amp;iecy; &amp;zcy;&amp;acy; project idea 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096" y="4345021"/>
            <a:ext cx="722346" cy="6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&amp;Rcy;&amp;iecy;&amp;zcy;&amp;ucy;&amp;lcy;&amp;tcy;&amp;acy;&amp;tcy; &amp;scy; &amp;icy;&amp;zcy;&amp;ocy;&amp;bcy;&amp;rcy;&amp;acy;&amp;zhcy;&amp;iecy;&amp;ncy;&amp;icy;&amp;iecy; &amp;zcy;&amp;acy; project idea icon 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735" y="1504619"/>
            <a:ext cx="66325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62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6075827" y="6057360"/>
            <a:ext cx="2880320" cy="612000"/>
          </a:xfrm>
          <a:prstGeom prst="rect">
            <a:avLst/>
          </a:prstGeom>
          <a:solidFill>
            <a:srgbClr val="92D050">
              <a:alpha val="40000"/>
            </a:srgbClr>
          </a:solidFill>
          <a:ln w="31750" cmpd="sng">
            <a:noFill/>
            <a:prstDash val="sysDot"/>
          </a:ln>
          <a:effectLst/>
        </p:spPr>
        <p:txBody>
          <a:bodyPr wrap="square" lIns="108000" tIns="180000" rIns="108000" bIns="36000" anchor="b" anchorCtr="1">
            <a:spAutoFit/>
          </a:bodyPr>
          <a:lstStyle/>
          <a:p>
            <a:pPr algn="ctr">
              <a:spcBef>
                <a:spcPts val="600"/>
              </a:spcBef>
              <a:buClr>
                <a:srgbClr val="003399"/>
              </a:buClr>
              <a:buSzPct val="150000"/>
              <a:tabLst>
                <a:tab pos="1255713" algn="l"/>
              </a:tabLst>
            </a:pP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 reference for already created partnerships </a:t>
            </a:r>
            <a:endParaRPr lang="en-US" sz="1200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87624" y="6093295"/>
            <a:ext cx="2880000" cy="612000"/>
          </a:xfrm>
          <a:prstGeom prst="rect">
            <a:avLst/>
          </a:prstGeom>
          <a:solidFill>
            <a:srgbClr val="92D050">
              <a:alpha val="40000"/>
            </a:srgbClr>
          </a:solidFill>
          <a:ln w="31750" cmpd="sng">
            <a:noFill/>
            <a:prstDash val="sysDot"/>
          </a:ln>
          <a:effectLst/>
        </p:spPr>
        <p:txBody>
          <a:bodyPr wrap="square" lIns="108000" tIns="180000" rIns="108000" bIns="36000" anchor="b" anchorCtr="1">
            <a:spAutoFit/>
          </a:bodyPr>
          <a:lstStyle/>
          <a:p>
            <a:pPr algn="ctr">
              <a:spcBef>
                <a:spcPts val="0"/>
              </a:spcBef>
              <a:buClr>
                <a:srgbClr val="003399"/>
              </a:buClr>
              <a:buSzPct val="150000"/>
              <a:tabLst>
                <a:tab pos="1255713" algn="l"/>
              </a:tabLst>
            </a:pP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Register your organization or</a:t>
            </a:r>
          </a:p>
          <a:p>
            <a:pPr algn="ctr">
              <a:spcBef>
                <a:spcPts val="0"/>
              </a:spcBef>
              <a:buClr>
                <a:srgbClr val="003399"/>
              </a:buClr>
              <a:buSzPct val="150000"/>
              <a:tabLst>
                <a:tab pos="1255713" algn="l"/>
              </a:tabLst>
            </a:pP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 for partners</a:t>
            </a:r>
            <a:endParaRPr lang="en-US" sz="1200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28845"/>
            <a:ext cx="8229600" cy="6679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 Search</a:t>
            </a:r>
            <a:endParaRPr lang="en-US" sz="2000" b="1" cap="small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390" name="Csoportba foglalás 13"/>
          <p:cNvGrpSpPr>
            <a:grpSpLocks/>
          </p:cNvGrpSpPr>
          <p:nvPr/>
        </p:nvGrpSpPr>
        <p:grpSpPr bwMode="auto">
          <a:xfrm>
            <a:off x="0" y="1196752"/>
            <a:ext cx="8170863" cy="144462"/>
            <a:chOff x="0" y="908720"/>
            <a:chExt cx="8171384" cy="144016"/>
          </a:xfrm>
        </p:grpSpPr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0" y="908720"/>
              <a:ext cx="8171384" cy="72008"/>
            </a:xfrm>
            <a:prstGeom prst="rect">
              <a:avLst/>
            </a:prstGeom>
            <a:solidFill>
              <a:srgbClr val="98C222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0" y="980728"/>
              <a:ext cx="3995936" cy="72008"/>
            </a:xfrm>
            <a:prstGeom prst="rect">
              <a:avLst/>
            </a:prstGeom>
            <a:solidFill>
              <a:srgbClr val="843D8D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68" y="220979"/>
            <a:ext cx="921296" cy="615733"/>
          </a:xfrm>
          <a:prstGeom prst="rect">
            <a:avLst/>
          </a:prstGeom>
        </p:spPr>
      </p:pic>
      <p:pic>
        <p:nvPicPr>
          <p:cNvPr id="16" name="Kép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58" y="112585"/>
            <a:ext cx="2103610" cy="6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51520" y="1413444"/>
            <a:ext cx="540000" cy="5400000"/>
          </a:xfrm>
          <a:prstGeom prst="rect">
            <a:avLst/>
          </a:prstGeom>
          <a:solidFill>
            <a:srgbClr val="98C22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1472199"/>
            <a:ext cx="246221" cy="5400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5000"/>
              </a:srgbClr>
            </a:outerShdw>
          </a:effectLst>
        </p:spPr>
        <p:txBody>
          <a:bodyPr vert="vert270" wrap="square" lIns="0" tIns="108000" rIns="0" bIns="0" rtlCol="0" anchor="b">
            <a:spAutoFit/>
          </a:bodyPr>
          <a:lstStyle/>
          <a:p>
            <a:pPr algn="r"/>
            <a:r>
              <a:rPr lang="en-US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find a partner?</a:t>
            </a:r>
            <a:endParaRPr lang="en-US" sz="1600" dirty="0">
              <a:solidFill>
                <a:srgbClr val="003399"/>
              </a:solidFill>
              <a:effectLst>
                <a:outerShdw blurRad="50800" dist="50800" dir="5400000" algn="ctr" rotWithShape="0">
                  <a:schemeClr val="bg1">
                    <a:alpha val="36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1660" y="1821592"/>
            <a:ext cx="4382427" cy="24622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 Search Database</a:t>
            </a:r>
            <a:endParaRPr lang="en-US" sz="10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2215" r="2750" b="14864"/>
          <a:stretch/>
        </p:blipFill>
        <p:spPr>
          <a:xfrm>
            <a:off x="997200" y="2373854"/>
            <a:ext cx="4942952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003128" y="2092206"/>
            <a:ext cx="4360960" cy="18466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http://www.ipacbc-bgtr.eu/</a:t>
            </a:r>
            <a:endParaRPr lang="en-US" sz="7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 descr="Screen Clipping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7" t="11809" r="20659" b="3875"/>
          <a:stretch/>
        </p:blipFill>
        <p:spPr>
          <a:xfrm>
            <a:off x="1331640" y="4030038"/>
            <a:ext cx="252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ight Arrow 14"/>
          <p:cNvSpPr/>
          <p:nvPr/>
        </p:nvSpPr>
        <p:spPr>
          <a:xfrm rot="2732076">
            <a:off x="2680068" y="5335720"/>
            <a:ext cx="564273" cy="484632"/>
          </a:xfrm>
          <a:prstGeom prst="rightArrow">
            <a:avLst/>
          </a:prstGeom>
          <a:solidFill>
            <a:srgbClr val="98C222">
              <a:alpha val="70000"/>
            </a:srgbClr>
          </a:solidFill>
          <a:ln>
            <a:solidFill>
              <a:srgbClr val="98C222"/>
            </a:solidFill>
          </a:ln>
          <a:effectLst>
            <a:outerShdw blurRad="50800" dist="38100" dir="2700000" algn="tl" rotWithShape="0">
              <a:srgbClr val="843D8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2732076">
            <a:off x="1039682" y="5335720"/>
            <a:ext cx="564273" cy="484632"/>
          </a:xfrm>
          <a:prstGeom prst="rightArrow">
            <a:avLst/>
          </a:prstGeom>
          <a:solidFill>
            <a:srgbClr val="98C222">
              <a:alpha val="70000"/>
            </a:srgbClr>
          </a:solidFill>
          <a:ln>
            <a:solidFill>
              <a:srgbClr val="98C222"/>
            </a:solidFill>
          </a:ln>
          <a:effectLst>
            <a:outerShdw blurRad="50800" dist="38100" dir="2700000" algn="tl" rotWithShape="0">
              <a:srgbClr val="843D8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71600" y="1412776"/>
            <a:ext cx="7719637" cy="276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 to find project partners </a:t>
            </a:r>
            <a:endParaRPr lang="en-US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2121" y="2420888"/>
            <a:ext cx="3084578" cy="16158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endParaRPr lang="en-US" sz="105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6" name="Picture 25" descr="Screen Clippin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798" y="1662932"/>
            <a:ext cx="252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 descr="Screen Clipping"/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8" t="1594" r="13307" b="14627"/>
          <a:stretch/>
        </p:blipFill>
        <p:spPr>
          <a:xfrm>
            <a:off x="6250969" y="3980195"/>
            <a:ext cx="252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Right Arrow 31"/>
          <p:cNvSpPr/>
          <p:nvPr/>
        </p:nvSpPr>
        <p:spPr>
          <a:xfrm rot="7991150">
            <a:off x="7228833" y="5513675"/>
            <a:ext cx="564273" cy="484632"/>
          </a:xfrm>
          <a:prstGeom prst="rightArrow">
            <a:avLst/>
          </a:prstGeom>
          <a:solidFill>
            <a:srgbClr val="98C222">
              <a:alpha val="70000"/>
            </a:srgbClr>
          </a:solidFill>
          <a:ln>
            <a:solidFill>
              <a:srgbClr val="98C222"/>
            </a:solidFill>
          </a:ln>
          <a:effectLst>
            <a:outerShdw blurRad="50800" dist="38100" dir="2700000" algn="tl" rotWithShape="0">
              <a:srgbClr val="843D8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hape 33"/>
          <p:cNvSpPr/>
          <p:nvPr/>
        </p:nvSpPr>
        <p:spPr>
          <a:xfrm>
            <a:off x="4895872" y="2103613"/>
            <a:ext cx="1081078" cy="1171438"/>
          </a:xfrm>
          <a:prstGeom prst="swooshArrow">
            <a:avLst>
              <a:gd name="adj1" fmla="val 31740"/>
              <a:gd name="adj2" fmla="val 31370"/>
            </a:avLst>
          </a:prstGeom>
          <a:solidFill>
            <a:srgbClr val="98C222">
              <a:alpha val="4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Shape 34"/>
          <p:cNvSpPr/>
          <p:nvPr/>
        </p:nvSpPr>
        <p:spPr>
          <a:xfrm rot="10800000">
            <a:off x="3782496" y="4374368"/>
            <a:ext cx="1081078" cy="1171438"/>
          </a:xfrm>
          <a:prstGeom prst="swooshArrow">
            <a:avLst>
              <a:gd name="adj1" fmla="val 31740"/>
              <a:gd name="adj2" fmla="val 31370"/>
            </a:avLst>
          </a:prstGeom>
          <a:solidFill>
            <a:srgbClr val="98C222">
              <a:alpha val="4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027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28845"/>
            <a:ext cx="8229600" cy="6679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 </a:t>
            </a:r>
            <a:r>
              <a:rPr lang="en-US" sz="2000" b="1" cap="small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Search</a:t>
            </a:r>
          </a:p>
        </p:txBody>
      </p:sp>
      <p:grpSp>
        <p:nvGrpSpPr>
          <p:cNvPr id="16390" name="Csoportba foglalás 13"/>
          <p:cNvGrpSpPr>
            <a:grpSpLocks/>
          </p:cNvGrpSpPr>
          <p:nvPr/>
        </p:nvGrpSpPr>
        <p:grpSpPr bwMode="auto">
          <a:xfrm>
            <a:off x="0" y="1196752"/>
            <a:ext cx="8170863" cy="144462"/>
            <a:chOff x="0" y="908720"/>
            <a:chExt cx="8171384" cy="144016"/>
          </a:xfrm>
        </p:grpSpPr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0" y="908720"/>
              <a:ext cx="8171384" cy="72008"/>
            </a:xfrm>
            <a:prstGeom prst="rect">
              <a:avLst/>
            </a:prstGeom>
            <a:solidFill>
              <a:srgbClr val="98C222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0" y="980728"/>
              <a:ext cx="3995936" cy="72008"/>
            </a:xfrm>
            <a:prstGeom prst="rect">
              <a:avLst/>
            </a:prstGeom>
            <a:solidFill>
              <a:srgbClr val="843D8D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68" y="220979"/>
            <a:ext cx="921296" cy="615733"/>
          </a:xfrm>
          <a:prstGeom prst="rect">
            <a:avLst/>
          </a:prstGeom>
        </p:spPr>
      </p:pic>
      <p:pic>
        <p:nvPicPr>
          <p:cNvPr id="16" name="Kép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58" y="112585"/>
            <a:ext cx="2103610" cy="6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51520" y="1413444"/>
            <a:ext cx="540000" cy="5400000"/>
          </a:xfrm>
          <a:prstGeom prst="rect">
            <a:avLst/>
          </a:prstGeom>
          <a:solidFill>
            <a:srgbClr val="98C22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1472199"/>
            <a:ext cx="246221" cy="5400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5000"/>
              </a:srgbClr>
            </a:outerShdw>
          </a:effectLst>
        </p:spPr>
        <p:txBody>
          <a:bodyPr vert="vert270" wrap="square" lIns="0" tIns="108000" rIns="0" bIns="0" rtlCol="0" anchor="b">
            <a:spAutoFit/>
          </a:bodyPr>
          <a:lstStyle/>
          <a:p>
            <a:pPr algn="r"/>
            <a:r>
              <a:rPr lang="en-US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find a partner?</a:t>
            </a:r>
            <a:endParaRPr lang="en-US" sz="1600" dirty="0">
              <a:solidFill>
                <a:srgbClr val="003399"/>
              </a:solidFill>
              <a:effectLst>
                <a:outerShdw blurRad="50800" dist="50800" dir="5400000" algn="ctr" rotWithShape="0">
                  <a:schemeClr val="bg1">
                    <a:alpha val="36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2121" y="2420888"/>
            <a:ext cx="3084578" cy="16158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endParaRPr lang="en-US" sz="105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-3745" b="1"/>
          <a:stretch/>
        </p:blipFill>
        <p:spPr>
          <a:xfrm>
            <a:off x="1107124" y="1556792"/>
            <a:ext cx="3896924" cy="356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997200" y="3542238"/>
            <a:ext cx="4146249" cy="469905"/>
          </a:xfrm>
          <a:prstGeom prst="rect">
            <a:avLst/>
          </a:prstGeom>
          <a:solidFill>
            <a:srgbClr val="92D050">
              <a:alpha val="40000"/>
            </a:srgbClr>
          </a:solidFill>
          <a:ln w="31750" cmpd="sng">
            <a:noFill/>
            <a:prstDash val="sysDot"/>
          </a:ln>
          <a:effectLst/>
        </p:spPr>
        <p:txBody>
          <a:bodyPr wrap="square" lIns="216000" tIns="180000" rIns="216000" bIns="72000" anchor="b" anchorCtr="1">
            <a:spAutoFit/>
          </a:bodyPr>
          <a:lstStyle/>
          <a:p>
            <a:pPr algn="ctr">
              <a:spcBef>
                <a:spcPts val="600"/>
              </a:spcBef>
              <a:buClr>
                <a:srgbClr val="003399"/>
              </a:buClr>
              <a:buSzPct val="150000"/>
              <a:tabLst>
                <a:tab pos="1255713" algn="l"/>
              </a:tabLst>
            </a:pPr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Follow us on-line</a:t>
            </a:r>
            <a:endParaRPr lang="en-US" sz="1400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12850" r="1963" b="3602"/>
          <a:stretch/>
        </p:blipFill>
        <p:spPr>
          <a:xfrm>
            <a:off x="1107123" y="1989063"/>
            <a:ext cx="3878923" cy="1688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4283968" y="6206534"/>
            <a:ext cx="4402832" cy="469905"/>
          </a:xfrm>
          <a:prstGeom prst="rect">
            <a:avLst/>
          </a:prstGeom>
          <a:solidFill>
            <a:srgbClr val="92D050">
              <a:alpha val="40000"/>
            </a:srgbClr>
          </a:solidFill>
          <a:ln w="31750" cmpd="sng">
            <a:noFill/>
            <a:prstDash val="sysDot"/>
          </a:ln>
          <a:effectLst/>
        </p:spPr>
        <p:txBody>
          <a:bodyPr wrap="square" lIns="108000" tIns="180000" rIns="108000" bIns="72000" anchor="b" anchorCtr="1">
            <a:spAutoFit/>
          </a:bodyPr>
          <a:lstStyle/>
          <a:p>
            <a:pPr algn="ctr">
              <a:spcBef>
                <a:spcPts val="600"/>
              </a:spcBef>
              <a:buClr>
                <a:srgbClr val="003399"/>
              </a:buClr>
              <a:buSzPct val="150000"/>
              <a:tabLst>
                <a:tab pos="1255713" algn="l"/>
              </a:tabLst>
            </a:pPr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Join the Partner Search Group </a:t>
            </a:r>
            <a:endParaRPr lang="en-US" sz="1400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" t="4231" r="2897" b="18100"/>
          <a:stretch/>
        </p:blipFill>
        <p:spPr>
          <a:xfrm>
            <a:off x="4441371" y="3861048"/>
            <a:ext cx="4055124" cy="2451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Shape 23"/>
          <p:cNvSpPr/>
          <p:nvPr/>
        </p:nvSpPr>
        <p:spPr>
          <a:xfrm rot="10800000">
            <a:off x="3528686" y="4134462"/>
            <a:ext cx="1081078" cy="1171438"/>
          </a:xfrm>
          <a:prstGeom prst="swooshArrow">
            <a:avLst>
              <a:gd name="adj1" fmla="val 31740"/>
              <a:gd name="adj2" fmla="val 31370"/>
            </a:avLst>
          </a:prstGeom>
          <a:solidFill>
            <a:srgbClr val="98C222">
              <a:alpha val="4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Shape 25"/>
          <p:cNvSpPr/>
          <p:nvPr/>
        </p:nvSpPr>
        <p:spPr>
          <a:xfrm>
            <a:off x="4761110" y="2141982"/>
            <a:ext cx="1081078" cy="1171438"/>
          </a:xfrm>
          <a:prstGeom prst="swooshArrow">
            <a:avLst>
              <a:gd name="adj1" fmla="val 31740"/>
              <a:gd name="adj2" fmla="val 31370"/>
            </a:avLst>
          </a:prstGeom>
          <a:solidFill>
            <a:srgbClr val="98C222">
              <a:alpha val="4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TextBox 26"/>
          <p:cNvSpPr txBox="1"/>
          <p:nvPr/>
        </p:nvSpPr>
        <p:spPr>
          <a:xfrm>
            <a:off x="5538226" y="2804015"/>
            <a:ext cx="3312368" cy="18466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www.facebook.com/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BulgariaTurkey/</a:t>
            </a:r>
            <a:endParaRPr lang="en-US" sz="12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8923" y="5287274"/>
            <a:ext cx="3359224" cy="353943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9"/>
              </a:rPr>
              <a:t>www.facebook.com/</a:t>
            </a:r>
            <a:endParaRPr lang="en-US" sz="1200" b="1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groups/</a:t>
            </a:r>
            <a:r>
              <a:rPr lang="en-US" sz="1100" b="1" dirty="0" err="1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PartnerSearchInterregIPABGTR</a:t>
            </a:r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endParaRPr lang="en-US" sz="6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47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 rotWithShape="1">
          <a:blip r:embed="rId3"/>
          <a:srcRect l="7598" t="3652" r="5026" b="10522"/>
          <a:stretch/>
        </p:blipFill>
        <p:spPr>
          <a:xfrm>
            <a:off x="6857887" y="1413444"/>
            <a:ext cx="1800000" cy="1440000"/>
          </a:xfrm>
          <a:prstGeom prst="rect">
            <a:avLst/>
          </a:prstGeom>
        </p:spPr>
      </p:pic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28845"/>
            <a:ext cx="8229600" cy="6679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cap="small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 A</a:t>
            </a:r>
            <a:r>
              <a:rPr lang="en-US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ssessment</a:t>
            </a:r>
            <a:endParaRPr lang="en-US" sz="2000" b="1" cap="small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390" name="Csoportba foglalás 13"/>
          <p:cNvGrpSpPr>
            <a:grpSpLocks/>
          </p:cNvGrpSpPr>
          <p:nvPr/>
        </p:nvGrpSpPr>
        <p:grpSpPr bwMode="auto">
          <a:xfrm>
            <a:off x="0" y="1196752"/>
            <a:ext cx="8170863" cy="144462"/>
            <a:chOff x="0" y="908720"/>
            <a:chExt cx="8171384" cy="144016"/>
          </a:xfrm>
        </p:grpSpPr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0" y="908720"/>
              <a:ext cx="8171384" cy="72008"/>
            </a:xfrm>
            <a:prstGeom prst="rect">
              <a:avLst/>
            </a:prstGeom>
            <a:solidFill>
              <a:srgbClr val="98C222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0" y="980728"/>
              <a:ext cx="3995936" cy="72008"/>
            </a:xfrm>
            <a:prstGeom prst="rect">
              <a:avLst/>
            </a:prstGeom>
            <a:solidFill>
              <a:srgbClr val="843D8D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68" y="220979"/>
            <a:ext cx="921296" cy="615733"/>
          </a:xfrm>
          <a:prstGeom prst="rect">
            <a:avLst/>
          </a:prstGeom>
        </p:spPr>
      </p:pic>
      <p:pic>
        <p:nvPicPr>
          <p:cNvPr id="16" name="Kép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58" y="112585"/>
            <a:ext cx="2103610" cy="6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51520" y="1413444"/>
            <a:ext cx="540000" cy="5400000"/>
          </a:xfrm>
          <a:prstGeom prst="rect">
            <a:avLst/>
          </a:prstGeom>
          <a:solidFill>
            <a:srgbClr val="98C22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1472199"/>
            <a:ext cx="246221" cy="5400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5000"/>
              </a:srgbClr>
            </a:outerShdw>
          </a:effectLst>
        </p:spPr>
        <p:txBody>
          <a:bodyPr vert="vert270" wrap="square" lIns="0" tIns="108000" rIns="0" bIns="0" rtlCol="0" anchor="b">
            <a:spAutoFit/>
          </a:bodyPr>
          <a:lstStyle/>
          <a:p>
            <a:pPr algn="r"/>
            <a:r>
              <a:rPr lang="en-US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is partnership estimated?</a:t>
            </a:r>
            <a:endParaRPr lang="en-US" sz="1600" dirty="0">
              <a:solidFill>
                <a:srgbClr val="003399"/>
              </a:solidFill>
              <a:effectLst>
                <a:outerShdw blurRad="50800" dist="50800" dir="5400000" algn="ctr" rotWithShape="0">
                  <a:schemeClr val="bg1">
                    <a:alpha val="36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8403" y="1472199"/>
            <a:ext cx="7719637" cy="276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Partnership </a:t>
            </a:r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 be evaluated</a:t>
            </a:r>
            <a:endParaRPr lang="en-US" sz="11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5676" y="2177559"/>
            <a:ext cx="6822364" cy="637849"/>
          </a:xfrm>
          <a:prstGeom prst="rect">
            <a:avLst/>
          </a:prstGeom>
          <a:solidFill>
            <a:srgbClr val="98C222">
              <a:alpha val="30000"/>
            </a:srgbClr>
          </a:solidFill>
          <a:effectLst/>
        </p:spPr>
        <p:txBody>
          <a:bodyPr wrap="square" lIns="144000" tIns="72000" rIns="36000" bIns="72000" rtlCol="0">
            <a:spAutoFit/>
          </a:bodyPr>
          <a:lstStyle/>
          <a:p>
            <a:r>
              <a:rPr lang="en-US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 the stage of</a:t>
            </a:r>
          </a:p>
          <a:p>
            <a:r>
              <a:rPr lang="en-US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Administrative and Eligibility check</a:t>
            </a:r>
            <a:endParaRPr lang="en-US" sz="1100" b="1" cap="small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 rot="5400000">
            <a:off x="1043608" y="2060848"/>
            <a:ext cx="720080" cy="720080"/>
          </a:xfrm>
          <a:prstGeom prst="triangle">
            <a:avLst/>
          </a:prstGeom>
          <a:solidFill>
            <a:srgbClr val="98C222">
              <a:alpha val="4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33588" y="2166306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en-US" sz="24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25676" y="4404529"/>
            <a:ext cx="6822364" cy="2218657"/>
          </a:xfrm>
          <a:prstGeom prst="rect">
            <a:avLst/>
          </a:prstGeom>
          <a:solidFill>
            <a:srgbClr val="98C222">
              <a:alpha val="16000"/>
            </a:srgbClr>
          </a:solidFill>
          <a:effectLst/>
        </p:spPr>
        <p:txBody>
          <a:bodyPr wrap="square" lIns="108000" tIns="108000" rIns="108000" bIns="10800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Does the partnership include 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</a:t>
            </a:r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least one partner from each side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cross-border region is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involved?</a:t>
            </a:r>
          </a:p>
          <a:p>
            <a:pPr algn="just">
              <a:spcBef>
                <a:spcPts val="600"/>
              </a:spcBef>
            </a:pP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requirement for the 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maximum </a:t>
            </a:r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participations of an organization as a Lead partner or project partner satisfied?</a:t>
            </a:r>
          </a:p>
          <a:p>
            <a:pPr algn="just">
              <a:spcBef>
                <a:spcPts val="600"/>
              </a:spcBef>
            </a:pP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the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 partner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registered </a:t>
            </a:r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least 12 months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before the deadline for submission of project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proposals?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100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project partners incl. the Lead partner meet the </a:t>
            </a:r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eligibility criteria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defined in Section 2.5.1 of the Guidelines for Applicants?</a:t>
            </a:r>
          </a:p>
          <a:p>
            <a:pPr algn="just">
              <a:spcBef>
                <a:spcPts val="600"/>
              </a:spcBef>
            </a:pP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</a:t>
            </a:r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least 3 of the cooperation criteria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clearly fulfilled</a:t>
            </a:r>
            <a:r>
              <a:rPr lang="bg-BG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the project proposal? Is the 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mandatory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cooperation in joint development and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joint implementation included?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43609" y="2924944"/>
            <a:ext cx="7704432" cy="483960"/>
          </a:xfrm>
          <a:prstGeom prst="rect">
            <a:avLst/>
          </a:prstGeom>
          <a:noFill/>
          <a:ln w="22225">
            <a:solidFill>
              <a:srgbClr val="98C222">
                <a:alpha val="90000"/>
              </a:srgbClr>
            </a:solidFill>
            <a:prstDash val="sysDash"/>
          </a:ln>
          <a:effectLst/>
        </p:spPr>
        <p:txBody>
          <a:bodyPr wrap="square" lIns="72000" tIns="72000" rIns="72000" bIns="72000" rtlCol="0">
            <a:spAutoFit/>
          </a:bodyPr>
          <a:lstStyle/>
          <a:p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project proposal will be checked for compliance with certain administrative and eligibility criteria deriving from the partnership you have created  </a:t>
            </a:r>
            <a:endParaRPr lang="en-US" sz="11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3609" y="3501008"/>
            <a:ext cx="7704432" cy="314683"/>
          </a:xfrm>
          <a:prstGeom prst="rect">
            <a:avLst/>
          </a:prstGeom>
          <a:noFill/>
          <a:ln w="25400">
            <a:solidFill>
              <a:srgbClr val="98C222">
                <a:alpha val="90000"/>
              </a:srgbClr>
            </a:solidFill>
            <a:prstDash val="sysDash"/>
          </a:ln>
          <a:effectLst/>
        </p:spPr>
        <p:txBody>
          <a:bodyPr wrap="square" lIns="72000" tIns="72000" rIns="72000" bIns="72000" rtlCol="0">
            <a:spAutoFit/>
          </a:bodyPr>
          <a:lstStyle/>
          <a:p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project proposal continues to next stage of assessment only if all criteria are met </a:t>
            </a:r>
            <a:endParaRPr lang="en-US" sz="11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0479" y="3933056"/>
            <a:ext cx="7719637" cy="276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Criteria </a:t>
            </a:r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administrative and eligibility compliance related to partnership</a:t>
            </a:r>
            <a:endParaRPr lang="en-US" sz="10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25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Csoportba foglalás 13"/>
          <p:cNvGrpSpPr>
            <a:grpSpLocks/>
          </p:cNvGrpSpPr>
          <p:nvPr/>
        </p:nvGrpSpPr>
        <p:grpSpPr bwMode="auto">
          <a:xfrm>
            <a:off x="0" y="1196752"/>
            <a:ext cx="8170863" cy="144462"/>
            <a:chOff x="0" y="908720"/>
            <a:chExt cx="8171384" cy="144016"/>
          </a:xfrm>
        </p:grpSpPr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0" y="908720"/>
              <a:ext cx="8171384" cy="72008"/>
            </a:xfrm>
            <a:prstGeom prst="rect">
              <a:avLst/>
            </a:prstGeom>
            <a:solidFill>
              <a:srgbClr val="98C222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0" y="980728"/>
              <a:ext cx="3995936" cy="72008"/>
            </a:xfrm>
            <a:prstGeom prst="rect">
              <a:avLst/>
            </a:prstGeom>
            <a:solidFill>
              <a:srgbClr val="843D8D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68" y="220979"/>
            <a:ext cx="921296" cy="615733"/>
          </a:xfrm>
          <a:prstGeom prst="rect">
            <a:avLst/>
          </a:prstGeom>
        </p:spPr>
      </p:pic>
      <p:pic>
        <p:nvPicPr>
          <p:cNvPr id="16" name="Kép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58" y="112585"/>
            <a:ext cx="2103610" cy="6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51520" y="1442061"/>
            <a:ext cx="540000" cy="5400000"/>
          </a:xfrm>
          <a:prstGeom prst="rect">
            <a:avLst/>
          </a:prstGeom>
          <a:solidFill>
            <a:srgbClr val="98C22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1472199"/>
            <a:ext cx="246221" cy="5400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5000"/>
              </a:srgbClr>
            </a:outerShdw>
          </a:effectLst>
        </p:spPr>
        <p:txBody>
          <a:bodyPr vert="vert270" wrap="square" lIns="0" tIns="108000" rIns="0" bIns="0" rtlCol="0" anchor="b">
            <a:spAutoFit/>
          </a:bodyPr>
          <a:lstStyle/>
          <a:p>
            <a:pPr algn="r"/>
            <a:r>
              <a:rPr lang="en-US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is partnership estimated?</a:t>
            </a:r>
            <a:endParaRPr lang="en-US" sz="1600" dirty="0">
              <a:solidFill>
                <a:srgbClr val="003399"/>
              </a:solidFill>
              <a:effectLst>
                <a:outerShdw blurRad="50800" dist="50800" dir="5400000" algn="ctr" rotWithShape="0">
                  <a:schemeClr val="bg1">
                    <a:alpha val="36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 rotWithShape="1">
          <a:blip r:embed="rId5"/>
          <a:srcRect l="3252" r="3344" b="6476"/>
          <a:stretch/>
        </p:blipFill>
        <p:spPr>
          <a:xfrm>
            <a:off x="6632708" y="938481"/>
            <a:ext cx="1800000" cy="144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925676" y="1701510"/>
            <a:ext cx="6804332" cy="637849"/>
          </a:xfrm>
          <a:prstGeom prst="rect">
            <a:avLst/>
          </a:prstGeom>
          <a:solidFill>
            <a:srgbClr val="843D8D">
              <a:alpha val="20000"/>
            </a:srgbClr>
          </a:solidFill>
          <a:effectLst/>
        </p:spPr>
        <p:txBody>
          <a:bodyPr wrap="square" lIns="144000" tIns="72000" rIns="36000" bIns="72000" rtlCol="0">
            <a:spAutoFit/>
          </a:bodyPr>
          <a:lstStyle/>
          <a:p>
            <a:r>
              <a:rPr lang="en-US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 the stage of</a:t>
            </a:r>
          </a:p>
          <a:p>
            <a:r>
              <a:rPr lang="en-US" b="1" cap="small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Technical and Quality Assessment</a:t>
            </a:r>
          </a:p>
        </p:txBody>
      </p:sp>
      <p:sp>
        <p:nvSpPr>
          <p:cNvPr id="23" name="Isosceles Triangle 22"/>
          <p:cNvSpPr/>
          <p:nvPr/>
        </p:nvSpPr>
        <p:spPr>
          <a:xfrm rot="5400000">
            <a:off x="1043608" y="1628800"/>
            <a:ext cx="720080" cy="720080"/>
          </a:xfrm>
          <a:prstGeom prst="triangle">
            <a:avLst/>
          </a:prstGeom>
          <a:solidFill>
            <a:srgbClr val="843D8D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133588" y="1734258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n-US" sz="24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64436" y="3356992"/>
            <a:ext cx="6865572" cy="1222624"/>
          </a:xfrm>
          <a:prstGeom prst="rect">
            <a:avLst/>
          </a:prstGeom>
          <a:solidFill>
            <a:srgbClr val="843D8D">
              <a:alpha val="10000"/>
            </a:srgbClr>
          </a:solidFill>
          <a:effectLst/>
        </p:spPr>
        <p:txBody>
          <a:bodyPr wrap="square" lIns="72000" tIns="72000" rIns="72000" bIns="7200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Competence of project partners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 the project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</a:t>
            </a:r>
          </a:p>
          <a:p>
            <a:pPr algn="just">
              <a:spcBef>
                <a:spcPts val="600"/>
              </a:spcBef>
            </a:pP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Composition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partnership 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relevance </a:t>
            </a:r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the proposed 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</a:t>
            </a:r>
          </a:p>
          <a:p>
            <a:pPr algn="just">
              <a:spcBef>
                <a:spcPts val="600"/>
              </a:spcBef>
            </a:pP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Experience of project partners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project management of public funded projects, especially in the field addressed by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project</a:t>
            </a:r>
          </a:p>
          <a:p>
            <a:pPr algn="just">
              <a:spcBef>
                <a:spcPts val="600"/>
              </a:spcBef>
            </a:pP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roject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resources – 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financial status, staff, equipment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43609" y="2492896"/>
            <a:ext cx="7686400" cy="483960"/>
          </a:xfrm>
          <a:prstGeom prst="rect">
            <a:avLst/>
          </a:prstGeom>
          <a:noFill/>
          <a:ln w="25400">
            <a:solidFill>
              <a:srgbClr val="843D8D">
                <a:alpha val="70000"/>
              </a:srgbClr>
            </a:solidFill>
            <a:prstDash val="sysDash"/>
          </a:ln>
          <a:effectLst/>
        </p:spPr>
        <p:txBody>
          <a:bodyPr wrap="square" lIns="72000" tIns="72000" rIns="72000" bIns="72000" rtlCol="0">
            <a:spAutoFit/>
          </a:bodyPr>
          <a:lstStyle/>
          <a:p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External assessors will rate the capacity of you</a:t>
            </a:r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partnership</a:t>
            </a:r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The maximum points awarded can be 15 out of 100  i.e. weight of 15% in the overall score </a:t>
            </a:r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28845"/>
            <a:ext cx="8229600" cy="6679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cap="small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 A</a:t>
            </a:r>
            <a:r>
              <a:rPr lang="en-US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ssessment</a:t>
            </a:r>
            <a:endParaRPr lang="en-US" sz="2000" b="1" cap="small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43609" y="4657843"/>
            <a:ext cx="7686400" cy="338554"/>
          </a:xfrm>
          <a:prstGeom prst="rect">
            <a:avLst/>
          </a:prstGeom>
          <a:noFill/>
          <a:ln w="25400">
            <a:noFill/>
            <a:prstDash val="sysDash"/>
          </a:ln>
          <a:effectLst>
            <a:outerShdw blurRad="50800" dist="38100" dir="2700000" algn="tl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content, budget and consistency with the </a:t>
            </a:r>
            <a:r>
              <a:rPr lang="en-US" sz="1100" b="1" dirty="0" err="1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 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estimated compared to partnership’s capacity </a:t>
            </a:r>
            <a:r>
              <a:rPr lang="en-US" sz="10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considering</a:t>
            </a:r>
            <a:endParaRPr lang="en-US" sz="10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3608" y="3068960"/>
            <a:ext cx="7719637" cy="21544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 capacity 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 includes</a:t>
            </a:r>
            <a:r>
              <a:rPr lang="bg-BG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9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54092" y="5085184"/>
            <a:ext cx="6822364" cy="1715067"/>
          </a:xfrm>
          <a:prstGeom prst="rect">
            <a:avLst/>
          </a:prstGeom>
          <a:solidFill>
            <a:srgbClr val="843D8D">
              <a:alpha val="10000"/>
            </a:srgbClr>
          </a:solidFill>
          <a:effectLst/>
        </p:spPr>
        <p:txBody>
          <a:bodyPr wrap="square" lIns="72000" tIns="72000" rIns="72000" bIns="7200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 of activities on 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joint initiatives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finding 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 solutions</a:t>
            </a:r>
          </a:p>
          <a:p>
            <a:pPr algn="just">
              <a:spcBef>
                <a:spcPts val="600"/>
              </a:spcBef>
            </a:pP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Coherence with </a:t>
            </a:r>
            <a:r>
              <a:rPr lang="en-US" sz="1100" dirty="0" err="1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objectives and contribution to territorial cooperation    </a:t>
            </a:r>
          </a:p>
          <a:p>
            <a:pPr algn="just">
              <a:spcBef>
                <a:spcPts val="600"/>
              </a:spcBef>
            </a:pP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Level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involvement and participation of project partners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</a:t>
            </a:r>
          </a:p>
          <a:p>
            <a:pPr algn="just">
              <a:spcBef>
                <a:spcPts val="600"/>
              </a:spcBef>
            </a:pP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Compliance between 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partners 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competences </a:t>
            </a:r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expertise</a:t>
            </a:r>
          </a:p>
          <a:p>
            <a:pPr algn="just">
              <a:spcBef>
                <a:spcPts val="600"/>
              </a:spcBef>
            </a:pP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Breakdown of project 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budget between partners</a:t>
            </a:r>
          </a:p>
          <a:p>
            <a:pPr algn="just">
              <a:spcBef>
                <a:spcPts val="600"/>
              </a:spcBef>
            </a:pP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Ability of project partners 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ensure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institutional and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financial </a:t>
            </a:r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sustainability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results</a:t>
            </a:r>
          </a:p>
        </p:txBody>
      </p:sp>
    </p:spTree>
    <p:extLst>
      <p:ext uri="{BB962C8B-B14F-4D97-AF65-F5344CB8AC3E}">
        <p14:creationId xmlns:p14="http://schemas.microsoft.com/office/powerpoint/2010/main" val="373317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ars Spinning Sticker"/>
          <p:cNvPicPr>
            <a:picLocks noChangeAspect="1" noChangeArrowheads="1" noCrop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776" y="1073239"/>
            <a:ext cx="5056804" cy="52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28845"/>
            <a:ext cx="8229600" cy="66790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cap="small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 </a:t>
            </a:r>
            <a:r>
              <a:rPr lang="en-US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project implementation</a:t>
            </a:r>
            <a:endParaRPr lang="en-US" sz="2000" b="1" cap="small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390" name="Csoportba foglalás 13"/>
          <p:cNvGrpSpPr>
            <a:grpSpLocks/>
          </p:cNvGrpSpPr>
          <p:nvPr/>
        </p:nvGrpSpPr>
        <p:grpSpPr bwMode="auto">
          <a:xfrm>
            <a:off x="0" y="1196752"/>
            <a:ext cx="8170863" cy="144462"/>
            <a:chOff x="0" y="908720"/>
            <a:chExt cx="8171384" cy="144016"/>
          </a:xfrm>
        </p:grpSpPr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0" y="908720"/>
              <a:ext cx="8171384" cy="72008"/>
            </a:xfrm>
            <a:prstGeom prst="rect">
              <a:avLst/>
            </a:prstGeom>
            <a:solidFill>
              <a:srgbClr val="98C222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0" y="980728"/>
              <a:ext cx="3995936" cy="72008"/>
            </a:xfrm>
            <a:prstGeom prst="rect">
              <a:avLst/>
            </a:prstGeom>
            <a:solidFill>
              <a:srgbClr val="843D8D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68" y="220979"/>
            <a:ext cx="921296" cy="615733"/>
          </a:xfrm>
          <a:prstGeom prst="rect">
            <a:avLst/>
          </a:prstGeom>
        </p:spPr>
      </p:pic>
      <p:pic>
        <p:nvPicPr>
          <p:cNvPr id="16" name="Kép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58" y="112585"/>
            <a:ext cx="2103610" cy="6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51520" y="1413444"/>
            <a:ext cx="540000" cy="5400000"/>
          </a:xfrm>
          <a:prstGeom prst="rect">
            <a:avLst/>
          </a:prstGeom>
          <a:solidFill>
            <a:srgbClr val="98C22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472199"/>
            <a:ext cx="246221" cy="5400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5000"/>
              </a:srgbClr>
            </a:outerShdw>
          </a:effectLst>
        </p:spPr>
        <p:txBody>
          <a:bodyPr vert="vert270" wrap="square" lIns="0" tIns="108000" rIns="0" bIns="0" rtlCol="0" anchor="b">
            <a:spAutoFit/>
          </a:bodyPr>
          <a:lstStyle/>
          <a:p>
            <a:pPr algn="r"/>
            <a:r>
              <a:rPr lang="en-US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develop partners cooperation?</a:t>
            </a:r>
            <a:endParaRPr lang="en-US" sz="1600" dirty="0">
              <a:solidFill>
                <a:srgbClr val="003399"/>
              </a:solidFill>
              <a:effectLst>
                <a:outerShdw blurRad="50800" dist="50800" dir="5400000" algn="ctr" rotWithShape="0">
                  <a:schemeClr val="bg1">
                    <a:alpha val="36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4490447" y="1546094"/>
            <a:ext cx="2073444" cy="2820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000" b="1" cap="small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</a:t>
            </a:r>
            <a:endParaRPr lang="en-US" b="1" cap="small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Текстово поле 25"/>
          <p:cNvSpPr txBox="1"/>
          <p:nvPr/>
        </p:nvSpPr>
        <p:spPr>
          <a:xfrm>
            <a:off x="4476749" y="2636912"/>
            <a:ext cx="1313182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000" b="1" cap="small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</a:t>
            </a:r>
            <a:endParaRPr lang="en-US" b="1" cap="small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Текстово поле 28"/>
          <p:cNvSpPr txBox="1"/>
          <p:nvPr/>
        </p:nvSpPr>
        <p:spPr>
          <a:xfrm>
            <a:off x="4490447" y="5158353"/>
            <a:ext cx="2062174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000" b="1" cap="small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Communicate</a:t>
            </a:r>
            <a:endParaRPr lang="en-US" sz="1600" b="1" cap="small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Текстово поле 29"/>
          <p:cNvSpPr txBox="1"/>
          <p:nvPr/>
        </p:nvSpPr>
        <p:spPr>
          <a:xfrm>
            <a:off x="4505672" y="3789040"/>
            <a:ext cx="1095903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000" b="1" cap="small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</a:t>
            </a:r>
            <a:endParaRPr lang="en-US" b="1" cap="small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2" name="Picture 8" descr="Свързано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392" y="5166345"/>
            <a:ext cx="640079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19"/>
          <p:cNvSpPr txBox="1"/>
          <p:nvPr/>
        </p:nvSpPr>
        <p:spPr>
          <a:xfrm>
            <a:off x="4487043" y="5518393"/>
            <a:ext cx="4261422" cy="430887"/>
          </a:xfrm>
          <a:prstGeom prst="rect">
            <a:avLst/>
          </a:prstGeom>
          <a:noFill/>
          <a:ln w="22225">
            <a:noFill/>
            <a:prstDash val="sysDash"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</a:t>
            </a:r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 regularly </a:t>
            </a:r>
            <a:r>
              <a:rPr lang="en-US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exchange status information and plan next activities</a:t>
            </a:r>
          </a:p>
        </p:txBody>
      </p:sp>
      <p:sp>
        <p:nvSpPr>
          <p:cNvPr id="7" name="AutoShape 10" descr="Резултат с изображение за communicate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8" name="AutoShape 12" descr="Резултат с изображение за communicate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9" name="AutoShape 14" descr="Резултат с изображение за communicate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391" y="1546094"/>
            <a:ext cx="6400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391" y="2636912"/>
            <a:ext cx="6400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391" y="3789041"/>
            <a:ext cx="6400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19"/>
          <p:cNvSpPr txBox="1"/>
          <p:nvPr/>
        </p:nvSpPr>
        <p:spPr>
          <a:xfrm>
            <a:off x="4484322" y="1916832"/>
            <a:ext cx="4264143" cy="430887"/>
          </a:xfrm>
          <a:prstGeom prst="rect">
            <a:avLst/>
          </a:prstGeom>
          <a:noFill/>
          <a:ln w="22225">
            <a:noFill/>
            <a:prstDash val="sysDash"/>
          </a:ln>
          <a:effectLst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partners carry common tasks with the aim to deliver project outputs</a:t>
            </a:r>
          </a:p>
        </p:txBody>
      </p:sp>
      <p:sp>
        <p:nvSpPr>
          <p:cNvPr id="41" name="TextBox 19"/>
          <p:cNvSpPr txBox="1"/>
          <p:nvPr/>
        </p:nvSpPr>
        <p:spPr>
          <a:xfrm>
            <a:off x="4484324" y="2988960"/>
            <a:ext cx="4264142" cy="646331"/>
          </a:xfrm>
          <a:prstGeom prst="rect">
            <a:avLst/>
          </a:prstGeom>
          <a:noFill/>
          <a:ln w="22225">
            <a:noFill/>
            <a:prstDash val="sysDash"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partners report to the Lead partner who informs </a:t>
            </a:r>
            <a:r>
              <a:rPr lang="en-US" sz="1400" b="1" dirty="0" err="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</a:t>
            </a:r>
            <a:r>
              <a:rPr lang="en-US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bodies for project progress</a:t>
            </a:r>
          </a:p>
        </p:txBody>
      </p:sp>
      <p:sp>
        <p:nvSpPr>
          <p:cNvPr id="42" name="TextBox 19"/>
          <p:cNvSpPr txBox="1"/>
          <p:nvPr/>
        </p:nvSpPr>
        <p:spPr>
          <a:xfrm>
            <a:off x="4505673" y="4141089"/>
            <a:ext cx="4242792" cy="861774"/>
          </a:xfrm>
          <a:prstGeom prst="rect">
            <a:avLst/>
          </a:prstGeom>
          <a:noFill/>
          <a:ln w="22225">
            <a:noFill/>
            <a:prstDash val="sysDash"/>
          </a:ln>
          <a:effectLst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partners inform the partnership for deviations and estimate the impact of </a:t>
            </a:r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modifications. Identify and assess risks, and apply risk management actions</a:t>
            </a:r>
            <a:endParaRPr lang="en-US" sz="14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" name="Съединение с чупка 13"/>
          <p:cNvCxnSpPr/>
          <p:nvPr/>
        </p:nvCxnSpPr>
        <p:spPr>
          <a:xfrm>
            <a:off x="1619672" y="3796334"/>
            <a:ext cx="2016224" cy="344755"/>
          </a:xfrm>
          <a:prstGeom prst="bentConnector3">
            <a:avLst>
              <a:gd name="adj1" fmla="val 82983"/>
            </a:avLst>
          </a:prstGeom>
          <a:ln w="50800" cmpd="sng">
            <a:prstDash val="solid"/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87" name="Съединение с чупка 16386"/>
          <p:cNvCxnSpPr/>
          <p:nvPr/>
        </p:nvCxnSpPr>
        <p:spPr>
          <a:xfrm flipV="1">
            <a:off x="2483768" y="1866134"/>
            <a:ext cx="1152128" cy="320040"/>
          </a:xfrm>
          <a:prstGeom prst="bentConnector3">
            <a:avLst>
              <a:gd name="adj1" fmla="val 80664"/>
            </a:avLst>
          </a:prstGeom>
          <a:ln w="50800">
            <a:prstDash val="solid"/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6" name="Съединение с чупка 16395"/>
          <p:cNvCxnSpPr/>
          <p:nvPr/>
        </p:nvCxnSpPr>
        <p:spPr>
          <a:xfrm flipV="1">
            <a:off x="1997840" y="2988960"/>
            <a:ext cx="1638056" cy="440040"/>
          </a:xfrm>
          <a:prstGeom prst="bentConnector3">
            <a:avLst>
              <a:gd name="adj1" fmla="val 69030"/>
            </a:avLst>
          </a:prstGeom>
          <a:ln w="50800">
            <a:prstDash val="solid"/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08" name="Съединение с чупка 16407"/>
          <p:cNvCxnSpPr/>
          <p:nvPr/>
        </p:nvCxnSpPr>
        <p:spPr>
          <a:xfrm>
            <a:off x="2411760" y="5158353"/>
            <a:ext cx="1224136" cy="307777"/>
          </a:xfrm>
          <a:prstGeom prst="bentConnector3">
            <a:avLst>
              <a:gd name="adj1" fmla="val 50000"/>
            </a:avLst>
          </a:prstGeom>
          <a:ln w="50800">
            <a:prstDash val="solid"/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24"/>
          <p:cNvSpPr txBox="1"/>
          <p:nvPr/>
        </p:nvSpPr>
        <p:spPr>
          <a:xfrm>
            <a:off x="899591" y="6023463"/>
            <a:ext cx="7848873" cy="67710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91440" rIns="91440" bIns="9144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implementation depends on the </a:t>
            </a:r>
            <a:r>
              <a:rPr lang="en-US" sz="1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level of coordination</a:t>
            </a:r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between partners</a:t>
            </a:r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the </a:t>
            </a:r>
            <a:r>
              <a:rPr lang="en-US" sz="1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quality of partnering relationship</a:t>
            </a:r>
            <a:endParaRPr lang="en-US" sz="16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2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2"/>
          <p:cNvSpPr txBox="1"/>
          <p:nvPr/>
        </p:nvSpPr>
        <p:spPr>
          <a:xfrm>
            <a:off x="1979710" y="1948208"/>
            <a:ext cx="6768754" cy="800219"/>
          </a:xfrm>
          <a:prstGeom prst="rect">
            <a:avLst/>
          </a:prstGeom>
          <a:solidFill>
            <a:srgbClr val="98C222">
              <a:alpha val="40000"/>
            </a:srgbClr>
          </a:solidFill>
          <a:ln w="22225">
            <a:solidFill>
              <a:srgbClr val="98C222"/>
            </a:solidFill>
            <a:prstDash val="sysDot"/>
          </a:ln>
          <a:effectLst/>
        </p:spPr>
        <p:txBody>
          <a:bodyPr wrap="square" lIns="91440" tIns="182880" rIns="91440" bIns="182880" rtlCol="0">
            <a:spAutoFit/>
          </a:bodyPr>
          <a:lstStyle/>
          <a:p>
            <a:r>
              <a:rPr lang="en-US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Working with </a:t>
            </a:r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</a:t>
            </a:r>
          </a:p>
          <a:p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cultures </a:t>
            </a:r>
            <a:r>
              <a:rPr lang="en-US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languages</a:t>
            </a:r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28845"/>
            <a:ext cx="8229600" cy="66790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cap="small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 </a:t>
            </a:r>
            <a:r>
              <a:rPr lang="en-US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project implementation</a:t>
            </a:r>
            <a:endParaRPr lang="en-US" sz="2000" b="1" cap="small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390" name="Csoportba foglalás 13"/>
          <p:cNvGrpSpPr>
            <a:grpSpLocks/>
          </p:cNvGrpSpPr>
          <p:nvPr/>
        </p:nvGrpSpPr>
        <p:grpSpPr bwMode="auto">
          <a:xfrm>
            <a:off x="0" y="1196752"/>
            <a:ext cx="8170863" cy="144462"/>
            <a:chOff x="0" y="908720"/>
            <a:chExt cx="8171384" cy="144016"/>
          </a:xfrm>
        </p:grpSpPr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0" y="908720"/>
              <a:ext cx="8171384" cy="72008"/>
            </a:xfrm>
            <a:prstGeom prst="rect">
              <a:avLst/>
            </a:prstGeom>
            <a:solidFill>
              <a:srgbClr val="98C222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0" y="980728"/>
              <a:ext cx="3995936" cy="72008"/>
            </a:xfrm>
            <a:prstGeom prst="rect">
              <a:avLst/>
            </a:prstGeom>
            <a:solidFill>
              <a:srgbClr val="843D8D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68" y="220979"/>
            <a:ext cx="921296" cy="615733"/>
          </a:xfrm>
          <a:prstGeom prst="rect">
            <a:avLst/>
          </a:prstGeom>
        </p:spPr>
      </p:pic>
      <p:pic>
        <p:nvPicPr>
          <p:cNvPr id="16" name="Kép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58" y="112585"/>
            <a:ext cx="2103610" cy="6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51520" y="1413444"/>
            <a:ext cx="540000" cy="5400000"/>
          </a:xfrm>
          <a:prstGeom prst="rect">
            <a:avLst/>
          </a:prstGeom>
          <a:solidFill>
            <a:srgbClr val="98C22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472199"/>
            <a:ext cx="246221" cy="5400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5000"/>
              </a:srgbClr>
            </a:outerShdw>
          </a:effectLst>
        </p:spPr>
        <p:txBody>
          <a:bodyPr vert="vert270" wrap="square" lIns="0" tIns="108000" rIns="0" bIns="0" rtlCol="0" anchor="b">
            <a:spAutoFit/>
          </a:bodyPr>
          <a:lstStyle/>
          <a:p>
            <a:pPr algn="r"/>
            <a:r>
              <a:rPr lang="en-US" sz="1600" dirty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Challenges </a:t>
            </a:r>
            <a:r>
              <a:rPr lang="en-US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600" dirty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 </a:t>
            </a:r>
            <a:r>
              <a:rPr lang="en-US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</a:t>
            </a:r>
            <a:r>
              <a:rPr lang="en-US" sz="1600" dirty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face?</a:t>
            </a:r>
          </a:p>
        </p:txBody>
      </p:sp>
      <p:sp>
        <p:nvSpPr>
          <p:cNvPr id="19" name="TextBox 12"/>
          <p:cNvSpPr txBox="1"/>
          <p:nvPr/>
        </p:nvSpPr>
        <p:spPr>
          <a:xfrm>
            <a:off x="2796144" y="2830395"/>
            <a:ext cx="5952320" cy="769441"/>
          </a:xfrm>
          <a:prstGeom prst="rect">
            <a:avLst/>
          </a:prstGeom>
          <a:solidFill>
            <a:srgbClr val="98C222">
              <a:alpha val="40000"/>
            </a:srgbClr>
          </a:solidFill>
          <a:ln w="22225">
            <a:solidFill>
              <a:srgbClr val="98C222"/>
            </a:solidFill>
            <a:prstDash val="sysDot"/>
          </a:ln>
          <a:effectLst/>
        </p:spPr>
        <p:txBody>
          <a:bodyPr wrap="square" lIns="91440" tIns="274320" rIns="91440" bIns="274320" rtlCol="0">
            <a:spAutoFit/>
          </a:bodyPr>
          <a:lstStyle/>
          <a:p>
            <a:r>
              <a:rPr lang="en-US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Working remotely </a:t>
            </a:r>
          </a:p>
        </p:txBody>
      </p:sp>
      <p:sp>
        <p:nvSpPr>
          <p:cNvPr id="20" name="TextBox 12"/>
          <p:cNvSpPr txBox="1"/>
          <p:nvPr/>
        </p:nvSpPr>
        <p:spPr>
          <a:xfrm>
            <a:off x="1997840" y="3675204"/>
            <a:ext cx="6750624" cy="769441"/>
          </a:xfrm>
          <a:prstGeom prst="rect">
            <a:avLst/>
          </a:prstGeom>
          <a:solidFill>
            <a:srgbClr val="98C222">
              <a:alpha val="40000"/>
            </a:srgbClr>
          </a:solidFill>
          <a:ln w="22225">
            <a:solidFill>
              <a:srgbClr val="98C222"/>
            </a:solidFill>
            <a:prstDash val="sysDot"/>
          </a:ln>
          <a:effectLst/>
        </p:spPr>
        <p:txBody>
          <a:bodyPr wrap="square" lIns="91440" tIns="274320" rIns="91440" bIns="274320" rtlCol="0">
            <a:spAutoFit/>
          </a:bodyPr>
          <a:lstStyle/>
          <a:p>
            <a:r>
              <a:rPr lang="en-US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Meeting </a:t>
            </a:r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requirements</a:t>
            </a:r>
            <a:endParaRPr lang="en-US" sz="14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12"/>
          <p:cNvSpPr txBox="1"/>
          <p:nvPr/>
        </p:nvSpPr>
        <p:spPr>
          <a:xfrm>
            <a:off x="2796144" y="4531767"/>
            <a:ext cx="5952320" cy="769441"/>
          </a:xfrm>
          <a:prstGeom prst="rect">
            <a:avLst/>
          </a:prstGeom>
          <a:solidFill>
            <a:srgbClr val="98C222">
              <a:alpha val="40000"/>
            </a:srgbClr>
          </a:solidFill>
          <a:ln w="22225">
            <a:solidFill>
              <a:srgbClr val="98C222"/>
            </a:solidFill>
            <a:prstDash val="sysDot"/>
          </a:ln>
          <a:effectLst/>
        </p:spPr>
        <p:txBody>
          <a:bodyPr wrap="square" lIns="91440" tIns="274320" rIns="91440" bIns="274320" rtlCol="0">
            <a:spAutoFit/>
          </a:bodyPr>
          <a:lstStyle/>
          <a:p>
            <a:r>
              <a:rPr lang="en-US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 </a:t>
            </a:r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own funds</a:t>
            </a:r>
            <a:endParaRPr lang="en-US" sz="14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4838660" y="2974450"/>
            <a:ext cx="3693780" cy="483960"/>
          </a:xfrm>
          <a:prstGeom prst="rect">
            <a:avLst/>
          </a:prstGeom>
          <a:solidFill>
            <a:srgbClr val="98C222">
              <a:alpha val="40000"/>
            </a:srgbClr>
          </a:solidFill>
          <a:ln w="22225" cmpd="sng">
            <a:solidFill>
              <a:srgbClr val="98C222"/>
            </a:solidFill>
            <a:prstDash val="sysDot"/>
          </a:ln>
          <a:effectLst/>
        </p:spPr>
        <p:txBody>
          <a:bodyPr wrap="square" lIns="72000" tIns="72000" rIns="72000" bIns="72000" rtlCol="0">
            <a:spAutoFit/>
          </a:bodyPr>
          <a:lstStyle/>
          <a:p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modern </a:t>
            </a:r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technologies help but 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not replace </a:t>
            </a:r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face-to-face 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contacts </a:t>
            </a:r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building trust</a:t>
            </a:r>
          </a:p>
        </p:txBody>
      </p:sp>
      <p:sp>
        <p:nvSpPr>
          <p:cNvPr id="24" name="TextBox 19"/>
          <p:cNvSpPr txBox="1"/>
          <p:nvPr/>
        </p:nvSpPr>
        <p:spPr>
          <a:xfrm>
            <a:off x="4838660" y="3771196"/>
            <a:ext cx="3693780" cy="483960"/>
          </a:xfrm>
          <a:prstGeom prst="rect">
            <a:avLst/>
          </a:prstGeom>
          <a:solidFill>
            <a:srgbClr val="98C222">
              <a:alpha val="40000"/>
            </a:srgbClr>
          </a:solidFill>
          <a:ln w="22225" cmpd="sng">
            <a:solidFill>
              <a:srgbClr val="98C222"/>
            </a:solidFill>
            <a:prstDash val="sysDot"/>
          </a:ln>
          <a:effectLst/>
        </p:spPr>
        <p:txBody>
          <a:bodyPr wrap="square" lIns="72000" tIns="72000" rIns="72000" bIns="72000" rtlCol="0">
            <a:spAutoFit/>
          </a:bodyPr>
          <a:lstStyle/>
          <a:p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 knowledge for the </a:t>
            </a:r>
            <a:r>
              <a:rPr lang="en-US" sz="1100" b="1" dirty="0" err="1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requirements - reporting, control, audit  </a:t>
            </a:r>
            <a:endParaRPr lang="en-US" sz="11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Box 19"/>
          <p:cNvSpPr txBox="1"/>
          <p:nvPr/>
        </p:nvSpPr>
        <p:spPr>
          <a:xfrm>
            <a:off x="4838660" y="4674507"/>
            <a:ext cx="3693780" cy="483960"/>
          </a:xfrm>
          <a:prstGeom prst="rect">
            <a:avLst/>
          </a:prstGeom>
          <a:solidFill>
            <a:srgbClr val="98C222">
              <a:alpha val="40000"/>
            </a:srgbClr>
          </a:solidFill>
          <a:ln w="22225" cmpd="sng">
            <a:solidFill>
              <a:srgbClr val="98C222"/>
            </a:solidFill>
            <a:prstDash val="sysDot"/>
          </a:ln>
          <a:effectLst/>
        </p:spPr>
        <p:txBody>
          <a:bodyPr wrap="square" lIns="72000" tIns="72000" rIns="72000" bIns="72000" rtlCol="0">
            <a:spAutoFit/>
          </a:bodyPr>
          <a:lstStyle/>
          <a:p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financial resources </a:t>
            </a:r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pre-finance 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</a:t>
            </a:r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costs until 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reimbursement of expenditures</a:t>
            </a:r>
            <a:endParaRPr lang="en-US" sz="11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6" name="Picture 6" descr="Резултат с изображение за challenge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36" y="1998080"/>
            <a:ext cx="731520" cy="731520"/>
          </a:xfrm>
          <a:prstGeom prst="rect">
            <a:avLst/>
          </a:prstGeom>
          <a:noFill/>
          <a:ln w="25400" cmpd="sng">
            <a:solidFill>
              <a:srgbClr val="003399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 descr="Свързано изображение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43" y="2850670"/>
            <a:ext cx="731520" cy="731520"/>
          </a:xfrm>
          <a:prstGeom prst="rect">
            <a:avLst/>
          </a:prstGeom>
          <a:noFill/>
          <a:ln w="22225" cmpd="sng">
            <a:solidFill>
              <a:srgbClr val="003399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36" y="3713125"/>
            <a:ext cx="731520" cy="731520"/>
          </a:xfrm>
          <a:prstGeom prst="rect">
            <a:avLst/>
          </a:prstGeom>
          <a:solidFill>
            <a:schemeClr val="bg1"/>
          </a:solidFill>
          <a:ln w="22225">
            <a:solidFill>
              <a:srgbClr val="003399"/>
            </a:solidFill>
            <a:prstDash val="solid"/>
            <a:miter lim="800000"/>
            <a:headEnd/>
            <a:tailEnd/>
          </a:ln>
          <a:effectLst/>
        </p:spPr>
      </p:pic>
      <p:pic>
        <p:nvPicPr>
          <p:cNvPr id="30" name="Picture 14" descr="Резултат с изображение за challenge png"/>
          <p:cNvPicPr>
            <a:picLocks noChangeAspect="1" noChangeArrowheads="1"/>
          </p:cNvPicPr>
          <p:nvPr/>
        </p:nvPicPr>
        <p:blipFill>
          <a:blip r:embed="rId10" cstate="print">
            <a:grayscl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352" y="4550727"/>
            <a:ext cx="728311" cy="731520"/>
          </a:xfrm>
          <a:prstGeom prst="rect">
            <a:avLst/>
          </a:prstGeom>
          <a:noFill/>
          <a:ln w="22225">
            <a:solidFill>
              <a:srgbClr val="003399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19"/>
          <p:cNvSpPr txBox="1"/>
          <p:nvPr/>
        </p:nvSpPr>
        <p:spPr>
          <a:xfrm>
            <a:off x="4831838" y="2106337"/>
            <a:ext cx="3700601" cy="483960"/>
          </a:xfrm>
          <a:prstGeom prst="rect">
            <a:avLst/>
          </a:prstGeom>
          <a:solidFill>
            <a:srgbClr val="98C222">
              <a:alpha val="40000"/>
            </a:srgbClr>
          </a:solidFill>
          <a:ln w="22225" cmpd="sng">
            <a:solidFill>
              <a:srgbClr val="98C222"/>
            </a:solidFill>
            <a:prstDash val="sysDot"/>
          </a:ln>
          <a:effectLst/>
        </p:spPr>
        <p:txBody>
          <a:bodyPr wrap="square" lIns="72000" tIns="72000" rIns="72000" bIns="72000" rtlCol="0">
            <a:spAutoFit/>
          </a:bodyPr>
          <a:lstStyle/>
          <a:p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share experiences and 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establish </a:t>
            </a:r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way </a:t>
            </a:r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working together </a:t>
            </a:r>
          </a:p>
        </p:txBody>
      </p:sp>
      <p:sp>
        <p:nvSpPr>
          <p:cNvPr id="31" name="TextBox 24"/>
          <p:cNvSpPr txBox="1"/>
          <p:nvPr/>
        </p:nvSpPr>
        <p:spPr>
          <a:xfrm>
            <a:off x="1948878" y="5701804"/>
            <a:ext cx="6624736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91440" rIns="91440" bIns="91440" rtlCol="0">
            <a:spAutoFit/>
          </a:bodyPr>
          <a:lstStyle/>
          <a:p>
            <a:pPr defTabSz="0">
              <a:spcBef>
                <a:spcPts val="0"/>
              </a:spcBef>
            </a:pPr>
            <a:r>
              <a:rPr lang="en-US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a partnership from the start </a:t>
            </a:r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requires </a:t>
            </a:r>
            <a:r>
              <a:rPr lang="en-US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time and </a:t>
            </a:r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but </a:t>
            </a:r>
            <a:r>
              <a:rPr lang="en-US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completely new </a:t>
            </a:r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partnerships can </a:t>
            </a:r>
            <a:r>
              <a:rPr lang="en-US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 and successfully deliver projects</a:t>
            </a:r>
            <a:endParaRPr lang="en-US" sz="14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6" name="Picture 4" descr="Резултат с изображение за challenge pn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711"/>
            <a:ext cx="731520" cy="731520"/>
          </a:xfrm>
          <a:prstGeom prst="rect">
            <a:avLst/>
          </a:prstGeom>
          <a:noFill/>
          <a:ln w="22225" cmpd="sng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Резултат с изображение за challenge 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79" y="5589240"/>
            <a:ext cx="733840" cy="731520"/>
          </a:xfrm>
          <a:prstGeom prst="rect">
            <a:avLst/>
          </a:prstGeom>
          <a:noFill/>
          <a:ln w="222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04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47168" y="5013176"/>
            <a:ext cx="2160000" cy="1036573"/>
          </a:xfrm>
          <a:prstGeom prst="rect">
            <a:avLst/>
          </a:prstGeom>
        </p:spPr>
      </p:pic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28845"/>
            <a:ext cx="8229600" cy="66790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</a:t>
            </a:r>
            <a:br>
              <a:rPr lang="en-US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sz="2000" b="1" cap="small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implementation</a:t>
            </a:r>
          </a:p>
        </p:txBody>
      </p:sp>
      <p:grpSp>
        <p:nvGrpSpPr>
          <p:cNvPr id="16390" name="Csoportba foglalás 13"/>
          <p:cNvGrpSpPr>
            <a:grpSpLocks/>
          </p:cNvGrpSpPr>
          <p:nvPr/>
        </p:nvGrpSpPr>
        <p:grpSpPr bwMode="auto">
          <a:xfrm>
            <a:off x="0" y="1196752"/>
            <a:ext cx="8170863" cy="144462"/>
            <a:chOff x="0" y="908720"/>
            <a:chExt cx="8171384" cy="144016"/>
          </a:xfrm>
        </p:grpSpPr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0" y="908720"/>
              <a:ext cx="8171384" cy="72008"/>
            </a:xfrm>
            <a:prstGeom prst="rect">
              <a:avLst/>
            </a:prstGeom>
            <a:solidFill>
              <a:srgbClr val="98C222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0" y="980728"/>
              <a:ext cx="3995936" cy="72008"/>
            </a:xfrm>
            <a:prstGeom prst="rect">
              <a:avLst/>
            </a:prstGeom>
            <a:solidFill>
              <a:srgbClr val="843D8D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68" y="220979"/>
            <a:ext cx="921296" cy="615733"/>
          </a:xfrm>
          <a:prstGeom prst="rect">
            <a:avLst/>
          </a:prstGeom>
        </p:spPr>
      </p:pic>
      <p:pic>
        <p:nvPicPr>
          <p:cNvPr id="16" name="Kép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58" y="112585"/>
            <a:ext cx="2103610" cy="6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51520" y="1413444"/>
            <a:ext cx="540000" cy="5400000"/>
          </a:xfrm>
          <a:prstGeom prst="rect">
            <a:avLst/>
          </a:prstGeom>
          <a:solidFill>
            <a:srgbClr val="98C22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472199"/>
            <a:ext cx="246221" cy="5400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5000"/>
              </a:srgbClr>
            </a:outerShdw>
          </a:effectLst>
        </p:spPr>
        <p:txBody>
          <a:bodyPr vert="vert270" wrap="square" lIns="0" tIns="108000" rIns="0" bIns="0" rtlCol="0" anchor="b">
            <a:spAutoFit/>
          </a:bodyPr>
          <a:lstStyle/>
          <a:p>
            <a:pPr algn="r"/>
            <a:r>
              <a:rPr lang="en-US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is cooperation level so important?</a:t>
            </a:r>
            <a:endParaRPr lang="en-US" sz="1600" dirty="0">
              <a:solidFill>
                <a:srgbClr val="003399"/>
              </a:solidFill>
              <a:effectLst>
                <a:outerShdw blurRad="50800" dist="50800" dir="5400000" algn="ctr" rotWithShape="0">
                  <a:schemeClr val="bg1">
                    <a:alpha val="36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8827" y="1501046"/>
            <a:ext cx="7719637" cy="276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 modifications</a:t>
            </a:r>
            <a:endParaRPr lang="en-US" sz="11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8"/>
          <p:cNvSpPr/>
          <p:nvPr/>
        </p:nvSpPr>
        <p:spPr>
          <a:xfrm>
            <a:off x="1009308" y="1916832"/>
            <a:ext cx="7739156" cy="551090"/>
          </a:xfrm>
          <a:prstGeom prst="rect">
            <a:avLst/>
          </a:prstGeom>
          <a:solidFill>
            <a:srgbClr val="92D050">
              <a:alpha val="16000"/>
            </a:srgbClr>
          </a:solidFill>
          <a:ln w="31750" cmpd="sng">
            <a:noFill/>
            <a:prstDash val="sysDot"/>
          </a:ln>
          <a:effectLst/>
        </p:spPr>
        <p:txBody>
          <a:bodyPr wrap="square" lIns="108000" tIns="108000" rIns="108000" bIns="72000">
            <a:spAutoFit/>
          </a:bodyPr>
          <a:lstStyle/>
          <a:p>
            <a:pPr algn="just">
              <a:spcBef>
                <a:spcPts val="600"/>
              </a:spcBef>
              <a:buClr>
                <a:srgbClr val="003399"/>
              </a:buClr>
              <a:buSzPct val="150000"/>
              <a:tabLst>
                <a:tab pos="1255713" algn="l"/>
              </a:tabLst>
            </a:pP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Inactive partners or partners that fail </a:t>
            </a:r>
            <a:r>
              <a:rPr lang="en-US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fulfil their 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obligations may threaten project implementation and the partnership be forced to exclude the partner  </a:t>
            </a:r>
          </a:p>
        </p:txBody>
      </p:sp>
      <p:sp>
        <p:nvSpPr>
          <p:cNvPr id="14" name="Rectangle 18"/>
          <p:cNvSpPr/>
          <p:nvPr/>
        </p:nvSpPr>
        <p:spPr>
          <a:xfrm>
            <a:off x="1014213" y="2589878"/>
            <a:ext cx="7739156" cy="551090"/>
          </a:xfrm>
          <a:prstGeom prst="rect">
            <a:avLst/>
          </a:prstGeom>
          <a:solidFill>
            <a:srgbClr val="92D050">
              <a:alpha val="16000"/>
            </a:srgbClr>
          </a:solidFill>
          <a:ln w="31750" cmpd="sng">
            <a:noFill/>
            <a:prstDash val="sysDot"/>
          </a:ln>
          <a:effectLst/>
        </p:spPr>
        <p:txBody>
          <a:bodyPr wrap="square" lIns="108000" tIns="108000" rIns="108000" bIns="72000">
            <a:spAutoFit/>
          </a:bodyPr>
          <a:lstStyle/>
          <a:p>
            <a:pPr algn="just">
              <a:spcBef>
                <a:spcPts val="600"/>
              </a:spcBef>
              <a:buClr>
                <a:srgbClr val="003399"/>
              </a:buClr>
              <a:buSzPct val="150000"/>
              <a:tabLst>
                <a:tab pos="1255713" algn="l"/>
              </a:tabLst>
            </a:pP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partner may decide to leave the partnership because he didn’t have clear idea of partner’s obligations at application </a:t>
            </a:r>
          </a:p>
        </p:txBody>
      </p:sp>
      <p:pic>
        <p:nvPicPr>
          <p:cNvPr id="15" name="Picture 4" descr="&amp;Rcy;&amp;iecy;&amp;zcy;&amp;ucy;&amp;lcy;&amp;tcy;&amp;acy;&amp;tcy; &amp;scy; &amp;icy;&amp;zcy;&amp;ocy;&amp;bcy;&amp;rcy;&amp;acy;&amp;zhcy;&amp;iecy;&amp;ncy;&amp;icy;&amp;iecy; &amp;zcy;&amp;acy; important sign &amp;bcy;&amp;lcy;&amp;ucy;&amp;ie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27" y="3315368"/>
            <a:ext cx="8908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24"/>
          <p:cNvSpPr txBox="1"/>
          <p:nvPr/>
        </p:nvSpPr>
        <p:spPr>
          <a:xfrm>
            <a:off x="1967054" y="3371980"/>
            <a:ext cx="6781410" cy="738664"/>
          </a:xfrm>
          <a:prstGeom prst="rect">
            <a:avLst/>
          </a:prstGeom>
          <a:solidFill>
            <a:srgbClr val="98C222">
              <a:alpha val="40000"/>
            </a:srgbClr>
          </a:solidFill>
          <a:ln>
            <a:noFill/>
          </a:ln>
          <a:effectLst/>
        </p:spPr>
        <p:txBody>
          <a:bodyPr wrap="square" lIns="182880" tIns="182880" rIns="182880" bIns="18288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any cases dropping out of a partner is a high impact risk for project implementation and leads to serious administrative implications </a:t>
            </a:r>
            <a:endParaRPr lang="en-US" sz="12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7641" y="4293096"/>
            <a:ext cx="7730823" cy="314683"/>
          </a:xfrm>
          <a:prstGeom prst="rect">
            <a:avLst/>
          </a:prstGeom>
          <a:noFill/>
          <a:ln w="22225">
            <a:solidFill>
              <a:srgbClr val="98C222">
                <a:alpha val="90000"/>
              </a:srgbClr>
            </a:solidFill>
            <a:prstDash val="sysDash"/>
          </a:ln>
          <a:effectLst/>
        </p:spPr>
        <p:txBody>
          <a:bodyPr wrap="square" lIns="72000" tIns="72000" rIns="72000" bIns="72000" rtlCol="0">
            <a:spAutoFit/>
          </a:bodyPr>
          <a:lstStyle/>
          <a:p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there still a viable cooperation partnership</a:t>
            </a:r>
          </a:p>
        </p:txBody>
      </p:sp>
      <p:sp>
        <p:nvSpPr>
          <p:cNvPr id="21" name="TextBox 19"/>
          <p:cNvSpPr txBox="1"/>
          <p:nvPr/>
        </p:nvSpPr>
        <p:spPr>
          <a:xfrm>
            <a:off x="1026458" y="4716583"/>
            <a:ext cx="7704856" cy="314683"/>
          </a:xfrm>
          <a:prstGeom prst="rect">
            <a:avLst/>
          </a:prstGeom>
          <a:noFill/>
          <a:ln w="22225">
            <a:solidFill>
              <a:srgbClr val="98C222">
                <a:alpha val="90000"/>
              </a:srgbClr>
            </a:solidFill>
            <a:prstDash val="sysDash"/>
          </a:ln>
          <a:effectLst/>
        </p:spPr>
        <p:txBody>
          <a:bodyPr wrap="square" lIns="72000" tIns="72000" rIns="72000" bIns="72000" rtlCol="0">
            <a:spAutoFit/>
          </a:bodyPr>
          <a:lstStyle/>
          <a:p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any new 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organizations comply to </a:t>
            </a:r>
            <a:r>
              <a:rPr lang="en-US" sz="1100" b="1" dirty="0" err="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</a:t>
            </a:r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requirements?</a:t>
            </a:r>
          </a:p>
        </p:txBody>
      </p:sp>
      <p:sp>
        <p:nvSpPr>
          <p:cNvPr id="22" name="TextBox 19"/>
          <p:cNvSpPr txBox="1"/>
          <p:nvPr/>
        </p:nvSpPr>
        <p:spPr>
          <a:xfrm>
            <a:off x="1026458" y="5130764"/>
            <a:ext cx="7704856" cy="314683"/>
          </a:xfrm>
          <a:prstGeom prst="rect">
            <a:avLst/>
          </a:prstGeom>
          <a:noFill/>
          <a:ln w="22225">
            <a:solidFill>
              <a:srgbClr val="98C222">
                <a:alpha val="90000"/>
              </a:srgbClr>
            </a:solidFill>
            <a:prstDash val="sysDash"/>
          </a:ln>
          <a:effectLst/>
        </p:spPr>
        <p:txBody>
          <a:bodyPr wrap="square" lIns="72000" tIns="72000" rIns="72000" bIns="72000" rtlCol="0">
            <a:spAutoFit/>
          </a:bodyPr>
          <a:lstStyle/>
          <a:p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there a need the project to be reconsidered by </a:t>
            </a:r>
            <a:r>
              <a:rPr lang="en-US" sz="1100" b="1" dirty="0" err="1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authorities?</a:t>
            </a:r>
            <a:endParaRPr lang="en-US" sz="11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Box 18"/>
          <p:cNvSpPr txBox="1"/>
          <p:nvPr/>
        </p:nvSpPr>
        <p:spPr>
          <a:xfrm>
            <a:off x="1048475" y="5589240"/>
            <a:ext cx="7719637" cy="276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Irregularities</a:t>
            </a:r>
            <a:endParaRPr lang="en-US" sz="11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ctangle 18"/>
          <p:cNvSpPr/>
          <p:nvPr/>
        </p:nvSpPr>
        <p:spPr>
          <a:xfrm>
            <a:off x="1043608" y="5974254"/>
            <a:ext cx="7739156" cy="735756"/>
          </a:xfrm>
          <a:prstGeom prst="rect">
            <a:avLst/>
          </a:prstGeom>
          <a:solidFill>
            <a:srgbClr val="92D050">
              <a:alpha val="16000"/>
            </a:srgbClr>
          </a:solidFill>
          <a:ln w="31750" cmpd="sng">
            <a:noFill/>
            <a:prstDash val="sysDot"/>
          </a:ln>
          <a:effectLst/>
        </p:spPr>
        <p:txBody>
          <a:bodyPr wrap="square" lIns="108000" tIns="108000" rIns="108000" bIns="72000">
            <a:spAutoFit/>
          </a:bodyPr>
          <a:lstStyle/>
          <a:p>
            <a:pPr algn="just">
              <a:spcBef>
                <a:spcPts val="600"/>
              </a:spcBef>
              <a:buClr>
                <a:srgbClr val="003399"/>
              </a:buClr>
              <a:buSzPct val="150000"/>
              <a:tabLst>
                <a:tab pos="1255713" algn="l"/>
              </a:tabLst>
            </a:pP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 are liable </a:t>
            </a:r>
            <a:r>
              <a:rPr lang="en-US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irregularities </a:t>
            </a:r>
            <a:r>
              <a:rPr lang="en-US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declared </a:t>
            </a:r>
            <a:r>
              <a:rPr lang="en-US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them expenditures. 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case of suspicion of irregularity the reimbursement of project funds by the </a:t>
            </a:r>
            <a:r>
              <a:rPr lang="en-US" sz="1200" b="1" dirty="0" err="1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terminated until final decision  </a:t>
            </a:r>
          </a:p>
        </p:txBody>
      </p:sp>
    </p:spTree>
    <p:extLst>
      <p:ext uri="{BB962C8B-B14F-4D97-AF65-F5344CB8AC3E}">
        <p14:creationId xmlns:p14="http://schemas.microsoft.com/office/powerpoint/2010/main" val="128846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28845"/>
            <a:ext cx="8229600" cy="6679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 and Cross-border Cooperation</a:t>
            </a:r>
          </a:p>
        </p:txBody>
      </p:sp>
      <p:grpSp>
        <p:nvGrpSpPr>
          <p:cNvPr id="16390" name="Csoportba foglalás 13"/>
          <p:cNvGrpSpPr>
            <a:grpSpLocks/>
          </p:cNvGrpSpPr>
          <p:nvPr/>
        </p:nvGrpSpPr>
        <p:grpSpPr bwMode="auto">
          <a:xfrm>
            <a:off x="0" y="1196752"/>
            <a:ext cx="8170863" cy="144462"/>
            <a:chOff x="0" y="908720"/>
            <a:chExt cx="8171384" cy="144016"/>
          </a:xfrm>
        </p:grpSpPr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0" y="908720"/>
              <a:ext cx="8171384" cy="72008"/>
            </a:xfrm>
            <a:prstGeom prst="rect">
              <a:avLst/>
            </a:prstGeom>
            <a:solidFill>
              <a:srgbClr val="98C222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0" y="980728"/>
              <a:ext cx="3995936" cy="72008"/>
            </a:xfrm>
            <a:prstGeom prst="rect">
              <a:avLst/>
            </a:prstGeom>
            <a:solidFill>
              <a:srgbClr val="843D8D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68" y="220979"/>
            <a:ext cx="921296" cy="615733"/>
          </a:xfrm>
          <a:prstGeom prst="rect">
            <a:avLst/>
          </a:prstGeom>
        </p:spPr>
      </p:pic>
      <p:pic>
        <p:nvPicPr>
          <p:cNvPr id="16" name="Kép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58" y="112585"/>
            <a:ext cx="2103610" cy="6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31640" y="2138129"/>
            <a:ext cx="741682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</a:t>
            </a:r>
            <a:endParaRPr lang="bg-BG" sz="2800" b="1" baseline="300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10692" y="3127143"/>
            <a:ext cx="7416824" cy="815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6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or condition of being a </a:t>
            </a:r>
            <a:r>
              <a:rPr lang="en-US" sz="1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partner,</a:t>
            </a:r>
          </a:p>
          <a:p>
            <a:pPr>
              <a:spcBef>
                <a:spcPts val="600"/>
              </a:spcBef>
            </a:pPr>
            <a:r>
              <a:rPr lang="en-US" sz="1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formal or unformal  </a:t>
            </a:r>
            <a:r>
              <a:rPr lang="en-US" sz="16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union </a:t>
            </a:r>
            <a:r>
              <a:rPr lang="en-US" sz="1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persons </a:t>
            </a:r>
            <a:r>
              <a:rPr lang="en-US" sz="16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</a:t>
            </a:r>
            <a:r>
              <a:rPr lang="en-US" sz="1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organizations closely </a:t>
            </a:r>
            <a:r>
              <a:rPr lang="en-US" sz="16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involved </a:t>
            </a:r>
            <a:r>
              <a:rPr lang="en-US" sz="1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sz="16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</a:t>
            </a:r>
            <a:r>
              <a:rPr lang="en-US" sz="1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92079" y="6309320"/>
            <a:ext cx="36871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i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Cambridge </a:t>
            </a:r>
            <a:r>
              <a:rPr lang="en-US" sz="1200" i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Advanced Learner’s </a:t>
            </a:r>
            <a:r>
              <a:rPr lang="en-US" sz="1200" i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Dictionary, </a:t>
            </a:r>
            <a:endParaRPr lang="en-US" sz="1200" i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US" sz="1200" i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Cambridge </a:t>
            </a:r>
            <a:r>
              <a:rPr lang="en-US" sz="1200" i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r>
              <a:rPr lang="en-US" sz="1200" i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 ©</a:t>
            </a:r>
            <a:endParaRPr lang="bg-BG" sz="1200" i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267" y="1401910"/>
            <a:ext cx="540000" cy="5400000"/>
          </a:xfrm>
          <a:prstGeom prst="rect">
            <a:avLst/>
          </a:prstGeom>
          <a:solidFill>
            <a:srgbClr val="98C22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8785" y="1413444"/>
            <a:ext cx="246221" cy="352311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5000"/>
              </a:srgbClr>
            </a:outerShdw>
          </a:effectLst>
        </p:spPr>
        <p:txBody>
          <a:bodyPr vert="vert270" wrap="square" lIns="0" tIns="108000" rIns="0" bIns="0" rtlCol="0" anchor="b">
            <a:spAutoFit/>
          </a:bodyPr>
          <a:lstStyle/>
          <a:p>
            <a:pPr algn="r"/>
            <a:r>
              <a:rPr lang="en-US" sz="1600" b="1" dirty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en-US" sz="1600" b="1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definition</a:t>
            </a:r>
            <a:r>
              <a:rPr lang="bg-BG" sz="1600" b="1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en-US" sz="1600" b="1" dirty="0">
              <a:solidFill>
                <a:srgbClr val="003399"/>
              </a:solidFill>
              <a:effectLst>
                <a:outerShdw blurRad="50800" dist="50800" dir="5400000" algn="ctr" rotWithShape="0">
                  <a:schemeClr val="bg1">
                    <a:alpha val="36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31640" y="2618121"/>
            <a:ext cx="7416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en-US" sz="16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ˈ</a:t>
            </a:r>
            <a:r>
              <a:rPr lang="en-US" sz="1600" dirty="0" err="1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pɑːtnəʃɪp</a:t>
            </a:r>
            <a:r>
              <a:rPr lang="en-US" sz="16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en-US" sz="16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600" i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noun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endParaRPr lang="en-US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27"/>
          <p:cNvSpPr txBox="1"/>
          <p:nvPr/>
        </p:nvSpPr>
        <p:spPr>
          <a:xfrm>
            <a:off x="1310692" y="4144830"/>
            <a:ext cx="7416824" cy="630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i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Synonyms: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cooperation, </a:t>
            </a:r>
            <a:r>
              <a:rPr lang="en-US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union</a:t>
            </a:r>
            <a:r>
              <a:rPr lang="en-US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connection, friendship</a:t>
            </a:r>
          </a:p>
        </p:txBody>
      </p:sp>
    </p:spTree>
    <p:extLst>
      <p:ext uri="{BB962C8B-B14F-4D97-AF65-F5344CB8AC3E}">
        <p14:creationId xmlns:p14="http://schemas.microsoft.com/office/powerpoint/2010/main" val="32792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28845"/>
            <a:ext cx="8229600" cy="6679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 and </a:t>
            </a:r>
            <a:r>
              <a:rPr lang="en-US" sz="2000" b="1" cap="small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ustainability</a:t>
            </a:r>
            <a:endParaRPr lang="en-US" sz="2000" b="1" cap="small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390" name="Csoportba foglalás 13"/>
          <p:cNvGrpSpPr>
            <a:grpSpLocks/>
          </p:cNvGrpSpPr>
          <p:nvPr/>
        </p:nvGrpSpPr>
        <p:grpSpPr bwMode="auto">
          <a:xfrm>
            <a:off x="0" y="1196752"/>
            <a:ext cx="8170863" cy="144462"/>
            <a:chOff x="0" y="908720"/>
            <a:chExt cx="8171384" cy="144016"/>
          </a:xfrm>
        </p:grpSpPr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0" y="908720"/>
              <a:ext cx="8171384" cy="72008"/>
            </a:xfrm>
            <a:prstGeom prst="rect">
              <a:avLst/>
            </a:prstGeom>
            <a:solidFill>
              <a:srgbClr val="98C222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0" y="980728"/>
              <a:ext cx="3995936" cy="72008"/>
            </a:xfrm>
            <a:prstGeom prst="rect">
              <a:avLst/>
            </a:prstGeom>
            <a:solidFill>
              <a:srgbClr val="843D8D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68" y="220979"/>
            <a:ext cx="921296" cy="615733"/>
          </a:xfrm>
          <a:prstGeom prst="rect">
            <a:avLst/>
          </a:prstGeom>
        </p:spPr>
      </p:pic>
      <p:pic>
        <p:nvPicPr>
          <p:cNvPr id="16" name="Kép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58" y="112585"/>
            <a:ext cx="2103610" cy="6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51520" y="1413444"/>
            <a:ext cx="540000" cy="5400000"/>
          </a:xfrm>
          <a:prstGeom prst="rect">
            <a:avLst/>
          </a:prstGeom>
          <a:solidFill>
            <a:srgbClr val="98C22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1472199"/>
            <a:ext cx="246221" cy="5400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5000"/>
              </a:srgbClr>
            </a:outerShdw>
          </a:effectLst>
        </p:spPr>
        <p:txBody>
          <a:bodyPr vert="vert270" wrap="square" lIns="0" tIns="108000" rIns="0" bIns="0" rtlCol="0" anchor="b">
            <a:spAutoFit/>
          </a:bodyPr>
          <a:lstStyle/>
          <a:p>
            <a:pPr algn="r"/>
            <a:r>
              <a:rPr lang="en-US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sustainability of project results?</a:t>
            </a:r>
            <a:endParaRPr lang="en-US" sz="1600" dirty="0">
              <a:solidFill>
                <a:srgbClr val="003399"/>
              </a:solidFill>
              <a:effectLst>
                <a:outerShdw blurRad="50800" dist="50800" dir="5400000" algn="ctr" rotWithShape="0">
                  <a:schemeClr val="bg1">
                    <a:alpha val="36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8827" y="1501046"/>
            <a:ext cx="7719637" cy="276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 continues after project end</a:t>
            </a:r>
            <a:endParaRPr lang="en-US" sz="11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AutoShape 6" descr="&amp;Rcy;&amp;iecy;&amp;zcy;&amp;ucy;&amp;lcy;&amp;tcy;&amp;acy;&amp;tcy; &amp;scy; &amp;icy;&amp;zcy;&amp;ocy;&amp;bcy;&amp;rcy;&amp;acy;&amp;zhcy;&amp;iecy;&amp;ncy;&amp;icy;&amp;iecy; &amp;zcy;&amp;acy; sustainable results icon png"/>
          <p:cNvSpPr>
            <a:spLocks noChangeAspect="1" noChangeArrowheads="1"/>
          </p:cNvSpPr>
          <p:nvPr/>
        </p:nvSpPr>
        <p:spPr bwMode="auto">
          <a:xfrm>
            <a:off x="5436096" y="2278559"/>
            <a:ext cx="977404" cy="97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8"/>
          <p:cNvSpPr/>
          <p:nvPr/>
        </p:nvSpPr>
        <p:spPr>
          <a:xfrm>
            <a:off x="1028826" y="1854409"/>
            <a:ext cx="7719637" cy="184666"/>
          </a:xfrm>
          <a:prstGeom prst="rect">
            <a:avLst/>
          </a:prstGeom>
          <a:noFill/>
          <a:ln w="31750" cmpd="sng">
            <a:noFill/>
            <a:prstDash val="sysDot"/>
          </a:ln>
          <a:effectLst/>
        </p:spPr>
        <p:txBody>
          <a:bodyPr wrap="square" lIns="0" tIns="0" rIns="0" bIns="0">
            <a:spAutoFit/>
          </a:bodyPr>
          <a:lstStyle/>
          <a:p>
            <a:pPr algn="just">
              <a:spcBef>
                <a:spcPts val="600"/>
              </a:spcBef>
              <a:buClr>
                <a:srgbClr val="003399"/>
              </a:buClr>
              <a:buSzPct val="150000"/>
              <a:tabLst>
                <a:tab pos="1255713" algn="l"/>
              </a:tabLst>
            </a:pP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partners have to ensure sustainability of project results for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22277" y="2288849"/>
            <a:ext cx="2293754" cy="391628"/>
          </a:xfrm>
          <a:prstGeom prst="rect">
            <a:avLst/>
          </a:prstGeom>
          <a:ln w="25400" cmpd="sng">
            <a:solidFill>
              <a:srgbClr val="98C222"/>
            </a:solidFill>
            <a:prstDash val="sysDot"/>
          </a:ln>
          <a:effectLst>
            <a:outerShdw blurRad="50800" dist="50800" dir="5400000" algn="ctr" rotWithShape="0">
              <a:srgbClr val="843D8D">
                <a:alpha val="55000"/>
              </a:srgbClr>
            </a:outerShdw>
          </a:effectLst>
        </p:spPr>
        <p:txBody>
          <a:bodyPr wrap="square" lIns="72000" tIns="72000" rIns="72000" bIns="72000">
            <a:spAutoFit/>
          </a:bodyPr>
          <a:lstStyle/>
          <a:p>
            <a:r>
              <a:rPr lang="en-US" sz="16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US" sz="1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soft measures</a:t>
            </a:r>
            <a:endParaRPr lang="bg-BG" sz="1600" b="1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45479" y="2154651"/>
            <a:ext cx="756000" cy="756000"/>
            <a:chOff x="1273120" y="3091491"/>
            <a:chExt cx="1051765" cy="823954"/>
          </a:xfrm>
        </p:grpSpPr>
        <p:sp>
          <p:nvSpPr>
            <p:cNvPr id="22" name="Текстово поле 2"/>
            <p:cNvSpPr txBox="1"/>
            <p:nvPr/>
          </p:nvSpPr>
          <p:spPr>
            <a:xfrm>
              <a:off x="1273120" y="3091491"/>
              <a:ext cx="990600" cy="677108"/>
            </a:xfrm>
            <a:prstGeom prst="rect">
              <a:avLst/>
            </a:prstGeom>
            <a:noFill/>
            <a:ln w="31750" cmpd="sng">
              <a:solidFill>
                <a:srgbClr val="98C222"/>
              </a:solidFill>
              <a:prstDash val="sysDot"/>
            </a:ln>
            <a:effectLst>
              <a:outerShdw blurRad="50800" dist="38100" dir="2700000" algn="tl" rotWithShape="0">
                <a:srgbClr val="843D8D">
                  <a:alpha val="40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4400" b="1" dirty="0" smtClean="0">
                  <a:solidFill>
                    <a:srgbClr val="0033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bg-BG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" name="Текстово поле 2"/>
            <p:cNvSpPr txBox="1"/>
            <p:nvPr/>
          </p:nvSpPr>
          <p:spPr>
            <a:xfrm>
              <a:off x="1334285" y="3638446"/>
              <a:ext cx="990600" cy="276999"/>
            </a:xfrm>
            <a:prstGeom prst="rect">
              <a:avLst/>
            </a:prstGeom>
            <a:noFill/>
            <a:ln w="31750" cmpd="sng">
              <a:noFill/>
              <a:prstDash val="sysDot"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33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years</a:t>
              </a:r>
              <a:endParaRPr lang="bg-BG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71999" y="2149309"/>
            <a:ext cx="756001" cy="756001"/>
            <a:chOff x="1273120" y="3091491"/>
            <a:chExt cx="1051767" cy="823955"/>
          </a:xfrm>
        </p:grpSpPr>
        <p:sp>
          <p:nvSpPr>
            <p:cNvPr id="26" name="Текстово поле 2"/>
            <p:cNvSpPr txBox="1"/>
            <p:nvPr/>
          </p:nvSpPr>
          <p:spPr>
            <a:xfrm>
              <a:off x="1273120" y="3091491"/>
              <a:ext cx="990600" cy="677108"/>
            </a:xfrm>
            <a:prstGeom prst="rect">
              <a:avLst/>
            </a:prstGeom>
            <a:noFill/>
            <a:ln w="25400">
              <a:solidFill>
                <a:srgbClr val="98C222"/>
              </a:solidFill>
              <a:prstDash val="sysDot"/>
            </a:ln>
            <a:effectLst>
              <a:outerShdw blurRad="50800" dist="38100" dir="2700000" algn="tl" rotWithShape="0">
                <a:srgbClr val="843D8D">
                  <a:alpha val="40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4400" b="1" dirty="0" smtClean="0">
                  <a:solidFill>
                    <a:srgbClr val="0033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  <a:endParaRPr lang="bg-BG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7" name="Текстово поле 2"/>
            <p:cNvSpPr txBox="1"/>
            <p:nvPr/>
          </p:nvSpPr>
          <p:spPr>
            <a:xfrm>
              <a:off x="1334287" y="3638447"/>
              <a:ext cx="990600" cy="276999"/>
            </a:xfrm>
            <a:prstGeom prst="rect">
              <a:avLst/>
            </a:prstGeom>
            <a:noFill/>
            <a:ln w="25400">
              <a:noFill/>
              <a:prstDash val="sysDot"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33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years</a:t>
              </a:r>
              <a:endParaRPr lang="bg-BG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5348543" y="2274150"/>
            <a:ext cx="3039881" cy="391628"/>
          </a:xfrm>
          <a:prstGeom prst="rect">
            <a:avLst/>
          </a:prstGeom>
          <a:ln w="25400">
            <a:solidFill>
              <a:srgbClr val="98C222"/>
            </a:solidFill>
            <a:prstDash val="sysDot"/>
          </a:ln>
          <a:effectLst>
            <a:outerShdw blurRad="50800" dist="50800" dir="5400000" algn="ctr" rotWithShape="0">
              <a:srgbClr val="843D8D">
                <a:alpha val="55000"/>
              </a:srgbClr>
            </a:outerShdw>
          </a:effectLst>
        </p:spPr>
        <p:txBody>
          <a:bodyPr wrap="square" lIns="72000" tIns="72000" rIns="72000" bIns="72000">
            <a:spAutoFit/>
          </a:bodyPr>
          <a:lstStyle/>
          <a:p>
            <a:r>
              <a:rPr lang="en-US" sz="16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US" sz="1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investment measures</a:t>
            </a:r>
            <a:endParaRPr lang="bg-BG" sz="1600" b="1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Box 12"/>
          <p:cNvSpPr txBox="1"/>
          <p:nvPr/>
        </p:nvSpPr>
        <p:spPr>
          <a:xfrm>
            <a:off x="1953137" y="3255657"/>
            <a:ext cx="6435287" cy="584775"/>
          </a:xfrm>
          <a:prstGeom prst="rect">
            <a:avLst/>
          </a:prstGeom>
          <a:solidFill>
            <a:srgbClr val="98C222">
              <a:alpha val="40000"/>
            </a:srgbClr>
          </a:solidFill>
          <a:ln w="22225">
            <a:solidFill>
              <a:srgbClr val="98C222"/>
            </a:solidFill>
            <a:prstDash val="sysDot"/>
          </a:ln>
          <a:effectLst/>
        </p:spPr>
        <p:txBody>
          <a:bodyPr wrap="square" lIns="91440" tIns="182880" rIns="91440" bIns="182880" rtlCol="0">
            <a:spAutoFit/>
          </a:bodyPr>
          <a:lstStyle/>
          <a:p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Availability</a:t>
            </a:r>
            <a:endParaRPr lang="en-US" sz="14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extBox 19"/>
          <p:cNvSpPr txBox="1"/>
          <p:nvPr/>
        </p:nvSpPr>
        <p:spPr>
          <a:xfrm>
            <a:off x="3433187" y="3390689"/>
            <a:ext cx="4883229" cy="314683"/>
          </a:xfrm>
          <a:prstGeom prst="rect">
            <a:avLst/>
          </a:prstGeom>
          <a:solidFill>
            <a:srgbClr val="98C222">
              <a:alpha val="40000"/>
            </a:srgbClr>
          </a:solidFill>
          <a:ln w="22225" cmpd="sng">
            <a:solidFill>
              <a:srgbClr val="98C222"/>
            </a:solidFill>
            <a:prstDash val="sysDot"/>
          </a:ln>
          <a:effectLst/>
        </p:spPr>
        <p:txBody>
          <a:bodyPr wrap="square" lIns="72000" tIns="72000" rIns="72000" bIns="72000" rtlCol="0">
            <a:spAutoFit/>
          </a:bodyPr>
          <a:lstStyle/>
          <a:p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eb-site, services, equipment, new assets exist</a:t>
            </a:r>
            <a:endParaRPr lang="en-US" sz="11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extBox 12"/>
          <p:cNvSpPr txBox="1"/>
          <p:nvPr/>
        </p:nvSpPr>
        <p:spPr>
          <a:xfrm>
            <a:off x="1953137" y="3924345"/>
            <a:ext cx="6435287" cy="584775"/>
          </a:xfrm>
          <a:prstGeom prst="rect">
            <a:avLst/>
          </a:prstGeom>
          <a:solidFill>
            <a:srgbClr val="98C222">
              <a:alpha val="40000"/>
            </a:srgbClr>
          </a:solidFill>
          <a:ln w="22225">
            <a:solidFill>
              <a:srgbClr val="98C222"/>
            </a:solidFill>
            <a:prstDash val="sysDot"/>
          </a:ln>
          <a:effectLst/>
        </p:spPr>
        <p:txBody>
          <a:bodyPr wrap="square" lIns="91440" tIns="182880" rIns="91440" bIns="182880" rtlCol="0">
            <a:spAutoFit/>
          </a:bodyPr>
          <a:lstStyle/>
          <a:p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</a:t>
            </a:r>
            <a:endParaRPr lang="en-US" sz="14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TextBox 19"/>
          <p:cNvSpPr txBox="1"/>
          <p:nvPr/>
        </p:nvSpPr>
        <p:spPr>
          <a:xfrm>
            <a:off x="3419872" y="4059390"/>
            <a:ext cx="4896544" cy="314683"/>
          </a:xfrm>
          <a:prstGeom prst="rect">
            <a:avLst/>
          </a:prstGeom>
          <a:solidFill>
            <a:srgbClr val="98C222">
              <a:alpha val="40000"/>
            </a:srgbClr>
          </a:solidFill>
          <a:ln w="22225" cmpd="sng">
            <a:solidFill>
              <a:srgbClr val="98C222"/>
            </a:solidFill>
            <a:prstDash val="sysDot"/>
          </a:ln>
          <a:effectLst/>
        </p:spPr>
        <p:txBody>
          <a:bodyPr wrap="square" lIns="72000" tIns="72000" rIns="72000" bIns="72000" rtlCol="0">
            <a:spAutoFit/>
          </a:bodyPr>
          <a:lstStyle/>
          <a:p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ssets are used as intended, strategies &amp; plans are applied</a:t>
            </a:r>
            <a:endParaRPr lang="en-US" sz="11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Box 12"/>
          <p:cNvSpPr txBox="1"/>
          <p:nvPr/>
        </p:nvSpPr>
        <p:spPr>
          <a:xfrm>
            <a:off x="1953137" y="5220489"/>
            <a:ext cx="6435287" cy="584775"/>
          </a:xfrm>
          <a:prstGeom prst="rect">
            <a:avLst/>
          </a:prstGeom>
          <a:solidFill>
            <a:srgbClr val="98C222">
              <a:alpha val="40000"/>
            </a:srgbClr>
          </a:solidFill>
          <a:ln w="22225">
            <a:solidFill>
              <a:srgbClr val="98C222"/>
            </a:solidFill>
            <a:prstDash val="sysDot"/>
          </a:ln>
          <a:effectLst/>
        </p:spPr>
        <p:txBody>
          <a:bodyPr wrap="square" lIns="91440" tIns="182880" rIns="91440" bIns="182880" rtlCol="0">
            <a:spAutoFit/>
          </a:bodyPr>
          <a:lstStyle/>
          <a:p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Publicity</a:t>
            </a:r>
            <a:endParaRPr lang="en-US" sz="14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TextBox 19"/>
          <p:cNvSpPr txBox="1"/>
          <p:nvPr/>
        </p:nvSpPr>
        <p:spPr>
          <a:xfrm>
            <a:off x="3419872" y="5355534"/>
            <a:ext cx="4896544" cy="314683"/>
          </a:xfrm>
          <a:prstGeom prst="rect">
            <a:avLst/>
          </a:prstGeom>
          <a:solidFill>
            <a:srgbClr val="98C222">
              <a:alpha val="40000"/>
            </a:srgbClr>
          </a:solidFill>
          <a:ln w="22225" cmpd="sng">
            <a:solidFill>
              <a:srgbClr val="98C222"/>
            </a:solidFill>
            <a:prstDash val="sysDot"/>
          </a:ln>
          <a:effectLst/>
        </p:spPr>
        <p:txBody>
          <a:bodyPr wrap="square" lIns="72000" tIns="72000" rIns="72000" bIns="72000" rtlCol="0">
            <a:spAutoFit/>
          </a:bodyPr>
          <a:lstStyle/>
          <a:p>
            <a:r>
              <a:rPr lang="en-US" sz="1100" b="1" dirty="0" err="1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visibility rules are respected</a:t>
            </a:r>
            <a:endParaRPr lang="en-US" sz="11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TextBox 12"/>
          <p:cNvSpPr txBox="1"/>
          <p:nvPr/>
        </p:nvSpPr>
        <p:spPr>
          <a:xfrm>
            <a:off x="1953137" y="5868561"/>
            <a:ext cx="6435287" cy="584775"/>
          </a:xfrm>
          <a:prstGeom prst="rect">
            <a:avLst/>
          </a:prstGeom>
          <a:solidFill>
            <a:srgbClr val="98C222">
              <a:alpha val="40000"/>
            </a:srgbClr>
          </a:solidFill>
          <a:ln w="22225">
            <a:solidFill>
              <a:srgbClr val="98C222"/>
            </a:solidFill>
            <a:prstDash val="sysDot"/>
          </a:ln>
          <a:effectLst/>
        </p:spPr>
        <p:txBody>
          <a:bodyPr wrap="square" lIns="91440" tIns="182880" rIns="91440" bIns="182880" rtlCol="0">
            <a:spAutoFit/>
          </a:bodyPr>
          <a:lstStyle/>
          <a:p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Archive</a:t>
            </a:r>
            <a:endParaRPr lang="en-US" sz="14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TextBox 19"/>
          <p:cNvSpPr txBox="1"/>
          <p:nvPr/>
        </p:nvSpPr>
        <p:spPr>
          <a:xfrm>
            <a:off x="3419872" y="6003606"/>
            <a:ext cx="4896544" cy="314683"/>
          </a:xfrm>
          <a:prstGeom prst="rect">
            <a:avLst/>
          </a:prstGeom>
          <a:solidFill>
            <a:srgbClr val="98C222">
              <a:alpha val="40000"/>
            </a:srgbClr>
          </a:solidFill>
          <a:ln w="22225" cmpd="sng">
            <a:solidFill>
              <a:srgbClr val="98C222"/>
            </a:solidFill>
            <a:prstDash val="sysDot"/>
          </a:ln>
          <a:effectLst/>
        </p:spPr>
        <p:txBody>
          <a:bodyPr wrap="square" lIns="72000" tIns="72000" rIns="72000" bIns="72000" rtlCol="0">
            <a:spAutoFit/>
          </a:bodyPr>
          <a:lstStyle/>
          <a:p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roject records are kept for audit purposes  </a:t>
            </a:r>
            <a:endParaRPr lang="en-US" sz="11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TextBox 12"/>
          <p:cNvSpPr txBox="1"/>
          <p:nvPr/>
        </p:nvSpPr>
        <p:spPr>
          <a:xfrm>
            <a:off x="1953137" y="4572417"/>
            <a:ext cx="6435287" cy="584775"/>
          </a:xfrm>
          <a:prstGeom prst="rect">
            <a:avLst/>
          </a:prstGeom>
          <a:solidFill>
            <a:srgbClr val="98C222">
              <a:alpha val="40000"/>
            </a:srgbClr>
          </a:solidFill>
          <a:ln w="22225">
            <a:solidFill>
              <a:srgbClr val="98C222"/>
            </a:solidFill>
            <a:prstDash val="sysDot"/>
          </a:ln>
          <a:effectLst/>
        </p:spPr>
        <p:txBody>
          <a:bodyPr wrap="square" lIns="91440" tIns="182880" rIns="91440" bIns="182880" rtlCol="0">
            <a:spAutoFit/>
          </a:bodyPr>
          <a:lstStyle/>
          <a:p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Maintenance </a:t>
            </a:r>
            <a:endParaRPr lang="en-US" sz="14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TextBox 19"/>
          <p:cNvSpPr txBox="1"/>
          <p:nvPr/>
        </p:nvSpPr>
        <p:spPr>
          <a:xfrm>
            <a:off x="3419872" y="4698493"/>
            <a:ext cx="4896544" cy="314683"/>
          </a:xfrm>
          <a:prstGeom prst="rect">
            <a:avLst/>
          </a:prstGeom>
          <a:solidFill>
            <a:srgbClr val="98C222">
              <a:alpha val="40000"/>
            </a:srgbClr>
          </a:solidFill>
          <a:ln w="22225" cmpd="sng">
            <a:solidFill>
              <a:srgbClr val="98C222"/>
            </a:solidFill>
            <a:prstDash val="sysDot"/>
          </a:ln>
          <a:effectLst/>
        </p:spPr>
        <p:txBody>
          <a:bodyPr wrap="square" lIns="72000" tIns="72000" rIns="72000" bIns="72000" rtlCol="0">
            <a:spAutoFit/>
          </a:bodyPr>
          <a:lstStyle/>
          <a:p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gained assets are in good condition  </a:t>
            </a:r>
            <a:endParaRPr lang="en-US" sz="11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Rectangle 18"/>
          <p:cNvSpPr/>
          <p:nvPr/>
        </p:nvSpPr>
        <p:spPr>
          <a:xfrm>
            <a:off x="1938127" y="3003913"/>
            <a:ext cx="6450297" cy="184666"/>
          </a:xfrm>
          <a:prstGeom prst="rect">
            <a:avLst/>
          </a:prstGeom>
          <a:noFill/>
          <a:ln w="31750" cmpd="sng">
            <a:noFill/>
            <a:prstDash val="sysDot"/>
          </a:ln>
          <a:effectLst/>
        </p:spPr>
        <p:txBody>
          <a:bodyPr wrap="square" lIns="0" tIns="0" rIns="0" bIns="0">
            <a:spAutoFit/>
          </a:bodyPr>
          <a:lstStyle/>
          <a:p>
            <a:pPr algn="just">
              <a:spcBef>
                <a:spcPts val="600"/>
              </a:spcBef>
              <a:buClr>
                <a:srgbClr val="003399"/>
              </a:buClr>
              <a:buSzPct val="150000"/>
              <a:tabLst>
                <a:tab pos="1255713" algn="l"/>
              </a:tabLst>
            </a:pP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partners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216192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28845"/>
            <a:ext cx="8229600" cy="6679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cap="small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 and cross-border impact</a:t>
            </a:r>
          </a:p>
        </p:txBody>
      </p:sp>
      <p:grpSp>
        <p:nvGrpSpPr>
          <p:cNvPr id="16390" name="Csoportba foglalás 13"/>
          <p:cNvGrpSpPr>
            <a:grpSpLocks/>
          </p:cNvGrpSpPr>
          <p:nvPr/>
        </p:nvGrpSpPr>
        <p:grpSpPr bwMode="auto">
          <a:xfrm>
            <a:off x="0" y="1196752"/>
            <a:ext cx="8170863" cy="144462"/>
            <a:chOff x="0" y="908720"/>
            <a:chExt cx="8171384" cy="144016"/>
          </a:xfrm>
        </p:grpSpPr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0" y="908720"/>
              <a:ext cx="8171384" cy="72008"/>
            </a:xfrm>
            <a:prstGeom prst="rect">
              <a:avLst/>
            </a:prstGeom>
            <a:solidFill>
              <a:srgbClr val="98C222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0" y="980728"/>
              <a:ext cx="3995936" cy="72008"/>
            </a:xfrm>
            <a:prstGeom prst="rect">
              <a:avLst/>
            </a:prstGeom>
            <a:solidFill>
              <a:srgbClr val="843D8D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68" y="220979"/>
            <a:ext cx="921296" cy="615733"/>
          </a:xfrm>
          <a:prstGeom prst="rect">
            <a:avLst/>
          </a:prstGeom>
        </p:spPr>
      </p:pic>
      <p:pic>
        <p:nvPicPr>
          <p:cNvPr id="16" name="Kép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58" y="112585"/>
            <a:ext cx="2103610" cy="6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51520" y="1413444"/>
            <a:ext cx="540000" cy="5400000"/>
          </a:xfrm>
          <a:prstGeom prst="rect">
            <a:avLst/>
          </a:prstGeom>
          <a:solidFill>
            <a:srgbClr val="98C22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&amp;Rcy;&amp;iecy;&amp;zcy;&amp;ucy;&amp;lcy;&amp;tcy;&amp;acy;&amp;tcy; &amp;scy; &amp;icy;&amp;zcy;&amp;ocy;&amp;bcy;&amp;rcy;&amp;acy;&amp;zhcy;&amp;iecy;&amp;ncy;&amp;icy;&amp;iecy; &amp;zcy;&amp;acy; project onstacles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" t="55871" r="4907" b="4689"/>
          <a:stretch/>
        </p:blipFill>
        <p:spPr bwMode="auto">
          <a:xfrm>
            <a:off x="4000550" y="2678885"/>
            <a:ext cx="432000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&amp;Rcy;&amp;iecy;&amp;zcy;&amp;ucy;&amp;lcy;&amp;tcy;&amp;acy;&amp;tcy; &amp;scy; &amp;icy;&amp;zcy;&amp;ocy;&amp;bcy;&amp;rcy;&amp;acy;&amp;zhcy;&amp;iecy;&amp;ncy;&amp;icy;&amp;iecy; &amp;zcy;&amp;acy; project onstacles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" t="11311" r="4907" b="57424"/>
          <a:stretch/>
        </p:blipFill>
        <p:spPr bwMode="auto">
          <a:xfrm>
            <a:off x="997199" y="1844824"/>
            <a:ext cx="360000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86707" y="3032636"/>
            <a:ext cx="3024336" cy="169277"/>
          </a:xfrm>
          <a:prstGeom prst="rect">
            <a:avLst/>
          </a:prstGeom>
          <a:noFill/>
          <a:ln w="25400">
            <a:noFill/>
            <a:prstDash val="sysDash"/>
          </a:ln>
          <a:effectLst>
            <a:outerShdw blurRad="50800" dist="38100" dir="2700000" algn="tl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ay seem an easy undertaking …</a:t>
            </a:r>
            <a:endParaRPr lang="en-US" sz="10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8827" y="1501046"/>
            <a:ext cx="7719637" cy="276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</a:t>
            </a:r>
            <a:endParaRPr lang="en-US" sz="11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08104" y="3812074"/>
            <a:ext cx="3024336" cy="169277"/>
          </a:xfrm>
          <a:prstGeom prst="rect">
            <a:avLst/>
          </a:prstGeom>
          <a:noFill/>
          <a:ln w="25400">
            <a:noFill/>
            <a:prstDash val="sysDash"/>
          </a:ln>
          <a:effectLst>
            <a:outerShdw blurRad="50800" dist="38100" dir="2700000" algn="tl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 may become a great challenge!</a:t>
            </a:r>
            <a:endParaRPr lang="en-US" sz="10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7163" y="4129448"/>
            <a:ext cx="7719637" cy="360850"/>
          </a:xfrm>
          <a:prstGeom prst="rect">
            <a:avLst/>
          </a:prstGeom>
          <a:solidFill>
            <a:srgbClr val="98C222">
              <a:alpha val="38000"/>
            </a:srgbClr>
          </a:solidFill>
          <a:effectLst/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important who will accompany you in project implementation</a:t>
            </a:r>
            <a:endParaRPr lang="en-US" sz="8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35896" y="4635475"/>
            <a:ext cx="5112568" cy="430887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the quality of your partnership depends the success of your project</a:t>
            </a:r>
            <a:endParaRPr lang="en-US" sz="9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35896" y="5230361"/>
            <a:ext cx="5112568" cy="430887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choice of a partner is more important than the project idea itself </a:t>
            </a:r>
            <a:endParaRPr lang="en-US" sz="9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35897" y="5806425"/>
            <a:ext cx="5112568" cy="430887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Effective partnership will be your strategy to cope with problems during project implementation</a:t>
            </a:r>
            <a:endParaRPr lang="en-US" sz="9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35896" y="5157192"/>
            <a:ext cx="4968552" cy="0"/>
          </a:xfrm>
          <a:prstGeom prst="line">
            <a:avLst/>
          </a:prstGeom>
          <a:ln w="25400">
            <a:solidFill>
              <a:srgbClr val="98C22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635896" y="5733256"/>
            <a:ext cx="4968552" cy="0"/>
          </a:xfrm>
          <a:prstGeom prst="line">
            <a:avLst/>
          </a:prstGeom>
          <a:ln w="25400">
            <a:solidFill>
              <a:srgbClr val="98C22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Резултат с изображение за double bicycle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2050" name="Picture 2" descr="Резултат с изображение за double bicycle 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80000">
            <a:off x="989127" y="2022414"/>
            <a:ext cx="966422" cy="7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Резултат с изображение за sticky pages png 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27" y="4644627"/>
            <a:ext cx="2016224" cy="163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88785" y="1413444"/>
            <a:ext cx="246221" cy="352311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5000"/>
              </a:srgbClr>
            </a:outerShdw>
          </a:effectLst>
        </p:spPr>
        <p:txBody>
          <a:bodyPr vert="vert270" wrap="square" lIns="0" tIns="108000" rIns="0" bIns="0" rtlCol="0" anchor="b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conclusions</a:t>
            </a:r>
            <a:r>
              <a:rPr lang="bg-BG" sz="1600" b="1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en-US" sz="1600" b="1" dirty="0">
              <a:solidFill>
                <a:srgbClr val="003399"/>
              </a:solidFill>
              <a:effectLst>
                <a:outerShdw blurRad="50800" dist="50800" dir="5400000" algn="ctr" rotWithShape="0">
                  <a:schemeClr val="bg1">
                    <a:alpha val="36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82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70" name="Csoportba foglalás 13"/>
          <p:cNvGrpSpPr>
            <a:grpSpLocks/>
          </p:cNvGrpSpPr>
          <p:nvPr/>
        </p:nvGrpSpPr>
        <p:grpSpPr bwMode="auto">
          <a:xfrm>
            <a:off x="0" y="1196752"/>
            <a:ext cx="8170863" cy="144462"/>
            <a:chOff x="0" y="908720"/>
            <a:chExt cx="8171384" cy="144016"/>
          </a:xfrm>
        </p:grpSpPr>
        <p:sp>
          <p:nvSpPr>
            <p:cNvPr id="36871" name="Rectangle 10"/>
            <p:cNvSpPr>
              <a:spLocks noChangeArrowheads="1"/>
            </p:cNvSpPr>
            <p:nvPr/>
          </p:nvSpPr>
          <p:spPr bwMode="auto">
            <a:xfrm>
              <a:off x="0" y="908720"/>
              <a:ext cx="8171384" cy="72008"/>
            </a:xfrm>
            <a:prstGeom prst="rect">
              <a:avLst/>
            </a:prstGeom>
            <a:solidFill>
              <a:srgbClr val="98C222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6872" name="Rectangle 10"/>
            <p:cNvSpPr>
              <a:spLocks noChangeArrowheads="1"/>
            </p:cNvSpPr>
            <p:nvPr/>
          </p:nvSpPr>
          <p:spPr bwMode="auto">
            <a:xfrm>
              <a:off x="0" y="980728"/>
              <a:ext cx="3995936" cy="72008"/>
            </a:xfrm>
            <a:prstGeom prst="rect">
              <a:avLst/>
            </a:prstGeom>
            <a:solidFill>
              <a:srgbClr val="843D8D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" name="Tartalom helye 12"/>
          <p:cNvSpPr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hu-HU" b="1" dirty="0" smtClean="0">
              <a:latin typeface="Verdan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hu-HU" b="1" dirty="0">
              <a:latin typeface="Verdana" pitchFamily="34" charset="0"/>
            </a:endParaRPr>
          </a:p>
        </p:txBody>
      </p:sp>
      <p:sp>
        <p:nvSpPr>
          <p:cNvPr id="7" name="Cím 1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n-US" sz="2400" b="1" cap="small" dirty="0" smtClean="0">
              <a:latin typeface="Verdana" pitchFamily="34" charset="0"/>
            </a:endParaRPr>
          </a:p>
        </p:txBody>
      </p:sp>
      <p:pic>
        <p:nvPicPr>
          <p:cNvPr id="9" name="Kép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58" y="112585"/>
            <a:ext cx="2103610" cy="6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419872" y="188640"/>
            <a:ext cx="5244562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INTERREG - IPA CBC Programme Bulgaria–Turkey</a:t>
            </a:r>
          </a:p>
          <a:p>
            <a:pPr lvl="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hu-HU" sz="14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CCI 2014TC16I5CB005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709824"/>
            <a:ext cx="8291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90000"/>
              </a:lnSpc>
            </a:pPr>
            <a:r>
              <a:rPr lang="en-GB" altLang="bg-BG" sz="40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for </a:t>
            </a:r>
            <a:r>
              <a:rPr lang="tr-TR" altLang="bg-BG" sz="40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</a:t>
            </a:r>
            <a:r>
              <a:rPr lang="en-GB" altLang="bg-BG" sz="40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attention</a:t>
            </a:r>
          </a:p>
        </p:txBody>
      </p:sp>
      <p:sp>
        <p:nvSpPr>
          <p:cNvPr id="18" name="Round Diagonal Corner Rectangle 17"/>
          <p:cNvSpPr/>
          <p:nvPr/>
        </p:nvSpPr>
        <p:spPr>
          <a:xfrm>
            <a:off x="5714450" y="5836625"/>
            <a:ext cx="2949984" cy="724640"/>
          </a:xfrm>
          <a:prstGeom prst="round2DiagRect">
            <a:avLst/>
          </a:prstGeom>
          <a:solidFill>
            <a:sysClr val="window" lastClr="FFFFFF"/>
          </a:solidFill>
          <a:ln w="25400" cap="flat" cmpd="sng" algn="ctr">
            <a:solidFill>
              <a:srgbClr val="003399"/>
            </a:solidFill>
            <a:prstDash val="solid"/>
          </a:ln>
          <a:effectLst/>
        </p:spPr>
        <p:txBody>
          <a:bodyPr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defRPr/>
            </a:pPr>
            <a:r>
              <a:rPr lang="en-US" sz="1000" b="1" kern="0" dirty="0" smtClean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rgbClr val="003399"/>
                </a:solidFill>
                <a:latin typeface="+mj-lt"/>
                <a:cs typeface="Arial" pitchFamily="34" charset="0"/>
              </a:rPr>
              <a:t>	</a:t>
            </a:r>
            <a:endParaRPr lang="en-US" sz="1000" b="1" kern="0" dirty="0"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rgbClr val="003399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32" y="5919447"/>
            <a:ext cx="819108" cy="557114"/>
          </a:xfrm>
          <a:prstGeom prst="rect">
            <a:avLst/>
          </a:prstGeom>
        </p:spPr>
      </p:pic>
      <p:sp>
        <p:nvSpPr>
          <p:cNvPr id="20" name="TextBox 3"/>
          <p:cNvSpPr txBox="1"/>
          <p:nvPr/>
        </p:nvSpPr>
        <p:spPr>
          <a:xfrm>
            <a:off x="6740203" y="5990255"/>
            <a:ext cx="2008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Programme </a:t>
            </a:r>
            <a:r>
              <a:rPr lang="en-US" sz="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co-financed by </a:t>
            </a:r>
            <a:r>
              <a:rPr lang="en-US" sz="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en-US" sz="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 Union</a:t>
            </a:r>
          </a:p>
        </p:txBody>
      </p:sp>
    </p:spTree>
    <p:extLst>
      <p:ext uri="{BB962C8B-B14F-4D97-AF65-F5344CB8AC3E}">
        <p14:creationId xmlns:p14="http://schemas.microsoft.com/office/powerpoint/2010/main" val="33100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28845"/>
            <a:ext cx="8229600" cy="6679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 and Cross-border </a:t>
            </a:r>
            <a:r>
              <a:rPr lang="en-US" sz="2000" b="1" cap="small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ooperation</a:t>
            </a:r>
          </a:p>
        </p:txBody>
      </p:sp>
      <p:grpSp>
        <p:nvGrpSpPr>
          <p:cNvPr id="16390" name="Csoportba foglalás 13"/>
          <p:cNvGrpSpPr>
            <a:grpSpLocks/>
          </p:cNvGrpSpPr>
          <p:nvPr/>
        </p:nvGrpSpPr>
        <p:grpSpPr bwMode="auto">
          <a:xfrm>
            <a:off x="0" y="1196752"/>
            <a:ext cx="8170863" cy="144462"/>
            <a:chOff x="0" y="908720"/>
            <a:chExt cx="8171384" cy="144016"/>
          </a:xfrm>
        </p:grpSpPr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0" y="908720"/>
              <a:ext cx="8171384" cy="72008"/>
            </a:xfrm>
            <a:prstGeom prst="rect">
              <a:avLst/>
            </a:prstGeom>
            <a:solidFill>
              <a:srgbClr val="98C222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0" y="980728"/>
              <a:ext cx="3995936" cy="72008"/>
            </a:xfrm>
            <a:prstGeom prst="rect">
              <a:avLst/>
            </a:prstGeom>
            <a:solidFill>
              <a:srgbClr val="843D8D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68" y="220979"/>
            <a:ext cx="921296" cy="615733"/>
          </a:xfrm>
          <a:prstGeom prst="rect">
            <a:avLst/>
          </a:prstGeom>
        </p:spPr>
      </p:pic>
      <p:pic>
        <p:nvPicPr>
          <p:cNvPr id="16" name="Kép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58" y="112585"/>
            <a:ext cx="2103610" cy="6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31640" y="2138129"/>
            <a:ext cx="74168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</a:t>
            </a:r>
            <a:endParaRPr lang="bg-BG" sz="2800" b="1" baseline="300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31640" y="2492896"/>
            <a:ext cx="741682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ormal union of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institutions created in order to implement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project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according to officially established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cooperation principles and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procedures for collaboration in compliance with </a:t>
            </a:r>
            <a:r>
              <a:rPr lang="en-US" sz="1200" dirty="0" err="1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requirements 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1413444"/>
            <a:ext cx="540000" cy="5400000"/>
          </a:xfrm>
          <a:prstGeom prst="rect">
            <a:avLst/>
          </a:prstGeom>
          <a:solidFill>
            <a:srgbClr val="98C22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8826" y="1413444"/>
            <a:ext cx="246221" cy="352311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5000"/>
              </a:srgbClr>
            </a:outerShdw>
          </a:effectLst>
        </p:spPr>
        <p:txBody>
          <a:bodyPr vert="vert270" wrap="square" lIns="0" tIns="108000" rIns="0" bIns="0" rtlCol="0" anchor="b">
            <a:spAutoFit/>
          </a:bodyPr>
          <a:lstStyle/>
          <a:p>
            <a:pPr algn="r"/>
            <a:r>
              <a:rPr lang="en-US" sz="1600" b="1" dirty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en-US" sz="1600" b="1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ithin the </a:t>
            </a:r>
            <a:r>
              <a:rPr lang="en-US" sz="1600" b="1" dirty="0" err="1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</a:t>
            </a:r>
            <a:r>
              <a:rPr lang="bg-BG" sz="1600" b="1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r>
              <a:rPr lang="en-US" sz="1600" b="1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600" b="1" dirty="0">
              <a:solidFill>
                <a:srgbClr val="003399"/>
              </a:solidFill>
              <a:effectLst>
                <a:outerShdw blurRad="50800" dist="50800" dir="5400000" algn="ctr" rotWithShape="0">
                  <a:schemeClr val="bg1">
                    <a:alpha val="36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7840" y="3717032"/>
            <a:ext cx="6750624" cy="283154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marL="171450" indent="-1714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partnership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should include at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least </a:t>
            </a:r>
            <a:r>
              <a:rPr lang="en-US" sz="1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 from </a:t>
            </a:r>
            <a:r>
              <a:rPr lang="en-US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 side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border region acting in full spirit of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cooperation</a:t>
            </a:r>
          </a:p>
          <a:p>
            <a:pPr marL="171450" indent="-1714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 b="1" cap="small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partnership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should be constituted upon an agreement formally signed by all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partners.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Partnership Agreement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stipulates the rights and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duties of the parties and establishes the principle of the Lead Partner </a:t>
            </a:r>
            <a:endParaRPr lang="en-US" sz="12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partnership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officially represented by the </a:t>
            </a:r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 Partner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appointed among all project partners and entitled with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certain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obligations before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Managing Authority for general coordination, management and implementation of the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  </a:t>
            </a:r>
          </a:p>
          <a:p>
            <a:pPr marL="171450" indent="-1714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200" b="1" cap="small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should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consist of more than </a:t>
            </a:r>
            <a:r>
              <a:rPr lang="en-US" sz="1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en-US" sz="14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</a:t>
            </a:r>
            <a:r>
              <a:rPr lang="en-US" sz="14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including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Lead Partner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171450" indent="-1714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200" b="1" cap="small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should comprise of partners meeting certain </a:t>
            </a:r>
            <a:r>
              <a:rPr lang="en-US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eligibility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criteria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97840" y="3212976"/>
            <a:ext cx="6750624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Rules concerning partnership</a:t>
            </a:r>
            <a:endParaRPr lang="bg-BG" sz="2400" b="1" baseline="300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22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>
            <a:off x="1781890" y="1512079"/>
            <a:ext cx="917902" cy="1428547"/>
          </a:xfrm>
          <a:prstGeom prst="rect">
            <a:avLst/>
          </a:prstGeom>
          <a:solidFill>
            <a:srgbClr val="98C222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srgbClr val="843D8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28845"/>
            <a:ext cx="8229600" cy="6679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 and Cross-border </a:t>
            </a:r>
            <a:r>
              <a:rPr lang="en-US" sz="2000" b="1" cap="small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ooperation</a:t>
            </a:r>
          </a:p>
        </p:txBody>
      </p:sp>
      <p:grpSp>
        <p:nvGrpSpPr>
          <p:cNvPr id="16390" name="Csoportba foglalás 13"/>
          <p:cNvGrpSpPr>
            <a:grpSpLocks/>
          </p:cNvGrpSpPr>
          <p:nvPr/>
        </p:nvGrpSpPr>
        <p:grpSpPr bwMode="auto">
          <a:xfrm>
            <a:off x="0" y="1196752"/>
            <a:ext cx="8170863" cy="144462"/>
            <a:chOff x="0" y="908720"/>
            <a:chExt cx="8171384" cy="144016"/>
          </a:xfrm>
        </p:grpSpPr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0" y="908720"/>
              <a:ext cx="8171384" cy="72008"/>
            </a:xfrm>
            <a:prstGeom prst="rect">
              <a:avLst/>
            </a:prstGeom>
            <a:solidFill>
              <a:srgbClr val="98C222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0" y="980728"/>
              <a:ext cx="3995936" cy="72008"/>
            </a:xfrm>
            <a:prstGeom prst="rect">
              <a:avLst/>
            </a:prstGeom>
            <a:solidFill>
              <a:srgbClr val="843D8D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68" y="220979"/>
            <a:ext cx="921296" cy="615733"/>
          </a:xfrm>
          <a:prstGeom prst="rect">
            <a:avLst/>
          </a:prstGeom>
        </p:spPr>
      </p:pic>
      <p:pic>
        <p:nvPicPr>
          <p:cNvPr id="16" name="Kép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58" y="112585"/>
            <a:ext cx="2103610" cy="6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51520" y="1413444"/>
            <a:ext cx="540000" cy="5400000"/>
          </a:xfrm>
          <a:prstGeom prst="rect">
            <a:avLst/>
          </a:prstGeom>
          <a:solidFill>
            <a:srgbClr val="98C22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8827" y="1413444"/>
            <a:ext cx="246221" cy="532792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5000"/>
              </a:srgbClr>
            </a:outerShdw>
          </a:effectLst>
        </p:spPr>
        <p:txBody>
          <a:bodyPr vert="vert270" wrap="square" lIns="0" tIns="108000" rIns="0" bIns="0" rtlCol="0" anchor="b">
            <a:spAutoFit/>
          </a:bodyPr>
          <a:lstStyle/>
          <a:p>
            <a:pPr algn="r"/>
            <a:r>
              <a:rPr lang="en-US" sz="1600" b="1" dirty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 of project </a:t>
            </a:r>
            <a:r>
              <a:rPr lang="en-US" sz="1600" b="1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proposals</a:t>
            </a:r>
            <a:endParaRPr lang="en-US" sz="1600" b="1" dirty="0">
              <a:solidFill>
                <a:srgbClr val="003399"/>
              </a:solidFill>
              <a:effectLst>
                <a:outerShdw blurRad="50800" dist="50800" dir="5400000" algn="ctr" rotWithShape="0">
                  <a:schemeClr val="bg1">
                    <a:alpha val="36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3637437" y="1628800"/>
            <a:ext cx="5111028" cy="923330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 </a:t>
            </a:r>
            <a:r>
              <a:rPr lang="en-US" sz="2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project proposal </a:t>
            </a:r>
            <a:r>
              <a:rPr lang="en-US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be submitted by an organization</a:t>
            </a:r>
          </a:p>
          <a:p>
            <a:r>
              <a:rPr lang="en-US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a Lead Partner</a:t>
            </a:r>
            <a:endParaRPr lang="bg-BG" sz="1400" b="1" baseline="300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17"/>
          <p:cNvSpPr/>
          <p:nvPr/>
        </p:nvSpPr>
        <p:spPr>
          <a:xfrm>
            <a:off x="1907704" y="5769160"/>
            <a:ext cx="6840760" cy="612645"/>
          </a:xfrm>
          <a:prstGeom prst="rect">
            <a:avLst/>
          </a:prstGeom>
          <a:solidFill>
            <a:srgbClr val="98C222">
              <a:alpha val="30000"/>
            </a:srgbClr>
          </a:solidFill>
          <a:ln w="31750" cmpd="sng">
            <a:noFill/>
            <a:prstDash val="sysDot"/>
          </a:ln>
          <a:effectLst/>
        </p:spPr>
        <p:txBody>
          <a:bodyPr wrap="square" lIns="108000" tIns="108000" rIns="108000" bIns="72000">
            <a:spAutoFit/>
          </a:bodyPr>
          <a:lstStyle/>
          <a:p>
            <a:pPr algn="just">
              <a:spcBef>
                <a:spcPts val="600"/>
              </a:spcBef>
              <a:buClr>
                <a:srgbClr val="003399"/>
              </a:buClr>
              <a:buSzPct val="150000"/>
              <a:tabLst>
                <a:tab pos="1255713" algn="l"/>
              </a:tabLst>
            </a:pPr>
            <a:r>
              <a:rPr lang="en-US" sz="14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these limitations to Partnership are not observed </a:t>
            </a:r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project proposals </a:t>
            </a:r>
            <a:r>
              <a:rPr lang="en-US" sz="14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submitted by the partners will be </a:t>
            </a:r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rejected</a:t>
            </a:r>
            <a:endParaRPr lang="ru-RU" sz="12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Picture 4" descr="&amp;Rcy;&amp;iecy;&amp;zcy;&amp;ucy;&amp;lcy;&amp;tcy;&amp;acy;&amp;tcy; &amp;scy; &amp;icy;&amp;zcy;&amp;ocy;&amp;bcy;&amp;rcy;&amp;acy;&amp;zhcy;&amp;iecy;&amp;ncy;&amp;icy;&amp;iecy; &amp;zcy;&amp;acy; important sign &amp;bcy;&amp;lcy;&amp;ucy;&amp;ie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91" y="5625344"/>
            <a:ext cx="89999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ово поле 6"/>
          <p:cNvSpPr txBox="1"/>
          <p:nvPr/>
        </p:nvSpPr>
        <p:spPr>
          <a:xfrm>
            <a:off x="1920481" y="1412776"/>
            <a:ext cx="45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bg-BG" sz="66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899592" y="2348880"/>
            <a:ext cx="1080120" cy="4924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</a:t>
            </a:r>
            <a:endParaRPr lang="bg-BG" sz="2400" b="1" baseline="300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Правоъгълник 22"/>
          <p:cNvSpPr/>
          <p:nvPr/>
        </p:nvSpPr>
        <p:spPr>
          <a:xfrm>
            <a:off x="1781890" y="3584635"/>
            <a:ext cx="917902" cy="1428547"/>
          </a:xfrm>
          <a:prstGeom prst="rect">
            <a:avLst/>
          </a:prstGeom>
          <a:solidFill>
            <a:srgbClr val="98C222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srgbClr val="843D8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4" name="TextBox 16"/>
          <p:cNvSpPr txBox="1"/>
          <p:nvPr/>
        </p:nvSpPr>
        <p:spPr>
          <a:xfrm>
            <a:off x="3626366" y="3629206"/>
            <a:ext cx="5111030" cy="923330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more than </a:t>
            </a:r>
            <a:r>
              <a:rPr lang="en-US" sz="2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project proposals </a:t>
            </a:r>
            <a:r>
              <a:rPr lang="en-US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be submitted by an organization</a:t>
            </a:r>
            <a:endParaRPr lang="en-US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a Partner</a:t>
            </a:r>
            <a:endParaRPr lang="bg-BG" sz="1400" b="1" baseline="300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Текстово поле 24"/>
          <p:cNvSpPr txBox="1"/>
          <p:nvPr/>
        </p:nvSpPr>
        <p:spPr>
          <a:xfrm>
            <a:off x="1920481" y="3485332"/>
            <a:ext cx="45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bg-BG" sz="66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Box 16"/>
          <p:cNvSpPr txBox="1"/>
          <p:nvPr/>
        </p:nvSpPr>
        <p:spPr>
          <a:xfrm>
            <a:off x="899592" y="4376723"/>
            <a:ext cx="1080120" cy="4924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</a:t>
            </a:r>
            <a:endParaRPr lang="bg-BG" sz="2400" b="1" baseline="300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17"/>
          <p:cNvSpPr/>
          <p:nvPr/>
        </p:nvSpPr>
        <p:spPr>
          <a:xfrm>
            <a:off x="3637434" y="2621236"/>
            <a:ext cx="5111029" cy="735756"/>
          </a:xfrm>
          <a:prstGeom prst="rect">
            <a:avLst/>
          </a:prstGeom>
          <a:noFill/>
          <a:ln w="38100" cmpd="sng">
            <a:solidFill>
              <a:srgbClr val="98C222">
                <a:alpha val="50000"/>
              </a:srgbClr>
            </a:solidFill>
            <a:prstDash val="sysDot"/>
          </a:ln>
          <a:effectLst/>
        </p:spPr>
        <p:txBody>
          <a:bodyPr wrap="square" lIns="108000" tIns="108000" rIns="108000" bIns="72000">
            <a:spAutoFit/>
          </a:bodyPr>
          <a:lstStyle/>
          <a:p>
            <a:pPr algn="just">
              <a:spcBef>
                <a:spcPts val="600"/>
              </a:spcBef>
              <a:buClr>
                <a:srgbClr val="003399"/>
              </a:buClr>
              <a:buSzPct val="150000"/>
              <a:tabLst>
                <a:tab pos="1255713" algn="l"/>
              </a:tabLst>
            </a:pP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case </a:t>
            </a:r>
            <a:r>
              <a:rPr lang="en-US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organization/institution 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submits </a:t>
            </a:r>
            <a:r>
              <a:rPr lang="en-US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proposal as a Lead Partner, it can be a partner in no more than 2 other 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projects</a:t>
            </a:r>
          </a:p>
        </p:txBody>
      </p:sp>
      <p:sp>
        <p:nvSpPr>
          <p:cNvPr id="22" name="Свободна форма 21"/>
          <p:cNvSpPr/>
          <p:nvPr/>
        </p:nvSpPr>
        <p:spPr>
          <a:xfrm>
            <a:off x="2175617" y="1305098"/>
            <a:ext cx="1654048" cy="650240"/>
          </a:xfrm>
          <a:custGeom>
            <a:avLst/>
            <a:gdLst>
              <a:gd name="connsiteX0" fmla="*/ 0 w 1654048"/>
              <a:gd name="connsiteY0" fmla="*/ 0 h 650240"/>
              <a:gd name="connsiteX1" fmla="*/ 1654048 w 1654048"/>
              <a:gd name="connsiteY1" fmla="*/ 0 h 650240"/>
              <a:gd name="connsiteX2" fmla="*/ 1654048 w 1654048"/>
              <a:gd name="connsiteY2" fmla="*/ 650240 h 650240"/>
              <a:gd name="connsiteX3" fmla="*/ 0 w 1654048"/>
              <a:gd name="connsiteY3" fmla="*/ 650240 h 650240"/>
              <a:gd name="connsiteX4" fmla="*/ 0 w 1654048"/>
              <a:gd name="connsiteY4" fmla="*/ 0 h 65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4048" h="650240">
                <a:moveTo>
                  <a:pt x="0" y="0"/>
                </a:moveTo>
                <a:lnTo>
                  <a:pt x="1654048" y="0"/>
                </a:lnTo>
                <a:lnTo>
                  <a:pt x="1654048" y="650240"/>
                </a:lnTo>
                <a:lnTo>
                  <a:pt x="0" y="6502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b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3900" kern="1200"/>
          </a:p>
        </p:txBody>
      </p:sp>
      <p:sp>
        <p:nvSpPr>
          <p:cNvPr id="35" name="Shape 34"/>
          <p:cNvSpPr/>
          <p:nvPr/>
        </p:nvSpPr>
        <p:spPr>
          <a:xfrm>
            <a:off x="2410804" y="1556792"/>
            <a:ext cx="1081078" cy="1171438"/>
          </a:xfrm>
          <a:prstGeom prst="swooshArrow">
            <a:avLst>
              <a:gd name="adj1" fmla="val 31740"/>
              <a:gd name="adj2" fmla="val 31370"/>
            </a:avLst>
          </a:prstGeom>
          <a:solidFill>
            <a:srgbClr val="98C222">
              <a:alpha val="4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Shape 35"/>
          <p:cNvSpPr/>
          <p:nvPr/>
        </p:nvSpPr>
        <p:spPr>
          <a:xfrm>
            <a:off x="2339752" y="3682239"/>
            <a:ext cx="1081078" cy="1171438"/>
          </a:xfrm>
          <a:prstGeom prst="swooshArrow">
            <a:avLst>
              <a:gd name="adj1" fmla="val 31740"/>
              <a:gd name="adj2" fmla="val 31370"/>
            </a:avLst>
          </a:prstGeom>
          <a:solidFill>
            <a:srgbClr val="98C222">
              <a:alpha val="4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Rectangle 17"/>
          <p:cNvSpPr/>
          <p:nvPr/>
        </p:nvSpPr>
        <p:spPr>
          <a:xfrm>
            <a:off x="3637435" y="4622944"/>
            <a:ext cx="5111030" cy="735756"/>
          </a:xfrm>
          <a:prstGeom prst="rect">
            <a:avLst/>
          </a:prstGeom>
          <a:noFill/>
          <a:ln w="38100" cmpd="sng">
            <a:solidFill>
              <a:srgbClr val="98C222">
                <a:alpha val="50000"/>
              </a:srgbClr>
            </a:solidFill>
            <a:prstDash val="sysDot"/>
          </a:ln>
          <a:effectLst/>
        </p:spPr>
        <p:txBody>
          <a:bodyPr wrap="square" lIns="108000" tIns="108000" rIns="108000" bIns="72000">
            <a:spAutoFit/>
          </a:bodyPr>
          <a:lstStyle/>
          <a:p>
            <a:pPr algn="just">
              <a:spcBef>
                <a:spcPts val="600"/>
              </a:spcBef>
              <a:buClr>
                <a:srgbClr val="003399"/>
              </a:buClr>
              <a:buSzPct val="150000"/>
              <a:tabLst>
                <a:tab pos="1255713" algn="l"/>
              </a:tabLst>
            </a:pP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case an organization/institution 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does not submit </a:t>
            </a:r>
            <a:r>
              <a:rPr lang="en-US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project as a Lead Partner it can participate as a partner in no more than 3 projects</a:t>
            </a:r>
            <a:endParaRPr lang="en-US" sz="1200" b="1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09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28845"/>
            <a:ext cx="8229600" cy="6679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cap="small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Eligibility of Applicants</a:t>
            </a:r>
          </a:p>
        </p:txBody>
      </p:sp>
      <p:grpSp>
        <p:nvGrpSpPr>
          <p:cNvPr id="16390" name="Csoportba foglalás 13"/>
          <p:cNvGrpSpPr>
            <a:grpSpLocks/>
          </p:cNvGrpSpPr>
          <p:nvPr/>
        </p:nvGrpSpPr>
        <p:grpSpPr bwMode="auto">
          <a:xfrm>
            <a:off x="0" y="1196752"/>
            <a:ext cx="8170863" cy="144462"/>
            <a:chOff x="0" y="908720"/>
            <a:chExt cx="8171384" cy="144016"/>
          </a:xfrm>
        </p:grpSpPr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0" y="908720"/>
              <a:ext cx="8171384" cy="72008"/>
            </a:xfrm>
            <a:prstGeom prst="rect">
              <a:avLst/>
            </a:prstGeom>
            <a:solidFill>
              <a:srgbClr val="98C222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0" y="980728"/>
              <a:ext cx="3995936" cy="72008"/>
            </a:xfrm>
            <a:prstGeom prst="rect">
              <a:avLst/>
            </a:prstGeom>
            <a:solidFill>
              <a:srgbClr val="843D8D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68" y="220979"/>
            <a:ext cx="921296" cy="615733"/>
          </a:xfrm>
          <a:prstGeom prst="rect">
            <a:avLst/>
          </a:prstGeom>
        </p:spPr>
      </p:pic>
      <p:pic>
        <p:nvPicPr>
          <p:cNvPr id="16" name="Kép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58" y="112585"/>
            <a:ext cx="2103610" cy="6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18827" y="1394700"/>
            <a:ext cx="540000" cy="5400000"/>
          </a:xfrm>
          <a:prstGeom prst="rect">
            <a:avLst/>
          </a:prstGeom>
          <a:solidFill>
            <a:srgbClr val="98C22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8827" y="1413444"/>
            <a:ext cx="246221" cy="5400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5000"/>
              </a:srgbClr>
            </a:outerShdw>
          </a:effectLst>
        </p:spPr>
        <p:txBody>
          <a:bodyPr vert="vert270" wrap="square" lIns="0" tIns="108000" rIns="0" bIns="0" rtlCol="0" anchor="b">
            <a:spAutoFit/>
          </a:bodyPr>
          <a:lstStyle/>
          <a:p>
            <a:pPr algn="r"/>
            <a:r>
              <a:rPr lang="en-US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</a:t>
            </a:r>
            <a:r>
              <a:rPr lang="en-US" sz="1600" dirty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become a project </a:t>
            </a:r>
            <a:r>
              <a:rPr lang="en-US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</a:t>
            </a:r>
            <a:r>
              <a:rPr lang="bg-BG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1600" dirty="0">
              <a:solidFill>
                <a:srgbClr val="003399"/>
              </a:solidFill>
              <a:effectLst>
                <a:outerShdw blurRad="50800" dist="50800" dir="5400000" algn="ctr" rotWithShape="0">
                  <a:schemeClr val="bg1">
                    <a:alpha val="36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5696" y="2060848"/>
            <a:ext cx="6912768" cy="133882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Legally established organizations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(legal persons) according to the national legislation of  the state on whose territory they are located</a:t>
            </a:r>
          </a:p>
          <a:p>
            <a:pPr algn="just">
              <a:spcBef>
                <a:spcPts val="600"/>
              </a:spcBef>
            </a:pP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Registered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the eligible cross-border region between Bulgaria and Turkey</a:t>
            </a:r>
          </a:p>
          <a:p>
            <a:pPr algn="just">
              <a:spcBef>
                <a:spcPts val="600"/>
              </a:spcBef>
            </a:pP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Non-profit making organizations</a:t>
            </a:r>
          </a:p>
          <a:p>
            <a:pPr algn="just">
              <a:spcBef>
                <a:spcPts val="600"/>
              </a:spcBef>
            </a:pP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Directly </a:t>
            </a:r>
            <a:r>
              <a:rPr lang="en-US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responsible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the preparation and management of the action, not acting as an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intermediary</a:t>
            </a:r>
            <a:endParaRPr lang="bg-BG" sz="14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8827" y="1628799"/>
            <a:ext cx="7416824" cy="276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 Partner and </a:t>
            </a:r>
            <a:r>
              <a:rPr lang="en-US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 </a:t>
            </a:r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should be cumulatively </a:t>
            </a:r>
            <a:endParaRPr lang="bg-BG" sz="1400" b="1" baseline="300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07704" y="4797153"/>
            <a:ext cx="6840760" cy="646331"/>
          </a:xfrm>
          <a:prstGeom prst="rect">
            <a:avLst/>
          </a:prstGeom>
          <a:solidFill>
            <a:srgbClr val="98C222">
              <a:alpha val="30000"/>
            </a:srgbClr>
          </a:solidFill>
          <a:ln w="31750" cmpd="sng">
            <a:noFill/>
            <a:prstDash val="sysDot"/>
          </a:ln>
          <a:effectLst/>
        </p:spPr>
        <p:txBody>
          <a:bodyPr wrap="square" lIns="108000" tIns="45720" rIns="108000" bIns="45720">
            <a:spAutoFit/>
          </a:bodyPr>
          <a:lstStyle/>
          <a:p>
            <a:pPr marL="171450" indent="-171450" algn="just">
              <a:buClr>
                <a:srgbClr val="003399"/>
              </a:buClr>
              <a:buSzPct val="150000"/>
              <a:buFont typeface="Arial" panose="020B0604020202020204" pitchFamily="34" charset="0"/>
              <a:buChar char="•"/>
              <a:tabLst>
                <a:tab pos="1255713" algn="l"/>
              </a:tabLst>
            </a:pP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case a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subsidiary 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local/regional/national authority is not and </a:t>
            </a:r>
            <a:r>
              <a:rPr lang="en-US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cannot act as a legal 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entity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legally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established central organization, if such exists, shall be the project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</a:t>
            </a:r>
          </a:p>
        </p:txBody>
      </p:sp>
      <p:pic>
        <p:nvPicPr>
          <p:cNvPr id="19" name="Picture 4" descr="&amp;Rcy;&amp;iecy;&amp;zcy;&amp;ucy;&amp;lcy;&amp;tcy;&amp;acy;&amp;tcy; &amp;scy; &amp;icy;&amp;zcy;&amp;ocy;&amp;bcy;&amp;rcy;&amp;acy;&amp;zhcy;&amp;iecy;&amp;ncy;&amp;icy;&amp;iecy; &amp;zcy;&amp;acy; important sign &amp;bcy;&amp;lcy;&amp;ucy;&amp;ie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04" y="5197071"/>
            <a:ext cx="89999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907704" y="4437112"/>
            <a:ext cx="6840760" cy="24622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Exceptions to Eligibility rules</a:t>
            </a:r>
            <a:endParaRPr lang="bg-BG" sz="1200" b="1" baseline="300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35696" y="3616424"/>
            <a:ext cx="6912768" cy="55399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also considered 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ineligible </a:t>
            </a:r>
            <a:r>
              <a:rPr lang="en-US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participate in the Call for 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proposals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fall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into any of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categories listed in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p.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2.5.1.1, 2)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Guidelines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applicants such as 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bankruptcy, insolvency, </a:t>
            </a:r>
            <a:r>
              <a:rPr lang="en-US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breach of 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obligations related to taxes </a:t>
            </a:r>
            <a:r>
              <a:rPr lang="en-US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social security</a:t>
            </a:r>
            <a:endParaRPr lang="bg-BG" sz="12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17"/>
          <p:cNvSpPr/>
          <p:nvPr/>
        </p:nvSpPr>
        <p:spPr>
          <a:xfrm>
            <a:off x="1907704" y="5589240"/>
            <a:ext cx="6840760" cy="1015663"/>
          </a:xfrm>
          <a:prstGeom prst="rect">
            <a:avLst/>
          </a:prstGeom>
          <a:solidFill>
            <a:srgbClr val="98C222">
              <a:alpha val="30000"/>
            </a:srgbClr>
          </a:solidFill>
          <a:ln w="31750" cmpd="sng">
            <a:noFill/>
            <a:prstDash val="sysDot"/>
          </a:ln>
          <a:effectLst/>
        </p:spPr>
        <p:txBody>
          <a:bodyPr wrap="square" lIns="108000" tIns="45720" rIns="108000" bIns="45720">
            <a:spAutoFit/>
          </a:bodyPr>
          <a:lstStyle/>
          <a:p>
            <a:pPr marL="171450" indent="-171450" algn="just">
              <a:spcBef>
                <a:spcPts val="600"/>
              </a:spcBef>
              <a:buClr>
                <a:srgbClr val="003399"/>
              </a:buClr>
              <a:buSzPct val="150000"/>
              <a:buFont typeface="Arial" panose="020B0604020202020204" pitchFamily="34" charset="0"/>
              <a:buChar char="•"/>
              <a:tabLst>
                <a:tab pos="1255713" algn="l"/>
              </a:tabLst>
            </a:pP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case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according to legal acts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area of competence of national/regional </a:t>
            </a:r>
            <a:r>
              <a:rPr lang="en-US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authorities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extends to the eligible area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</a:t>
            </a:r>
            <a:r>
              <a:rPr lang="en-US" sz="1200" dirty="0" err="1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or </a:t>
            </a:r>
            <a:r>
              <a:rPr lang="en-US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structures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central public authorities located in the eligible cross border region 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cannot </a:t>
            </a:r>
            <a:r>
              <a:rPr lang="en-US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registered as </a:t>
            </a:r>
            <a:r>
              <a:rPr lang="en-US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legal 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entities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central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authority shall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the project partner</a:t>
            </a:r>
            <a:endParaRPr lang="ru-RU" sz="12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61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28845"/>
            <a:ext cx="8229600" cy="6679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 </a:t>
            </a:r>
            <a:r>
              <a:rPr lang="en-US" sz="2000" b="1" cap="small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artner Principle</a:t>
            </a:r>
          </a:p>
        </p:txBody>
      </p:sp>
      <p:grpSp>
        <p:nvGrpSpPr>
          <p:cNvPr id="16390" name="Csoportba foglalás 13"/>
          <p:cNvGrpSpPr>
            <a:grpSpLocks/>
          </p:cNvGrpSpPr>
          <p:nvPr/>
        </p:nvGrpSpPr>
        <p:grpSpPr bwMode="auto">
          <a:xfrm>
            <a:off x="0" y="1196752"/>
            <a:ext cx="8170863" cy="144462"/>
            <a:chOff x="0" y="908720"/>
            <a:chExt cx="8171384" cy="144016"/>
          </a:xfrm>
        </p:grpSpPr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0" y="908720"/>
              <a:ext cx="8171384" cy="72008"/>
            </a:xfrm>
            <a:prstGeom prst="rect">
              <a:avLst/>
            </a:prstGeom>
            <a:solidFill>
              <a:srgbClr val="98C222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0" y="980728"/>
              <a:ext cx="3995936" cy="72008"/>
            </a:xfrm>
            <a:prstGeom prst="rect">
              <a:avLst/>
            </a:prstGeom>
            <a:solidFill>
              <a:srgbClr val="843D8D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68" y="220979"/>
            <a:ext cx="921296" cy="615733"/>
          </a:xfrm>
          <a:prstGeom prst="rect">
            <a:avLst/>
          </a:prstGeom>
        </p:spPr>
      </p:pic>
      <p:pic>
        <p:nvPicPr>
          <p:cNvPr id="16" name="Kép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58" y="112585"/>
            <a:ext cx="2103610" cy="6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51520" y="1413444"/>
            <a:ext cx="540000" cy="5400000"/>
          </a:xfrm>
          <a:prstGeom prst="rect">
            <a:avLst/>
          </a:prstGeom>
          <a:solidFill>
            <a:srgbClr val="98C22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8826" y="1413444"/>
            <a:ext cx="246221" cy="352311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5000"/>
              </a:srgbClr>
            </a:outerShdw>
          </a:effectLst>
        </p:spPr>
        <p:txBody>
          <a:bodyPr vert="vert270" wrap="square" lIns="0" tIns="108000" rIns="0" bIns="0" rtlCol="0" anchor="b">
            <a:spAutoFit/>
          </a:bodyPr>
          <a:lstStyle/>
          <a:p>
            <a:pPr algn="r"/>
            <a:r>
              <a:rPr lang="en-US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means ‘Lead partner’?</a:t>
            </a:r>
            <a:endParaRPr lang="en-US" sz="1600" dirty="0">
              <a:solidFill>
                <a:srgbClr val="003399"/>
              </a:solidFill>
              <a:effectLst>
                <a:outerShdw blurRad="50800" dist="50800" dir="5400000" algn="ctr" rotWithShape="0">
                  <a:schemeClr val="bg1">
                    <a:alpha val="36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599" y="4725144"/>
            <a:ext cx="7776863" cy="276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 Partner tasks </a:t>
            </a:r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include at least</a:t>
            </a:r>
            <a:endParaRPr lang="bg-BG" sz="1400" b="1" baseline="300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8826" y="1484784"/>
            <a:ext cx="7719637" cy="276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 Partner</a:t>
            </a:r>
            <a:endParaRPr lang="bg-BG" sz="1400" b="1" baseline="300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5696" y="1807076"/>
            <a:ext cx="6851104" cy="1184940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 to submission of the project proposal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 partner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appointed among all project partners for each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project.</a:t>
            </a:r>
          </a:p>
          <a:p>
            <a:pPr algn="just">
              <a:spcBef>
                <a:spcPts val="600"/>
              </a:spcBef>
            </a:pP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Lead partner is the </a:t>
            </a:r>
            <a:r>
              <a:rPr lang="en-US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official representative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 and carries certain responsibilities towards</a:t>
            </a:r>
            <a:r>
              <a:rPr lang="en-US" sz="1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 and the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Programme. The key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role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Lead partner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formally 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established </a:t>
            </a:r>
            <a:r>
              <a:rPr lang="en-US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agreed upon by 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project </a:t>
            </a:r>
            <a:r>
              <a:rPr lang="en-US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Project Partnership Agreement</a:t>
            </a:r>
            <a:endParaRPr lang="bg-BG" sz="12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8827" y="3061990"/>
            <a:ext cx="7719636" cy="276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 Partner </a:t>
            </a:r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should be registered </a:t>
            </a:r>
            <a:endParaRPr lang="bg-BG" sz="1400" b="1" baseline="300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35696" y="3422030"/>
            <a:ext cx="6465315" cy="523220"/>
          </a:xfrm>
          <a:prstGeom prst="rect">
            <a:avLst/>
          </a:prstGeom>
          <a:solidFill>
            <a:srgbClr val="98C222">
              <a:alpha val="35000"/>
            </a:srgbClr>
          </a:solidFill>
          <a:effectLst/>
        </p:spPr>
        <p:txBody>
          <a:bodyPr wrap="square" lIns="720000" rIns="90000">
            <a:spAutoFit/>
          </a:bodyPr>
          <a:lstStyle/>
          <a:p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within </a:t>
            </a:r>
            <a:r>
              <a:rPr lang="en-US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eligible border region between Bulgaria and Turkey</a:t>
            </a:r>
            <a:endParaRPr lang="ru-RU" sz="1400" b="1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35696" y="4057908"/>
            <a:ext cx="6465315" cy="553998"/>
          </a:xfrm>
          <a:prstGeom prst="rect">
            <a:avLst/>
          </a:prstGeom>
          <a:solidFill>
            <a:srgbClr val="98C222">
              <a:alpha val="35000"/>
            </a:srgbClr>
          </a:solidFill>
          <a:effectLst/>
        </p:spPr>
        <p:txBody>
          <a:bodyPr wrap="square" lIns="720000" rIns="90000">
            <a:spAutoFit/>
          </a:bodyPr>
          <a:lstStyle/>
          <a:p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</a:t>
            </a:r>
            <a:r>
              <a:rPr lang="en-US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least </a:t>
            </a:r>
            <a:r>
              <a:rPr lang="en-US" sz="16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  <a:r>
              <a:rPr lang="en-US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months before the deadline for submission of the project proposal</a:t>
            </a:r>
            <a:endParaRPr lang="ru-RU" sz="1400" b="1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5696" y="5119444"/>
            <a:ext cx="6912768" cy="1561178"/>
          </a:xfrm>
          <a:prstGeom prst="rect">
            <a:avLst/>
          </a:prstGeom>
          <a:noFill/>
          <a:ln w="38100">
            <a:solidFill>
              <a:srgbClr val="98C222">
                <a:alpha val="45000"/>
              </a:srgbClr>
            </a:solidFill>
            <a:prstDash val="sysDot"/>
          </a:ln>
          <a:effectLst/>
        </p:spPr>
        <p:txBody>
          <a:bodyPr wrap="square" lIns="216000" tIns="72000" rIns="108000" bIns="72000" rtlCol="0">
            <a:spAutoFit/>
          </a:bodyPr>
          <a:lstStyle/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signing the Subsidy contract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 further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addenda with the MA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laying down arrangements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other partners that guarantee project implementation and financial management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collecting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checking the information from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 and 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reporting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ensuring that </a:t>
            </a:r>
            <a:r>
              <a:rPr lang="en-US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expenditures 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 </a:t>
            </a:r>
            <a:r>
              <a:rPr lang="en-US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incurred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implementing project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 </a:t>
            </a:r>
            <a:endParaRPr lang="en-US" sz="12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transferring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budget amounts to the partners according to verified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costs</a:t>
            </a:r>
            <a:endParaRPr lang="en-US" sz="12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3738484"/>
            <a:ext cx="341731" cy="769441"/>
          </a:xfrm>
          <a:prstGeom prst="rect">
            <a:avLst/>
          </a:prstGeom>
          <a:noFill/>
          <a:effectLst>
            <a:glow>
              <a:schemeClr val="bg1"/>
            </a:glow>
            <a:outerShdw blurRad="50800" dist="38100" dir="2700000" algn="tl" rotWithShape="0">
              <a:srgbClr val="843D8D">
                <a:alpha val="50000"/>
              </a:srgbClr>
            </a:outerShdw>
            <a:softEdge rad="635000"/>
          </a:effectLst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endParaRPr lang="en-US" sz="4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3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28845"/>
            <a:ext cx="8229600" cy="6679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Partnership Agreement</a:t>
            </a:r>
          </a:p>
        </p:txBody>
      </p:sp>
      <p:grpSp>
        <p:nvGrpSpPr>
          <p:cNvPr id="16390" name="Csoportba foglalás 13"/>
          <p:cNvGrpSpPr>
            <a:grpSpLocks/>
          </p:cNvGrpSpPr>
          <p:nvPr/>
        </p:nvGrpSpPr>
        <p:grpSpPr bwMode="auto">
          <a:xfrm>
            <a:off x="0" y="1196752"/>
            <a:ext cx="8170863" cy="144462"/>
            <a:chOff x="0" y="908720"/>
            <a:chExt cx="8171384" cy="144016"/>
          </a:xfrm>
        </p:grpSpPr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0" y="908720"/>
              <a:ext cx="8171384" cy="72008"/>
            </a:xfrm>
            <a:prstGeom prst="rect">
              <a:avLst/>
            </a:prstGeom>
            <a:solidFill>
              <a:srgbClr val="98C222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0" y="980728"/>
              <a:ext cx="3995936" cy="72008"/>
            </a:xfrm>
            <a:prstGeom prst="rect">
              <a:avLst/>
            </a:prstGeom>
            <a:solidFill>
              <a:srgbClr val="843D8D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68" y="220979"/>
            <a:ext cx="921296" cy="615733"/>
          </a:xfrm>
          <a:prstGeom prst="rect">
            <a:avLst/>
          </a:prstGeom>
        </p:spPr>
      </p:pic>
      <p:pic>
        <p:nvPicPr>
          <p:cNvPr id="16" name="Kép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58" y="112585"/>
            <a:ext cx="2103610" cy="6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51520" y="1413444"/>
            <a:ext cx="540000" cy="5400000"/>
          </a:xfrm>
          <a:prstGeom prst="rect">
            <a:avLst/>
          </a:prstGeom>
          <a:solidFill>
            <a:srgbClr val="98C22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8835" y="1413444"/>
            <a:ext cx="246221" cy="525591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5000"/>
              </a:srgbClr>
            </a:outerShdw>
          </a:effectLst>
        </p:spPr>
        <p:txBody>
          <a:bodyPr vert="vert270" wrap="square" lIns="0" tIns="108000" rIns="0" bIns="0" rtlCol="0" anchor="b">
            <a:spAutoFit/>
          </a:bodyPr>
          <a:lstStyle/>
          <a:p>
            <a:pPr algn="r"/>
            <a:r>
              <a:rPr lang="en-US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Partnership agreement?</a:t>
            </a:r>
            <a:endParaRPr lang="en-US" sz="1600" dirty="0">
              <a:solidFill>
                <a:srgbClr val="003399"/>
              </a:solidFill>
              <a:effectLst>
                <a:outerShdw blurRad="50800" dist="50800" dir="5400000" algn="ctr" rotWithShape="0">
                  <a:schemeClr val="bg1">
                    <a:alpha val="36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8826" y="1484784"/>
            <a:ext cx="7719637" cy="276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Partnership Agreement </a:t>
            </a:r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a document that</a:t>
            </a:r>
            <a:endParaRPr lang="en-US" sz="11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1890" y="1858692"/>
            <a:ext cx="7029432" cy="123110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specifies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requirements for the 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parties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correct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management 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establishes the 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rights and responsibilities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all partners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ettles rules for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cooperation with 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bodies </a:t>
            </a:r>
            <a:r>
              <a:rPr lang="en-US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external for the 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guarantees 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sound financial management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funds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rranges obligations for 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recovering granted subsidy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cases of unduly paid amounts</a:t>
            </a:r>
            <a:endParaRPr lang="en-US" sz="12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60218" y="5393694"/>
            <a:ext cx="6840760" cy="997366"/>
          </a:xfrm>
          <a:prstGeom prst="rect">
            <a:avLst/>
          </a:prstGeom>
          <a:solidFill>
            <a:srgbClr val="98C222">
              <a:alpha val="25000"/>
            </a:srgbClr>
          </a:solidFill>
          <a:ln w="31750" cmpd="sng">
            <a:noFill/>
            <a:prstDash val="sysDot"/>
          </a:ln>
          <a:effectLst/>
        </p:spPr>
        <p:txBody>
          <a:bodyPr wrap="square" lIns="108000" tIns="108000" rIns="108000" bIns="72000">
            <a:spAutoFit/>
          </a:bodyPr>
          <a:lstStyle/>
          <a:p>
            <a:pPr algn="just">
              <a:spcBef>
                <a:spcPts val="600"/>
              </a:spcBef>
              <a:buClr>
                <a:srgbClr val="003399"/>
              </a:buClr>
              <a:buSzPct val="150000"/>
              <a:tabLst>
                <a:tab pos="1255713" algn="l"/>
              </a:tabLst>
            </a:pP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Partnership Agreement template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indicating the </a:t>
            </a:r>
            <a:r>
              <a:rPr lang="en-US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minimum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requirements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the content of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Project Partnership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Agreement</a:t>
            </a:r>
          </a:p>
          <a:p>
            <a:pPr algn="just">
              <a:spcBef>
                <a:spcPts val="600"/>
              </a:spcBef>
              <a:buClr>
                <a:srgbClr val="003399"/>
              </a:buClr>
              <a:buSzPct val="150000"/>
              <a:tabLst>
                <a:tab pos="1255713" algn="l"/>
              </a:tabLst>
            </a:pP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decide to add </a:t>
            </a:r>
            <a:r>
              <a:rPr lang="en-US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additional provisions 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extend in more details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agreement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 project</a:t>
            </a:r>
            <a:endParaRPr lang="ru-RU" sz="12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Picture 4" descr="&amp;Rcy;&amp;iecy;&amp;zcy;&amp;ucy;&amp;lcy;&amp;tcy;&amp;acy;&amp;tcy; &amp;scy; &amp;icy;&amp;zcy;&amp;ocy;&amp;bcy;&amp;rcy;&amp;acy;&amp;zhcy;&amp;iecy;&amp;ncy;&amp;icy;&amp;iecy; &amp;zcy;&amp;acy; important sign &amp;bcy;&amp;lcy;&amp;ucy;&amp;ie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91" y="5164368"/>
            <a:ext cx="89999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023312" y="3440033"/>
            <a:ext cx="7719637" cy="276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Partnership Agreement </a:t>
            </a:r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endParaRPr lang="en-US" sz="10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14610" y="3941287"/>
            <a:ext cx="3600920" cy="430887"/>
          </a:xfrm>
          <a:prstGeom prst="rect">
            <a:avLst/>
          </a:prstGeom>
          <a:noFill/>
          <a:effectLst>
            <a:outerShdw blurRad="50800" dist="38100" dir="2700000" algn="tl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arrangement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that </a:t>
            </a:r>
            <a:r>
              <a:rPr lang="en-US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should be signed by all partners with utmost 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awareness</a:t>
            </a:r>
            <a:endParaRPr lang="en-US" sz="12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60218" y="4797152"/>
            <a:ext cx="6851104" cy="514738"/>
          </a:xfrm>
          <a:prstGeom prst="rect">
            <a:avLst/>
          </a:prstGeom>
          <a:solidFill>
            <a:srgbClr val="98C222">
              <a:alpha val="40000"/>
            </a:srgbClr>
          </a:solidFill>
          <a:ln>
            <a:noFill/>
          </a:ln>
          <a:effectLst/>
        </p:spPr>
        <p:txBody>
          <a:bodyPr wrap="square" lIns="108000" tIns="108000" rIns="108000" bIns="3600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</a:t>
            </a:r>
            <a:r>
              <a:rPr lang="en-US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 Agreement template (</a:t>
            </a:r>
            <a:r>
              <a:rPr lang="en-US" sz="1200" b="1" i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Annex 2</a:t>
            </a:r>
            <a:r>
              <a:rPr lang="en-US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enclosed to the Guidelines for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Applicants</a:t>
            </a:r>
            <a:endParaRPr lang="en-US" sz="12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3110036" y="3933056"/>
            <a:ext cx="1800201" cy="576064"/>
          </a:xfrm>
          <a:prstGeom prst="round2DiagRect">
            <a:avLst/>
          </a:prstGeom>
          <a:solidFill>
            <a:srgbClr val="98C22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 Diagonal Corner Rectangle 25"/>
          <p:cNvSpPr/>
          <p:nvPr/>
        </p:nvSpPr>
        <p:spPr>
          <a:xfrm>
            <a:off x="1023312" y="3926970"/>
            <a:ext cx="1800201" cy="576064"/>
          </a:xfrm>
          <a:prstGeom prst="round2DiagRect">
            <a:avLst/>
          </a:prstGeom>
          <a:solidFill>
            <a:srgbClr val="98C22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03648" y="3984799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99"/>
                </a:solidFill>
              </a:rPr>
              <a:t>legal</a:t>
            </a:r>
            <a:endParaRPr lang="en-US" sz="2800" b="1" dirty="0">
              <a:solidFill>
                <a:srgbClr val="003399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83928" y="398590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99"/>
                </a:solidFill>
              </a:rPr>
              <a:t>binding</a:t>
            </a:r>
            <a:endParaRPr lang="en-US" sz="2800" b="1" dirty="0">
              <a:solidFill>
                <a:srgbClr val="0033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1029" y="3721155"/>
            <a:ext cx="74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normalizeH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</a:t>
            </a:r>
            <a:endParaRPr lang="en-US" sz="3600" b="1" normalizeH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9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28845"/>
            <a:ext cx="8229600" cy="6679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Cross-border Impact</a:t>
            </a:r>
            <a:endParaRPr lang="en-US" sz="2000" b="1" cap="small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390" name="Csoportba foglalás 13"/>
          <p:cNvGrpSpPr>
            <a:grpSpLocks/>
          </p:cNvGrpSpPr>
          <p:nvPr/>
        </p:nvGrpSpPr>
        <p:grpSpPr bwMode="auto">
          <a:xfrm>
            <a:off x="0" y="1196752"/>
            <a:ext cx="8170863" cy="144462"/>
            <a:chOff x="0" y="908720"/>
            <a:chExt cx="8171384" cy="144016"/>
          </a:xfrm>
        </p:grpSpPr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0" y="908720"/>
              <a:ext cx="8171384" cy="72008"/>
            </a:xfrm>
            <a:prstGeom prst="rect">
              <a:avLst/>
            </a:prstGeom>
            <a:solidFill>
              <a:srgbClr val="98C222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0" y="980728"/>
              <a:ext cx="3995936" cy="72008"/>
            </a:xfrm>
            <a:prstGeom prst="rect">
              <a:avLst/>
            </a:prstGeom>
            <a:solidFill>
              <a:srgbClr val="843D8D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68" y="220979"/>
            <a:ext cx="921296" cy="615733"/>
          </a:xfrm>
          <a:prstGeom prst="rect">
            <a:avLst/>
          </a:prstGeom>
        </p:spPr>
      </p:pic>
      <p:pic>
        <p:nvPicPr>
          <p:cNvPr id="16" name="Kép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58" y="112585"/>
            <a:ext cx="2103610" cy="6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51520" y="1413444"/>
            <a:ext cx="540000" cy="5400000"/>
          </a:xfrm>
          <a:prstGeom prst="rect">
            <a:avLst/>
          </a:prstGeom>
          <a:solidFill>
            <a:srgbClr val="98C22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472199"/>
            <a:ext cx="246221" cy="5400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5000"/>
              </a:srgbClr>
            </a:outerShdw>
          </a:effectLst>
        </p:spPr>
        <p:txBody>
          <a:bodyPr vert="vert270" wrap="square" lIns="0" tIns="108000" rIns="0" bIns="0" rtlCol="0" anchor="b">
            <a:spAutoFit/>
          </a:bodyPr>
          <a:lstStyle/>
          <a:p>
            <a:pPr algn="r"/>
            <a:r>
              <a:rPr lang="en-US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partnership aims?</a:t>
            </a:r>
            <a:endParaRPr lang="en-US" sz="1600" dirty="0">
              <a:solidFill>
                <a:srgbClr val="003399"/>
              </a:solidFill>
              <a:effectLst>
                <a:outerShdw blurRad="50800" dist="50800" dir="5400000" algn="ctr" rotWithShape="0">
                  <a:schemeClr val="bg1">
                    <a:alpha val="36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3332" y="4345647"/>
            <a:ext cx="6931116" cy="2400657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project provides </a:t>
            </a:r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tangible results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cross-border area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both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countries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project 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delivers benefits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only for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project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 also for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cross-border target </a:t>
            </a:r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groups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the </a:t>
            </a:r>
            <a:r>
              <a:rPr lang="en-US" sz="1100" b="1" dirty="0" err="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</a:t>
            </a:r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area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designed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facing 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 </a:t>
            </a:r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needs and restraints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border region  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project outputs gain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additional </a:t>
            </a:r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added value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the cross-border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area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project implementation 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enhances cross-border cooperation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project proposal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contributes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sz="11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strengthening collaboration 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capacity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project encourages 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cross-border approach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influences 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overcoming regional divergences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en-US" sz="11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objectives address</a:t>
            </a:r>
            <a:r>
              <a:rPr lang="en-US" sz="11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territorial cohesion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strategies at </a:t>
            </a:r>
            <a:r>
              <a:rPr lang="en-US" sz="1100" dirty="0" err="1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/national/regional 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89095" y="1866965"/>
            <a:ext cx="4104456" cy="1225290"/>
          </a:xfrm>
          <a:prstGeom prst="rect">
            <a:avLst/>
          </a:prstGeom>
          <a:solidFill>
            <a:srgbClr val="98C222">
              <a:alpha val="40000"/>
            </a:srgbClr>
          </a:solidFill>
          <a:effectLst>
            <a:outerShdw blurRad="50800" dist="50800" dir="5400000" algn="ctr" rotWithShape="0">
              <a:srgbClr val="843D8D">
                <a:alpha val="40000"/>
              </a:srgbClr>
            </a:outerShdw>
            <a:softEdge rad="63500"/>
          </a:effectLst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territorial cohesion</a:t>
            </a:r>
            <a:endParaRPr lang="en-US" sz="28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0479" y="2546355"/>
            <a:ext cx="3705537" cy="1225290"/>
          </a:xfrm>
          <a:prstGeom prst="rect">
            <a:avLst/>
          </a:prstGeom>
          <a:solidFill>
            <a:srgbClr val="98C222">
              <a:alpha val="40000"/>
            </a:srgbClr>
          </a:solidFill>
          <a:effectLst>
            <a:outerShdw blurRad="50800" dist="50800" dir="5400000" algn="ctr" rotWithShape="0">
              <a:srgbClr val="843D8D">
                <a:alpha val="40000"/>
              </a:srgbClr>
            </a:outerShdw>
            <a:softEdge rad="38100"/>
          </a:effectLst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cross-border</a:t>
            </a:r>
            <a:r>
              <a:rPr lang="en-US" sz="20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</a:t>
            </a:r>
            <a:endParaRPr lang="en-US" sz="28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656" y="1484784"/>
            <a:ext cx="3045543" cy="794403"/>
          </a:xfrm>
          <a:prstGeom prst="rect">
            <a:avLst/>
          </a:prstGeom>
          <a:solidFill>
            <a:srgbClr val="98C222">
              <a:alpha val="40000"/>
            </a:srgbClr>
          </a:solidFill>
          <a:effectLst>
            <a:outerShdw blurRad="50800" dist="50800" dir="5400000" algn="ctr" rotWithShape="0">
              <a:srgbClr val="843D8D">
                <a:alpha val="40000"/>
              </a:srgbClr>
            </a:outerShdw>
            <a:softEdge rad="38100"/>
          </a:effectLst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cooperation</a:t>
            </a:r>
            <a:endParaRPr lang="en-US" sz="24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0479" y="3935158"/>
            <a:ext cx="7719637" cy="276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Cross-border impact </a:t>
            </a:r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ensured when</a:t>
            </a:r>
            <a:endParaRPr lang="en-US" sz="10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6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28845"/>
            <a:ext cx="8229600" cy="6679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cap="smal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Cooperation Criteria</a:t>
            </a:r>
            <a:endParaRPr lang="en-US" sz="2000" b="1" cap="small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390" name="Csoportba foglalás 13"/>
          <p:cNvGrpSpPr>
            <a:grpSpLocks/>
          </p:cNvGrpSpPr>
          <p:nvPr/>
        </p:nvGrpSpPr>
        <p:grpSpPr bwMode="auto">
          <a:xfrm>
            <a:off x="0" y="1196752"/>
            <a:ext cx="8170863" cy="144462"/>
            <a:chOff x="0" y="908720"/>
            <a:chExt cx="8171384" cy="144016"/>
          </a:xfrm>
        </p:grpSpPr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0" y="908720"/>
              <a:ext cx="8171384" cy="72008"/>
            </a:xfrm>
            <a:prstGeom prst="rect">
              <a:avLst/>
            </a:prstGeom>
            <a:solidFill>
              <a:srgbClr val="98C222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0" y="980728"/>
              <a:ext cx="3995936" cy="72008"/>
            </a:xfrm>
            <a:prstGeom prst="rect">
              <a:avLst/>
            </a:prstGeom>
            <a:solidFill>
              <a:srgbClr val="843D8D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68" y="220979"/>
            <a:ext cx="921296" cy="615733"/>
          </a:xfrm>
          <a:prstGeom prst="rect">
            <a:avLst/>
          </a:prstGeom>
        </p:spPr>
      </p:pic>
      <p:pic>
        <p:nvPicPr>
          <p:cNvPr id="16" name="Kép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58" y="112585"/>
            <a:ext cx="2103610" cy="6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51520" y="1413444"/>
            <a:ext cx="540000" cy="5400000"/>
          </a:xfrm>
          <a:prstGeom prst="rect">
            <a:avLst/>
          </a:prstGeom>
          <a:solidFill>
            <a:srgbClr val="98C22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1472199"/>
            <a:ext cx="246221" cy="5400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5000"/>
              </a:srgbClr>
            </a:outerShdw>
          </a:effectLst>
        </p:spPr>
        <p:txBody>
          <a:bodyPr vert="vert270" wrap="square" lIns="0" tIns="108000" rIns="0" bIns="0" rtlCol="0" anchor="b">
            <a:spAutoFit/>
          </a:bodyPr>
          <a:lstStyle/>
          <a:p>
            <a:pPr algn="r"/>
            <a:r>
              <a:rPr lang="en-US" sz="1600" dirty="0" smtClean="0">
                <a:solidFill>
                  <a:srgbClr val="003399"/>
                </a:solidFill>
                <a:effectLst>
                  <a:outerShdw blurRad="50800" dist="50800" dir="5400000" algn="ctr" rotWithShape="0">
                    <a:schemeClr val="bg1">
                      <a:alpha val="36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is cross-border impact measured?</a:t>
            </a:r>
            <a:endParaRPr lang="en-US" sz="1600" dirty="0">
              <a:solidFill>
                <a:srgbClr val="003399"/>
              </a:solidFill>
              <a:effectLst>
                <a:outerShdw blurRad="50800" dist="50800" dir="5400000" algn="ctr" rotWithShape="0">
                  <a:schemeClr val="bg1">
                    <a:alpha val="36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7061" y="1442835"/>
            <a:ext cx="7719637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43D8D">
                <a:alpha val="4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Cross-border impact </a:t>
            </a:r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respecting </a:t>
            </a:r>
            <a:r>
              <a:rPr lang="en-US" sz="16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least </a:t>
            </a:r>
            <a:r>
              <a:rPr lang="en-US" sz="2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1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following criteria</a:t>
            </a:r>
            <a:endParaRPr lang="en-US" sz="11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7703" y="5851482"/>
            <a:ext cx="6840760" cy="735756"/>
          </a:xfrm>
          <a:prstGeom prst="rect">
            <a:avLst/>
          </a:prstGeom>
          <a:solidFill>
            <a:srgbClr val="98C222">
              <a:alpha val="30000"/>
            </a:srgbClr>
          </a:solidFill>
          <a:ln w="31750" cmpd="sng">
            <a:noFill/>
            <a:prstDash val="sysDot"/>
          </a:ln>
          <a:effectLst/>
        </p:spPr>
        <p:txBody>
          <a:bodyPr wrap="square" lIns="108000" tIns="108000" rIns="108000" bIns="72000">
            <a:spAutoFit/>
          </a:bodyPr>
          <a:lstStyle/>
          <a:p>
            <a:pPr algn="just">
              <a:spcBef>
                <a:spcPts val="600"/>
              </a:spcBef>
              <a:buClr>
                <a:srgbClr val="003399"/>
              </a:buClr>
              <a:buSzPct val="150000"/>
              <a:tabLst>
                <a:tab pos="1255713" algn="l"/>
              </a:tabLst>
            </a:pP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Establishing </a:t>
            </a:r>
            <a:r>
              <a:rPr lang="en-US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partnership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among organizations from the two countries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brings a cross-border character to the project but 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not </a:t>
            </a:r>
            <a:r>
              <a:rPr lang="en-US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enough only by </a:t>
            </a:r>
            <a:r>
              <a:rPr lang="en-US" sz="12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itself </a:t>
            </a:r>
            <a:r>
              <a:rPr lang="en-US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ensure </a:t>
            </a:r>
            <a:r>
              <a:rPr lang="en-US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direct cross-border impact  </a:t>
            </a:r>
            <a:endParaRPr lang="en-US" sz="1200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4" descr="&amp;Rcy;&amp;iecy;&amp;zcy;&amp;ucy;&amp;lcy;&amp;tcy;&amp;acy;&amp;tcy; &amp;scy; &amp;icy;&amp;zcy;&amp;ocy;&amp;bcy;&amp;rcy;&amp;acy;&amp;zhcy;&amp;iecy;&amp;ncy;&amp;icy;&amp;iecy; &amp;zcy;&amp;acy; important sign &amp;bcy;&amp;lcy;&amp;ucy;&amp;ie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91" y="5769360"/>
            <a:ext cx="89999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 Diagonal Corner Rectangle 13"/>
          <p:cNvSpPr/>
          <p:nvPr/>
        </p:nvSpPr>
        <p:spPr>
          <a:xfrm>
            <a:off x="981748" y="2060848"/>
            <a:ext cx="2756600" cy="576064"/>
          </a:xfrm>
          <a:prstGeom prst="round2DiagRect">
            <a:avLst/>
          </a:prstGeom>
          <a:solidFill>
            <a:srgbClr val="98C22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95808" y="2138649"/>
            <a:ext cx="2732392" cy="400110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n-US" sz="2000" b="1" dirty="0">
                <a:solidFill>
                  <a:srgbClr val="003399"/>
                </a:solidFill>
              </a:rPr>
              <a:t>Joint development </a:t>
            </a:r>
          </a:p>
        </p:txBody>
      </p:sp>
      <p:sp>
        <p:nvSpPr>
          <p:cNvPr id="17" name="Round Diagonal Corner Rectangle 16"/>
          <p:cNvSpPr/>
          <p:nvPr/>
        </p:nvSpPr>
        <p:spPr>
          <a:xfrm>
            <a:off x="981748" y="2974222"/>
            <a:ext cx="2756600" cy="576064"/>
          </a:xfrm>
          <a:prstGeom prst="round2DiagRect">
            <a:avLst/>
          </a:prstGeom>
          <a:solidFill>
            <a:srgbClr val="98C22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95808" y="3059994"/>
            <a:ext cx="2932768" cy="400110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n-US" sz="2000" b="1" dirty="0" smtClean="0">
                <a:solidFill>
                  <a:srgbClr val="003399"/>
                </a:solidFill>
              </a:rPr>
              <a:t>Joint </a:t>
            </a:r>
            <a:r>
              <a:rPr lang="en-US" sz="2000" b="1" dirty="0">
                <a:solidFill>
                  <a:srgbClr val="003399"/>
                </a:solidFill>
              </a:rPr>
              <a:t>implementation </a:t>
            </a:r>
          </a:p>
        </p:txBody>
      </p:sp>
      <p:sp>
        <p:nvSpPr>
          <p:cNvPr id="19" name="Round Diagonal Corner Rectangle 18"/>
          <p:cNvSpPr/>
          <p:nvPr/>
        </p:nvSpPr>
        <p:spPr>
          <a:xfrm>
            <a:off x="1403647" y="4005064"/>
            <a:ext cx="2324553" cy="576064"/>
          </a:xfrm>
          <a:prstGeom prst="round2DiagRect">
            <a:avLst/>
          </a:prstGeom>
          <a:solidFill>
            <a:srgbClr val="843D8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403645" y="4102036"/>
            <a:ext cx="2324556" cy="400110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r>
              <a:rPr lang="en-US" sz="2000" b="1" dirty="0">
                <a:solidFill>
                  <a:srgbClr val="003399"/>
                </a:solidFill>
              </a:rPr>
              <a:t>Joint staffing </a:t>
            </a:r>
          </a:p>
        </p:txBody>
      </p:sp>
      <p:sp>
        <p:nvSpPr>
          <p:cNvPr id="21" name="Round Diagonal Corner Rectangle 20"/>
          <p:cNvSpPr/>
          <p:nvPr/>
        </p:nvSpPr>
        <p:spPr>
          <a:xfrm rot="10800000">
            <a:off x="1403647" y="4941168"/>
            <a:ext cx="2324554" cy="576064"/>
          </a:xfrm>
          <a:prstGeom prst="round2DiagRect">
            <a:avLst/>
          </a:prstGeom>
          <a:solidFill>
            <a:srgbClr val="843D8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03645" y="5027163"/>
            <a:ext cx="2324555" cy="400110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r>
              <a:rPr lang="en-US" sz="2000" b="1" dirty="0">
                <a:solidFill>
                  <a:srgbClr val="003399"/>
                </a:solidFill>
              </a:rPr>
              <a:t>Joint financing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82623" y="1913215"/>
            <a:ext cx="4608500" cy="871347"/>
          </a:xfrm>
          <a:prstGeom prst="rect">
            <a:avLst/>
          </a:prstGeom>
          <a:solidFill>
            <a:srgbClr val="98C222">
              <a:alpha val="16000"/>
            </a:srgbClr>
          </a:solidFill>
          <a:effectLst>
            <a:softEdge rad="38100"/>
          </a:effectLst>
        </p:spPr>
        <p:txBody>
          <a:bodyPr wrap="square" lIns="360000" tIns="180000" rIns="180000" bIns="18000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 creation and design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incorporating in one project proposal the ideas, priorities and needs of stakeholders from both sides of the cross-border region</a:t>
            </a:r>
            <a:endParaRPr lang="en-US" sz="10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97284" y="2857897"/>
            <a:ext cx="4593840" cy="871347"/>
          </a:xfrm>
          <a:prstGeom prst="rect">
            <a:avLst/>
          </a:prstGeom>
          <a:solidFill>
            <a:srgbClr val="98C222">
              <a:alpha val="16000"/>
            </a:srgbClr>
          </a:solidFill>
          <a:effectLst>
            <a:softEdge rad="38100"/>
          </a:effectLst>
        </p:spPr>
        <p:txBody>
          <a:bodyPr wrap="square" lIns="360000" tIns="180000" rIns="180000" bIns="18000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connected, closely linked and coordinated by project partners from both sides of the border activities that ensure constant cross-border contact</a:t>
            </a:r>
            <a:endParaRPr lang="en-US" sz="10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96080" y="3862815"/>
            <a:ext cx="4528137" cy="834995"/>
          </a:xfrm>
          <a:prstGeom prst="rect">
            <a:avLst/>
          </a:prstGeom>
          <a:solidFill>
            <a:srgbClr val="843D8D">
              <a:alpha val="16000"/>
            </a:srgbClr>
          </a:solidFill>
          <a:effectLst>
            <a:softEdge rad="38100"/>
          </a:effectLst>
        </p:spPr>
        <p:txBody>
          <a:bodyPr wrap="square" lIns="360000" tIns="180000" rIns="180000" bIns="14400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management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carried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one project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team with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members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nominated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all project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 and responsible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actions on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both sides of the border</a:t>
            </a:r>
            <a:endParaRPr lang="en-US" sz="10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96080" y="4771145"/>
            <a:ext cx="4553693" cy="967921"/>
          </a:xfrm>
          <a:prstGeom prst="rect">
            <a:avLst/>
          </a:prstGeom>
          <a:solidFill>
            <a:srgbClr val="843D8D">
              <a:alpha val="15000"/>
            </a:srgbClr>
          </a:solidFill>
          <a:effectLst>
            <a:softEdge rad="38100"/>
          </a:effectLst>
        </p:spPr>
        <p:txBody>
          <a:bodyPr wrap="square" lIns="360000" tIns="180000" rIns="180000" bIns="10800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 financial arrangement of project implementation - one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budget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divided between partners according to activities, one bank account </a:t>
            </a:r>
            <a:r>
              <a:rPr lang="en-US" sz="11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US" sz="11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EU contribution</a:t>
            </a:r>
            <a:endParaRPr lang="en-US" sz="10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8244408" y="3956659"/>
            <a:ext cx="1" cy="1632581"/>
          </a:xfrm>
          <a:prstGeom prst="straightConnector1">
            <a:avLst/>
          </a:prstGeom>
          <a:ln w="50800">
            <a:solidFill>
              <a:srgbClr val="843D8D"/>
            </a:solidFill>
            <a:prstDash val="sysDash"/>
            <a:headEnd type="oval" w="sm" len="sm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32687" y="1891390"/>
            <a:ext cx="584775" cy="1856279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1400" dirty="0" smtClean="0">
                <a:solidFill>
                  <a:srgbClr val="003399"/>
                </a:solidFill>
              </a:rPr>
              <a:t>mandatory</a:t>
            </a:r>
          </a:p>
          <a:p>
            <a:pPr algn="ctr">
              <a:spcBef>
                <a:spcPts val="1200"/>
              </a:spcBef>
            </a:pPr>
            <a:r>
              <a:rPr lang="en-US" sz="1400" dirty="0" smtClean="0">
                <a:solidFill>
                  <a:srgbClr val="003399"/>
                </a:solidFill>
              </a:rPr>
              <a:t>clearly demonstrated</a:t>
            </a:r>
            <a:endParaRPr lang="en-US" sz="1400" dirty="0">
              <a:solidFill>
                <a:srgbClr val="003399"/>
              </a:solidFill>
            </a:endParaRPr>
          </a:p>
        </p:txBody>
      </p:sp>
      <p:cxnSp>
        <p:nvCxnSpPr>
          <p:cNvPr id="7" name="Straight Arrow Connector 6"/>
          <p:cNvCxnSpPr>
            <a:stCxn id="8" idx="0"/>
          </p:cNvCxnSpPr>
          <p:nvPr/>
        </p:nvCxnSpPr>
        <p:spPr>
          <a:xfrm>
            <a:off x="8425075" y="1891390"/>
            <a:ext cx="0" cy="1748880"/>
          </a:xfrm>
          <a:prstGeom prst="straightConnector1">
            <a:avLst/>
          </a:prstGeom>
          <a:ln w="53975">
            <a:solidFill>
              <a:srgbClr val="98C222"/>
            </a:solidFill>
            <a:prstDash val="sysDash"/>
            <a:headEnd type="stealt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321352" y="3795208"/>
            <a:ext cx="215444" cy="1856279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dirty="0" smtClean="0">
                <a:solidFill>
                  <a:srgbClr val="003399"/>
                </a:solidFill>
              </a:rPr>
              <a:t>one by choice</a:t>
            </a:r>
          </a:p>
        </p:txBody>
      </p:sp>
    </p:spTree>
    <p:extLst>
      <p:ext uri="{BB962C8B-B14F-4D97-AF65-F5344CB8AC3E}">
        <p14:creationId xmlns:p14="http://schemas.microsoft.com/office/powerpoint/2010/main" val="335352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7218</TotalTime>
  <Words>2456</Words>
  <Application>Microsoft Office PowerPoint</Application>
  <PresentationFormat>Ekran Gösterisi (4:3)</PresentationFormat>
  <Paragraphs>292</Paragraphs>
  <Slides>22</Slides>
  <Notes>22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Arial</vt:lpstr>
      <vt:lpstr>Calibri</vt:lpstr>
      <vt:lpstr>Verdana</vt:lpstr>
      <vt:lpstr>Office-téma</vt:lpstr>
      <vt:lpstr>PARTNERSHIP cross-border cooperation</vt:lpstr>
      <vt:lpstr>Partnership and Cross-border Cooperation</vt:lpstr>
      <vt:lpstr>Partnership and Cross-border Cooperation</vt:lpstr>
      <vt:lpstr>Partnership and Cross-border Cooperation</vt:lpstr>
      <vt:lpstr>Eligibility of Applicants</vt:lpstr>
      <vt:lpstr>Lead Partner Principle</vt:lpstr>
      <vt:lpstr>Project Partnership Agreement</vt:lpstr>
      <vt:lpstr>Cross-border Impact</vt:lpstr>
      <vt:lpstr>Cooperation Criteria</vt:lpstr>
      <vt:lpstr>Partnership Development</vt:lpstr>
      <vt:lpstr>Partnership and Project Idea</vt:lpstr>
      <vt:lpstr>Partnership and Project Idea</vt:lpstr>
      <vt:lpstr>Partner Search</vt:lpstr>
      <vt:lpstr>Partner Search</vt:lpstr>
      <vt:lpstr>Partnership Assessment</vt:lpstr>
      <vt:lpstr>Partnership Assessment</vt:lpstr>
      <vt:lpstr>Partnership  and project implementation</vt:lpstr>
      <vt:lpstr>Partnership  and project implementation</vt:lpstr>
      <vt:lpstr>Partnership and project implementation</vt:lpstr>
      <vt:lpstr>Partnership and Sustainability</vt:lpstr>
      <vt:lpstr>Partnership and cross-border impact</vt:lpstr>
      <vt:lpstr>PowerPoint Sunusu</vt:lpstr>
    </vt:vector>
  </TitlesOfParts>
  <Company>WT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BG TR Presentation</dc:title>
  <dc:creator>Vanya;Vania Hristova</dc:creator>
  <cp:lastModifiedBy>Arzu</cp:lastModifiedBy>
  <cp:revision>959</cp:revision>
  <cp:lastPrinted>2013-12-06T16:13:01Z</cp:lastPrinted>
  <dcterms:created xsi:type="dcterms:W3CDTF">2013-11-18T08:40:35Z</dcterms:created>
  <dcterms:modified xsi:type="dcterms:W3CDTF">2018-02-21T12:11:31Z</dcterms:modified>
</cp:coreProperties>
</file>