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74" r:id="rId3"/>
    <p:sldId id="275" r:id="rId4"/>
  </p:sldIdLst>
  <p:sldSz cx="12192000" cy="6858000"/>
  <p:notesSz cx="6808788" cy="9939338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38" autoAdjust="0"/>
    <p:restoredTop sz="78826" autoAdjust="0"/>
  </p:normalViewPr>
  <p:slideViewPr>
    <p:cSldViewPr snapToGrid="0">
      <p:cViewPr varScale="1">
        <p:scale>
          <a:sx n="50" d="100"/>
          <a:sy n="50" d="100"/>
        </p:scale>
        <p:origin x="728" y="-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348B9-03FE-4209-85DE-6E9F65D90644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50475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737" y="9440647"/>
            <a:ext cx="2950475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186EE-5D40-408F-ADC6-DA0009034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4090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A15FF-0BD7-4699-93B3-1E1BA38D06A8}" type="datetimeFigureOut">
              <a:rPr lang="en-GB" smtClean="0"/>
              <a:t>02/11/2018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6712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062AD-C09D-42DA-AC88-33D0FFFA0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51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062AD-C09D-42DA-AC88-33D0FFFA03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155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062AD-C09D-42DA-AC88-33D0FFFA03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050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062AD-C09D-42DA-AC88-33D0FFFA03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6154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B4D5-466C-49F1-B911-8226F8FC866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E5F91A-8723-482E-9E96-BC51AC69032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D4DC4-1C6B-4DF2-8506-CDAB54976E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FB349A-6AA0-4949-A06C-F95C2D18BAFA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C04E4-E918-43B8-89D1-29327568FDF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81002-7BCD-4F2D-A3F8-B5BC16A71B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F01A862-5C65-499C-B204-4755EA5A4A4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7999276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9D5DC-4A6D-4A2E-B668-49D35F12270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5AFC1D-806A-44BC-BF12-EF75D5306BA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AD54A-DABB-402A-BFD8-2EFE1C6E03F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1944ED-046A-45D3-84BC-C7C5DEA8A7B5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45892A-AD83-413C-98E9-177BE90484C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F265D-A578-4FCF-950A-D624C5ECB19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C197DD-241D-42A2-8B97-0A968BFCDB54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4392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507759-98F6-482E-A2BA-138F0B72D11F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68D1D1-063A-4AAB-9B87-FA8A20EB047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965E7B-7D99-4323-B86E-3C8D24130A1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59E843-9514-4540-A523-26FAC0E01B26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3A03CA-F2DB-4ECD-AC15-B3185679E3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3961A-2035-451B-99FE-1AFC731A59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BF6C25-D11D-4642-A319-719D56F9452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9980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4DC1A-C0A8-4644-84F1-037B64E92A2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EC247-D457-498F-AD00-F58AAB903A1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75358-252D-45D7-B9B5-E90943ADEB9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FD3AE4-15F0-460E-B7B0-937F248A4E9B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DC9E2-645F-44D9-9121-BD4D2E511FE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FBB11-60E6-4B5F-8916-797B163D30A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EA9C1F-6E0F-4364-99C3-DCFCC75DA7F7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0745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4A64-D151-44BD-AB20-E528077FA6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4507B-F084-47EA-BB5B-F43E565953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07F18-3E2E-47B6-BEAF-B6942B70C68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515791-4FB8-4B53-A8B4-36C77774F6B6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ED12A7-8560-4E67-AE63-CE80BBCBA7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1083F-FC12-48B7-A654-065E1F38B50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77D033-0381-4715-B77C-3EB721D8C39D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03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446EC-00F0-4FC3-8FE1-58E965089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D3856-02A1-45AD-8336-56A71C79A16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CEE69-A0E8-4E07-95EF-860CCDACCF6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811F6-3CDE-4FBC-A569-FE8ECACCE2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6C1B9E-0B85-42E5-BC18-5D3969E509DD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8C9271-5EB5-4A61-8C83-81275D4730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B87113-0A40-4EF9-9D14-C6B56A01D0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B1E4C7-5344-4B71-A634-5673CEB333F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801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1004D-67E3-4568-A48A-15439BBBE3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CF3A6C-3B13-4E18-986B-8C6B7C9429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706F7-7042-4BA6-A1B3-89F9DB836959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7FF7DC-2BCE-4D2A-BF71-D09E9297D66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ECFD21-D43C-4E72-9F74-7EADC669576C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414E69-D2D9-45F4-B6D0-1D418C47B9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9FC3E1-FE72-4CEE-800D-1BD7A129F828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8E8DB6-AE32-46F9-815E-FBE11708BB5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A0FB-B5B0-4ECD-8C9B-49EAE61099B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84BF156-7FFD-4342-BACC-5FBC1E9E7B32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7125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216B9-7605-4737-89A2-6F98B160C29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BB2154-FBD8-40BD-876B-E2348593606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1B6B66-33C6-42A4-8730-3356704E9211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C8937E-555A-4C8D-BC1A-7DE0B4E0971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514FBA-F242-4863-A87C-7FBCC58A216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4CA7528-67E9-4B7A-95D1-96FABDC6DC8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4599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0B84EB-EBE7-401D-A8D7-E192BFD216E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20B8698-3611-49B8-9334-F0418978F55C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1E8E1-E270-4F3A-AAB4-E5D07F27B16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4CF34-3401-4D65-A89A-8BC74CE8C22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ACE0D6-5E68-4B80-A84E-EEAC90F1F73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505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8BF73-1236-40FA-9D00-91DDF8BFE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59FBE-95ED-4234-A08F-7196DAB715E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051B0-AC25-41EC-8B4E-ABF86F2FF28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626C45-6CA1-4D00-BDE7-51AE1BCC5F4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D52054-DC57-48A5-96A5-8C7CB6368B9B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05AA6-D53A-4391-A66A-A6D7E5251B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18B561-49AE-4AF6-8F5F-0C0EA955E91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F059AE-2EC4-4E25-A8C5-11B14A156A5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832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06D0-1DCF-4723-A6A4-B938B5A126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17BB9-4141-4560-B6C9-7E94E98B19F8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ro-RO" sz="3200"/>
            </a:lvl1pPr>
          </a:lstStyle>
          <a:p>
            <a:pPr lvl="0"/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0870F-D5B3-4CA8-9E7A-EFFF9BB37FE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A6981-9BA0-4B89-B4B4-9713D848158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A8772E-96B5-4723-BA66-4847E0DA7E66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9B2BF-D2FE-4C98-9AED-6AC25BC1854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1B22D8-5BD6-41D0-83AF-7879C7FA138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CC2F5A-C991-48A0-A7ED-866C559FCCEB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7219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228415-64C9-4281-9D6F-628850BEF1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7DA92C-74EA-4981-883A-9FEFFE2829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29F30-6A38-4363-9961-FBE8244DE184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FF3B277-1B55-4CE6-AAB7-EB54C19CF53C}" type="datetime1">
              <a:rPr lang="ro-RO"/>
              <a:pPr lvl="0"/>
              <a:t>02.11.2018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38EF7-4EA1-47A9-BC50-949DD8C8CD5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D9D8C-6AFA-4D4A-8510-0ED84E3B27A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D8D87798-9558-42B7-92CB-41E7BBAD7B13}" type="slidenum"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3C952957-0CEE-4049-BF11-C6CA89326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id="{B26A476A-74D8-4696-8B88-2C7F3166900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093694" y="1203159"/>
            <a:ext cx="10004397" cy="4644188"/>
          </a:xfrm>
        </p:spPr>
        <p:txBody>
          <a:bodyPr>
            <a:noAutofit/>
          </a:bodyPr>
          <a:lstStyle/>
          <a:p>
            <a:pPr lvl="0"/>
            <a:br>
              <a:rPr lang="ro-RO" sz="4000" dirty="0">
                <a:solidFill>
                  <a:srgbClr val="2F5597"/>
                </a:solidFill>
                <a:latin typeface="Trebuchet MS" pitchFamily="34"/>
              </a:rPr>
            </a:br>
            <a:br>
              <a:rPr lang="ro-RO" sz="4000" dirty="0">
                <a:solidFill>
                  <a:srgbClr val="2F5597"/>
                </a:solidFill>
                <a:latin typeface="Trebuchet MS" pitchFamily="34"/>
              </a:rPr>
            </a:br>
            <a:br>
              <a:rPr lang="en-GB" sz="4800" dirty="0">
                <a:solidFill>
                  <a:srgbClr val="2F5597"/>
                </a:solidFill>
                <a:latin typeface="Trebuchet MS" pitchFamily="34"/>
              </a:rPr>
            </a:br>
            <a:r>
              <a:rPr lang="en-GB" sz="4800" dirty="0">
                <a:solidFill>
                  <a:srgbClr val="2F5597"/>
                </a:solidFill>
                <a:latin typeface="Trebuchet MS" pitchFamily="34"/>
              </a:rPr>
              <a:t>Instruction on </a:t>
            </a:r>
            <a:r>
              <a:rPr lang="ro-RO" sz="4800" dirty="0" err="1">
                <a:solidFill>
                  <a:srgbClr val="2F5597"/>
                </a:solidFill>
                <a:latin typeface="Trebuchet MS" pitchFamily="34"/>
              </a:rPr>
              <a:t>Expenditure</a:t>
            </a:r>
            <a:r>
              <a:rPr lang="ro-RO" sz="4800" dirty="0">
                <a:solidFill>
                  <a:srgbClr val="2F5597"/>
                </a:solidFill>
                <a:latin typeface="Trebuchet MS" pitchFamily="34"/>
              </a:rPr>
              <a:t> </a:t>
            </a:r>
            <a:r>
              <a:rPr lang="en-GB" sz="4800" dirty="0" err="1">
                <a:solidFill>
                  <a:srgbClr val="2F5597"/>
                </a:solidFill>
                <a:latin typeface="Trebuchet MS" pitchFamily="34"/>
              </a:rPr>
              <a:t>V</a:t>
            </a:r>
            <a:r>
              <a:rPr lang="ro-RO" sz="4800" dirty="0" err="1">
                <a:solidFill>
                  <a:srgbClr val="2F5597"/>
                </a:solidFill>
                <a:latin typeface="Trebuchet MS" pitchFamily="34"/>
              </a:rPr>
              <a:t>erification</a:t>
            </a:r>
            <a:br>
              <a:rPr lang="en-GB" sz="4800" dirty="0">
                <a:solidFill>
                  <a:srgbClr val="2F5597"/>
                </a:solidFill>
                <a:latin typeface="Trebuchet MS" pitchFamily="34"/>
              </a:rPr>
            </a:br>
            <a:br>
              <a:rPr lang="en-GB" sz="5400" dirty="0">
                <a:solidFill>
                  <a:srgbClr val="2F5597"/>
                </a:solidFill>
                <a:latin typeface="Trebuchet MS" pitchFamily="34"/>
              </a:rPr>
            </a:br>
            <a:endParaRPr lang="en-GB" sz="4000" dirty="0">
              <a:solidFill>
                <a:srgbClr val="2F5597"/>
              </a:solidFill>
              <a:latin typeface="Trebuchet MS" pitchFamily="34"/>
            </a:endParaRPr>
          </a:p>
        </p:txBody>
      </p:sp>
      <p:sp>
        <p:nvSpPr>
          <p:cNvPr id="5" name="Subtitle 22">
            <a:extLst>
              <a:ext uri="{FF2B5EF4-FFF2-40B4-BE49-F238E27FC236}">
                <a16:creationId xmlns:a16="http://schemas.microsoft.com/office/drawing/2014/main" id="{37EE0A52-0294-4ECD-BE68-07BEBC5D2B7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727576" y="5907741"/>
            <a:ext cx="4085191" cy="813902"/>
          </a:xfrm>
        </p:spPr>
        <p:txBody>
          <a:bodyPr>
            <a:normAutofit lnSpcReduction="10000"/>
          </a:bodyPr>
          <a:lstStyle/>
          <a:p>
            <a:pPr lvl="0" algn="r"/>
            <a:r>
              <a:rPr lang="en-GB" dirty="0">
                <a:solidFill>
                  <a:srgbClr val="2F5597"/>
                </a:solidFill>
                <a:latin typeface="Trebuchet MS" pitchFamily="34"/>
              </a:rPr>
              <a:t>Ankara, Turkey</a:t>
            </a:r>
          </a:p>
          <a:p>
            <a:pPr lvl="0" algn="r"/>
            <a:r>
              <a:rPr lang="en-GB" dirty="0">
                <a:solidFill>
                  <a:srgbClr val="2F5597"/>
                </a:solidFill>
                <a:latin typeface="Trebuchet MS" pitchFamily="34"/>
              </a:rPr>
              <a:t>1-2 November 2014</a:t>
            </a:r>
            <a:endParaRPr lang="ro-RO" dirty="0">
              <a:solidFill>
                <a:srgbClr val="2F5597"/>
              </a:solidFill>
              <a:latin typeface="Trebuchet MS" pitchFamily="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647515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le 21">
            <a:extLst>
              <a:ext uri="{FF2B5EF4-FFF2-40B4-BE49-F238E27FC236}">
                <a16:creationId xmlns:a16="http://schemas.microsoft.com/office/drawing/2014/main" id="{D625E823-6BA4-4CFE-9CD5-2242A137C95E}"/>
              </a:ext>
            </a:extLst>
          </p:cNvPr>
          <p:cNvSpPr txBox="1">
            <a:spLocks/>
          </p:cNvSpPr>
          <p:nvPr/>
        </p:nvSpPr>
        <p:spPr>
          <a:xfrm>
            <a:off x="1025279" y="1026556"/>
            <a:ext cx="9702424" cy="6904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6000" b="0" i="0" u="none" strike="noStrike" kern="1200" cap="none" spc="0" baseline="0">
                <a:solidFill>
                  <a:srgbClr val="000000"/>
                </a:solidFill>
                <a:uFillTx/>
                <a:latin typeface="Calibri Light"/>
              </a:defRPr>
            </a:lvl1pPr>
          </a:lstStyle>
          <a:p>
            <a:endParaRPr lang="en-US" sz="32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753386" y="2498102"/>
            <a:ext cx="8974317" cy="4173285"/>
          </a:xfrm>
          <a:prstGeom prst="rect">
            <a:avLst/>
          </a:prstGeom>
        </p:spPr>
        <p:txBody>
          <a:bodyPr/>
          <a:lstStyle>
            <a:lvl1pPr marL="228600" marR="0" lvl="0" indent="-228600" algn="l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  <a:lvl2pPr marL="685800" marR="0" lvl="1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2pPr>
            <a:lvl3pPr marL="1143000" marR="0" lvl="2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3pPr>
            <a:lvl4pPr marL="1600200" marR="0" lvl="3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4pPr>
            <a:lvl5pPr marL="2057400" marR="0" lvl="4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Tx/>
              <a:buAutoNum type="arabicPeriod"/>
              <a:defRPr/>
            </a:pPr>
            <a:endParaRPr lang="en-GB" sz="2000" dirty="0">
              <a:solidFill>
                <a:srgbClr val="003399"/>
              </a:solidFill>
            </a:endParaRPr>
          </a:p>
          <a:p>
            <a:pPr marL="514350" indent="-514350" algn="just">
              <a:buFontTx/>
              <a:buAutoNum type="arabicPeriod"/>
              <a:defRPr/>
            </a:pPr>
            <a:endParaRPr lang="en-GB" sz="2000" dirty="0"/>
          </a:p>
        </p:txBody>
      </p:sp>
      <p:sp>
        <p:nvSpPr>
          <p:cNvPr id="4" name="Rectangle 3"/>
          <p:cNvSpPr/>
          <p:nvPr/>
        </p:nvSpPr>
        <p:spPr>
          <a:xfrm>
            <a:off x="833298" y="2214207"/>
            <a:ext cx="10547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Trebuchet MS" pitchFamily="34"/>
              </a:rPr>
              <a:t>The Instruction describes</a:t>
            </a:r>
            <a:r>
              <a:rPr lang="ro-RO" sz="2400" dirty="0">
                <a:solidFill>
                  <a:srgbClr val="FF0000"/>
                </a:solidFill>
                <a:latin typeface="Trebuchet MS" pitchFamily="34"/>
              </a:rPr>
              <a:t>:</a:t>
            </a:r>
          </a:p>
          <a:p>
            <a:endParaRPr lang="ro-RO" sz="2400" dirty="0">
              <a:solidFill>
                <a:srgbClr val="2F5597"/>
              </a:solidFill>
              <a:latin typeface="Trebuchet MS" pitchFamily="34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2F5597"/>
                </a:solidFill>
                <a:latin typeface="Trebuchet MS" pitchFamily="34"/>
              </a:rPr>
              <a:t>the main aspects which should be considered by both the Beneficiaries and Controllers as part of the expenditure and revenue verification </a:t>
            </a:r>
            <a:r>
              <a:rPr lang="ro-RO" sz="2400" dirty="0">
                <a:solidFill>
                  <a:srgbClr val="2F5597"/>
                </a:solidFill>
                <a:latin typeface="Trebuchet MS" pitchFamily="34"/>
              </a:rPr>
              <a:t>verification </a:t>
            </a:r>
            <a:r>
              <a:rPr lang="en-GB" sz="2400" dirty="0">
                <a:solidFill>
                  <a:srgbClr val="2F5597"/>
                </a:solidFill>
                <a:latin typeface="Trebuchet MS" pitchFamily="34"/>
              </a:rPr>
              <a:t>process, </a:t>
            </a:r>
            <a:endParaRPr lang="ro-RO" sz="2400" dirty="0">
              <a:solidFill>
                <a:srgbClr val="2F5597"/>
              </a:solidFill>
              <a:latin typeface="Trebuchet MS" pitchFamily="34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o-RO" sz="2400" dirty="0">
              <a:solidFill>
                <a:srgbClr val="2F5597"/>
              </a:solidFill>
              <a:latin typeface="Trebuchet MS" pitchFamily="34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2F5597"/>
                </a:solidFill>
                <a:latin typeface="Trebuchet MS" pitchFamily="34"/>
              </a:rPr>
              <a:t>the tasks to be performed by the </a:t>
            </a:r>
            <a:r>
              <a:rPr lang="ro-RO" sz="2400" dirty="0">
                <a:solidFill>
                  <a:srgbClr val="2F5597"/>
                </a:solidFill>
                <a:latin typeface="Trebuchet MS" pitchFamily="34"/>
              </a:rPr>
              <a:t>C</a:t>
            </a:r>
            <a:r>
              <a:rPr lang="en-GB" sz="2400" dirty="0" err="1">
                <a:solidFill>
                  <a:srgbClr val="2F5597"/>
                </a:solidFill>
                <a:latin typeface="Trebuchet MS" pitchFamily="34"/>
              </a:rPr>
              <a:t>ontrollers</a:t>
            </a:r>
            <a:r>
              <a:rPr lang="en-GB" sz="2400" dirty="0">
                <a:solidFill>
                  <a:srgbClr val="2F5597"/>
                </a:solidFill>
                <a:latin typeface="Trebuchet MS" pitchFamily="34"/>
              </a:rPr>
              <a:t>, </a:t>
            </a:r>
            <a:endParaRPr lang="ro-RO" sz="2400" dirty="0">
              <a:solidFill>
                <a:srgbClr val="2F5597"/>
              </a:solidFill>
              <a:latin typeface="Trebuchet MS" pitchFamily="34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o-RO" sz="2400" dirty="0">
              <a:solidFill>
                <a:srgbClr val="2F5597"/>
              </a:solidFill>
              <a:latin typeface="Trebuchet MS" pitchFamily="34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2F5597"/>
                </a:solidFill>
                <a:latin typeface="Trebuchet MS" pitchFamily="34"/>
              </a:rPr>
              <a:t>the procedure to be followed and </a:t>
            </a:r>
            <a:endParaRPr lang="ro-RO" sz="2400" dirty="0">
              <a:solidFill>
                <a:srgbClr val="2F5597"/>
              </a:solidFill>
              <a:latin typeface="Trebuchet MS" pitchFamily="34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o-RO" sz="2400" dirty="0">
              <a:solidFill>
                <a:srgbClr val="2F5597"/>
              </a:solidFill>
              <a:latin typeface="Trebuchet MS" pitchFamily="34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2F5597"/>
                </a:solidFill>
                <a:latin typeface="Trebuchet MS" pitchFamily="34"/>
              </a:rPr>
              <a:t>how the results of the verification should be reported.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88959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647515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le 21">
            <a:extLst>
              <a:ext uri="{FF2B5EF4-FFF2-40B4-BE49-F238E27FC236}">
                <a16:creationId xmlns:a16="http://schemas.microsoft.com/office/drawing/2014/main" id="{D625E823-6BA4-4CFE-9CD5-2242A137C95E}"/>
              </a:ext>
            </a:extLst>
          </p:cNvPr>
          <p:cNvSpPr txBox="1">
            <a:spLocks/>
          </p:cNvSpPr>
          <p:nvPr/>
        </p:nvSpPr>
        <p:spPr>
          <a:xfrm>
            <a:off x="1025279" y="1026556"/>
            <a:ext cx="9702424" cy="6904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6000" b="0" i="0" u="none" strike="noStrike" kern="1200" cap="none" spc="0" baseline="0">
                <a:solidFill>
                  <a:srgbClr val="000000"/>
                </a:solidFill>
                <a:uFillTx/>
                <a:latin typeface="Calibri Light"/>
              </a:defRPr>
            </a:lvl1pPr>
          </a:lstStyle>
          <a:p>
            <a:endParaRPr lang="en-US" sz="32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753386" y="2498102"/>
            <a:ext cx="8974317" cy="4173285"/>
          </a:xfrm>
          <a:prstGeom prst="rect">
            <a:avLst/>
          </a:prstGeom>
        </p:spPr>
        <p:txBody>
          <a:bodyPr/>
          <a:lstStyle>
            <a:lvl1pPr marL="228600" marR="0" lvl="0" indent="-228600" algn="l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  <a:lvl2pPr marL="685800" marR="0" lvl="1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2pPr>
            <a:lvl3pPr marL="1143000" marR="0" lvl="2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3pPr>
            <a:lvl4pPr marL="1600200" marR="0" lvl="3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4pPr>
            <a:lvl5pPr marL="2057400" marR="0" lvl="4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Tx/>
              <a:buAutoNum type="arabicPeriod"/>
              <a:defRPr/>
            </a:pPr>
            <a:endParaRPr lang="en-GB" sz="2000" dirty="0">
              <a:solidFill>
                <a:srgbClr val="003399"/>
              </a:solidFill>
            </a:endParaRPr>
          </a:p>
          <a:p>
            <a:pPr marL="514350" indent="-514350" algn="just">
              <a:buFontTx/>
              <a:buAutoNum type="arabicPeriod"/>
              <a:defRPr/>
            </a:pPr>
            <a:endParaRPr lang="en-GB" sz="2000" dirty="0"/>
          </a:p>
        </p:txBody>
      </p:sp>
      <p:sp>
        <p:nvSpPr>
          <p:cNvPr id="4" name="Rectangle 3"/>
          <p:cNvSpPr/>
          <p:nvPr/>
        </p:nvSpPr>
        <p:spPr>
          <a:xfrm>
            <a:off x="833298" y="2214207"/>
            <a:ext cx="1054792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dirty="0">
                <a:solidFill>
                  <a:srgbClr val="FF0000"/>
                </a:solidFill>
                <a:latin typeface="Trebuchet MS" pitchFamily="34"/>
              </a:rPr>
              <a:t>Annexes:</a:t>
            </a:r>
          </a:p>
          <a:p>
            <a:endParaRPr lang="ro-RO" sz="2400" dirty="0">
              <a:solidFill>
                <a:srgbClr val="FF0000"/>
              </a:solidFill>
              <a:latin typeface="Trebuchet MS" pitchFamily="34"/>
            </a:endParaRPr>
          </a:p>
          <a:p>
            <a:r>
              <a:rPr lang="en-GB" sz="2000" dirty="0">
                <a:solidFill>
                  <a:srgbClr val="002060"/>
                </a:solidFill>
                <a:latin typeface="Trebuchet MS" pitchFamily="34"/>
              </a:rPr>
              <a:t>Annex 1 – How Expenditure Verification is organised in each ENI CBC BSB JOP 2014-2020 participating country</a:t>
            </a:r>
          </a:p>
          <a:p>
            <a:r>
              <a:rPr lang="en-GB" sz="2000" dirty="0">
                <a:solidFill>
                  <a:srgbClr val="002060"/>
                </a:solidFill>
                <a:latin typeface="Trebuchet MS" pitchFamily="34"/>
              </a:rPr>
              <a:t>Annex 2 – Template of Service Contract between the Beneficiary and the Controller</a:t>
            </a:r>
          </a:p>
          <a:p>
            <a:r>
              <a:rPr lang="en-GB" sz="2000" dirty="0">
                <a:solidFill>
                  <a:srgbClr val="002060"/>
                </a:solidFill>
                <a:latin typeface="Trebuchet MS" pitchFamily="34"/>
              </a:rPr>
              <a:t>Annex 3 – List of Indicative supporting documents required for Expenditure Verification</a:t>
            </a:r>
          </a:p>
          <a:p>
            <a:r>
              <a:rPr lang="en-GB" sz="2000" dirty="0">
                <a:solidFill>
                  <a:srgbClr val="002060"/>
                </a:solidFill>
                <a:latin typeface="Trebuchet MS" pitchFamily="34"/>
              </a:rPr>
              <a:t>Annex 4 – Procurement Risk Indicators</a:t>
            </a:r>
          </a:p>
          <a:p>
            <a:r>
              <a:rPr lang="en-GB" sz="2000" dirty="0">
                <a:solidFill>
                  <a:srgbClr val="002060"/>
                </a:solidFill>
                <a:latin typeface="Trebuchet MS" pitchFamily="34"/>
              </a:rPr>
              <a:t>Annex 5 – Control check–list</a:t>
            </a:r>
          </a:p>
          <a:p>
            <a:r>
              <a:rPr lang="en-GB" sz="2000" dirty="0">
                <a:solidFill>
                  <a:srgbClr val="002060"/>
                </a:solidFill>
                <a:latin typeface="Trebuchet MS" pitchFamily="34"/>
              </a:rPr>
              <a:t>Annex 6 – Template of Report on Expenditure and Revenue verification</a:t>
            </a:r>
          </a:p>
          <a:p>
            <a:r>
              <a:rPr lang="en-GB" sz="2000" dirty="0">
                <a:solidFill>
                  <a:srgbClr val="002060"/>
                </a:solidFill>
                <a:latin typeface="Trebuchet MS" pitchFamily="34"/>
              </a:rPr>
              <a:t>Annex 7 – List of Factual Findings</a:t>
            </a:r>
          </a:p>
          <a:p>
            <a:r>
              <a:rPr lang="en-GB" sz="2000" dirty="0">
                <a:solidFill>
                  <a:srgbClr val="002060"/>
                </a:solidFill>
                <a:latin typeface="Trebuchet MS" pitchFamily="34"/>
              </a:rPr>
              <a:t>Annex 8 - Template of Report on suspected fraud or corruption</a:t>
            </a:r>
          </a:p>
          <a:p>
            <a:r>
              <a:rPr lang="en-GB" sz="2000" dirty="0">
                <a:solidFill>
                  <a:srgbClr val="002060"/>
                </a:solidFill>
                <a:latin typeface="Trebuchet MS" pitchFamily="34"/>
              </a:rPr>
              <a:t>Annex 9 – General Declaration by the Lead beneficiary – Beneficiary</a:t>
            </a:r>
          </a:p>
          <a:p>
            <a:r>
              <a:rPr lang="en-GB" sz="2000" dirty="0">
                <a:solidFill>
                  <a:srgbClr val="002060"/>
                </a:solidFill>
                <a:latin typeface="Trebuchet MS" pitchFamily="34"/>
              </a:rPr>
              <a:t>Annex 10 – Declaration on the worked number of hours</a:t>
            </a:r>
          </a:p>
          <a:p>
            <a:endParaRPr lang="ro-RO" sz="2400" dirty="0">
              <a:solidFill>
                <a:srgbClr val="FF0000"/>
              </a:solidFill>
              <a:latin typeface="Trebuchet MS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661796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</TotalTime>
  <Words>170</Words>
  <Application>Microsoft Office PowerPoint</Application>
  <PresentationFormat>Pantalla panoràmica</PresentationFormat>
  <Paragraphs>27</Paragraphs>
  <Slides>3</Slides>
  <Notes>3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6</vt:i4>
      </vt:variant>
      <vt:variant>
        <vt:lpstr>Tema</vt:lpstr>
      </vt:variant>
      <vt:variant>
        <vt:i4>1</vt:i4>
      </vt:variant>
      <vt:variant>
        <vt:lpstr>Títols de les diapositives</vt:lpstr>
      </vt:variant>
      <vt:variant>
        <vt:i4>3</vt:i4>
      </vt:variant>
    </vt:vector>
  </HeadingPairs>
  <TitlesOfParts>
    <vt:vector size="10" baseType="lpstr">
      <vt:lpstr>ＭＳ Ｐゴシック</vt:lpstr>
      <vt:lpstr>Arial</vt:lpstr>
      <vt:lpstr>Calibri</vt:lpstr>
      <vt:lpstr>Calibri Light</vt:lpstr>
      <vt:lpstr>Trebuchet MS</vt:lpstr>
      <vt:lpstr>Wingdings</vt:lpstr>
      <vt:lpstr>Office Theme</vt:lpstr>
      <vt:lpstr>   Instruction on Expenditure Verification  </vt:lpstr>
      <vt:lpstr>Presentació del PowerPoint</vt:lpstr>
      <vt:lpstr>Presentació del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Jesica</dc:creator>
  <cp:lastModifiedBy>Albert Sorrosal</cp:lastModifiedBy>
  <cp:revision>252</cp:revision>
  <cp:lastPrinted>2018-09-19T13:45:28Z</cp:lastPrinted>
  <dcterms:created xsi:type="dcterms:W3CDTF">2018-08-21T07:17:02Z</dcterms:created>
  <dcterms:modified xsi:type="dcterms:W3CDTF">2018-11-02T08:49:51Z</dcterms:modified>
</cp:coreProperties>
</file>