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4" r:id="rId2"/>
    <p:sldId id="336" r:id="rId3"/>
    <p:sldId id="361" r:id="rId4"/>
    <p:sldId id="364" r:id="rId5"/>
    <p:sldId id="366" r:id="rId6"/>
    <p:sldId id="483" r:id="rId7"/>
    <p:sldId id="486" r:id="rId8"/>
    <p:sldId id="3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arine Leroy" initials="KL [7]" lastIdx="1" clrIdx="6"/>
  <p:cmAuthor id="1" name="Albert Sorrosal" initials="AS" lastIdx="27" clrIdx="0">
    <p:extLst/>
  </p:cmAuthor>
  <p:cmAuthor id="8" name="Anna Dorangricchia" initials="AD" lastIdx="3" clrIdx="7"/>
  <p:cmAuthor id="2" name="Iveta Puzo" initials="IP" lastIdx="0" clrIdx="1"/>
  <p:cmAuthor id="3" name="Karine Leroy" initials="KL" lastIdx="6" clrIdx="2">
    <p:extLst/>
  </p:cmAuthor>
  <p:cmAuthor id="4" name="Karine Leroy" initials="KL [2]" lastIdx="1" clrIdx="3">
    <p:extLst/>
  </p:cmAuthor>
  <p:cmAuthor id="5" name="Karine Leroy" initials="KL [3]" lastIdx="2" clrIdx="4">
    <p:extLst/>
  </p:cmAuthor>
  <p:cmAuthor id="6" name="Karine Leroy" initials="KL [8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9002"/>
    <a:srgbClr val="CB6C65"/>
    <a:srgbClr val="751D70"/>
    <a:srgbClr val="07147A"/>
    <a:srgbClr val="000000"/>
    <a:srgbClr val="216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 mitjà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 mitjà 2 - èmfas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72" autoAdjust="0"/>
    <p:restoredTop sz="80186" autoAdjust="0"/>
  </p:normalViewPr>
  <p:slideViewPr>
    <p:cSldViewPr snapToGrid="0" snapToObjects="1">
      <p:cViewPr varScale="1">
        <p:scale>
          <a:sx n="51" d="100"/>
          <a:sy n="51" d="100"/>
        </p:scale>
        <p:origin x="85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D3EA7-D0CE-EB41-ABC6-0DB0AF78D1DB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8E7AE-47F1-B047-81A4-F24A378C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87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95BE5-1591-AD44-AE80-38ADA788D1C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620A6-3106-3D41-BF4A-81770CEB1E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66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b="0" dirty="0">
                <a:solidFill>
                  <a:srgbClr val="993366"/>
                </a:solidFill>
              </a:rPr>
              <a:t>It</a:t>
            </a:r>
            <a:r>
              <a:rPr lang="lv-LV" b="0" baseline="0" dirty="0">
                <a:solidFill>
                  <a:srgbClr val="993366"/>
                </a:solidFill>
              </a:rPr>
              <a:t> is important underline the CBC context here – while the historical reason for State aid was to avoid giving competition advantage for the companies receiving public support, State aid is not limited to the private actors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b="0" baseline="0" dirty="0">
              <a:solidFill>
                <a:srgbClr val="993366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="0" dirty="0">
              <a:solidFill>
                <a:srgbClr val="07147A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63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="0" dirty="0">
              <a:solidFill>
                <a:srgbClr val="07147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40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4620A6-3106-3D41-BF4A-81770CEB1E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928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4620A6-3106-3D41-BF4A-81770CEB1E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258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620A6-3106-3D41-BF4A-81770CEB1EC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475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noProof="0" dirty="0">
                <a:solidFill>
                  <a:srgbClr val="993366"/>
                </a:solidFill>
              </a:rPr>
              <a:t>Trainer should refer to the indirect aid and carry out a quick exercise with the participants. The key question is: how to ensure that these activities are NOT state aid relevant</a:t>
            </a:r>
            <a:endParaRPr lang="en-US" b="0" noProof="0" dirty="0">
              <a:solidFill>
                <a:srgbClr val="07147A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4620A6-3106-3D41-BF4A-81770CEB1E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874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744" y="1789882"/>
            <a:ext cx="6154044" cy="172669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7744" y="3733560"/>
            <a:ext cx="6154044" cy="791543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r>
              <a:rPr lang="fi-FI" dirty="0"/>
              <a:t>	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65848888"/>
              </p:ext>
            </p:extLst>
          </p:nvPr>
        </p:nvGraphicFramePr>
        <p:xfrm>
          <a:off x="0" y="5928494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6304855"/>
            <a:ext cx="871728" cy="48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304855"/>
            <a:ext cx="713232" cy="4815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553" y="2334471"/>
            <a:ext cx="5227447" cy="358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4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8"/>
          <p:cNvSpPr/>
          <p:nvPr userDrawn="1"/>
        </p:nvSpPr>
        <p:spPr>
          <a:xfrm>
            <a:off x="806605" y="6176981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9" name="Rettangolo arrotondato 9"/>
          <p:cNvSpPr/>
          <p:nvPr userDrawn="1"/>
        </p:nvSpPr>
        <p:spPr>
          <a:xfrm>
            <a:off x="806605" y="425753"/>
            <a:ext cx="10515600" cy="252000"/>
          </a:xfrm>
          <a:prstGeom prst="round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492405" y="2233567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7" name="Picture 2" descr="C:\Users\Utente\Desktop\Lavoro\ENI CBC facility\02_Implementation phase\Activity H.1 - Dissemination and publicity\Visual identity\Tesim corporate\Tesim logotype regular\raster\Jpeg RGB\Tesim logo 5 color RGB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0117" y="4761153"/>
            <a:ext cx="792088" cy="1275841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06" y="802888"/>
            <a:ext cx="7825899" cy="53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0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05" y="1627321"/>
            <a:ext cx="10515600" cy="3784399"/>
          </a:xfrm>
        </p:spPr>
        <p:txBody>
          <a:bodyPr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3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52" y="4513171"/>
            <a:ext cx="2867448" cy="19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9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7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14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1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03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tente\Desktop\Map_Reduced_Big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5601" y="371790"/>
            <a:ext cx="8693380" cy="5499228"/>
          </a:xfrm>
          <a:prstGeom prst="rect">
            <a:avLst/>
          </a:prstGeom>
          <a:noFill/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607672" y="2235240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3200" baseline="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10804402"/>
              </p:ext>
            </p:extLst>
          </p:nvPr>
        </p:nvGraphicFramePr>
        <p:xfrm>
          <a:off x="0" y="5871018"/>
          <a:ext cx="12192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fr-BE" sz="1400" b="0" dirty="0">
                          <a:latin typeface="Century Gothic" pitchFamily="34" charset="0"/>
                        </a:rPr>
                        <a:t> </a:t>
                      </a:r>
                      <a:r>
                        <a:rPr lang="en-US" sz="1400" b="0" noProof="0" dirty="0">
                          <a:latin typeface="Century Gothic" pitchFamily="34" charset="0"/>
                        </a:rPr>
                        <a:t>A project funded by the European Union</a:t>
                      </a:r>
                      <a:endParaRPr lang="en-US" sz="1400" b="0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Implemented by a consortium led by:</a:t>
                      </a:r>
                      <a:endParaRPr lang="de-DE" sz="1400" b="0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51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6276137"/>
            <a:ext cx="713232" cy="481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672" y="6329965"/>
            <a:ext cx="871728" cy="4815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44" y="375174"/>
            <a:ext cx="2888706" cy="9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0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9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47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751308"/>
            <a:ext cx="6172200" cy="37195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751308"/>
            <a:ext cx="3932237" cy="709047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460356"/>
            <a:ext cx="3932237" cy="3010546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cxnSp>
        <p:nvCxnSpPr>
          <p:cNvPr id="12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0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tente\Desktop\Map_reduce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020300" y="5072565"/>
            <a:ext cx="2171700" cy="1400175"/>
          </a:xfrm>
          <a:prstGeom prst="rect">
            <a:avLst/>
          </a:prstGeom>
          <a:noFill/>
        </p:spPr>
      </p:pic>
      <p:cxnSp>
        <p:nvCxnSpPr>
          <p:cNvPr id="6" name="Connettore 1 14"/>
          <p:cNvCxnSpPr/>
          <p:nvPr userDrawn="1"/>
        </p:nvCxnSpPr>
        <p:spPr>
          <a:xfrm>
            <a:off x="838200" y="966848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38200" y="311099"/>
            <a:ext cx="8894763" cy="595983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rgbClr val="07147A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31" y="374725"/>
            <a:ext cx="1980874" cy="4058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15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2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61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51D70"/>
        </a:buClr>
        <a:buFont typeface="Arial" charset="0"/>
        <a:buChar char="•"/>
        <a:defRPr sz="2800" b="1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400" b="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751D70"/>
        </a:buClr>
        <a:buFont typeface="Arial" charset="0"/>
        <a:buChar char="•"/>
        <a:defRPr sz="2000" kern="1200">
          <a:solidFill>
            <a:srgbClr val="07147A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State aid in Turkey 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3D185278-397C-4DEB-997D-2933E901D09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801396" y="88360"/>
            <a:ext cx="2032000" cy="155638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69D9CAA-9967-4D78-9489-F11CD5EC81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744" y="3733560"/>
            <a:ext cx="7280470" cy="791543"/>
          </a:xfrm>
        </p:spPr>
        <p:txBody>
          <a:bodyPr>
            <a:normAutofit/>
          </a:bodyPr>
          <a:lstStyle/>
          <a:p>
            <a:r>
              <a:rPr lang="en-US" dirty="0"/>
              <a:t>Working meeting with NA and CCP 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Ankara, 1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&amp; 2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</a:rPr>
              <a:t>nd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November 2018</a:t>
            </a:r>
          </a:p>
        </p:txBody>
      </p:sp>
    </p:spTree>
    <p:extLst>
      <p:ext uri="{BB962C8B-B14F-4D97-AF65-F5344CB8AC3E}">
        <p14:creationId xmlns:p14="http://schemas.microsoft.com/office/powerpoint/2010/main" val="1035205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Rationale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4294967295"/>
          </p:nvPr>
        </p:nvSpPr>
        <p:spPr>
          <a:xfrm>
            <a:off x="838200" y="1407949"/>
            <a:ext cx="10461172" cy="1600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b="0" dirty="0"/>
              <a:t>State Aid is produced when an </a:t>
            </a:r>
            <a:r>
              <a:rPr lang="en-US" sz="2800" dirty="0"/>
              <a:t>undertaking</a:t>
            </a:r>
            <a:r>
              <a:rPr lang="en-US" sz="2800" b="0" dirty="0"/>
              <a:t> which receives </a:t>
            </a:r>
            <a:r>
              <a:rPr lang="en-US" sz="2800" dirty="0"/>
              <a:t>government support, </a:t>
            </a:r>
            <a:r>
              <a:rPr lang="en-US" sz="2800" b="0" dirty="0"/>
              <a:t>gains an </a:t>
            </a:r>
            <a:r>
              <a:rPr lang="en-US" sz="2800" dirty="0"/>
              <a:t>advantage, </a:t>
            </a:r>
            <a:r>
              <a:rPr lang="en-US" sz="2800" b="0" dirty="0"/>
              <a:t>creating a</a:t>
            </a:r>
            <a:r>
              <a:rPr lang="en-US" sz="2800" dirty="0"/>
              <a:t> distortion of competition</a:t>
            </a:r>
            <a:r>
              <a:rPr lang="en-US" sz="2800" b="0" dirty="0"/>
              <a:t>.</a:t>
            </a:r>
            <a:endParaRPr lang="en-US" sz="2800" b="0" dirty="0">
              <a:latin typeface="Century Gothic" pitchFamily="34" charset="0"/>
            </a:endParaRPr>
          </a:p>
        </p:txBody>
      </p:sp>
      <p:sp>
        <p:nvSpPr>
          <p:cNvPr id="9" name="Content Placeholder 6"/>
          <p:cNvSpPr txBox="1">
            <a:spLocks/>
          </p:cNvSpPr>
          <p:nvPr/>
        </p:nvSpPr>
        <p:spPr>
          <a:xfrm>
            <a:off x="4713514" y="3272023"/>
            <a:ext cx="6585857" cy="1745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51D70"/>
              </a:buClr>
              <a:buFont typeface="Arial" charset="0"/>
              <a:buNone/>
              <a:defRPr sz="2400" b="1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b="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51D70"/>
              </a:buClr>
              <a:buFont typeface="Arial" charset="0"/>
              <a:buChar char="•"/>
              <a:defRPr sz="2000" kern="1200">
                <a:solidFill>
                  <a:srgbClr val="07147A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2800" b="0" dirty="0">
              <a:latin typeface="Century Gothic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463465" y="3091545"/>
            <a:ext cx="5540829" cy="1270000"/>
          </a:xfrm>
          <a:prstGeom prst="ellipse">
            <a:avLst/>
          </a:prstGeom>
          <a:solidFill>
            <a:srgbClr val="751D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State aid shall be managed according to the EU rules within EU.</a:t>
            </a:r>
          </a:p>
        </p:txBody>
      </p:sp>
      <p:sp>
        <p:nvSpPr>
          <p:cNvPr id="7" name="Oval 6"/>
          <p:cNvSpPr/>
          <p:nvPr/>
        </p:nvSpPr>
        <p:spPr>
          <a:xfrm>
            <a:off x="3233879" y="4055805"/>
            <a:ext cx="5540829" cy="1380495"/>
          </a:xfrm>
          <a:prstGeom prst="ellipse">
            <a:avLst/>
          </a:prstGeom>
          <a:solidFill>
            <a:srgbClr val="071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State aid shall be managed according to the international agreement in CBC partner countries.</a:t>
            </a:r>
          </a:p>
        </p:txBody>
      </p:sp>
      <p:sp>
        <p:nvSpPr>
          <p:cNvPr id="10" name="Oval 9"/>
          <p:cNvSpPr/>
          <p:nvPr/>
        </p:nvSpPr>
        <p:spPr>
          <a:xfrm>
            <a:off x="8463329" y="2787210"/>
            <a:ext cx="3504691" cy="1958843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Undertaking is understood as entity involved in economic activity, regardless the legal status!</a:t>
            </a:r>
          </a:p>
        </p:txBody>
      </p:sp>
      <p:sp>
        <p:nvSpPr>
          <p:cNvPr id="4" name="Explosió: 8 punts 3">
            <a:extLst>
              <a:ext uri="{FF2B5EF4-FFF2-40B4-BE49-F238E27FC236}">
                <a16:creationId xmlns:a16="http://schemas.microsoft.com/office/drawing/2014/main" id="{0BDF796E-2790-49E3-BA4F-9030B1E1C504}"/>
              </a:ext>
            </a:extLst>
          </p:cNvPr>
          <p:cNvSpPr/>
          <p:nvPr/>
        </p:nvSpPr>
        <p:spPr>
          <a:xfrm>
            <a:off x="709216" y="4764857"/>
            <a:ext cx="3504691" cy="1958843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…and the programme rules!!</a:t>
            </a:r>
          </a:p>
        </p:txBody>
      </p:sp>
    </p:spTree>
    <p:extLst>
      <p:ext uri="{BB962C8B-B14F-4D97-AF65-F5344CB8AC3E}">
        <p14:creationId xmlns:p14="http://schemas.microsoft.com/office/powerpoint/2010/main" val="1680512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State aid in Turkey</a:t>
            </a:r>
          </a:p>
        </p:txBody>
      </p:sp>
      <p:sp>
        <p:nvSpPr>
          <p:cNvPr id="2" name="Rectangle 1"/>
          <p:cNvSpPr/>
          <p:nvPr/>
        </p:nvSpPr>
        <p:spPr>
          <a:xfrm>
            <a:off x="838200" y="1405819"/>
            <a:ext cx="10331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tabLst>
                <a:tab pos="531813" algn="l"/>
                <a:tab pos="892175" algn="l"/>
              </a:tabLst>
            </a:pPr>
            <a:r>
              <a:rPr lang="en-US" sz="2400" dirty="0">
                <a:latin typeface="+mj-lt"/>
              </a:rPr>
              <a:t>The Decision No 1/95 of The EC-Turkey Association Council (22 December 1995) on implementing the final phase of the Customs Union, includes chapter on approximation of laws, including competition related laws and provisions regarding State aid.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53F091-8640-4BC0-8C66-2A5B3CDDFEAF}"/>
              </a:ext>
            </a:extLst>
          </p:cNvPr>
          <p:cNvSpPr/>
          <p:nvPr/>
        </p:nvSpPr>
        <p:spPr>
          <a:xfrm>
            <a:off x="1871396" y="3474216"/>
            <a:ext cx="2902226" cy="1560443"/>
          </a:xfrm>
          <a:prstGeom prst="ellipse">
            <a:avLst/>
          </a:prstGeom>
          <a:solidFill>
            <a:srgbClr val="CB6C65"/>
          </a:solidFill>
          <a:ln>
            <a:solidFill>
              <a:srgbClr val="CB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+mj-lt"/>
              </a:rPr>
              <a:t>EU’ State aid rules are applicable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0B3499D-A6DB-4433-A11C-539FA942DEE1}"/>
              </a:ext>
            </a:extLst>
          </p:cNvPr>
          <p:cNvSpPr/>
          <p:nvPr/>
        </p:nvSpPr>
        <p:spPr>
          <a:xfrm>
            <a:off x="5778124" y="3474216"/>
            <a:ext cx="4422263" cy="1563756"/>
          </a:xfrm>
          <a:prstGeom prst="ellipse">
            <a:avLst/>
          </a:prstGeom>
          <a:solidFill>
            <a:srgbClr val="829002"/>
          </a:solidFill>
          <a:ln>
            <a:solidFill>
              <a:srgbClr val="829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+mj-lt"/>
              </a:rPr>
              <a:t>State aid relevant activities are not eligible</a:t>
            </a:r>
            <a:r>
              <a:rPr lang="en-US" sz="2000" dirty="0">
                <a:latin typeface="+mj-lt"/>
              </a:rPr>
              <a:t> in Black Sea Basin programme </a:t>
            </a:r>
          </a:p>
        </p:txBody>
      </p:sp>
    </p:spTree>
    <p:extLst>
      <p:ext uri="{BB962C8B-B14F-4D97-AF65-F5344CB8AC3E}">
        <p14:creationId xmlns:p14="http://schemas.microsoft.com/office/powerpoint/2010/main" val="3376827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Key criteria from the legal point of view</a:t>
            </a: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E20DCE34-F49C-471F-83A7-DC472E093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927" y="1213573"/>
            <a:ext cx="9058145" cy="502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88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Factsheet available</a:t>
            </a:r>
          </a:p>
        </p:txBody>
      </p:sp>
      <p:pic>
        <p:nvPicPr>
          <p:cNvPr id="2" name="Imatge 1">
            <a:extLst>
              <a:ext uri="{FF2B5EF4-FFF2-40B4-BE49-F238E27FC236}">
                <a16:creationId xmlns:a16="http://schemas.microsoft.com/office/drawing/2014/main" id="{6FB04919-7814-42D8-91B8-94E3E6BCD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738" y="1191129"/>
            <a:ext cx="3876524" cy="54972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1407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Let’s see some examples!</a:t>
            </a:r>
          </a:p>
        </p:txBody>
      </p:sp>
    </p:spTree>
    <p:extLst>
      <p:ext uri="{BB962C8B-B14F-4D97-AF65-F5344CB8AC3E}">
        <p14:creationId xmlns:p14="http://schemas.microsoft.com/office/powerpoint/2010/main" val="1717420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Potential state aid relevant activities</a:t>
            </a:r>
          </a:p>
        </p:txBody>
      </p:sp>
      <p:graphicFrame>
        <p:nvGraphicFramePr>
          <p:cNvPr id="2" name="Taula 1">
            <a:extLst>
              <a:ext uri="{FF2B5EF4-FFF2-40B4-BE49-F238E27FC236}">
                <a16:creationId xmlns:a16="http://schemas.microsoft.com/office/drawing/2014/main" id="{8D6B88F3-DE88-4EFC-B13E-5E54CE6F3AE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8199" y="1703165"/>
          <a:ext cx="8120744" cy="382677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60372">
                  <a:extLst>
                    <a:ext uri="{9D8B030D-6E8A-4147-A177-3AD203B41FA5}">
                      <a16:colId xmlns:a16="http://schemas.microsoft.com/office/drawing/2014/main" val="2965685646"/>
                    </a:ext>
                  </a:extLst>
                </a:gridCol>
                <a:gridCol w="4060372">
                  <a:extLst>
                    <a:ext uri="{9D8B030D-6E8A-4147-A177-3AD203B41FA5}">
                      <a16:colId xmlns:a16="http://schemas.microsoft.com/office/drawing/2014/main" val="2558638600"/>
                    </a:ext>
                  </a:extLst>
                </a:gridCol>
              </a:tblGrid>
              <a:tr h="414050"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dirty="0">
                          <a:latin typeface="+mj-lt"/>
                        </a:rPr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dirty="0">
                          <a:latin typeface="+mj-lt"/>
                        </a:rPr>
                        <a:t>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032570"/>
                  </a:ext>
                </a:extLst>
              </a:tr>
              <a:tr h="1207647"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CERTOUR II: for a better SME management</a:t>
                      </a:r>
                      <a:endParaRPr lang="en-US" sz="2000" noProof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Development of Business Planning Tool (model)  and Development of Balanced Scorecard Tool (model) adapted to tourism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6710516"/>
                  </a:ext>
                </a:extLst>
              </a:tr>
              <a:tr h="931614"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CERTOUR II: for a better SME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Development of SMEs e-training platform &amp; Beneficiary SMEs' staff e-training (monitoring)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059402"/>
                  </a:ext>
                </a:extLst>
              </a:tr>
              <a:tr h="1273466"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Development of Sustainable Cultural Tourism in the Black Sea Basin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noProof="0" dirty="0">
                          <a:latin typeface="+mj-lt"/>
                        </a:rPr>
                        <a:t>Development of regional tourism routes in the CULTOUR-BSB countries &amp; Development of joint cross-border tourism routes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902601"/>
                  </a:ext>
                </a:extLst>
              </a:tr>
            </a:tbl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8727B899-137F-4D30-A125-89741F34C81B}"/>
              </a:ext>
            </a:extLst>
          </p:cNvPr>
          <p:cNvSpPr/>
          <p:nvPr/>
        </p:nvSpPr>
        <p:spPr>
          <a:xfrm>
            <a:off x="9221335" y="2756581"/>
            <a:ext cx="2677886" cy="1719943"/>
          </a:xfrm>
          <a:prstGeom prst="ellipse">
            <a:avLst/>
          </a:prstGeom>
          <a:solidFill>
            <a:srgbClr val="CB6C65"/>
          </a:solidFill>
          <a:ln>
            <a:solidFill>
              <a:srgbClr val="CB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How to ensure that these activities are not State aid relevant?</a:t>
            </a:r>
          </a:p>
        </p:txBody>
      </p:sp>
    </p:spTree>
    <p:extLst>
      <p:ext uri="{BB962C8B-B14F-4D97-AF65-F5344CB8AC3E}">
        <p14:creationId xmlns:p14="http://schemas.microsoft.com/office/powerpoint/2010/main" val="783772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challenge for the Turkish beneficiaries! </a:t>
            </a:r>
          </a:p>
        </p:txBody>
      </p:sp>
    </p:spTree>
    <p:extLst>
      <p:ext uri="{BB962C8B-B14F-4D97-AF65-F5344CB8AC3E}">
        <p14:creationId xmlns:p14="http://schemas.microsoft.com/office/powerpoint/2010/main" val="2133485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SIM COLOURS">
      <a:dk1>
        <a:srgbClr val="07147A"/>
      </a:dk1>
      <a:lt1>
        <a:srgbClr val="FFFFFF"/>
      </a:lt1>
      <a:dk2>
        <a:srgbClr val="751D70"/>
      </a:dk2>
      <a:lt2>
        <a:srgbClr val="FFFFFF"/>
      </a:lt2>
      <a:accent1>
        <a:srgbClr val="5B9BD5"/>
      </a:accent1>
      <a:accent2>
        <a:srgbClr val="5A1BAD"/>
      </a:accent2>
      <a:accent3>
        <a:srgbClr val="A5A5A5"/>
      </a:accent3>
      <a:accent4>
        <a:srgbClr val="9B66E0"/>
      </a:accent4>
      <a:accent5>
        <a:srgbClr val="4472C4"/>
      </a:accent5>
      <a:accent6>
        <a:srgbClr val="07147A"/>
      </a:accent6>
      <a:hlink>
        <a:srgbClr val="4755C6"/>
      </a:hlink>
      <a:folHlink>
        <a:srgbClr val="42103F"/>
      </a:folHlink>
    </a:clrScheme>
    <a:fontScheme name="Century Gothic-Palatino Linotyp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b"/>
      <a:lstStyle>
        <a:defPPr>
          <a:defRPr sz="3600" dirty="0" err="1" smtClean="0">
            <a:solidFill>
              <a:srgbClr val="07147A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42790</TotalTime>
  <Words>347</Words>
  <Application>Microsoft Office PowerPoint</Application>
  <PresentationFormat>Pantalla panoràmica</PresentationFormat>
  <Paragraphs>36</Paragraphs>
  <Slides>8</Slides>
  <Notes>6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4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Palatino Linotype</vt:lpstr>
      <vt:lpstr>Office Theme</vt:lpstr>
      <vt:lpstr>State aid in Turkey </vt:lpstr>
      <vt:lpstr>Presentació del PowerPoint</vt:lpstr>
      <vt:lpstr>Presentació del PowerPoint</vt:lpstr>
      <vt:lpstr>Presentació del PowerPoint</vt:lpstr>
      <vt:lpstr>Presentació del PowerPoint</vt:lpstr>
      <vt:lpstr>Let’s see some examples!</vt:lpstr>
      <vt:lpstr>Presentació del PowerPoint</vt:lpstr>
      <vt:lpstr>New challenge for the Turkish beneficiaries!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Aisling Walsh</dc:creator>
  <cp:lastModifiedBy>Albert Sorrosal</cp:lastModifiedBy>
  <cp:revision>248</cp:revision>
  <cp:lastPrinted>2016-09-27T17:09:34Z</cp:lastPrinted>
  <dcterms:created xsi:type="dcterms:W3CDTF">2016-05-03T14:42:57Z</dcterms:created>
  <dcterms:modified xsi:type="dcterms:W3CDTF">2018-10-31T13:21:46Z</dcterms:modified>
</cp:coreProperties>
</file>