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15"/>
  </p:notesMasterIdLst>
  <p:sldIdLst>
    <p:sldId id="256" r:id="rId2"/>
    <p:sldId id="280" r:id="rId3"/>
    <p:sldId id="309" r:id="rId4"/>
    <p:sldId id="317" r:id="rId5"/>
    <p:sldId id="290" r:id="rId6"/>
    <p:sldId id="291" r:id="rId7"/>
    <p:sldId id="292" r:id="rId8"/>
    <p:sldId id="293" r:id="rId9"/>
    <p:sldId id="303" r:id="rId10"/>
    <p:sldId id="304" r:id="rId11"/>
    <p:sldId id="316" r:id="rId12"/>
    <p:sldId id="312" r:id="rId13"/>
    <p:sldId id="29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Molenda" initials="PM" lastIdx="8" clrIdx="0">
    <p:extLst>
      <p:ext uri="{19B8F6BF-5375-455C-9EA6-DF929625EA0E}">
        <p15:presenceInfo xmlns:p15="http://schemas.microsoft.com/office/powerpoint/2012/main" userId="fb88d60711c3349f" providerId="Windows Live"/>
      </p:ext>
    </p:extLst>
  </p:cmAuthor>
  <p:cmAuthor id="2" name="Albert Sorrosal" initials="AS" lastIdx="4" clrIdx="1">
    <p:extLst>
      <p:ext uri="{19B8F6BF-5375-455C-9EA6-DF929625EA0E}">
        <p15:presenceInfo xmlns:p15="http://schemas.microsoft.com/office/powerpoint/2012/main" userId="d5a1e880fb118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1D70"/>
    <a:srgbClr val="75C967"/>
    <a:srgbClr val="07147A"/>
    <a:srgbClr val="FF505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 mitjà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Estil clar 2 - èmfasi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1E4AEA4-8DFA-4A89-87EB-49C32662AFE0}" styleName="Estil mitjà 2 - èmfas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8575" autoAdjust="0"/>
  </p:normalViewPr>
  <p:slideViewPr>
    <p:cSldViewPr snapToGrid="0" snapToObjects="1">
      <p:cViewPr varScale="1">
        <p:scale>
          <a:sx n="57" d="100"/>
          <a:sy n="57" d="100"/>
        </p:scale>
        <p:origin x="924" y="3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E95BE5-1591-AD44-AE80-38ADA788D1CF}" type="datetimeFigureOut">
              <a:rPr lang="en-US" smtClean="0"/>
              <a:pPr/>
              <a:t>10/31/2018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4620A6-3106-3D41-BF4A-81770CEB1EC1}" type="slidenum">
              <a:rPr lang="en-US" smtClean="0"/>
              <a:pPr/>
              <a:t>‹#›</a:t>
            </a:fld>
            <a:endParaRPr lang="en-US"/>
          </a:p>
        </p:txBody>
      </p:sp>
    </p:spTree>
    <p:extLst>
      <p:ext uri="{BB962C8B-B14F-4D97-AF65-F5344CB8AC3E}">
        <p14:creationId xmlns:p14="http://schemas.microsoft.com/office/powerpoint/2010/main" val="1674663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F4620A6-3106-3D41-BF4A-81770CEB1EC1}" type="slidenum">
              <a:rPr lang="en-US" smtClean="0"/>
              <a:pPr/>
              <a:t>1</a:t>
            </a:fld>
            <a:endParaRPr lang="en-US"/>
          </a:p>
        </p:txBody>
      </p:sp>
    </p:spTree>
    <p:extLst>
      <p:ext uri="{BB962C8B-B14F-4D97-AF65-F5344CB8AC3E}">
        <p14:creationId xmlns:p14="http://schemas.microsoft.com/office/powerpoint/2010/main" val="1330341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12</a:t>
            </a:fld>
            <a:endParaRPr lang="en-US"/>
          </a:p>
        </p:txBody>
      </p:sp>
    </p:spTree>
    <p:extLst>
      <p:ext uri="{BB962C8B-B14F-4D97-AF65-F5344CB8AC3E}">
        <p14:creationId xmlns:p14="http://schemas.microsoft.com/office/powerpoint/2010/main" val="384316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F4620A6-3106-3D41-BF4A-81770CEB1EC1}" type="slidenum">
              <a:rPr lang="en-US" smtClean="0"/>
              <a:pPr/>
              <a:t>13</a:t>
            </a:fld>
            <a:endParaRPr lang="en-US"/>
          </a:p>
        </p:txBody>
      </p:sp>
    </p:spTree>
    <p:extLst>
      <p:ext uri="{BB962C8B-B14F-4D97-AF65-F5344CB8AC3E}">
        <p14:creationId xmlns:p14="http://schemas.microsoft.com/office/powerpoint/2010/main" val="247463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4620A6-3106-3D41-BF4A-81770CEB1EC1}" type="slidenum">
              <a:rPr lang="en-US" smtClean="0"/>
              <a:pPr/>
              <a:t>2</a:t>
            </a:fld>
            <a:endParaRPr lang="en-US"/>
          </a:p>
        </p:txBody>
      </p:sp>
    </p:spTree>
    <p:extLst>
      <p:ext uri="{BB962C8B-B14F-4D97-AF65-F5344CB8AC3E}">
        <p14:creationId xmlns:p14="http://schemas.microsoft.com/office/powerpoint/2010/main" val="613228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3</a:t>
            </a:fld>
            <a:endParaRPr lang="en-US"/>
          </a:p>
        </p:txBody>
      </p:sp>
    </p:spTree>
    <p:extLst>
      <p:ext uri="{BB962C8B-B14F-4D97-AF65-F5344CB8AC3E}">
        <p14:creationId xmlns:p14="http://schemas.microsoft.com/office/powerpoint/2010/main" val="683202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n-US" noProof="0" dirty="0"/>
          </a:p>
        </p:txBody>
      </p:sp>
      <p:sp>
        <p:nvSpPr>
          <p:cNvPr id="4" name="Contenidor de número de diapositiva 3"/>
          <p:cNvSpPr>
            <a:spLocks noGrp="1"/>
          </p:cNvSpPr>
          <p:nvPr>
            <p:ph type="sldNum" sz="quarter" idx="5"/>
          </p:nvPr>
        </p:nvSpPr>
        <p:spPr/>
        <p:txBody>
          <a:bodyPr/>
          <a:lstStyle/>
          <a:p>
            <a:fld id="{EF4620A6-3106-3D41-BF4A-81770CEB1EC1}" type="slidenum">
              <a:rPr lang="en-US" smtClean="0"/>
              <a:pPr/>
              <a:t>4</a:t>
            </a:fld>
            <a:endParaRPr lang="en-US"/>
          </a:p>
        </p:txBody>
      </p:sp>
    </p:spTree>
    <p:extLst>
      <p:ext uri="{BB962C8B-B14F-4D97-AF65-F5344CB8AC3E}">
        <p14:creationId xmlns:p14="http://schemas.microsoft.com/office/powerpoint/2010/main" val="3284010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err="1">
                <a:solidFill>
                  <a:schemeClr val="tx1"/>
                </a:solidFill>
                <a:effectLst/>
                <a:latin typeface="+mn-lt"/>
                <a:ea typeface="+mn-ea"/>
                <a:cs typeface="+mn-cs"/>
              </a:rPr>
              <a:t>Programme</a:t>
            </a:r>
            <a:r>
              <a:rPr lang="en-US" sz="1200" kern="1200" dirty="0">
                <a:solidFill>
                  <a:schemeClr val="tx1"/>
                </a:solidFill>
                <a:effectLst/>
                <a:latin typeface="+mn-lt"/>
                <a:ea typeface="+mn-ea"/>
                <a:cs typeface="+mn-cs"/>
              </a:rPr>
              <a:t> has agreed (there is a plan) to request competitive negotiated procedures for any contract above 20.000€, even though articles 53 to 55 of ENI CBC IR request this procedure only over 60.000€. </a:t>
            </a:r>
            <a:r>
              <a:rPr lang="en-US" sz="1200" b="1" kern="1200" dirty="0">
                <a:solidFill>
                  <a:schemeClr val="tx1"/>
                </a:solidFill>
                <a:effectLst/>
                <a:latin typeface="+mn-lt"/>
                <a:ea typeface="+mn-ea"/>
                <a:cs typeface="+mn-cs"/>
              </a:rPr>
              <a:t>The thresholds indicated below are compulsory</a:t>
            </a:r>
          </a:p>
          <a:p>
            <a:endParaRPr lang="en-US" sz="1200" b="1"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Note that tenders must not be split artificially to circumvent the procurement thresholds.</a:t>
            </a:r>
            <a:endParaRPr lang="pl-PL" sz="1200" kern="1200" dirty="0">
              <a:solidFill>
                <a:schemeClr val="tx1"/>
              </a:solidFill>
              <a:latin typeface="+mn-lt"/>
              <a:ea typeface="+mn-ea"/>
              <a:cs typeface="+mn-cs"/>
            </a:endParaRPr>
          </a:p>
          <a:p>
            <a:r>
              <a:rPr lang="en-US" sz="1200" kern="1200" dirty="0">
                <a:solidFill>
                  <a:schemeClr val="tx1"/>
                </a:solidFill>
                <a:latin typeface="+mn-lt"/>
                <a:ea typeface="+mn-ea"/>
                <a:cs typeface="+mn-cs"/>
              </a:rPr>
              <a:t>Irrespective the amounts concerned, all procurements must be awarded to the tender offering best value for money, or as appropriate, to the tender offering the lowest price and respect the </a:t>
            </a:r>
            <a:r>
              <a:rPr lang="en-US" sz="1200" b="1" kern="1200" dirty="0">
                <a:solidFill>
                  <a:schemeClr val="tx1"/>
                </a:solidFill>
                <a:latin typeface="+mn-lt"/>
                <a:ea typeface="+mn-ea"/>
                <a:cs typeface="+mn-cs"/>
              </a:rPr>
              <a:t>general principles</a:t>
            </a:r>
            <a:r>
              <a:rPr lang="en-US" sz="1200" kern="1200" dirty="0">
                <a:solidFill>
                  <a:schemeClr val="tx1"/>
                </a:solidFill>
                <a:latin typeface="+mn-lt"/>
                <a:ea typeface="+mn-ea"/>
                <a:cs typeface="+mn-cs"/>
              </a:rPr>
              <a:t> of avoidance of conflict of interest, transparency, fair competition, equal treatment, proportionality and non-discrimination, as indicated in the previous chapter.</a:t>
            </a:r>
            <a:endParaRPr lang="pl-PL" sz="1200" kern="1200" dirty="0">
              <a:solidFill>
                <a:schemeClr val="tx1"/>
              </a:solidFill>
              <a:latin typeface="+mn-lt"/>
              <a:ea typeface="+mn-ea"/>
              <a:cs typeface="+mn-cs"/>
            </a:endParaRPr>
          </a:p>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6</a:t>
            </a:fld>
            <a:endParaRPr lang="en-US"/>
          </a:p>
        </p:txBody>
      </p:sp>
    </p:spTree>
    <p:extLst>
      <p:ext uri="{BB962C8B-B14F-4D97-AF65-F5344CB8AC3E}">
        <p14:creationId xmlns:p14="http://schemas.microsoft.com/office/powerpoint/2010/main" val="932492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MAs and NA jointly agreed that at least two offers will be evaluated by the beneficiary in procurement procedures between 2.500€ and 20.000€. </a:t>
            </a:r>
            <a:endParaRPr lang="pl-PL" b="0" dirty="0">
              <a:latin typeface="Century Gothic" pitchFamily="34" charset="0"/>
            </a:endParaRPr>
          </a:p>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8</a:t>
            </a:fld>
            <a:endParaRPr lang="en-US"/>
          </a:p>
        </p:txBody>
      </p:sp>
    </p:spTree>
    <p:extLst>
      <p:ext uri="{BB962C8B-B14F-4D97-AF65-F5344CB8AC3E}">
        <p14:creationId xmlns:p14="http://schemas.microsoft.com/office/powerpoint/2010/main" val="2807185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Internal control =&gt; such as adequate segregation of functions (request of procurement, authorization of acquisition, accounting and payment by different persons); code of ethics known and formally accepted by employees, written procedures, organizational chart and job description of concerned persons (even for volunteers), etc.;</a:t>
            </a:r>
            <a:endParaRPr lang="pl-PL" dirty="0"/>
          </a:p>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9</a:t>
            </a:fld>
            <a:endParaRPr lang="en-US"/>
          </a:p>
        </p:txBody>
      </p:sp>
    </p:spTree>
    <p:extLst>
      <p:ext uri="{BB962C8B-B14F-4D97-AF65-F5344CB8AC3E}">
        <p14:creationId xmlns:p14="http://schemas.microsoft.com/office/powerpoint/2010/main" val="3830233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Internal control =&gt; such as adequate segregation of functions (request of procurement, authorization of acquisition, accounting and payment by different persons); code of ethics known and formally accepted by employees, written procedures, organizational chart and job description of concerned persons (even for volunteers), etc.;</a:t>
            </a:r>
            <a:endParaRPr lang="pl-PL" dirty="0"/>
          </a:p>
          <a:p>
            <a:endParaRPr lang="pl-PL" dirty="0"/>
          </a:p>
        </p:txBody>
      </p:sp>
      <p:sp>
        <p:nvSpPr>
          <p:cNvPr id="4" name="Symbol zastępczy numeru slajdu 3"/>
          <p:cNvSpPr>
            <a:spLocks noGrp="1"/>
          </p:cNvSpPr>
          <p:nvPr>
            <p:ph type="sldNum" sz="quarter" idx="10"/>
          </p:nvPr>
        </p:nvSpPr>
        <p:spPr/>
        <p:txBody>
          <a:bodyPr/>
          <a:lstStyle/>
          <a:p>
            <a:fld id="{EF4620A6-3106-3D41-BF4A-81770CEB1EC1}" type="slidenum">
              <a:rPr lang="en-US" smtClean="0"/>
              <a:pPr/>
              <a:t>10</a:t>
            </a:fld>
            <a:endParaRPr lang="en-US"/>
          </a:p>
        </p:txBody>
      </p:sp>
    </p:spTree>
    <p:extLst>
      <p:ext uri="{BB962C8B-B14F-4D97-AF65-F5344CB8AC3E}">
        <p14:creationId xmlns:p14="http://schemas.microsoft.com/office/powerpoint/2010/main" val="3830233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there is time, the trainer may briefly show the guide</a:t>
            </a:r>
          </a:p>
        </p:txBody>
      </p:sp>
      <p:sp>
        <p:nvSpPr>
          <p:cNvPr id="4" name="Slide Number Placeholder 3"/>
          <p:cNvSpPr>
            <a:spLocks noGrp="1"/>
          </p:cNvSpPr>
          <p:nvPr>
            <p:ph type="sldNum" sz="quarter" idx="10"/>
          </p:nvPr>
        </p:nvSpPr>
        <p:spPr/>
        <p:txBody>
          <a:bodyPr/>
          <a:lstStyle/>
          <a:p>
            <a:fld id="{EF4620A6-3106-3D41-BF4A-81770CEB1EC1}" type="slidenum">
              <a:rPr lang="en-US" smtClean="0"/>
              <a:pPr/>
              <a:t>11</a:t>
            </a:fld>
            <a:endParaRPr lang="en-US"/>
          </a:p>
        </p:txBody>
      </p:sp>
    </p:spTree>
    <p:extLst>
      <p:ext uri="{BB962C8B-B14F-4D97-AF65-F5344CB8AC3E}">
        <p14:creationId xmlns:p14="http://schemas.microsoft.com/office/powerpoint/2010/main" val="23617577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7744" y="1789882"/>
            <a:ext cx="6154044" cy="1726692"/>
          </a:xfrm>
          <a:prstGeom prst="rect">
            <a:avLst/>
          </a:prstGeom>
        </p:spPr>
        <p:txBody>
          <a:bodyPr anchor="b"/>
          <a:lstStyle>
            <a:lvl1pPr algn="l">
              <a:defRPr sz="3200" baseline="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Subtitle 2"/>
          <p:cNvSpPr>
            <a:spLocks noGrp="1"/>
          </p:cNvSpPr>
          <p:nvPr>
            <p:ph type="subTitle" idx="1" hasCustomPrompt="1"/>
          </p:nvPr>
        </p:nvSpPr>
        <p:spPr>
          <a:xfrm>
            <a:off x="757744" y="3733560"/>
            <a:ext cx="6154044" cy="791543"/>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err="1"/>
              <a:t>Click</a:t>
            </a:r>
            <a:r>
              <a:rPr lang="fi-FI" dirty="0"/>
              <a:t> to </a:t>
            </a:r>
            <a:r>
              <a:rPr lang="fi-FI" dirty="0" err="1"/>
              <a:t>edit</a:t>
            </a:r>
            <a:r>
              <a:rPr lang="fi-FI" dirty="0"/>
              <a:t> Master </a:t>
            </a:r>
            <a:r>
              <a:rPr lang="fi-FI" dirty="0" err="1"/>
              <a:t>subtitle</a:t>
            </a:r>
            <a:r>
              <a:rPr lang="fi-FI" dirty="0"/>
              <a:t> </a:t>
            </a:r>
            <a:r>
              <a:rPr lang="fi-FI" dirty="0" err="1"/>
              <a:t>style</a:t>
            </a:r>
            <a:r>
              <a:rPr lang="fi-FI" dirty="0"/>
              <a:t>	</a:t>
            </a:r>
            <a:endParaRPr lang="en-US" dirty="0"/>
          </a:p>
        </p:txBody>
      </p:sp>
      <p:graphicFrame>
        <p:nvGraphicFramePr>
          <p:cNvPr id="4" name="Table 3"/>
          <p:cNvGraphicFramePr>
            <a:graphicFrameLocks noGrp="1"/>
          </p:cNvGraphicFramePr>
          <p:nvPr userDrawn="1">
            <p:extLst>
              <p:ext uri="{D42A27DB-BD31-4B8C-83A1-F6EECF244321}">
                <p14:modId xmlns:p14="http://schemas.microsoft.com/office/powerpoint/2010/main" val="2410878885"/>
              </p:ext>
            </p:extLst>
          </p:nvPr>
        </p:nvGraphicFramePr>
        <p:xfrm>
          <a:off x="0" y="5928494"/>
          <a:ext cx="12192000" cy="3048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0">
                <a:tc>
                  <a:txBody>
                    <a:bodyPr/>
                    <a:lstStyle/>
                    <a:p>
                      <a:pPr algn="l"/>
                      <a:r>
                        <a:rPr lang="fr-BE" sz="1400" b="0" dirty="0">
                          <a:latin typeface="Century Gothic" pitchFamily="34" charset="0"/>
                        </a:rPr>
                        <a:t> </a:t>
                      </a:r>
                      <a:r>
                        <a:rPr lang="en-US" sz="1400" b="0" noProof="0" dirty="0">
                          <a:latin typeface="Century Gothic" pitchFamily="34" charset="0"/>
                        </a:rPr>
                        <a:t>A project funded by the European Union</a:t>
                      </a:r>
                      <a:endParaRPr lang="en-US" sz="1400" b="0" noProof="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400" b="0" dirty="0">
                          <a:solidFill>
                            <a:schemeClr val="bg1"/>
                          </a:solidFill>
                          <a:effectLst/>
                          <a:latin typeface="Century Gothic" charset="0"/>
                          <a:ea typeface="Century Gothic" charset="0"/>
                          <a:cs typeface="Century Gothic" charset="0"/>
                        </a:rPr>
                        <a:t>Implemented by a consortium led by</a:t>
                      </a:r>
                      <a:endParaRPr lang="de-DE" sz="1400" b="0" dirty="0">
                        <a:solidFill>
                          <a:schemeClr val="bg1"/>
                        </a:solidFill>
                        <a:latin typeface="Century Gothic" charset="0"/>
                        <a:ea typeface="Century Gothic" charset="0"/>
                        <a:cs typeface="Century Gothic"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extLst>
                  <a:ext uri="{0D108BD9-81ED-4DB2-BD59-A6C34878D82A}">
                    <a16:rowId xmlns:a16="http://schemas.microsoft.com/office/drawing/2014/main" val="10000"/>
                  </a:ext>
                </a:extLst>
              </a:tr>
            </a:tbl>
          </a:graphicData>
        </a:graphic>
      </p:graphicFrame>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8000" y="6304855"/>
            <a:ext cx="871728" cy="481584"/>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744" y="6304855"/>
            <a:ext cx="713232" cy="481584"/>
          </a:xfrm>
          <a:prstGeom prst="rect">
            <a:avLst/>
          </a:prstGeom>
        </p:spPr>
      </p:pic>
      <p:pic>
        <p:nvPicPr>
          <p:cNvPr id="20" name="Picture 19"/>
          <p:cNvPicPr>
            <a:picLocks noChangeAspect="1"/>
          </p:cNvPicPr>
          <p:nvPr userDrawn="1"/>
        </p:nvPicPr>
        <p:blipFill>
          <a:blip r:embed="rId4">
            <a:alphaModFix/>
            <a:extLst>
              <a:ext uri="{28A0092B-C50C-407E-A947-70E740481C1C}">
                <a14:useLocalDpi xmlns:a14="http://schemas.microsoft.com/office/drawing/2010/main" val="0"/>
              </a:ext>
            </a:extLst>
          </a:blip>
          <a:stretch>
            <a:fillRect/>
          </a:stretch>
        </p:blipFill>
        <p:spPr>
          <a:xfrm>
            <a:off x="757744" y="375174"/>
            <a:ext cx="2888706" cy="980991"/>
          </a:xfrm>
          <a:prstGeom prst="rect">
            <a:avLst/>
          </a:prstGeom>
        </p:spPr>
      </p:pic>
      <p:pic>
        <p:nvPicPr>
          <p:cNvPr id="10" name="Picture 4">
            <a:extLst>
              <a:ext uri="{FF2B5EF4-FFF2-40B4-BE49-F238E27FC236}">
                <a16:creationId xmlns:a16="http://schemas.microsoft.com/office/drawing/2014/main" id="{B7716701-E827-40CD-BC71-19C1AB60600D}"/>
              </a:ext>
            </a:extLst>
          </p:cNvPr>
          <p:cNvPicPr>
            <a:picLocks noChangeAspect="1"/>
          </p:cNvPicPr>
          <p:nvPr userDrawn="1"/>
        </p:nvPicPr>
        <p:blipFill>
          <a:blip r:embed="rId5">
            <a:alphaModFix amt="35000"/>
            <a:extLst>
              <a:ext uri="{28A0092B-C50C-407E-A947-70E740481C1C}">
                <a14:useLocalDpi xmlns:a14="http://schemas.microsoft.com/office/drawing/2010/main" val="0"/>
              </a:ext>
            </a:extLst>
          </a:blip>
          <a:stretch>
            <a:fillRect/>
          </a:stretch>
        </p:blipFill>
        <p:spPr>
          <a:xfrm>
            <a:off x="6964553" y="2334471"/>
            <a:ext cx="5227447" cy="3589720"/>
          </a:xfrm>
          <a:prstGeom prst="rect">
            <a:avLst/>
          </a:prstGeom>
        </p:spPr>
      </p:pic>
    </p:spTree>
    <p:extLst>
      <p:ext uri="{BB962C8B-B14F-4D97-AF65-F5344CB8AC3E}">
        <p14:creationId xmlns:p14="http://schemas.microsoft.com/office/powerpoint/2010/main" val="810740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ttangolo arrotondato 8"/>
          <p:cNvSpPr/>
          <p:nvPr userDrawn="1"/>
        </p:nvSpPr>
        <p:spPr>
          <a:xfrm>
            <a:off x="806605" y="6176981"/>
            <a:ext cx="10515600" cy="252000"/>
          </a:xfrm>
          <a:prstGeom prst="roundRect">
            <a:avLst/>
          </a:prstGeom>
          <a:solidFill>
            <a:srgbClr val="751D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dirty="0"/>
          </a:p>
        </p:txBody>
      </p:sp>
      <p:sp>
        <p:nvSpPr>
          <p:cNvPr id="9" name="Rettangolo arrotondato 9"/>
          <p:cNvSpPr/>
          <p:nvPr userDrawn="1"/>
        </p:nvSpPr>
        <p:spPr>
          <a:xfrm>
            <a:off x="806605" y="425753"/>
            <a:ext cx="10515600" cy="252000"/>
          </a:xfrm>
          <a:prstGeom prst="roundRect">
            <a:avLst/>
          </a:prstGeom>
          <a:solidFill>
            <a:srgbClr val="751D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dirty="0"/>
          </a:p>
        </p:txBody>
      </p:sp>
      <p:sp>
        <p:nvSpPr>
          <p:cNvPr id="10" name="Title 1"/>
          <p:cNvSpPr>
            <a:spLocks noGrp="1"/>
          </p:cNvSpPr>
          <p:nvPr>
            <p:ph type="ctrTitle"/>
          </p:nvPr>
        </p:nvSpPr>
        <p:spPr>
          <a:xfrm>
            <a:off x="1492405" y="2233567"/>
            <a:ext cx="9144000" cy="2387600"/>
          </a:xfrm>
          <a:prstGeom prst="rect">
            <a:avLst/>
          </a:prstGeom>
        </p:spPr>
        <p:txBody>
          <a:bodyPr anchor="ctr"/>
          <a:lstStyle>
            <a:lvl1pPr algn="ctr">
              <a:defRPr sz="3200" baseline="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pic>
        <p:nvPicPr>
          <p:cNvPr id="7" name="Picture 2" descr="C:\Users\Utente\Desktop\Lavoro\ENI CBC facility\02_Implementation phase\Activity H.1 - Dissemination and publicity\Visual identity\Tesim corporate\Tesim logotype regular\raster\Jpeg RGB\Tesim logo 5 color RGB.jpg"/>
          <p:cNvPicPr>
            <a:picLocks noChangeAspect="1" noChangeArrowheads="1"/>
          </p:cNvPicPr>
          <p:nvPr userDrawn="1"/>
        </p:nvPicPr>
        <p:blipFill>
          <a:blip r:embed="rId2" cstate="print"/>
          <a:srcRect/>
          <a:stretch>
            <a:fillRect/>
          </a:stretch>
        </p:blipFill>
        <p:spPr bwMode="auto">
          <a:xfrm>
            <a:off x="10530117" y="4761153"/>
            <a:ext cx="792088" cy="1275841"/>
          </a:xfrm>
          <a:prstGeom prst="rect">
            <a:avLst/>
          </a:prstGeom>
          <a:noFill/>
        </p:spPr>
      </p:pic>
      <p:pic>
        <p:nvPicPr>
          <p:cNvPr id="11" name="Picture 3">
            <a:extLst>
              <a:ext uri="{FF2B5EF4-FFF2-40B4-BE49-F238E27FC236}">
                <a16:creationId xmlns:a16="http://schemas.microsoft.com/office/drawing/2014/main" id="{DD729F92-A04B-4297-9A13-793F08C72EA8}"/>
              </a:ext>
            </a:extLst>
          </p:cNvPr>
          <p:cNvPicPr>
            <a:picLocks noChangeAspect="1"/>
          </p:cNvPicPr>
          <p:nvPr userDrawn="1"/>
        </p:nvPicPr>
        <p:blipFill>
          <a:blip r:embed="rId3">
            <a:alphaModFix amt="35000"/>
            <a:extLst>
              <a:ext uri="{28A0092B-C50C-407E-A947-70E740481C1C}">
                <a14:useLocalDpi xmlns:a14="http://schemas.microsoft.com/office/drawing/2010/main" val="0"/>
              </a:ext>
            </a:extLst>
          </a:blip>
          <a:stretch>
            <a:fillRect/>
          </a:stretch>
        </p:blipFill>
        <p:spPr>
          <a:xfrm>
            <a:off x="3496306" y="802888"/>
            <a:ext cx="7825899" cy="5374093"/>
          </a:xfrm>
          <a:prstGeom prst="rect">
            <a:avLst/>
          </a:prstGeom>
        </p:spPr>
      </p:pic>
    </p:spTree>
    <p:extLst>
      <p:ext uri="{BB962C8B-B14F-4D97-AF65-F5344CB8AC3E}">
        <p14:creationId xmlns:p14="http://schemas.microsoft.com/office/powerpoint/2010/main" val="518904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06605" y="1627321"/>
            <a:ext cx="10515600" cy="3784399"/>
          </a:xfrm>
        </p:spPr>
        <p:txBody>
          <a:bodyPr/>
          <a:lstStyle>
            <a:lvl1pPr marL="0" indent="0" algn="ctr">
              <a:buNone/>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13"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22"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4"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p:nvPr>
        </p:nvSpPr>
        <p:spPr>
          <a:xfrm>
            <a:off x="838200" y="311099"/>
            <a:ext cx="8894763" cy="595983"/>
          </a:xfrm>
        </p:spPr>
        <p:txBody>
          <a:bodyPr>
            <a:normAutofit/>
          </a:bodyPr>
          <a:lstStyle>
            <a:lvl1pPr marL="0" indent="0" algn="just">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0" name="Picture 1">
            <a:extLst>
              <a:ext uri="{FF2B5EF4-FFF2-40B4-BE49-F238E27FC236}">
                <a16:creationId xmlns:a16="http://schemas.microsoft.com/office/drawing/2014/main" id="{F1638361-494D-4544-87E8-44006128FC79}"/>
              </a:ext>
            </a:extLst>
          </p:cNvPr>
          <p:cNvPicPr>
            <a:picLocks noChangeAspect="1"/>
          </p:cNvPicPr>
          <p:nvPr userDrawn="1"/>
        </p:nvPicPr>
        <p:blipFill>
          <a:blip r:embed="rId3">
            <a:alphaModFix amt="35000"/>
            <a:extLst>
              <a:ext uri="{28A0092B-C50C-407E-A947-70E740481C1C}">
                <a14:useLocalDpi xmlns:a14="http://schemas.microsoft.com/office/drawing/2010/main" val="0"/>
              </a:ext>
            </a:extLst>
          </a:blip>
          <a:stretch>
            <a:fillRect/>
          </a:stretch>
        </p:blipFill>
        <p:spPr>
          <a:xfrm>
            <a:off x="9324552" y="4513171"/>
            <a:ext cx="2867448" cy="1969094"/>
          </a:xfrm>
          <a:prstGeom prst="rect">
            <a:avLst/>
          </a:prstGeom>
        </p:spPr>
      </p:pic>
    </p:spTree>
    <p:extLst>
      <p:ext uri="{BB962C8B-B14F-4D97-AF65-F5344CB8AC3E}">
        <p14:creationId xmlns:p14="http://schemas.microsoft.com/office/powerpoint/2010/main" val="257462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3074"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Content Placeholder 2"/>
          <p:cNvSpPr>
            <a:spLocks noGrp="1"/>
          </p:cNvSpPr>
          <p:nvPr>
            <p:ph sz="half" idx="1"/>
          </p:nvPr>
        </p:nvSpPr>
        <p:spPr>
          <a:xfrm>
            <a:off x="838200" y="1825625"/>
            <a:ext cx="5181600" cy="4351338"/>
          </a:xfrm>
        </p:spPr>
        <p:txBody>
          <a:bodyPr/>
          <a:lstStyle>
            <a:lvl1pPr>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9"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9" name="Text Placeholder 8"/>
          <p:cNvSpPr>
            <a:spLocks noGrp="1"/>
          </p:cNvSpPr>
          <p:nvPr>
            <p:ph type="body" sz="quarter" idx="10"/>
          </p:nvPr>
        </p:nvSpPr>
        <p:spPr>
          <a:xfrm>
            <a:off x="838200" y="311099"/>
            <a:ext cx="8894763" cy="595983"/>
          </a:xfrm>
        </p:spPr>
        <p:txBody>
          <a:bodyPr>
            <a:normAutofit/>
          </a:bodyPr>
          <a:lstStyle>
            <a:lvl1pPr marL="0" indent="0" algn="just">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3"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7"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4141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4098"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Text Placeholder 2"/>
          <p:cNvSpPr>
            <a:spLocks noGrp="1"/>
          </p:cNvSpPr>
          <p:nvPr>
            <p:ph type="body" idx="1"/>
          </p:nvPr>
        </p:nvSpPr>
        <p:spPr>
          <a:xfrm>
            <a:off x="839788" y="1681163"/>
            <a:ext cx="5157787"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4" name="Content Placeholder 3"/>
          <p:cNvSpPr>
            <a:spLocks noGrp="1"/>
          </p:cNvSpPr>
          <p:nvPr>
            <p:ph sz="half" idx="2"/>
          </p:nvPr>
        </p:nvSpPr>
        <p:spPr>
          <a:xfrm>
            <a:off x="839788" y="2505075"/>
            <a:ext cx="5157787" cy="3684588"/>
          </a:xfrm>
        </p:spPr>
        <p:txBody>
          <a:bodyPr/>
          <a:lstStyle>
            <a:lvl1pPr>
              <a:defRPr sz="2000"/>
            </a:lvl1pPr>
            <a:lvl2pPr>
              <a:defRPr sz="1800"/>
            </a:lvl2pPr>
            <a:lvl3pPr>
              <a:defRPr sz="1800"/>
            </a:lvl3pPr>
            <a:lvl4pPr>
              <a:defRPr sz="1800"/>
            </a:lvl4pPr>
            <a:lvl5pPr>
              <a:defRPr sz="18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5" name="Text Placeholder 4"/>
          <p:cNvSpPr>
            <a:spLocks noGrp="1"/>
          </p:cNvSpPr>
          <p:nvPr>
            <p:ph type="body" sz="quarter" idx="3"/>
          </p:nvPr>
        </p:nvSpPr>
        <p:spPr>
          <a:xfrm>
            <a:off x="6172200" y="1681163"/>
            <a:ext cx="5183188"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6" name="Content Placeholder 5"/>
          <p:cNvSpPr>
            <a:spLocks noGrp="1"/>
          </p:cNvSpPr>
          <p:nvPr>
            <p:ph sz="quarter" idx="4"/>
          </p:nvPr>
        </p:nvSpPr>
        <p:spPr>
          <a:xfrm>
            <a:off x="6172200" y="2505075"/>
            <a:ext cx="5183188" cy="3684588"/>
          </a:xfrm>
        </p:spPr>
        <p:txBody>
          <a:bodyPr/>
          <a:lstStyle>
            <a:lvl1pPr>
              <a:defRPr sz="2000"/>
            </a:lvl1pPr>
            <a:lvl2pPr>
              <a:defRPr sz="1800"/>
            </a:lvl2pPr>
            <a:lvl3pPr>
              <a:defRPr sz="1800"/>
            </a:lvl3pPr>
            <a:lvl4pPr>
              <a:defRPr sz="1800"/>
            </a:lvl4pPr>
            <a:lvl5pPr>
              <a:defRPr sz="18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11"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8" name="Text Placeholder 8"/>
          <p:cNvSpPr>
            <a:spLocks noGrp="1"/>
          </p:cNvSpPr>
          <p:nvPr>
            <p:ph type="body" sz="quarter" idx="10"/>
          </p:nvPr>
        </p:nvSpPr>
        <p:spPr>
          <a:xfrm>
            <a:off x="838200" y="311099"/>
            <a:ext cx="8894763" cy="595983"/>
          </a:xfrm>
        </p:spPr>
        <p:txBody>
          <a:bodyPr>
            <a:normAutofit/>
          </a:bodyPr>
          <a:lstStyle>
            <a:lvl1pPr marL="0" indent="0">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9"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0"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1032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8" name="Picture 2" descr="C:\Users\Utente\Desktop\Map_Reduced_Big.png"/>
          <p:cNvPicPr>
            <a:picLocks noChangeAspect="1" noChangeArrowheads="1"/>
          </p:cNvPicPr>
          <p:nvPr userDrawn="1"/>
        </p:nvPicPr>
        <p:blipFill>
          <a:blip r:embed="rId2"/>
          <a:srcRect/>
          <a:stretch>
            <a:fillRect/>
          </a:stretch>
        </p:blipFill>
        <p:spPr bwMode="auto">
          <a:xfrm>
            <a:off x="3495601" y="371790"/>
            <a:ext cx="8693380" cy="5499228"/>
          </a:xfrm>
          <a:prstGeom prst="rect">
            <a:avLst/>
          </a:prstGeom>
          <a:noFill/>
        </p:spPr>
      </p:pic>
      <p:sp>
        <p:nvSpPr>
          <p:cNvPr id="19" name="Title 1"/>
          <p:cNvSpPr>
            <a:spLocks noGrp="1"/>
          </p:cNvSpPr>
          <p:nvPr>
            <p:ph type="ctrTitle"/>
          </p:nvPr>
        </p:nvSpPr>
        <p:spPr>
          <a:xfrm>
            <a:off x="1607672" y="2235240"/>
            <a:ext cx="9144000" cy="2387600"/>
          </a:xfrm>
          <a:prstGeom prst="rect">
            <a:avLst/>
          </a:prstGeom>
        </p:spPr>
        <p:txBody>
          <a:bodyPr anchor="ctr"/>
          <a:lstStyle>
            <a:lvl1pPr algn="ctr">
              <a:defRPr sz="3200" baseline="0"/>
            </a:lvl1pPr>
          </a:lstStyle>
          <a:p>
            <a:r>
              <a:rPr lang="fi-FI" dirty="0" err="1"/>
              <a:t>Click</a:t>
            </a:r>
            <a:r>
              <a:rPr lang="fi-FI" dirty="0"/>
              <a:t> to </a:t>
            </a:r>
            <a:r>
              <a:rPr lang="fi-FI" dirty="0" err="1"/>
              <a:t>edit</a:t>
            </a:r>
            <a:r>
              <a:rPr lang="fi-FI" dirty="0"/>
              <a:t> Master </a:t>
            </a:r>
            <a:r>
              <a:rPr lang="fi-FI" dirty="0" err="1"/>
              <a:t>title</a:t>
            </a:r>
            <a:endParaRPr lang="en-US" dirty="0"/>
          </a:p>
        </p:txBody>
      </p:sp>
      <p:graphicFrame>
        <p:nvGraphicFramePr>
          <p:cNvPr id="3" name="Table 2"/>
          <p:cNvGraphicFramePr>
            <a:graphicFrameLocks noGrp="1"/>
          </p:cNvGraphicFramePr>
          <p:nvPr userDrawn="1">
            <p:extLst>
              <p:ext uri="{D42A27DB-BD31-4B8C-83A1-F6EECF244321}">
                <p14:modId xmlns:p14="http://schemas.microsoft.com/office/powerpoint/2010/main" val="1179179884"/>
              </p:ext>
            </p:extLst>
          </p:nvPr>
        </p:nvGraphicFramePr>
        <p:xfrm>
          <a:off x="0" y="5871018"/>
          <a:ext cx="12192000" cy="3048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0">
                <a:tc>
                  <a:txBody>
                    <a:bodyPr/>
                    <a:lstStyle/>
                    <a:p>
                      <a:pPr algn="l"/>
                      <a:r>
                        <a:rPr lang="en-US" sz="1400" b="0" noProof="0" dirty="0">
                          <a:latin typeface="Century Gothic" pitchFamily="34" charset="0"/>
                        </a:rPr>
                        <a:t> A project funded by the European Union</a:t>
                      </a:r>
                      <a:endParaRPr lang="en-US" sz="1400" b="0" noProof="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400" b="0" dirty="0">
                          <a:solidFill>
                            <a:schemeClr val="bg1"/>
                          </a:solidFill>
                          <a:effectLst/>
                          <a:latin typeface="Century Gothic" charset="0"/>
                          <a:ea typeface="Century Gothic" charset="0"/>
                          <a:cs typeface="Century Gothic" charset="0"/>
                        </a:rPr>
                        <a:t>Implemented by a consortium led by:</a:t>
                      </a:r>
                      <a:endParaRPr lang="de-DE" sz="1400" b="0" dirty="0">
                        <a:solidFill>
                          <a:schemeClr val="bg1"/>
                        </a:solidFill>
                        <a:latin typeface="Century Gothic" charset="0"/>
                        <a:ea typeface="Century Gothic" charset="0"/>
                        <a:cs typeface="Century Gothic"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51D70"/>
                    </a:solidFill>
                  </a:tcPr>
                </a:tc>
                <a:extLst>
                  <a:ext uri="{0D108BD9-81ED-4DB2-BD59-A6C34878D82A}">
                    <a16:rowId xmlns:a16="http://schemas.microsoft.com/office/drawing/2014/main" val="10000"/>
                  </a:ext>
                </a:extLst>
              </a:tr>
            </a:tbl>
          </a:graphicData>
        </a:graphic>
      </p:graphicFrame>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744" y="6276137"/>
            <a:ext cx="713232" cy="481584"/>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51672" y="6329965"/>
            <a:ext cx="871728" cy="481584"/>
          </a:xfrm>
          <a:prstGeom prst="rect">
            <a:avLst/>
          </a:prstGeom>
        </p:spPr>
      </p:pic>
      <p:pic>
        <p:nvPicPr>
          <p:cNvPr id="18" name="Picture 17"/>
          <p:cNvPicPr>
            <a:picLocks noChangeAspect="1"/>
          </p:cNvPicPr>
          <p:nvPr userDrawn="1"/>
        </p:nvPicPr>
        <p:blipFill>
          <a:blip r:embed="rId5">
            <a:alphaModFix/>
            <a:extLst>
              <a:ext uri="{28A0092B-C50C-407E-A947-70E740481C1C}">
                <a14:useLocalDpi xmlns:a14="http://schemas.microsoft.com/office/drawing/2010/main" val="0"/>
              </a:ext>
            </a:extLst>
          </a:blip>
          <a:stretch>
            <a:fillRect/>
          </a:stretch>
        </p:blipFill>
        <p:spPr>
          <a:xfrm>
            <a:off x="757744" y="375174"/>
            <a:ext cx="2888706" cy="980991"/>
          </a:xfrm>
          <a:prstGeom prst="rect">
            <a:avLst/>
          </a:prstGeom>
        </p:spPr>
      </p:pic>
    </p:spTree>
    <p:extLst>
      <p:ext uri="{BB962C8B-B14F-4D97-AF65-F5344CB8AC3E}">
        <p14:creationId xmlns:p14="http://schemas.microsoft.com/office/powerpoint/2010/main" val="819065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5122"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2" name="Title 1"/>
          <p:cNvSpPr>
            <a:spLocks noGrp="1"/>
          </p:cNvSpPr>
          <p:nvPr>
            <p:ph type="title"/>
          </p:nvPr>
        </p:nvSpPr>
        <p:spPr>
          <a:xfrm>
            <a:off x="838200" y="1751308"/>
            <a:ext cx="3932237" cy="709047"/>
          </a:xfrm>
          <a:prstGeom prst="rect">
            <a:avLst/>
          </a:prstGeom>
        </p:spPr>
        <p:txBody>
          <a:bodyPr anchor="b"/>
          <a:lstStyle>
            <a:lvl1pPr>
              <a:defRPr sz="28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Content Placeholder 2"/>
          <p:cNvSpPr>
            <a:spLocks noGrp="1"/>
          </p:cNvSpPr>
          <p:nvPr>
            <p:ph idx="1"/>
          </p:nvPr>
        </p:nvSpPr>
        <p:spPr>
          <a:xfrm>
            <a:off x="5183188" y="1751308"/>
            <a:ext cx="6172200" cy="3719594"/>
          </a:xfrm>
        </p:spPr>
        <p:txBody>
          <a:bodyPr/>
          <a:lstStyle>
            <a:lvl1pPr>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Text Placeholder 3"/>
          <p:cNvSpPr>
            <a:spLocks noGrp="1"/>
          </p:cNvSpPr>
          <p:nvPr>
            <p:ph type="body" sz="half" idx="2"/>
          </p:nvPr>
        </p:nvSpPr>
        <p:spPr>
          <a:xfrm>
            <a:off x="838200" y="2460356"/>
            <a:ext cx="3932237" cy="3010546"/>
          </a:xfrm>
        </p:spPr>
        <p:txBody>
          <a:bodyPr>
            <a:normAutofit/>
          </a:bodyPr>
          <a:lstStyle>
            <a:lvl1pPr marL="0" indent="0">
              <a:buNone/>
              <a:defRPr sz="24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cxnSp>
        <p:nvCxnSpPr>
          <p:cNvPr id="10"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7"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8"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9"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471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6146"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sp>
        <p:nvSpPr>
          <p:cNvPr id="3" name="Picture Placeholder 2"/>
          <p:cNvSpPr>
            <a:spLocks noGrp="1"/>
          </p:cNvSpPr>
          <p:nvPr>
            <p:ph type="pic" idx="1"/>
          </p:nvPr>
        </p:nvSpPr>
        <p:spPr>
          <a:xfrm>
            <a:off x="5183188" y="1751308"/>
            <a:ext cx="6172200" cy="37195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Title 1"/>
          <p:cNvSpPr>
            <a:spLocks noGrp="1"/>
          </p:cNvSpPr>
          <p:nvPr>
            <p:ph type="title"/>
          </p:nvPr>
        </p:nvSpPr>
        <p:spPr>
          <a:xfrm>
            <a:off x="838200" y="1751308"/>
            <a:ext cx="3932237" cy="709047"/>
          </a:xfrm>
          <a:prstGeom prst="rect">
            <a:avLst/>
          </a:prstGeom>
        </p:spPr>
        <p:txBody>
          <a:bodyPr anchor="b"/>
          <a:lstStyle>
            <a:lvl1pPr>
              <a:defRPr sz="28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11" name="Text Placeholder 3"/>
          <p:cNvSpPr>
            <a:spLocks noGrp="1"/>
          </p:cNvSpPr>
          <p:nvPr>
            <p:ph type="body" sz="half" idx="2"/>
          </p:nvPr>
        </p:nvSpPr>
        <p:spPr>
          <a:xfrm>
            <a:off x="838200" y="2460356"/>
            <a:ext cx="3932237" cy="3010546"/>
          </a:xfrm>
        </p:spPr>
        <p:txBody>
          <a:bodyPr>
            <a:normAutofit/>
          </a:bodyPr>
          <a:lstStyle>
            <a:lvl1pPr marL="0" indent="0">
              <a:buNone/>
              <a:defRPr sz="24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cxnSp>
        <p:nvCxnSpPr>
          <p:cNvPr id="12"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26"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9"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0"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688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170" name="Picture 2" descr="C:\Users\Utente\Desktop\Map_reduced.png"/>
          <p:cNvPicPr>
            <a:picLocks noChangeAspect="1" noChangeArrowheads="1"/>
          </p:cNvPicPr>
          <p:nvPr userDrawn="1"/>
        </p:nvPicPr>
        <p:blipFill>
          <a:blip r:embed="rId2"/>
          <a:srcRect/>
          <a:stretch>
            <a:fillRect/>
          </a:stretch>
        </p:blipFill>
        <p:spPr bwMode="auto">
          <a:xfrm>
            <a:off x="10020300" y="5072565"/>
            <a:ext cx="2171700" cy="1400175"/>
          </a:xfrm>
          <a:prstGeom prst="rect">
            <a:avLst/>
          </a:prstGeom>
          <a:noFill/>
        </p:spPr>
      </p:pic>
      <p:cxnSp>
        <p:nvCxnSpPr>
          <p:cNvPr id="6" name="Connettore 1 14"/>
          <p:cNvCxnSpPr/>
          <p:nvPr userDrawn="1"/>
        </p:nvCxnSpPr>
        <p:spPr>
          <a:xfrm>
            <a:off x="838200" y="966848"/>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0"/>
          </p:nvPr>
        </p:nvSpPr>
        <p:spPr>
          <a:xfrm>
            <a:off x="838200" y="311099"/>
            <a:ext cx="8894763" cy="595983"/>
          </a:xfrm>
        </p:spPr>
        <p:txBody>
          <a:bodyPr>
            <a:normAutofit/>
          </a:bodyPr>
          <a:lstStyle>
            <a:lvl1pPr marL="0" indent="0">
              <a:buNone/>
              <a:defRPr sz="3600">
                <a:solidFill>
                  <a:srgbClr val="07147A"/>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41331" y="374725"/>
            <a:ext cx="1980874" cy="405894"/>
          </a:xfrm>
          <a:prstGeom prst="rect">
            <a:avLst/>
          </a:prstGeom>
        </p:spPr>
      </p:pic>
      <p:sp>
        <p:nvSpPr>
          <p:cNvPr id="14"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15"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324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Tree>
    <p:extLst>
      <p:ext uri="{BB962C8B-B14F-4D97-AF65-F5344CB8AC3E}">
        <p14:creationId xmlns:p14="http://schemas.microsoft.com/office/powerpoint/2010/main" val="670729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53" r:id="rId5"/>
    <p:sldLayoutId id="2147483655" r:id="rId6"/>
    <p:sldLayoutId id="2147483656" r:id="rId7"/>
    <p:sldLayoutId id="2147483657" r:id="rId8"/>
    <p:sldLayoutId id="2147483661" r:id="rId9"/>
  </p:sldLayoutIdLst>
  <p:hf sldNum="0" hdr="0" dt="0"/>
  <p:txStyles>
    <p:titleStyle>
      <a:lvl1pPr algn="l" defTabSz="914400" rtl="0" eaLnBrk="1" latinLnBrk="0" hangingPunct="1">
        <a:lnSpc>
          <a:spcPct val="90000"/>
        </a:lnSpc>
        <a:spcBef>
          <a:spcPct val="0"/>
        </a:spcBef>
        <a:buNone/>
        <a:defRPr sz="4400" b="1" kern="1200">
          <a:solidFill>
            <a:srgbClr val="07147A"/>
          </a:solidFill>
          <a:latin typeface="Century Gothic" charset="0"/>
          <a:ea typeface="Century Gothic" charset="0"/>
          <a:cs typeface="Century Gothic" charset="0"/>
        </a:defRPr>
      </a:lvl1pPr>
    </p:titleStyle>
    <p:bodyStyle>
      <a:lvl1pPr marL="228600" indent="-228600" algn="l" defTabSz="914400" rtl="0" eaLnBrk="1" latinLnBrk="0" hangingPunct="1">
        <a:lnSpc>
          <a:spcPct val="90000"/>
        </a:lnSpc>
        <a:spcBef>
          <a:spcPts val="1000"/>
        </a:spcBef>
        <a:buClr>
          <a:srgbClr val="751D70"/>
        </a:buClr>
        <a:buFont typeface="Arial" charset="0"/>
        <a:buChar char="•"/>
        <a:defRPr sz="2800" b="1" kern="1200">
          <a:solidFill>
            <a:srgbClr val="07147A"/>
          </a:solidFill>
          <a:latin typeface="Century Gothic" charset="0"/>
          <a:ea typeface="Century Gothic" charset="0"/>
          <a:cs typeface="Century Gothic" charset="0"/>
        </a:defRPr>
      </a:lvl1pPr>
      <a:lvl2pPr marL="914400" indent="-457200" algn="l" defTabSz="914400" rtl="0" eaLnBrk="1" latinLnBrk="0" hangingPunct="1">
        <a:lnSpc>
          <a:spcPct val="90000"/>
        </a:lnSpc>
        <a:spcBef>
          <a:spcPts val="500"/>
        </a:spcBef>
        <a:buClr>
          <a:srgbClr val="751D70"/>
        </a:buClr>
        <a:buFont typeface="Arial" charset="0"/>
        <a:buChar char="•"/>
        <a:defRPr sz="2400" b="0" kern="1200">
          <a:solidFill>
            <a:srgbClr val="07147A"/>
          </a:solidFill>
          <a:latin typeface="Century Gothic" charset="0"/>
          <a:ea typeface="Century Gothic" charset="0"/>
          <a:cs typeface="Century Gothic" charset="0"/>
        </a:defRPr>
      </a:lvl2pPr>
      <a:lvl3pPr marL="1371600" indent="-4572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3pPr>
      <a:lvl4pPr marL="1714500" indent="-3429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4pPr>
      <a:lvl5pPr marL="2171700" indent="-342900" algn="l" defTabSz="914400" rtl="0" eaLnBrk="1" latinLnBrk="0" hangingPunct="1">
        <a:lnSpc>
          <a:spcPct val="90000"/>
        </a:lnSpc>
        <a:spcBef>
          <a:spcPts val="500"/>
        </a:spcBef>
        <a:buClr>
          <a:srgbClr val="751D70"/>
        </a:buClr>
        <a:buFont typeface="Arial" charset="0"/>
        <a:buChar char="•"/>
        <a:defRPr sz="2000" kern="1200">
          <a:solidFill>
            <a:srgbClr val="07147A"/>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image" Target="../media/image14.emf"/><Relationship Id="rId4" Type="http://schemas.openxmlformats.org/officeDocument/2006/relationships/package" Target="../embeddings/Microsoft_Word_Document.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7743" y="2277737"/>
            <a:ext cx="7835651" cy="792424"/>
          </a:xfrm>
        </p:spPr>
        <p:txBody>
          <a:bodyPr/>
          <a:lstStyle/>
          <a:p>
            <a:r>
              <a:rPr lang="en-US" dirty="0"/>
              <a:t>Procurement by Turkish beneficiaries</a:t>
            </a:r>
          </a:p>
        </p:txBody>
      </p:sp>
      <p:pic>
        <p:nvPicPr>
          <p:cNvPr id="8" name="Imatge 7">
            <a:extLst>
              <a:ext uri="{FF2B5EF4-FFF2-40B4-BE49-F238E27FC236}">
                <a16:creationId xmlns:a16="http://schemas.microsoft.com/office/drawing/2014/main" id="{741912A3-5B09-4786-B174-5CFB42AA1997}"/>
              </a:ext>
            </a:extLst>
          </p:cNvPr>
          <p:cNvPicPr>
            <a:picLocks noChangeAspect="1"/>
          </p:cNvPicPr>
          <p:nvPr/>
        </p:nvPicPr>
        <p:blipFill>
          <a:blip r:embed="rId3"/>
          <a:stretch>
            <a:fillRect/>
          </a:stretch>
        </p:blipFill>
        <p:spPr>
          <a:xfrm>
            <a:off x="9186247" y="223992"/>
            <a:ext cx="1943869" cy="1411749"/>
          </a:xfrm>
          <a:prstGeom prst="rect">
            <a:avLst/>
          </a:prstGeom>
        </p:spPr>
      </p:pic>
      <p:sp>
        <p:nvSpPr>
          <p:cNvPr id="7" name="Subtitle 2">
            <a:extLst>
              <a:ext uri="{FF2B5EF4-FFF2-40B4-BE49-F238E27FC236}">
                <a16:creationId xmlns:a16="http://schemas.microsoft.com/office/drawing/2014/main" id="{9CF4F523-137B-45AA-BD01-1D435C345169}"/>
              </a:ext>
            </a:extLst>
          </p:cNvPr>
          <p:cNvSpPr>
            <a:spLocks noGrp="1"/>
          </p:cNvSpPr>
          <p:nvPr>
            <p:ph type="subTitle" idx="1"/>
          </p:nvPr>
        </p:nvSpPr>
        <p:spPr>
          <a:xfrm>
            <a:off x="757744" y="3733560"/>
            <a:ext cx="7280470" cy="791543"/>
          </a:xfrm>
        </p:spPr>
        <p:txBody>
          <a:bodyPr>
            <a:normAutofit/>
          </a:bodyPr>
          <a:lstStyle/>
          <a:p>
            <a:r>
              <a:rPr lang="en-US" dirty="0"/>
              <a:t>Working meeting with NA and CCP </a:t>
            </a:r>
          </a:p>
          <a:p>
            <a:r>
              <a:rPr lang="en-US" sz="1600" dirty="0">
                <a:solidFill>
                  <a:schemeClr val="bg1">
                    <a:lumMod val="50000"/>
                  </a:schemeClr>
                </a:solidFill>
              </a:rPr>
              <a:t>Ankara, 1</a:t>
            </a:r>
            <a:r>
              <a:rPr lang="en-US" sz="1600" baseline="30000" dirty="0">
                <a:solidFill>
                  <a:schemeClr val="bg1">
                    <a:lumMod val="50000"/>
                  </a:schemeClr>
                </a:solidFill>
              </a:rPr>
              <a:t>st</a:t>
            </a:r>
            <a:r>
              <a:rPr lang="en-US" sz="1600" dirty="0">
                <a:solidFill>
                  <a:schemeClr val="bg1">
                    <a:lumMod val="50000"/>
                  </a:schemeClr>
                </a:solidFill>
              </a:rPr>
              <a:t> &amp; 2</a:t>
            </a:r>
            <a:r>
              <a:rPr lang="en-US" sz="1600" baseline="30000" dirty="0">
                <a:solidFill>
                  <a:schemeClr val="bg1">
                    <a:lumMod val="50000"/>
                  </a:schemeClr>
                </a:solidFill>
              </a:rPr>
              <a:t>nd</a:t>
            </a:r>
            <a:r>
              <a:rPr lang="en-US" sz="1600" dirty="0">
                <a:solidFill>
                  <a:schemeClr val="bg1">
                    <a:lumMod val="50000"/>
                  </a:schemeClr>
                </a:solidFill>
              </a:rPr>
              <a:t> November 2018</a:t>
            </a:r>
          </a:p>
        </p:txBody>
      </p:sp>
    </p:spTree>
    <p:extLst>
      <p:ext uri="{BB962C8B-B14F-4D97-AF65-F5344CB8AC3E}">
        <p14:creationId xmlns:p14="http://schemas.microsoft.com/office/powerpoint/2010/main" val="707108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549088" y="311099"/>
            <a:ext cx="8894763" cy="595983"/>
          </a:xfrm>
        </p:spPr>
        <p:txBody>
          <a:bodyPr/>
          <a:lstStyle/>
          <a:p>
            <a:r>
              <a:rPr lang="en-US" dirty="0"/>
              <a:t>Payment against invoice</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464695" y="1146922"/>
            <a:ext cx="11047752" cy="5532809"/>
          </a:xfrm>
        </p:spPr>
        <p:txBody>
          <a:bodyPr>
            <a:normAutofit/>
          </a:bodyPr>
          <a:lstStyle/>
          <a:p>
            <a:pPr marL="342900" indent="-342900" algn="just">
              <a:lnSpc>
                <a:spcPct val="120000"/>
              </a:lnSpc>
              <a:buFont typeface="Wingdings" panose="05000000000000000000" pitchFamily="2" charset="2"/>
              <a:buChar char="v"/>
            </a:pPr>
            <a:r>
              <a:rPr lang="en-US" sz="2200" b="0" dirty="0"/>
              <a:t>Each </a:t>
            </a:r>
            <a:r>
              <a:rPr lang="en-US" sz="2200" b="0" dirty="0" err="1"/>
              <a:t>organisation</a:t>
            </a:r>
            <a:r>
              <a:rPr lang="en-US" sz="2200" b="0" dirty="0"/>
              <a:t> has its </a:t>
            </a:r>
            <a:r>
              <a:rPr lang="en-US" sz="2200" dirty="0"/>
              <a:t>own procedure for acquisition of services/supplies/works</a:t>
            </a:r>
            <a:r>
              <a:rPr lang="en-US" sz="2200" b="0" dirty="0"/>
              <a:t>, even for very low value ones. </a:t>
            </a:r>
            <a:r>
              <a:rPr lang="en-US" sz="2200" dirty="0"/>
              <a:t>Keep the documents describing this procedure</a:t>
            </a:r>
            <a:endParaRPr lang="pl-PL" sz="2200" dirty="0"/>
          </a:p>
          <a:p>
            <a:pPr marL="342900" lvl="0" indent="-342900" algn="just">
              <a:lnSpc>
                <a:spcPct val="120000"/>
              </a:lnSpc>
              <a:buFont typeface="Wingdings" panose="05000000000000000000" pitchFamily="2" charset="2"/>
              <a:buChar char="v"/>
            </a:pPr>
            <a:r>
              <a:rPr lang="en-US" sz="2200" b="0" dirty="0"/>
              <a:t>Ensure the compliance </a:t>
            </a:r>
            <a:r>
              <a:rPr lang="en-US" sz="2200" dirty="0"/>
              <a:t>with internationally accepted standard for internal control</a:t>
            </a:r>
          </a:p>
          <a:p>
            <a:pPr marL="342900" lvl="0" indent="-342900" algn="just">
              <a:lnSpc>
                <a:spcPct val="120000"/>
              </a:lnSpc>
              <a:buFont typeface="Wingdings" panose="05000000000000000000" pitchFamily="2" charset="2"/>
              <a:buChar char="v"/>
            </a:pPr>
            <a:r>
              <a:rPr lang="en-US" sz="2200" b="0" dirty="0"/>
              <a:t>Sometimes, the description of low-value invoices </a:t>
            </a:r>
            <a:r>
              <a:rPr lang="en-US" sz="2200" dirty="0"/>
              <a:t>may not be project-specific (e.g. the acquisition of a computer) =&gt; </a:t>
            </a:r>
            <a:r>
              <a:rPr lang="en-US" sz="2200" b="0" dirty="0"/>
              <a:t>attach </a:t>
            </a:r>
            <a:r>
              <a:rPr lang="en-US" sz="2200" dirty="0"/>
              <a:t>a short memo describing the relationship with the project </a:t>
            </a:r>
            <a:r>
              <a:rPr lang="en-US" sz="2200" b="0" dirty="0"/>
              <a:t>(e.g. acquisition of a computer for the project manager recruited for the project)</a:t>
            </a:r>
            <a:endParaRPr lang="pl-PL" sz="2200" b="0" dirty="0"/>
          </a:p>
          <a:p>
            <a:pPr marL="342900" indent="-342900" algn="just">
              <a:lnSpc>
                <a:spcPct val="100000"/>
              </a:lnSpc>
              <a:buFont typeface="Wingdings" panose="05000000000000000000" pitchFamily="2" charset="2"/>
              <a:buChar char="v"/>
            </a:pPr>
            <a:endParaRPr lang="pl-PL" sz="1800" b="0" dirty="0">
              <a:latin typeface="Century Gothic" pitchFamily="34" charset="0"/>
            </a:endParaRPr>
          </a:p>
        </p:txBody>
      </p:sp>
    </p:spTree>
    <p:extLst>
      <p:ext uri="{BB962C8B-B14F-4D97-AF65-F5344CB8AC3E}">
        <p14:creationId xmlns:p14="http://schemas.microsoft.com/office/powerpoint/2010/main" val="1089891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Any questions?</a:t>
            </a:r>
          </a:p>
        </p:txBody>
      </p:sp>
      <p:pic>
        <p:nvPicPr>
          <p:cNvPr id="3" name="Imatge 2">
            <a:extLst>
              <a:ext uri="{FF2B5EF4-FFF2-40B4-BE49-F238E27FC236}">
                <a16:creationId xmlns:a16="http://schemas.microsoft.com/office/drawing/2014/main" id="{5FD362D3-0EF9-4C03-8860-6FF0E2BFA230}"/>
              </a:ext>
            </a:extLst>
          </p:cNvPr>
          <p:cNvPicPr>
            <a:picLocks noChangeAspect="1"/>
          </p:cNvPicPr>
          <p:nvPr/>
        </p:nvPicPr>
        <p:blipFill>
          <a:blip r:embed="rId3"/>
          <a:stretch>
            <a:fillRect/>
          </a:stretch>
        </p:blipFill>
        <p:spPr>
          <a:xfrm>
            <a:off x="1763719" y="2233567"/>
            <a:ext cx="1914525" cy="2390775"/>
          </a:xfrm>
          <a:prstGeom prst="rect">
            <a:avLst/>
          </a:prstGeom>
        </p:spPr>
      </p:pic>
    </p:spTree>
    <p:extLst>
      <p:ext uri="{BB962C8B-B14F-4D97-AF65-F5344CB8AC3E}">
        <p14:creationId xmlns:p14="http://schemas.microsoft.com/office/powerpoint/2010/main" val="289882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825118" y="301097"/>
            <a:ext cx="8894763" cy="595983"/>
          </a:xfrm>
        </p:spPr>
        <p:txBody>
          <a:bodyPr/>
          <a:lstStyle/>
          <a:p>
            <a:r>
              <a:rPr lang="en-US" dirty="0"/>
              <a:t>Key factors to take into account!</a:t>
            </a:r>
          </a:p>
        </p:txBody>
      </p:sp>
      <p:graphicFrame>
        <p:nvGraphicFramePr>
          <p:cNvPr id="6" name="Group 2">
            <a:extLst>
              <a:ext uri="{FF2B5EF4-FFF2-40B4-BE49-F238E27FC236}">
                <a16:creationId xmlns:a16="http://schemas.microsoft.com/office/drawing/2014/main" id="{61054CF6-7513-4D54-9DAA-83B1F8C59EAD}"/>
              </a:ext>
            </a:extLst>
          </p:cNvPr>
          <p:cNvGraphicFramePr>
            <a:graphicFrameLocks noGrp="1"/>
          </p:cNvGraphicFramePr>
          <p:nvPr>
            <p:extLst>
              <p:ext uri="{D42A27DB-BD31-4B8C-83A1-F6EECF244321}">
                <p14:modId xmlns:p14="http://schemas.microsoft.com/office/powerpoint/2010/main" val="1646383617"/>
              </p:ext>
            </p:extLst>
          </p:nvPr>
        </p:nvGraphicFramePr>
        <p:xfrm>
          <a:off x="825118" y="1123714"/>
          <a:ext cx="10449239" cy="5227638"/>
        </p:xfrm>
        <a:graphic>
          <a:graphicData uri="http://schemas.openxmlformats.org/drawingml/2006/table">
            <a:tbl>
              <a:tblPr/>
              <a:tblGrid>
                <a:gridCol w="5254669">
                  <a:extLst>
                    <a:ext uri="{9D8B030D-6E8A-4147-A177-3AD203B41FA5}">
                      <a16:colId xmlns:a16="http://schemas.microsoft.com/office/drawing/2014/main" val="20000"/>
                    </a:ext>
                  </a:extLst>
                </a:gridCol>
                <a:gridCol w="5194570">
                  <a:extLst>
                    <a:ext uri="{9D8B030D-6E8A-4147-A177-3AD203B41FA5}">
                      <a16:colId xmlns:a16="http://schemas.microsoft.com/office/drawing/2014/main" val="20001"/>
                    </a:ext>
                  </a:extLst>
                </a:gridCol>
              </a:tblGrid>
              <a:tr h="377576">
                <a:tc>
                  <a:txBody>
                    <a:bodyPr/>
                    <a:lstStyle/>
                    <a:p>
                      <a:pPr marL="0" marR="0" lvl="0" indent="0" algn="ctr"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1" i="0" u="none" strike="noStrike" cap="none" normalizeH="0" baseline="0" dirty="0">
                          <a:ln>
                            <a:noFill/>
                          </a:ln>
                          <a:solidFill>
                            <a:schemeClr val="tx1"/>
                          </a:solidFill>
                          <a:effectLst/>
                          <a:latin typeface="Arial" charset="0"/>
                        </a:rPr>
                        <a:t>What to do</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BBE0E3"/>
                    </a:solidFill>
                  </a:tcPr>
                </a:tc>
                <a:tc>
                  <a:txBody>
                    <a:bodyPr/>
                    <a:lstStyle/>
                    <a:p>
                      <a:pPr marL="0" marR="0" lvl="0" indent="0" algn="ctr"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1" i="0" u="none" strike="noStrike" cap="none" normalizeH="0" baseline="0" dirty="0">
                          <a:ln>
                            <a:noFill/>
                          </a:ln>
                          <a:solidFill>
                            <a:schemeClr val="tx1"/>
                          </a:solidFill>
                          <a:effectLst/>
                          <a:latin typeface="Arial" charset="0"/>
                        </a:rPr>
                        <a:t>What NOT to do</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BBE0E3"/>
                    </a:solidFill>
                  </a:tcPr>
                </a:tc>
                <a:extLst>
                  <a:ext uri="{0D108BD9-81ED-4DB2-BD59-A6C34878D82A}">
                    <a16:rowId xmlns:a16="http://schemas.microsoft.com/office/drawing/2014/main" val="10000"/>
                  </a:ext>
                </a:extLst>
              </a:tr>
              <a:tr h="642971">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0" i="0" u="none" strike="noStrike" cap="none" normalizeH="0" baseline="0" dirty="0">
                          <a:ln>
                            <a:noFill/>
                          </a:ln>
                          <a:solidFill>
                            <a:srgbClr val="5F5F5F"/>
                          </a:solidFill>
                          <a:effectLst/>
                          <a:latin typeface="Arial" charset="0"/>
                        </a:rPr>
                        <a:t>Do identify the applicable rules to your organisation</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0" i="0" u="none" strike="noStrike" cap="none" normalizeH="0" baseline="0" noProof="0" dirty="0">
                          <a:ln>
                            <a:noFill/>
                          </a:ln>
                          <a:solidFill>
                            <a:srgbClr val="5F5F5F"/>
                          </a:solidFill>
                          <a:effectLst/>
                          <a:latin typeface="Arial" charset="0"/>
                        </a:rPr>
                        <a:t>Do not look for shortcuts </a:t>
                      </a:r>
                      <a:r>
                        <a:rPr kumimoji="0" lang="en-US" sz="1800" b="0" i="0" u="none" strike="noStrike" cap="none" normalizeH="0" baseline="0" noProof="0">
                          <a:ln>
                            <a:noFill/>
                          </a:ln>
                          <a:solidFill>
                            <a:srgbClr val="5F5F5F"/>
                          </a:solidFill>
                          <a:effectLst/>
                          <a:latin typeface="Arial" charset="0"/>
                        </a:rPr>
                        <a:t>to save </a:t>
                      </a:r>
                      <a:r>
                        <a:rPr kumimoji="0" lang="en-US" sz="1800" b="0" i="0" u="none" strike="noStrike" cap="none" normalizeH="0" baseline="0" noProof="0" dirty="0">
                          <a:ln>
                            <a:noFill/>
                          </a:ln>
                          <a:solidFill>
                            <a:srgbClr val="5F5F5F"/>
                          </a:solidFill>
                          <a:effectLst/>
                          <a:latin typeface="Arial" charset="0"/>
                        </a:rPr>
                        <a:t>time in preparing the procedures</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712824">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dirty="0">
                          <a:ln>
                            <a:noFill/>
                          </a:ln>
                          <a:solidFill>
                            <a:srgbClr val="5F5F5F"/>
                          </a:solidFill>
                          <a:effectLst/>
                          <a:latin typeface="Arial" charset="0"/>
                        </a:rPr>
                        <a:t>Do plan all procurement at the beginning of the project</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a:ln>
                            <a:noFill/>
                          </a:ln>
                          <a:solidFill>
                            <a:srgbClr val="5F5F5F"/>
                          </a:solidFill>
                          <a:effectLst/>
                          <a:latin typeface="Arial" charset="0"/>
                        </a:rPr>
                        <a:t>Do not assume that procurement can be done quickly</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917622">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dirty="0">
                          <a:ln>
                            <a:noFill/>
                          </a:ln>
                          <a:solidFill>
                            <a:srgbClr val="5F5F5F"/>
                          </a:solidFill>
                          <a:effectLst/>
                          <a:latin typeface="Arial" charset="0"/>
                        </a:rPr>
                        <a:t>Do be aware of the thresholds for all</a:t>
                      </a:r>
                      <a:r>
                        <a:rPr kumimoji="0" lang="ca-ES" sz="1800" b="0" i="0" u="none" strike="noStrike" cap="none" normalizeH="0" baseline="0" dirty="0">
                          <a:ln>
                            <a:noFill/>
                          </a:ln>
                          <a:solidFill>
                            <a:srgbClr val="5F5F5F"/>
                          </a:solidFill>
                          <a:effectLst/>
                          <a:latin typeface="Arial" charset="0"/>
                        </a:rPr>
                        <a:t> </a:t>
                      </a:r>
                      <a:r>
                        <a:rPr kumimoji="0" lang="ca-ES" sz="1800" b="0" i="0" u="none" strike="noStrike" cap="none" normalizeH="0" baseline="0" dirty="0" err="1">
                          <a:ln>
                            <a:noFill/>
                          </a:ln>
                          <a:solidFill>
                            <a:srgbClr val="5F5F5F"/>
                          </a:solidFill>
                          <a:effectLst/>
                          <a:latin typeface="Arial" charset="0"/>
                        </a:rPr>
                        <a:t>types</a:t>
                      </a:r>
                      <a:r>
                        <a:rPr kumimoji="0" lang="ca-ES" sz="1800" b="0" i="0" u="none" strike="noStrike" cap="none" normalizeH="0" baseline="0" dirty="0">
                          <a:ln>
                            <a:noFill/>
                          </a:ln>
                          <a:solidFill>
                            <a:srgbClr val="5F5F5F"/>
                          </a:solidFill>
                          <a:effectLst/>
                          <a:latin typeface="Arial" charset="0"/>
                        </a:rPr>
                        <a:t> of</a:t>
                      </a:r>
                      <a:r>
                        <a:rPr kumimoji="0" lang="uk-UA" sz="1800" b="0" i="0" u="none" strike="noStrike" cap="none" normalizeH="0" baseline="0" dirty="0">
                          <a:ln>
                            <a:noFill/>
                          </a:ln>
                          <a:solidFill>
                            <a:srgbClr val="5F5F5F"/>
                          </a:solidFill>
                          <a:effectLst/>
                          <a:latin typeface="Arial" charset="0"/>
                        </a:rPr>
                        <a:t> </a:t>
                      </a:r>
                      <a:r>
                        <a:rPr kumimoji="0" lang="ca-ES" sz="1800" b="0" i="0" u="none" strike="noStrike" cap="none" normalizeH="0" baseline="0" dirty="0">
                          <a:ln>
                            <a:noFill/>
                          </a:ln>
                          <a:solidFill>
                            <a:srgbClr val="5F5F5F"/>
                          </a:solidFill>
                          <a:effectLst/>
                          <a:latin typeface="Arial" charset="0"/>
                        </a:rPr>
                        <a:t>c</a:t>
                      </a:r>
                      <a:r>
                        <a:rPr kumimoji="0" lang="uk-UA" sz="1800" b="0" i="0" u="none" strike="noStrike" cap="none" normalizeH="0" baseline="0" dirty="0">
                          <a:ln>
                            <a:noFill/>
                          </a:ln>
                          <a:solidFill>
                            <a:srgbClr val="5F5F5F"/>
                          </a:solidFill>
                          <a:effectLst/>
                          <a:latin typeface="Arial" charset="0"/>
                        </a:rPr>
                        <a:t>ontract</a:t>
                      </a:r>
                      <a:r>
                        <a:rPr kumimoji="0" lang="ca-ES" sz="1800" b="0" i="0" u="none" strike="noStrike" cap="none" normalizeH="0" baseline="0" dirty="0">
                          <a:ln>
                            <a:noFill/>
                          </a:ln>
                          <a:solidFill>
                            <a:srgbClr val="5F5F5F"/>
                          </a:solidFill>
                          <a:effectLst/>
                          <a:latin typeface="Arial" charset="0"/>
                        </a:rPr>
                        <a:t>s</a:t>
                      </a:r>
                      <a:endParaRPr kumimoji="0" lang="uk-UA" sz="1800" b="0" i="0" u="none" strike="noStrike" cap="none" normalizeH="0" baseline="0" dirty="0">
                        <a:ln>
                          <a:noFill/>
                        </a:ln>
                        <a:solidFill>
                          <a:srgbClr val="5F5F5F"/>
                        </a:solidFill>
                        <a:effectLst/>
                        <a:latin typeface="Arial" charset="0"/>
                      </a:endParaRPr>
                    </a:p>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uk-UA" sz="1800" b="0" i="0" u="none" strike="noStrike" cap="none" normalizeH="0" baseline="0" dirty="0">
                        <a:ln>
                          <a:noFill/>
                        </a:ln>
                        <a:solidFill>
                          <a:srgbClr val="5F5F5F"/>
                        </a:solidFill>
                        <a:effectLst/>
                        <a:latin typeface="Arial" charset="0"/>
                      </a:endParaRP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a:ln>
                            <a:noFill/>
                          </a:ln>
                          <a:solidFill>
                            <a:srgbClr val="5F5F5F"/>
                          </a:solidFill>
                          <a:effectLst/>
                          <a:latin typeface="Arial" charset="0"/>
                        </a:rPr>
                        <a:t>Do not split contracts (per years, per partners, per concepts). Artificial splitting of contracts is not allowed</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917622">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dirty="0">
                          <a:ln>
                            <a:noFill/>
                          </a:ln>
                          <a:solidFill>
                            <a:srgbClr val="5F5F5F"/>
                          </a:solidFill>
                          <a:effectLst/>
                          <a:latin typeface="Arial" charset="0"/>
                        </a:rPr>
                        <a:t>Do consult the JTS/MA</a:t>
                      </a:r>
                      <a:r>
                        <a:rPr kumimoji="0" lang="ca-ES" sz="1800" b="0" i="0" u="none" strike="noStrike" cap="none" normalizeH="0" baseline="0" dirty="0">
                          <a:ln>
                            <a:noFill/>
                          </a:ln>
                          <a:solidFill>
                            <a:srgbClr val="5F5F5F"/>
                          </a:solidFill>
                          <a:effectLst/>
                          <a:latin typeface="Arial" charset="0"/>
                        </a:rPr>
                        <a:t>/NA</a:t>
                      </a:r>
                      <a:r>
                        <a:rPr kumimoji="0" lang="uk-UA" sz="1800" b="0" i="0" u="none" strike="noStrike" cap="none" normalizeH="0" baseline="0" dirty="0">
                          <a:ln>
                            <a:noFill/>
                          </a:ln>
                          <a:solidFill>
                            <a:srgbClr val="5F5F5F"/>
                          </a:solidFill>
                          <a:effectLst/>
                          <a:latin typeface="Arial" charset="0"/>
                        </a:rPr>
                        <a:t> in case of doubt or just to double check</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uk-UA" sz="1800" b="0" i="0" u="none" strike="noStrike" cap="none" normalizeH="0" baseline="0">
                          <a:ln>
                            <a:noFill/>
                          </a:ln>
                          <a:solidFill>
                            <a:srgbClr val="5F5F5F"/>
                          </a:solidFill>
                          <a:effectLst/>
                          <a:latin typeface="Arial" charset="0"/>
                        </a:rPr>
                        <a:t>Do not trust only your experience, even if you had similar grants in the past – rules change</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741401">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0" i="0" u="none" strike="noStrike" cap="none" normalizeH="0" baseline="0" dirty="0">
                          <a:ln>
                            <a:noFill/>
                          </a:ln>
                          <a:solidFill>
                            <a:srgbClr val="5F5F5F"/>
                          </a:solidFill>
                          <a:effectLst/>
                          <a:latin typeface="Arial" charset="0"/>
                        </a:rPr>
                        <a:t>Do revise your usual procedures to verify that they are compliant with programme rules</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0" i="0" u="none" strike="noStrike" cap="none" normalizeH="0" baseline="0" noProof="0">
                          <a:ln>
                            <a:noFill/>
                          </a:ln>
                          <a:solidFill>
                            <a:srgbClr val="5F5F5F"/>
                          </a:solidFill>
                          <a:effectLst/>
                          <a:latin typeface="Arial" charset="0"/>
                        </a:rPr>
                        <a:t>Do not assume that tenderers have enough experience to submit eligible bids </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r h="917622">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0" i="0" u="none" strike="noStrike" cap="none" normalizeH="0" baseline="0">
                          <a:ln>
                            <a:noFill/>
                          </a:ln>
                          <a:solidFill>
                            <a:srgbClr val="5F5F5F"/>
                          </a:solidFill>
                          <a:effectLst/>
                          <a:latin typeface="Arial" charset="0"/>
                        </a:rPr>
                        <a:t>Do prepare clear Terms of Reference and check-lists for tenderers</a:t>
                      </a: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800" b="1" i="0" u="none" strike="noStrike" cap="none" normalizeH="0" baseline="0" noProof="0" dirty="0">
                          <a:ln>
                            <a:noFill/>
                          </a:ln>
                          <a:solidFill>
                            <a:srgbClr val="5F5F5F"/>
                          </a:solidFill>
                          <a:effectLst/>
                          <a:latin typeface="Arial" charset="0"/>
                        </a:rPr>
                        <a:t>Again do not procure as usual </a:t>
                      </a:r>
                    </a:p>
                    <a:p>
                      <a:pPr marL="0" marR="0" lvl="0" indent="0" algn="l" defTabSz="449263" rtl="0" eaLnBrk="1" fontAlgn="base" latinLnBrk="0" hangingPunct="1">
                        <a:lnSpc>
                          <a:spcPct val="87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n-US" sz="1800" b="0" i="0" u="none" strike="noStrike" cap="none" normalizeH="0" baseline="0" noProof="0" dirty="0">
                        <a:ln>
                          <a:noFill/>
                        </a:ln>
                        <a:solidFill>
                          <a:srgbClr val="5F5F5F"/>
                        </a:solidFill>
                        <a:effectLst/>
                        <a:latin typeface="Arial" charset="0"/>
                      </a:endParaRPr>
                    </a:p>
                  </a:txBody>
                  <a:tcPr marL="90000" marR="90000" marT="92129" marB="46802"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49041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27768" y="2163323"/>
            <a:ext cx="5849314" cy="2531353"/>
          </a:xfrm>
        </p:spPr>
        <p:txBody>
          <a:bodyPr/>
          <a:lstStyle/>
          <a:p>
            <a:pPr>
              <a:spcBef>
                <a:spcPts val="1000"/>
              </a:spcBef>
              <a:spcAft>
                <a:spcPts val="1000"/>
              </a:spcAft>
            </a:pPr>
            <a:r>
              <a:rPr lang="en-US" dirty="0"/>
              <a:t>Procurement is one of the key areas in financial management and essential for success!!</a:t>
            </a:r>
          </a:p>
        </p:txBody>
      </p:sp>
      <p:pic>
        <p:nvPicPr>
          <p:cNvPr id="4" name="Imatge 3">
            <a:extLst>
              <a:ext uri="{FF2B5EF4-FFF2-40B4-BE49-F238E27FC236}">
                <a16:creationId xmlns:a16="http://schemas.microsoft.com/office/drawing/2014/main" id="{AE0C9545-A277-4E65-B17D-71BC7F9B15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307" y="2163323"/>
            <a:ext cx="4173166" cy="2347406"/>
          </a:xfrm>
          <a:prstGeom prst="rect">
            <a:avLst/>
          </a:prstGeom>
        </p:spPr>
      </p:pic>
    </p:spTree>
    <p:extLst>
      <p:ext uri="{BB962C8B-B14F-4D97-AF65-F5344CB8AC3E}">
        <p14:creationId xmlns:p14="http://schemas.microsoft.com/office/powerpoint/2010/main" val="4156773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Procurement procedures </a:t>
            </a:r>
            <a:br>
              <a:rPr lang="en-US" sz="3600" dirty="0"/>
            </a:br>
            <a:r>
              <a:rPr lang="ca-ES" sz="3600" dirty="0"/>
              <a:t>are different </a:t>
            </a:r>
            <a:r>
              <a:rPr lang="ca-ES" sz="3600" dirty="0" err="1"/>
              <a:t>than</a:t>
            </a:r>
            <a:r>
              <a:rPr lang="ca-ES" sz="3600" dirty="0"/>
              <a:t> in ENPI CBC 2007-2013</a:t>
            </a:r>
            <a:endParaRPr lang="en-US" sz="3600" dirty="0"/>
          </a:p>
        </p:txBody>
      </p:sp>
      <p:sp>
        <p:nvSpPr>
          <p:cNvPr id="3" name="Explosió: 8 punts 2">
            <a:extLst>
              <a:ext uri="{FF2B5EF4-FFF2-40B4-BE49-F238E27FC236}">
                <a16:creationId xmlns:a16="http://schemas.microsoft.com/office/drawing/2014/main" id="{91E4AA07-F659-4334-BD08-1029D1AD567F}"/>
              </a:ext>
            </a:extLst>
          </p:cNvPr>
          <p:cNvSpPr/>
          <p:nvPr/>
        </p:nvSpPr>
        <p:spPr>
          <a:xfrm>
            <a:off x="1159727" y="3980986"/>
            <a:ext cx="4460488" cy="2040674"/>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Specific rules per each country</a:t>
            </a:r>
          </a:p>
        </p:txBody>
      </p:sp>
    </p:spTree>
    <p:extLst>
      <p:ext uri="{BB962C8B-B14F-4D97-AF65-F5344CB8AC3E}">
        <p14:creationId xmlns:p14="http://schemas.microsoft.com/office/powerpoint/2010/main" val="1205596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793752" y="324802"/>
            <a:ext cx="8894763" cy="595983"/>
          </a:xfrm>
        </p:spPr>
        <p:txBody>
          <a:bodyPr/>
          <a:lstStyle/>
          <a:p>
            <a:r>
              <a:rPr lang="en-GB" dirty="0"/>
              <a:t>The guide and the factsheets are available</a:t>
            </a:r>
            <a:endParaRPr lang="pl-PL" dirty="0"/>
          </a:p>
        </p:txBody>
      </p:sp>
      <p:pic>
        <p:nvPicPr>
          <p:cNvPr id="2" name="Imatge 1">
            <a:extLst>
              <a:ext uri="{FF2B5EF4-FFF2-40B4-BE49-F238E27FC236}">
                <a16:creationId xmlns:a16="http://schemas.microsoft.com/office/drawing/2014/main" id="{E99A1535-56C2-4A9A-A28E-FB9FD05B1C24}"/>
              </a:ext>
            </a:extLst>
          </p:cNvPr>
          <p:cNvPicPr>
            <a:picLocks noChangeAspect="1"/>
          </p:cNvPicPr>
          <p:nvPr/>
        </p:nvPicPr>
        <p:blipFill>
          <a:blip r:embed="rId3"/>
          <a:stretch>
            <a:fillRect/>
          </a:stretch>
        </p:blipFill>
        <p:spPr>
          <a:xfrm>
            <a:off x="978672" y="1185937"/>
            <a:ext cx="3615629" cy="5089083"/>
          </a:xfrm>
          <a:prstGeom prst="rect">
            <a:avLst/>
          </a:prstGeom>
          <a:ln>
            <a:solidFill>
              <a:schemeClr val="tx1"/>
            </a:solidFill>
          </a:ln>
        </p:spPr>
      </p:pic>
      <p:pic>
        <p:nvPicPr>
          <p:cNvPr id="13" name="Imatge 12">
            <a:extLst>
              <a:ext uri="{FF2B5EF4-FFF2-40B4-BE49-F238E27FC236}">
                <a16:creationId xmlns:a16="http://schemas.microsoft.com/office/drawing/2014/main" id="{9A0925AF-19BE-4625-935A-BF59F5BB8DD4}"/>
              </a:ext>
            </a:extLst>
          </p:cNvPr>
          <p:cNvPicPr>
            <a:picLocks noChangeAspect="1"/>
          </p:cNvPicPr>
          <p:nvPr/>
        </p:nvPicPr>
        <p:blipFill>
          <a:blip r:embed="rId4"/>
          <a:stretch>
            <a:fillRect/>
          </a:stretch>
        </p:blipFill>
        <p:spPr>
          <a:xfrm>
            <a:off x="4768329" y="2844439"/>
            <a:ext cx="2922804" cy="1169122"/>
          </a:xfrm>
          <a:prstGeom prst="rect">
            <a:avLst/>
          </a:prstGeom>
        </p:spPr>
      </p:pic>
      <p:pic>
        <p:nvPicPr>
          <p:cNvPr id="5" name="Imatge 4">
            <a:extLst>
              <a:ext uri="{FF2B5EF4-FFF2-40B4-BE49-F238E27FC236}">
                <a16:creationId xmlns:a16="http://schemas.microsoft.com/office/drawing/2014/main" id="{99DC10DD-31E4-49CE-A251-D20A46233EF2}"/>
              </a:ext>
            </a:extLst>
          </p:cNvPr>
          <p:cNvPicPr>
            <a:picLocks noChangeAspect="1"/>
          </p:cNvPicPr>
          <p:nvPr/>
        </p:nvPicPr>
        <p:blipFill>
          <a:blip r:embed="rId5"/>
          <a:stretch>
            <a:fillRect/>
          </a:stretch>
        </p:blipFill>
        <p:spPr>
          <a:xfrm>
            <a:off x="7865161" y="1185937"/>
            <a:ext cx="3555080" cy="5089083"/>
          </a:xfrm>
          <a:prstGeom prst="rect">
            <a:avLst/>
          </a:prstGeom>
          <a:ln>
            <a:solidFill>
              <a:schemeClr val="tx1"/>
            </a:solidFill>
          </a:ln>
        </p:spPr>
      </p:pic>
    </p:spTree>
    <p:extLst>
      <p:ext uri="{BB962C8B-B14F-4D97-AF65-F5344CB8AC3E}">
        <p14:creationId xmlns:p14="http://schemas.microsoft.com/office/powerpoint/2010/main" val="2884850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508420" y="311099"/>
            <a:ext cx="8894763" cy="595983"/>
          </a:xfrm>
        </p:spPr>
        <p:txBody>
          <a:bodyPr/>
          <a:lstStyle/>
          <a:p>
            <a:r>
              <a:rPr lang="en-GB" dirty="0"/>
              <a:t>May you use the national procedures?</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838200" y="1369042"/>
            <a:ext cx="10515600" cy="3013387"/>
          </a:xfrm>
          <a:solidFill>
            <a:srgbClr val="FFC000"/>
          </a:solidFill>
        </p:spPr>
        <p:txBody>
          <a:bodyPr>
            <a:normAutofit/>
          </a:bodyPr>
          <a:lstStyle/>
          <a:p>
            <a:pPr algn="just">
              <a:spcBef>
                <a:spcPts val="500"/>
              </a:spcBef>
              <a:spcAft>
                <a:spcPts val="500"/>
              </a:spcAft>
            </a:pPr>
            <a:r>
              <a:rPr lang="en-US" b="0" dirty="0"/>
              <a:t>The Financing Agreement between Turkey and the European Commission stipulates that “</a:t>
            </a:r>
            <a:r>
              <a:rPr lang="en-US" b="0" i="1" dirty="0"/>
              <a:t>The procedures for procurement contracts and financial support to third parties by a beneficiary established in the CBC Partner Country necessary for the implementation of a project shall be those referred to in […] Implementing Regulation (EU) No 897/2014 […]”.</a:t>
            </a:r>
            <a:endParaRPr lang="en-US" b="0" dirty="0"/>
          </a:p>
          <a:p>
            <a:pPr algn="just">
              <a:spcBef>
                <a:spcPts val="500"/>
              </a:spcBef>
              <a:spcAft>
                <a:spcPts val="500"/>
              </a:spcAft>
            </a:pPr>
            <a:r>
              <a:rPr lang="en-US" b="0" dirty="0"/>
              <a:t>The Turkish beneficiaries also need to comply with the rules stipulated by the programme concerning the use of PRAG.</a:t>
            </a:r>
            <a:endParaRPr lang="pl-PL" b="0" dirty="0">
              <a:latin typeface="Century Gothic" pitchFamily="34" charset="0"/>
            </a:endParaRPr>
          </a:p>
        </p:txBody>
      </p:sp>
      <p:pic>
        <p:nvPicPr>
          <p:cNvPr id="5" name="Imatge 4">
            <a:extLst>
              <a:ext uri="{FF2B5EF4-FFF2-40B4-BE49-F238E27FC236}">
                <a16:creationId xmlns:a16="http://schemas.microsoft.com/office/drawing/2014/main" id="{DA688CFB-9778-4F8C-97BD-D22F4CCB5E35}"/>
              </a:ext>
            </a:extLst>
          </p:cNvPr>
          <p:cNvPicPr>
            <a:picLocks noChangeAspect="1"/>
          </p:cNvPicPr>
          <p:nvPr/>
        </p:nvPicPr>
        <p:blipFill>
          <a:blip r:embed="rId3"/>
          <a:stretch>
            <a:fillRect/>
          </a:stretch>
        </p:blipFill>
        <p:spPr>
          <a:xfrm>
            <a:off x="2095195" y="4643133"/>
            <a:ext cx="7415776" cy="1154552"/>
          </a:xfrm>
          <a:prstGeom prst="rect">
            <a:avLst/>
          </a:prstGeom>
        </p:spPr>
      </p:pic>
    </p:spTree>
    <p:extLst>
      <p:ext uri="{BB962C8B-B14F-4D97-AF65-F5344CB8AC3E}">
        <p14:creationId xmlns:p14="http://schemas.microsoft.com/office/powerpoint/2010/main" val="3178775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508420" y="311099"/>
            <a:ext cx="8894763" cy="595983"/>
          </a:xfrm>
        </p:spPr>
        <p:txBody>
          <a:bodyPr/>
          <a:lstStyle/>
          <a:p>
            <a:r>
              <a:rPr lang="en-GB" dirty="0"/>
              <a:t>Which type of the procedure?</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838200" y="1514007"/>
            <a:ext cx="10515600" cy="3494147"/>
          </a:xfrm>
        </p:spPr>
        <p:txBody>
          <a:bodyPr>
            <a:normAutofit/>
          </a:bodyPr>
          <a:lstStyle/>
          <a:p>
            <a:pPr marL="342900" indent="-342900" algn="just">
              <a:buFont typeface="Wingdings" panose="05000000000000000000" pitchFamily="2" charset="2"/>
              <a:buChar char="v"/>
            </a:pPr>
            <a:r>
              <a:rPr lang="en-US" sz="2200" b="0" dirty="0"/>
              <a:t>Main procedures identified in the ENI CBC IR </a:t>
            </a:r>
            <a:r>
              <a:rPr lang="en-US" dirty="0"/>
              <a:t>are thoroughly described in PRAG</a:t>
            </a:r>
            <a:r>
              <a:rPr lang="en-US" b="0" dirty="0"/>
              <a:t> </a:t>
            </a:r>
            <a:r>
              <a:rPr lang="en-US" sz="2200" b="0" dirty="0"/>
              <a:t>and the proposed guide is giving some </a:t>
            </a:r>
            <a:r>
              <a:rPr lang="en-US" dirty="0"/>
              <a:t>tips and indications </a:t>
            </a:r>
            <a:r>
              <a:rPr lang="en-US" sz="2200" b="0" dirty="0"/>
              <a:t>on where to find the details and the </a:t>
            </a:r>
            <a:r>
              <a:rPr lang="en-US" sz="2200" dirty="0"/>
              <a:t>templates</a:t>
            </a:r>
            <a:endParaRPr lang="pl-PL" sz="2200" dirty="0"/>
          </a:p>
          <a:p>
            <a:pPr marL="342900" indent="-342900" algn="just">
              <a:buFont typeface="Wingdings" panose="05000000000000000000" pitchFamily="2" charset="2"/>
              <a:buChar char="v"/>
            </a:pPr>
            <a:r>
              <a:rPr lang="en-US" dirty="0"/>
              <a:t>The types of procedures </a:t>
            </a:r>
            <a:r>
              <a:rPr lang="en-US" sz="2200" b="0" dirty="0"/>
              <a:t>applied in ENI CBC projects defined in the guide (open tender, restricted tender, competitive negotiated procedure without publication, single tender/ direct award)</a:t>
            </a:r>
            <a:r>
              <a:rPr lang="pl-PL" sz="2200" b="0" dirty="0"/>
              <a:t> </a:t>
            </a:r>
            <a:r>
              <a:rPr lang="en-GB" sz="2200" b="0" dirty="0"/>
              <a:t>defined in the guide</a:t>
            </a:r>
            <a:endParaRPr lang="en-US" sz="2200" b="0" dirty="0"/>
          </a:p>
          <a:p>
            <a:pPr marL="342900" indent="-342900" algn="just">
              <a:buFont typeface="Wingdings" panose="05000000000000000000" pitchFamily="2" charset="2"/>
              <a:buChar char="v"/>
            </a:pPr>
            <a:r>
              <a:rPr lang="en-US" dirty="0"/>
              <a:t>Tips/ recommendations on the publication procedures </a:t>
            </a:r>
            <a:r>
              <a:rPr lang="en-US" sz="2200" b="0" dirty="0"/>
              <a:t>presented in the guide</a:t>
            </a:r>
          </a:p>
          <a:p>
            <a:pPr marL="342900" indent="-342900" algn="just">
              <a:buFont typeface="Wingdings" panose="05000000000000000000" pitchFamily="2" charset="2"/>
              <a:buChar char="v"/>
            </a:pPr>
            <a:endParaRPr lang="en-US" b="0" dirty="0">
              <a:latin typeface="Century Gothic" pitchFamily="34" charset="0"/>
            </a:endParaRPr>
          </a:p>
          <a:p>
            <a:pPr marL="342900" indent="-342900" algn="just">
              <a:buFont typeface="Wingdings" panose="05000000000000000000" pitchFamily="2" charset="2"/>
              <a:buChar char="v"/>
            </a:pPr>
            <a:endParaRPr lang="pl-PL" b="0" dirty="0">
              <a:latin typeface="Century Gothic" pitchFamily="34" charset="0"/>
            </a:endParaRPr>
          </a:p>
        </p:txBody>
      </p:sp>
    </p:spTree>
    <p:extLst>
      <p:ext uri="{BB962C8B-B14F-4D97-AF65-F5344CB8AC3E}">
        <p14:creationId xmlns:p14="http://schemas.microsoft.com/office/powerpoint/2010/main" val="1921021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sz="quarter" idx="10"/>
          </p:nvPr>
        </p:nvSpPr>
        <p:spPr/>
        <p:txBody>
          <a:bodyPr/>
          <a:lstStyle/>
          <a:p>
            <a:r>
              <a:rPr lang="en-US" dirty="0"/>
              <a:t>Procurement</a:t>
            </a:r>
            <a:r>
              <a:rPr lang="pl-PL" dirty="0"/>
              <a:t> </a:t>
            </a:r>
            <a:r>
              <a:rPr lang="en-US" dirty="0"/>
              <a:t>procedures and thresholds in PRAG </a:t>
            </a:r>
            <a:endParaRPr lang="pl-PL" dirty="0"/>
          </a:p>
          <a:p>
            <a:endParaRPr lang="en-US" dirty="0"/>
          </a:p>
          <a:p>
            <a:endParaRPr lang="pl-PL" dirty="0"/>
          </a:p>
        </p:txBody>
      </p:sp>
      <p:graphicFrame>
        <p:nvGraphicFramePr>
          <p:cNvPr id="4" name="Obiekt 3">
            <a:extLst>
              <a:ext uri="{FF2B5EF4-FFF2-40B4-BE49-F238E27FC236}">
                <a16:creationId xmlns:a16="http://schemas.microsoft.com/office/drawing/2014/main" id="{1E3B9266-2309-4956-88B9-A2DF4D3E1347}"/>
              </a:ext>
            </a:extLst>
          </p:cNvPr>
          <p:cNvGraphicFramePr>
            <a:graphicFrameLocks noChangeAspect="1"/>
          </p:cNvGraphicFramePr>
          <p:nvPr>
            <p:extLst/>
          </p:nvPr>
        </p:nvGraphicFramePr>
        <p:xfrm>
          <a:off x="838200" y="1235075"/>
          <a:ext cx="10494364" cy="2827259"/>
        </p:xfrm>
        <a:graphic>
          <a:graphicData uri="http://schemas.openxmlformats.org/presentationml/2006/ole">
            <mc:AlternateContent xmlns:mc="http://schemas.openxmlformats.org/markup-compatibility/2006">
              <mc:Choice xmlns:v="urn:schemas-microsoft-com:vml" Requires="v">
                <p:oleObj spid="_x0000_s1030" name="Dokument" r:id="rId4" imgW="5851417" imgH="1733215" progId="Word.Document.12">
                  <p:embed/>
                </p:oleObj>
              </mc:Choice>
              <mc:Fallback>
                <p:oleObj name="Dokument" r:id="rId4" imgW="5851417" imgH="1733215" progId="Word.Document.12">
                  <p:embed/>
                  <p:pic>
                    <p:nvPicPr>
                      <p:cNvPr id="4" name="Obiekt 3">
                        <a:extLst>
                          <a:ext uri="{FF2B5EF4-FFF2-40B4-BE49-F238E27FC236}">
                            <a16:creationId xmlns:a16="http://schemas.microsoft.com/office/drawing/2014/main" id="{1E3B9266-2309-4956-88B9-A2DF4D3E13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235075"/>
                        <a:ext cx="10494364" cy="2827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iekt 6">
            <a:extLst>
              <a:ext uri="{FF2B5EF4-FFF2-40B4-BE49-F238E27FC236}">
                <a16:creationId xmlns:a16="http://schemas.microsoft.com/office/drawing/2014/main" id="{99AB206A-E243-4D84-A27C-A738E4D78719}"/>
              </a:ext>
            </a:extLst>
          </p:cNvPr>
          <p:cNvGraphicFramePr>
            <a:graphicFrameLocks noChangeAspect="1"/>
          </p:cNvGraphicFramePr>
          <p:nvPr>
            <p:extLst/>
          </p:nvPr>
        </p:nvGraphicFramePr>
        <p:xfrm>
          <a:off x="943130" y="3835928"/>
          <a:ext cx="10284501" cy="2834695"/>
        </p:xfrm>
        <a:graphic>
          <a:graphicData uri="http://schemas.openxmlformats.org/presentationml/2006/ole">
            <mc:AlternateContent xmlns:mc="http://schemas.openxmlformats.org/markup-compatibility/2006">
              <mc:Choice xmlns:v="urn:schemas-microsoft-com:vml" Requires="v">
                <p:oleObj spid="_x0000_s1031" name="Document" r:id="rId6" imgW="5713612" imgH="1930875" progId="Word.Document.12">
                  <p:embed/>
                </p:oleObj>
              </mc:Choice>
              <mc:Fallback>
                <p:oleObj name="Document" r:id="rId6" imgW="5713612" imgH="1930875" progId="Word.Document.12">
                  <p:embed/>
                  <p:pic>
                    <p:nvPicPr>
                      <p:cNvPr id="7" name="Obiekt 6">
                        <a:extLst>
                          <a:ext uri="{FF2B5EF4-FFF2-40B4-BE49-F238E27FC236}">
                            <a16:creationId xmlns:a16="http://schemas.microsoft.com/office/drawing/2014/main" id="{99AB206A-E243-4D84-A27C-A738E4D787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130" y="3835928"/>
                        <a:ext cx="10284501" cy="28346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74749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568380" y="311099"/>
            <a:ext cx="8894763" cy="595983"/>
          </a:xfrm>
        </p:spPr>
        <p:txBody>
          <a:bodyPr/>
          <a:lstStyle/>
          <a:p>
            <a:r>
              <a:rPr lang="en-GB" dirty="0"/>
              <a:t>A single tender procedure </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838200" y="1122823"/>
            <a:ext cx="10515600" cy="4237453"/>
          </a:xfrm>
        </p:spPr>
        <p:txBody>
          <a:bodyPr>
            <a:normAutofit/>
          </a:bodyPr>
          <a:lstStyle/>
          <a:p>
            <a:pPr marL="342900" indent="-342900" algn="just">
              <a:buFont typeface="Wingdings" panose="05000000000000000000" pitchFamily="2" charset="2"/>
              <a:buChar char="v"/>
            </a:pPr>
            <a:r>
              <a:rPr lang="en-US" dirty="0"/>
              <a:t>Any procurement below 20.000€ </a:t>
            </a:r>
            <a:r>
              <a:rPr lang="en-US" sz="2000" b="0" dirty="0"/>
              <a:t>is considered by PRAG as a type of single tender =&gt; negotiation report for single tenders </a:t>
            </a:r>
          </a:p>
          <a:p>
            <a:pPr marL="342900" indent="-342900" algn="just">
              <a:buFont typeface="Wingdings" panose="05000000000000000000" pitchFamily="2" charset="2"/>
              <a:buChar char="v"/>
            </a:pPr>
            <a:r>
              <a:rPr lang="en-US" dirty="0"/>
              <a:t>PRAG does not </a:t>
            </a:r>
            <a:r>
              <a:rPr lang="en-US" sz="2000" b="0" dirty="0"/>
              <a:t>elaborate on the procedure for single tender and only stipulates that</a:t>
            </a:r>
            <a:r>
              <a:rPr lang="pl-PL" sz="2000" b="0" dirty="0"/>
              <a:t>:</a:t>
            </a:r>
          </a:p>
          <a:p>
            <a:pPr algn="just"/>
            <a:endParaRPr lang="en-US" sz="300" i="1" dirty="0"/>
          </a:p>
          <a:p>
            <a:pPr algn="just"/>
            <a:r>
              <a:rPr lang="en-US" sz="1800" b="0" i="1" dirty="0"/>
              <a:t>‘The Contracting Authority may award service contracts of a value of EUR 20.000 or less on the basis of a single tender.</a:t>
            </a:r>
            <a:endParaRPr lang="pl-PL" sz="1800" b="0" i="1" dirty="0"/>
          </a:p>
          <a:p>
            <a:pPr algn="just"/>
            <a:r>
              <a:rPr lang="en-US" sz="1800" b="0" i="1" dirty="0"/>
              <a:t>The specific annexes for simplified tenders must be used (administrative compliance grid, contract, contract notice, invitation letter, instructions to tenderers, and tender form) for this procedure. They can be adjusted to the procedure, including deleting non-relevant sections, without this requiring derogation’</a:t>
            </a:r>
            <a:endParaRPr lang="pl-PL" sz="1800" b="0" i="1" dirty="0"/>
          </a:p>
          <a:p>
            <a:pPr marL="342900" indent="-342900" algn="just">
              <a:buFont typeface="Wingdings" panose="05000000000000000000" pitchFamily="2" charset="2"/>
              <a:buChar char="v"/>
            </a:pPr>
            <a:endParaRPr lang="en-US" b="0" dirty="0">
              <a:latin typeface="Century Gothic" pitchFamily="34" charset="0"/>
            </a:endParaRPr>
          </a:p>
          <a:p>
            <a:pPr marL="342900" indent="-342900" algn="just">
              <a:buFont typeface="Wingdings" panose="05000000000000000000" pitchFamily="2" charset="2"/>
              <a:buChar char="v"/>
            </a:pPr>
            <a:endParaRPr lang="pl-PL" b="0" dirty="0">
              <a:latin typeface="Century Gothic" pitchFamily="34" charset="0"/>
            </a:endParaRPr>
          </a:p>
        </p:txBody>
      </p:sp>
      <p:sp>
        <p:nvSpPr>
          <p:cNvPr id="5" name="Rectangle: cantonades arrodonides 7">
            <a:extLst>
              <a:ext uri="{FF2B5EF4-FFF2-40B4-BE49-F238E27FC236}">
                <a16:creationId xmlns:a16="http://schemas.microsoft.com/office/drawing/2014/main" id="{81E96F7E-18C7-4E83-BBAF-1047F47AB058}"/>
              </a:ext>
            </a:extLst>
          </p:cNvPr>
          <p:cNvSpPr/>
          <p:nvPr/>
        </p:nvSpPr>
        <p:spPr>
          <a:xfrm>
            <a:off x="961697" y="4606776"/>
            <a:ext cx="10392103" cy="1674104"/>
          </a:xfrm>
          <a:prstGeom prst="roundRect">
            <a:avLst/>
          </a:prstGeom>
          <a:solidFill>
            <a:srgbClr val="751D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mj-lt"/>
              </a:rPr>
              <a:t>It can be expected that the ENI CBC projects will have a </a:t>
            </a:r>
            <a:r>
              <a:rPr lang="en-US" sz="2200" b="1" dirty="0">
                <a:latin typeface="+mj-lt"/>
              </a:rPr>
              <a:t>significant number of procedures below the threshold of 20.000€</a:t>
            </a:r>
            <a:r>
              <a:rPr lang="en-US" sz="2000" dirty="0">
                <a:latin typeface="+mj-lt"/>
              </a:rPr>
              <a:t>, so it is of utmost importance to set clear rules and instructions</a:t>
            </a:r>
            <a:r>
              <a:rPr lang="en-US" sz="2000" b="1" dirty="0">
                <a:latin typeface="+mj-lt"/>
              </a:rPr>
              <a:t>!</a:t>
            </a:r>
          </a:p>
        </p:txBody>
      </p:sp>
    </p:spTree>
    <p:extLst>
      <p:ext uri="{BB962C8B-B14F-4D97-AF65-F5344CB8AC3E}">
        <p14:creationId xmlns:p14="http://schemas.microsoft.com/office/powerpoint/2010/main" val="3814583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568380" y="311099"/>
            <a:ext cx="8894763" cy="595983"/>
          </a:xfrm>
        </p:spPr>
        <p:txBody>
          <a:bodyPr/>
          <a:lstStyle/>
          <a:p>
            <a:r>
              <a:rPr lang="en-GB" dirty="0"/>
              <a:t>A single tender procedure </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568380" y="1122823"/>
            <a:ext cx="11108958" cy="5424078"/>
          </a:xfrm>
        </p:spPr>
        <p:txBody>
          <a:bodyPr>
            <a:normAutofit fontScale="55000" lnSpcReduction="20000"/>
          </a:bodyPr>
          <a:lstStyle/>
          <a:p>
            <a:pPr algn="just">
              <a:lnSpc>
                <a:spcPct val="120000"/>
              </a:lnSpc>
            </a:pPr>
            <a:r>
              <a:rPr lang="en-US" sz="3600" dirty="0"/>
              <a:t>Single procedure</a:t>
            </a:r>
            <a:r>
              <a:rPr lang="en-US" sz="3500" b="0" dirty="0"/>
              <a:t>, as described in PRAG allows </a:t>
            </a:r>
            <a:r>
              <a:rPr lang="en-US" sz="3600" dirty="0"/>
              <a:t>inviting only one tenderer </a:t>
            </a:r>
            <a:r>
              <a:rPr lang="en-US" sz="3500" b="0" dirty="0"/>
              <a:t>but at the same time article 52.2(a) of the ENI CBC obliges that the contract is awarded to the </a:t>
            </a:r>
            <a:r>
              <a:rPr lang="en-US" sz="3600" dirty="0"/>
              <a:t>tender offering best value for money, or as appropriate, to the tender offering the lowest price</a:t>
            </a:r>
            <a:r>
              <a:rPr lang="en-US" sz="3500" b="0" dirty="0"/>
              <a:t>. Having two offers would allow the contracting authority to </a:t>
            </a:r>
            <a:r>
              <a:rPr lang="en-US" sz="3500" dirty="0"/>
              <a:t>j</a:t>
            </a:r>
            <a:r>
              <a:rPr lang="en-US" sz="3600" dirty="0"/>
              <a:t>ustify more easily</a:t>
            </a:r>
            <a:r>
              <a:rPr lang="en-US" sz="3500" dirty="0"/>
              <a:t> </a:t>
            </a:r>
            <a:r>
              <a:rPr lang="en-US" sz="3500" b="0" dirty="0"/>
              <a:t>either best value for money or the lowest price was chosen and:</a:t>
            </a:r>
            <a:endParaRPr lang="pl-PL" sz="500" b="0" dirty="0"/>
          </a:p>
          <a:p>
            <a:pPr marL="457200" lvl="0" indent="-457200" algn="just">
              <a:lnSpc>
                <a:spcPct val="120000"/>
              </a:lnSpc>
              <a:buFont typeface="Wingdings" panose="05000000000000000000" pitchFamily="2" charset="2"/>
              <a:buChar char="v"/>
            </a:pPr>
            <a:r>
              <a:rPr lang="en-US" sz="3500" b="0" dirty="0"/>
              <a:t>increase openness of the procedure by increasing competition</a:t>
            </a:r>
            <a:endParaRPr lang="pl-PL" sz="3500" b="0" dirty="0"/>
          </a:p>
          <a:p>
            <a:pPr marL="457200" lvl="0" indent="-457200" algn="just">
              <a:lnSpc>
                <a:spcPct val="120000"/>
              </a:lnSpc>
              <a:buFont typeface="Wingdings" panose="05000000000000000000" pitchFamily="2" charset="2"/>
              <a:buChar char="v"/>
            </a:pPr>
            <a:r>
              <a:rPr lang="en-US" sz="3500" b="0" dirty="0"/>
              <a:t>increase the possibility to get a better value for money</a:t>
            </a:r>
            <a:endParaRPr lang="pl-PL" sz="3500" b="0" dirty="0"/>
          </a:p>
          <a:p>
            <a:pPr algn="just">
              <a:lnSpc>
                <a:spcPct val="120000"/>
              </a:lnSpc>
            </a:pPr>
            <a:endParaRPr lang="en-US" sz="500" b="0" dirty="0"/>
          </a:p>
          <a:p>
            <a:pPr algn="just">
              <a:lnSpc>
                <a:spcPct val="120000"/>
              </a:lnSpc>
            </a:pPr>
            <a:r>
              <a:rPr lang="en-US" sz="3500" b="0" dirty="0"/>
              <a:t>If some invited tenderer is not able to submit an offer in time and you only have one tender, extend the deadline and </a:t>
            </a:r>
            <a:r>
              <a:rPr lang="en-US" sz="3600" dirty="0"/>
              <a:t>invite other tenderers, so you can evaluate two offers</a:t>
            </a:r>
            <a:r>
              <a:rPr lang="en-US" sz="3500" b="0" dirty="0"/>
              <a:t>. </a:t>
            </a:r>
            <a:endParaRPr lang="pl-PL" sz="3500" b="0" dirty="0"/>
          </a:p>
          <a:p>
            <a:pPr algn="just">
              <a:lnSpc>
                <a:spcPct val="120000"/>
              </a:lnSpc>
            </a:pPr>
            <a:r>
              <a:rPr lang="en-US" sz="3500" b="0" dirty="0"/>
              <a:t>The tenderers should be given </a:t>
            </a:r>
            <a:r>
              <a:rPr lang="en-US" sz="3600" dirty="0"/>
              <a:t>sufficient time for submission of their offers</a:t>
            </a:r>
            <a:r>
              <a:rPr lang="en-US" sz="3500" b="0" dirty="0"/>
              <a:t>. A reasonable period would be at least </a:t>
            </a:r>
            <a:r>
              <a:rPr lang="en-US" sz="3500" dirty="0"/>
              <a:t>10 working days for supply and services </a:t>
            </a:r>
            <a:r>
              <a:rPr lang="en-US" sz="3500" b="0" dirty="0"/>
              <a:t>and </a:t>
            </a:r>
            <a:r>
              <a:rPr lang="en-US" sz="3600" dirty="0"/>
              <a:t>15 working days for works</a:t>
            </a:r>
            <a:endParaRPr lang="pl-PL" sz="3600" dirty="0"/>
          </a:p>
          <a:p>
            <a:pPr marL="342900" indent="-342900" algn="just">
              <a:buFont typeface="Wingdings" panose="05000000000000000000" pitchFamily="2" charset="2"/>
              <a:buChar char="v"/>
            </a:pPr>
            <a:endParaRPr lang="en-US" b="0" dirty="0">
              <a:latin typeface="Century Gothic" pitchFamily="34" charset="0"/>
            </a:endParaRPr>
          </a:p>
        </p:txBody>
      </p:sp>
      <p:sp>
        <p:nvSpPr>
          <p:cNvPr id="6" name="Rectangle: cantonades arrodonides 7">
            <a:extLst>
              <a:ext uri="{FF2B5EF4-FFF2-40B4-BE49-F238E27FC236}">
                <a16:creationId xmlns:a16="http://schemas.microsoft.com/office/drawing/2014/main" id="{2F9CA827-7B58-42CA-9A41-DFB68F278B5A}"/>
              </a:ext>
            </a:extLst>
          </p:cNvPr>
          <p:cNvSpPr/>
          <p:nvPr/>
        </p:nvSpPr>
        <p:spPr>
          <a:xfrm>
            <a:off x="3463862" y="5576639"/>
            <a:ext cx="5317994" cy="856945"/>
          </a:xfrm>
          <a:prstGeom prst="roundRect">
            <a:avLst/>
          </a:prstGeom>
          <a:solidFill>
            <a:srgbClr val="751D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mj-lt"/>
              </a:rPr>
              <a:t>Possible content of tender dossier for single tender together with evaluation documents and reports described in the draft guide</a:t>
            </a:r>
            <a:endParaRPr lang="en-US" b="1" dirty="0">
              <a:latin typeface="+mj-lt"/>
            </a:endParaRPr>
          </a:p>
        </p:txBody>
      </p:sp>
    </p:spTree>
    <p:extLst>
      <p:ext uri="{BB962C8B-B14F-4D97-AF65-F5344CB8AC3E}">
        <p14:creationId xmlns:p14="http://schemas.microsoft.com/office/powerpoint/2010/main" val="2936130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a:extLst>
              <a:ext uri="{FF2B5EF4-FFF2-40B4-BE49-F238E27FC236}">
                <a16:creationId xmlns:a16="http://schemas.microsoft.com/office/drawing/2014/main" id="{F9BEEF81-2F5D-427E-A5EB-D3C478B8D0CD}"/>
              </a:ext>
            </a:extLst>
          </p:cNvPr>
          <p:cNvSpPr>
            <a:spLocks noGrp="1"/>
          </p:cNvSpPr>
          <p:nvPr>
            <p:ph type="body" sz="quarter" idx="10"/>
          </p:nvPr>
        </p:nvSpPr>
        <p:spPr>
          <a:xfrm>
            <a:off x="644577" y="311099"/>
            <a:ext cx="8894763" cy="595983"/>
          </a:xfrm>
        </p:spPr>
        <p:txBody>
          <a:bodyPr/>
          <a:lstStyle/>
          <a:p>
            <a:r>
              <a:rPr lang="en-US" dirty="0"/>
              <a:t>Payment against invoice</a:t>
            </a:r>
            <a:endParaRPr lang="pl-PL" dirty="0"/>
          </a:p>
        </p:txBody>
      </p:sp>
      <p:sp>
        <p:nvSpPr>
          <p:cNvPr id="4" name="Symbol zastępczy zawartości 1">
            <a:extLst>
              <a:ext uri="{FF2B5EF4-FFF2-40B4-BE49-F238E27FC236}">
                <a16:creationId xmlns:a16="http://schemas.microsoft.com/office/drawing/2014/main" id="{EC2234FB-7714-484E-B0DC-84F51BEBB8BF}"/>
              </a:ext>
            </a:extLst>
          </p:cNvPr>
          <p:cNvSpPr>
            <a:spLocks noGrp="1"/>
          </p:cNvSpPr>
          <p:nvPr>
            <p:ph idx="1"/>
          </p:nvPr>
        </p:nvSpPr>
        <p:spPr>
          <a:xfrm>
            <a:off x="644577" y="1137812"/>
            <a:ext cx="11002780" cy="5532809"/>
          </a:xfrm>
        </p:spPr>
        <p:txBody>
          <a:bodyPr>
            <a:normAutofit/>
          </a:bodyPr>
          <a:lstStyle/>
          <a:p>
            <a:pPr marL="342900" indent="-342900" algn="just">
              <a:lnSpc>
                <a:spcPct val="120000"/>
              </a:lnSpc>
              <a:buFont typeface="Wingdings" panose="05000000000000000000" pitchFamily="2" charset="2"/>
              <a:buChar char="v"/>
            </a:pPr>
            <a:r>
              <a:rPr lang="en-US" sz="2200" b="0" dirty="0"/>
              <a:t>Even though it is possible </a:t>
            </a:r>
            <a:r>
              <a:rPr lang="en-US" sz="2200" dirty="0"/>
              <a:t>to accept payments up to 2.500€ against invoice without prior formal acceptance of a tender</a:t>
            </a:r>
            <a:r>
              <a:rPr lang="en-US" sz="2200" b="0" dirty="0"/>
              <a:t>, the beneficiary will follow some internal procedures, which need to prove that the basic principles are respected</a:t>
            </a:r>
          </a:p>
          <a:p>
            <a:pPr marL="342900" indent="-342900" algn="just">
              <a:lnSpc>
                <a:spcPct val="120000"/>
              </a:lnSpc>
              <a:buFont typeface="Wingdings" panose="05000000000000000000" pitchFamily="2" charset="2"/>
              <a:buChar char="v"/>
            </a:pPr>
            <a:r>
              <a:rPr lang="en-US" sz="2200" b="0" dirty="0"/>
              <a:t>Since any procurement has to either demonstrate </a:t>
            </a:r>
            <a:r>
              <a:rPr lang="en-US" sz="2200" dirty="0"/>
              <a:t>the best value for money, or as appropriate, the lowest price</a:t>
            </a:r>
            <a:r>
              <a:rPr lang="en-US" sz="2200" b="0" dirty="0"/>
              <a:t> (article 52.2(a) of ENI CBC IR), whenever possible, </a:t>
            </a:r>
            <a:r>
              <a:rPr lang="en-US" sz="2200" dirty="0"/>
              <a:t>have more than one offer, even if only by e-mail</a:t>
            </a:r>
            <a:r>
              <a:rPr lang="en-US" sz="2200" b="0" dirty="0"/>
              <a:t>. It is not compulsory, but </a:t>
            </a:r>
            <a:r>
              <a:rPr lang="en-US" sz="2200" dirty="0"/>
              <a:t>highly recommended</a:t>
            </a:r>
          </a:p>
          <a:p>
            <a:pPr marL="342900" indent="-342900" algn="just">
              <a:lnSpc>
                <a:spcPct val="120000"/>
              </a:lnSpc>
              <a:buFont typeface="Wingdings" panose="05000000000000000000" pitchFamily="2" charset="2"/>
              <a:buChar char="v"/>
            </a:pPr>
            <a:r>
              <a:rPr lang="en-US" sz="2200" b="0" dirty="0"/>
              <a:t>If you have only one offer or even no offer at all, please </a:t>
            </a:r>
            <a:r>
              <a:rPr lang="en-US" sz="2200" dirty="0"/>
              <a:t>provide an explanation of the reasons for the choice and how ‘best value for money’ or ‘the lowest price’ principles were observed</a:t>
            </a:r>
          </a:p>
          <a:p>
            <a:pPr marL="342900" indent="-342900" algn="just">
              <a:lnSpc>
                <a:spcPct val="120000"/>
              </a:lnSpc>
            </a:pPr>
            <a:endParaRPr lang="pl-PL" sz="2700" b="0" dirty="0"/>
          </a:p>
          <a:p>
            <a:pPr marL="342900" indent="-342900" algn="just">
              <a:lnSpc>
                <a:spcPct val="100000"/>
              </a:lnSpc>
              <a:buFont typeface="Wingdings" panose="05000000000000000000" pitchFamily="2" charset="2"/>
              <a:buChar char="v"/>
            </a:pPr>
            <a:endParaRPr lang="pl-PL" sz="1800" b="0" dirty="0">
              <a:latin typeface="Century Gothic" pitchFamily="34" charset="0"/>
            </a:endParaRPr>
          </a:p>
        </p:txBody>
      </p:sp>
    </p:spTree>
    <p:extLst>
      <p:ext uri="{BB962C8B-B14F-4D97-AF65-F5344CB8AC3E}">
        <p14:creationId xmlns:p14="http://schemas.microsoft.com/office/powerpoint/2010/main" val="2983674374"/>
      </p:ext>
    </p:extLst>
  </p:cSld>
  <p:clrMapOvr>
    <a:masterClrMapping/>
  </p:clrMapOvr>
</p:sld>
</file>

<file path=ppt/theme/theme1.xml><?xml version="1.0" encoding="utf-8"?>
<a:theme xmlns:a="http://schemas.openxmlformats.org/drawingml/2006/main" name="Office Theme">
  <a:themeElements>
    <a:clrScheme name="TESIM COLOURS">
      <a:dk1>
        <a:srgbClr val="07147A"/>
      </a:dk1>
      <a:lt1>
        <a:srgbClr val="FFFFFF"/>
      </a:lt1>
      <a:dk2>
        <a:srgbClr val="751D70"/>
      </a:dk2>
      <a:lt2>
        <a:srgbClr val="FFFFFF"/>
      </a:lt2>
      <a:accent1>
        <a:srgbClr val="5B9BD5"/>
      </a:accent1>
      <a:accent2>
        <a:srgbClr val="5A1BAD"/>
      </a:accent2>
      <a:accent3>
        <a:srgbClr val="A5A5A5"/>
      </a:accent3>
      <a:accent4>
        <a:srgbClr val="9B66E0"/>
      </a:accent4>
      <a:accent5>
        <a:srgbClr val="4472C4"/>
      </a:accent5>
      <a:accent6>
        <a:srgbClr val="07147A"/>
      </a:accent6>
      <a:hlink>
        <a:srgbClr val="4755C6"/>
      </a:hlink>
      <a:folHlink>
        <a:srgbClr val="42103F"/>
      </a:folHlink>
    </a:clrScheme>
    <a:fontScheme name="Century Gothic-Palatino Linotyp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b"/>
      <a:lstStyle>
        <a:defPPr>
          <a:defRPr sz="3600" dirty="0" err="1" smtClean="0">
            <a:solidFill>
              <a:srgbClr val="07147A"/>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3808</TotalTime>
  <Words>1230</Words>
  <Application>Microsoft Office PowerPoint</Application>
  <PresentationFormat>Pantalla panoràmica</PresentationFormat>
  <Paragraphs>73</Paragraphs>
  <Slides>13</Slides>
  <Notes>11</Notes>
  <HiddenSlides>0</HiddenSlides>
  <MMClips>0</MMClips>
  <ScaleCrop>false</ScaleCrop>
  <HeadingPairs>
    <vt:vector size="8" baseType="variant">
      <vt:variant>
        <vt:lpstr>Tipus de lletra utilitzats</vt:lpstr>
      </vt:variant>
      <vt:variant>
        <vt:i4>5</vt:i4>
      </vt:variant>
      <vt:variant>
        <vt:lpstr>Tema</vt:lpstr>
      </vt:variant>
      <vt:variant>
        <vt:i4>1</vt:i4>
      </vt:variant>
      <vt:variant>
        <vt:lpstr>Servidors OLE incrustats</vt:lpstr>
      </vt:variant>
      <vt:variant>
        <vt:i4>2</vt:i4>
      </vt:variant>
      <vt:variant>
        <vt:lpstr>Títols de les diapositives</vt:lpstr>
      </vt:variant>
      <vt:variant>
        <vt:i4>13</vt:i4>
      </vt:variant>
    </vt:vector>
  </HeadingPairs>
  <TitlesOfParts>
    <vt:vector size="21" baseType="lpstr">
      <vt:lpstr>Arial</vt:lpstr>
      <vt:lpstr>Calibri</vt:lpstr>
      <vt:lpstr>Century Gothic</vt:lpstr>
      <vt:lpstr>Palatino Linotype</vt:lpstr>
      <vt:lpstr>Wingdings</vt:lpstr>
      <vt:lpstr>Office Theme</vt:lpstr>
      <vt:lpstr>Dokument</vt:lpstr>
      <vt:lpstr>Document</vt:lpstr>
      <vt:lpstr>Procurement by Turkish beneficiaries</vt:lpstr>
      <vt:lpstr>Procurement procedures  are different than in ENPI CBC 2007-2013</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Any questions?</vt:lpstr>
      <vt:lpstr>Presentació del PowerPoint</vt:lpstr>
      <vt:lpstr>Procurement is one of the key areas in financial management and essential for success!!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Aisling Walsh</dc:creator>
  <cp:lastModifiedBy>Albert Sorrosal</cp:lastModifiedBy>
  <cp:revision>345</cp:revision>
  <dcterms:created xsi:type="dcterms:W3CDTF">2016-05-03T14:42:57Z</dcterms:created>
  <dcterms:modified xsi:type="dcterms:W3CDTF">2018-10-31T13:30:10Z</dcterms:modified>
</cp:coreProperties>
</file>