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34" r:id="rId2"/>
    <p:sldId id="432" r:id="rId3"/>
    <p:sldId id="362" r:id="rId4"/>
    <p:sldId id="433" r:id="rId5"/>
    <p:sldId id="335" r:id="rId6"/>
    <p:sldId id="429" r:id="rId7"/>
    <p:sldId id="278" r:id="rId8"/>
    <p:sldId id="271" r:id="rId9"/>
    <p:sldId id="263" r:id="rId10"/>
    <p:sldId id="430" r:id="rId11"/>
    <p:sldId id="275" r:id="rId12"/>
    <p:sldId id="434" r:id="rId13"/>
    <p:sldId id="350" r:id="rId14"/>
    <p:sldId id="351" r:id="rId15"/>
    <p:sldId id="435" r:id="rId16"/>
    <p:sldId id="309" r:id="rId17"/>
    <p:sldId id="307" r:id="rId18"/>
    <p:sldId id="310" r:id="rId19"/>
    <p:sldId id="306" r:id="rId20"/>
    <p:sldId id="264" r:id="rId21"/>
    <p:sldId id="348" r:id="rId22"/>
    <p:sldId id="408" r:id="rId23"/>
    <p:sldId id="409" r:id="rId24"/>
    <p:sldId id="26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arine Leroy" initials="KL [7]" lastIdx="1" clrIdx="6"/>
  <p:cmAuthor id="1" name="Albert Sorrosal" initials="AS" lastIdx="27" clrIdx="0">
    <p:extLst/>
  </p:cmAuthor>
  <p:cmAuthor id="8" name="Anna Dorangricchia" initials="AD" lastIdx="3" clrIdx="7"/>
  <p:cmAuthor id="2" name="Iveta Puzo" initials="IP" lastIdx="0" clrIdx="1"/>
  <p:cmAuthor id="3" name="Karine Leroy" initials="KL" lastIdx="6" clrIdx="2">
    <p:extLst/>
  </p:cmAuthor>
  <p:cmAuthor id="4" name="Karine Leroy" initials="KL [2]" lastIdx="1" clrIdx="3">
    <p:extLst/>
  </p:cmAuthor>
  <p:cmAuthor id="5" name="Karine Leroy" initials="KL [3]" lastIdx="2" clrIdx="4">
    <p:extLst/>
  </p:cmAuthor>
  <p:cmAuthor id="6" name="Karine Leroy" initials="KL [8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6127"/>
    <a:srgbClr val="000000"/>
    <a:srgbClr val="751D70"/>
    <a:srgbClr val="829002"/>
    <a:srgbClr val="07147A"/>
    <a:srgbClr val="CB6C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 mitjà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Estil mitjà 2 - èmfasi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88372" autoAdjust="0"/>
  </p:normalViewPr>
  <p:slideViewPr>
    <p:cSldViewPr snapToGrid="0" snapToObjects="1">
      <p:cViewPr varScale="1">
        <p:scale>
          <a:sx n="57" d="100"/>
          <a:sy n="57" d="100"/>
        </p:scale>
        <p:origin x="924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3DB8B1-9157-4CF9-BA7B-117B2C697A2E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ca-ES"/>
        </a:p>
      </dgm:t>
    </dgm:pt>
    <dgm:pt modelId="{A8BC75F8-AC77-4B4C-93C4-2E06848BA388}">
      <dgm:prSet phldrT="[Text]"/>
      <dgm:spPr/>
      <dgm:t>
        <a:bodyPr/>
        <a:lstStyle/>
        <a:p>
          <a:r>
            <a:rPr lang="en-US" noProof="0" dirty="0">
              <a:latin typeface="+mj-lt"/>
            </a:rPr>
            <a:t>Irregularity</a:t>
          </a:r>
        </a:p>
      </dgm:t>
    </dgm:pt>
    <dgm:pt modelId="{A3149F41-7719-488A-BDA8-559F341D6A9A}" type="parTrans" cxnId="{A2B6DDFC-3F6C-4CD7-9935-59A7A6771CA4}">
      <dgm:prSet/>
      <dgm:spPr/>
      <dgm:t>
        <a:bodyPr/>
        <a:lstStyle/>
        <a:p>
          <a:endParaRPr lang="ca-ES"/>
        </a:p>
      </dgm:t>
    </dgm:pt>
    <dgm:pt modelId="{E042D9C7-D2B9-4F30-ABDE-6E1604A85A83}" type="sibTrans" cxnId="{A2B6DDFC-3F6C-4CD7-9935-59A7A6771CA4}">
      <dgm:prSet/>
      <dgm:spPr/>
      <dgm:t>
        <a:bodyPr/>
        <a:lstStyle/>
        <a:p>
          <a:endParaRPr lang="ca-ES"/>
        </a:p>
      </dgm:t>
    </dgm:pt>
    <dgm:pt modelId="{7FE8131C-A6D4-45C3-AD2C-3936AB51175D}">
      <dgm:prSet phldrT="[Text]"/>
      <dgm:spPr/>
      <dgm:t>
        <a:bodyPr/>
        <a:lstStyle/>
        <a:p>
          <a:r>
            <a:rPr lang="en-US" noProof="0" dirty="0">
              <a:latin typeface="+mj-lt"/>
            </a:rPr>
            <a:t>An infringement of applicable rules affecting the EU budget</a:t>
          </a:r>
        </a:p>
      </dgm:t>
    </dgm:pt>
    <dgm:pt modelId="{D2E74C5D-C20E-47FF-9B3D-03EF39520AA4}" type="parTrans" cxnId="{DB8129F9-6FB6-4791-AE53-95FDD0026A90}">
      <dgm:prSet/>
      <dgm:spPr/>
      <dgm:t>
        <a:bodyPr/>
        <a:lstStyle/>
        <a:p>
          <a:endParaRPr lang="ca-ES"/>
        </a:p>
      </dgm:t>
    </dgm:pt>
    <dgm:pt modelId="{EF26689A-9C0E-48B7-BF80-32292AD206AF}" type="sibTrans" cxnId="{DB8129F9-6FB6-4791-AE53-95FDD0026A90}">
      <dgm:prSet/>
      <dgm:spPr/>
      <dgm:t>
        <a:bodyPr/>
        <a:lstStyle/>
        <a:p>
          <a:endParaRPr lang="ca-ES"/>
        </a:p>
      </dgm:t>
    </dgm:pt>
    <dgm:pt modelId="{6FEF0D07-479D-4A97-88D3-DCDF0ED8D99E}">
      <dgm:prSet phldrT="[Text]"/>
      <dgm:spPr/>
      <dgm:t>
        <a:bodyPr/>
        <a:lstStyle/>
        <a:p>
          <a:r>
            <a:rPr lang="en-US" noProof="0" dirty="0">
              <a:latin typeface="+mj-lt"/>
            </a:rPr>
            <a:t>Fraud</a:t>
          </a:r>
        </a:p>
      </dgm:t>
    </dgm:pt>
    <dgm:pt modelId="{A753DB18-DDA0-479D-A90C-ED6ADE3FF15B}" type="parTrans" cxnId="{2C1279A5-6C8F-4359-A650-6243E68C0161}">
      <dgm:prSet/>
      <dgm:spPr/>
      <dgm:t>
        <a:bodyPr/>
        <a:lstStyle/>
        <a:p>
          <a:endParaRPr lang="ca-ES"/>
        </a:p>
      </dgm:t>
    </dgm:pt>
    <dgm:pt modelId="{1B8EE52E-1D0D-4955-AAB6-5F200A2D688A}" type="sibTrans" cxnId="{2C1279A5-6C8F-4359-A650-6243E68C0161}">
      <dgm:prSet/>
      <dgm:spPr/>
      <dgm:t>
        <a:bodyPr/>
        <a:lstStyle/>
        <a:p>
          <a:endParaRPr lang="ca-ES"/>
        </a:p>
      </dgm:t>
    </dgm:pt>
    <dgm:pt modelId="{20E5B604-7169-4CFC-96E2-08F5F9B40C40}">
      <dgm:prSet phldrT="[Text]"/>
      <dgm:spPr/>
      <dgm:t>
        <a:bodyPr/>
        <a:lstStyle/>
        <a:p>
          <a:r>
            <a:rPr lang="en-US" noProof="0" dirty="0">
              <a:latin typeface="+mj-lt"/>
            </a:rPr>
            <a:t>An intentional irregularity</a:t>
          </a:r>
        </a:p>
      </dgm:t>
    </dgm:pt>
    <dgm:pt modelId="{5E06F551-EE28-43AF-BF3C-035810ED744A}" type="parTrans" cxnId="{F5571928-3C2D-4123-A3AE-62A0813A88B7}">
      <dgm:prSet/>
      <dgm:spPr/>
      <dgm:t>
        <a:bodyPr/>
        <a:lstStyle/>
        <a:p>
          <a:endParaRPr lang="ca-ES"/>
        </a:p>
      </dgm:t>
    </dgm:pt>
    <dgm:pt modelId="{541B83FE-1860-4CCA-88CF-4A40C9474819}" type="sibTrans" cxnId="{F5571928-3C2D-4123-A3AE-62A0813A88B7}">
      <dgm:prSet/>
      <dgm:spPr/>
      <dgm:t>
        <a:bodyPr/>
        <a:lstStyle/>
        <a:p>
          <a:endParaRPr lang="ca-ES"/>
        </a:p>
      </dgm:t>
    </dgm:pt>
    <dgm:pt modelId="{05DE0035-2D23-4B5B-A44D-F1B66D9C3235}">
      <dgm:prSet phldrT="[Text]"/>
      <dgm:spPr/>
      <dgm:t>
        <a:bodyPr/>
        <a:lstStyle/>
        <a:p>
          <a:r>
            <a:rPr lang="en-US" noProof="0" dirty="0">
              <a:latin typeface="+mj-lt"/>
            </a:rPr>
            <a:t>Corruption</a:t>
          </a:r>
        </a:p>
      </dgm:t>
    </dgm:pt>
    <dgm:pt modelId="{37E6C332-FF81-4D75-A4EB-735AC69294E1}" type="parTrans" cxnId="{FF770314-B858-4A37-9EA7-F0E2FF8CD490}">
      <dgm:prSet/>
      <dgm:spPr/>
      <dgm:t>
        <a:bodyPr/>
        <a:lstStyle/>
        <a:p>
          <a:endParaRPr lang="ca-ES"/>
        </a:p>
      </dgm:t>
    </dgm:pt>
    <dgm:pt modelId="{60609AE4-372C-4E10-BCD3-1D791EE164A8}" type="sibTrans" cxnId="{FF770314-B858-4A37-9EA7-F0E2FF8CD490}">
      <dgm:prSet/>
      <dgm:spPr/>
      <dgm:t>
        <a:bodyPr/>
        <a:lstStyle/>
        <a:p>
          <a:endParaRPr lang="ca-ES"/>
        </a:p>
      </dgm:t>
    </dgm:pt>
    <dgm:pt modelId="{B74D7CC3-CFA2-4E0B-87B3-929ADDF5CE8F}">
      <dgm:prSet phldrT="[Text]"/>
      <dgm:spPr/>
      <dgm:t>
        <a:bodyPr/>
        <a:lstStyle/>
        <a:p>
          <a:r>
            <a:rPr lang="en-US" noProof="0" dirty="0">
              <a:latin typeface="+mj-lt"/>
            </a:rPr>
            <a:t>A fraud with personal gain</a:t>
          </a:r>
        </a:p>
      </dgm:t>
    </dgm:pt>
    <dgm:pt modelId="{4F75E434-9677-4833-8A10-1C670E223553}" type="parTrans" cxnId="{EA2673D0-9738-4160-BF99-ADD2D9551376}">
      <dgm:prSet/>
      <dgm:spPr/>
      <dgm:t>
        <a:bodyPr/>
        <a:lstStyle/>
        <a:p>
          <a:endParaRPr lang="ca-ES"/>
        </a:p>
      </dgm:t>
    </dgm:pt>
    <dgm:pt modelId="{891C342F-F4BE-4E39-B0AD-CCBCE60A9D20}" type="sibTrans" cxnId="{EA2673D0-9738-4160-BF99-ADD2D9551376}">
      <dgm:prSet/>
      <dgm:spPr/>
      <dgm:t>
        <a:bodyPr/>
        <a:lstStyle/>
        <a:p>
          <a:endParaRPr lang="ca-ES"/>
        </a:p>
      </dgm:t>
    </dgm:pt>
    <dgm:pt modelId="{4DAD214F-6BEF-4A6C-B35F-7DFF3FDD336F}" type="pres">
      <dgm:prSet presAssocID="{BC3DB8B1-9157-4CF9-BA7B-117B2C697A2E}" presName="linearFlow" presStyleCnt="0">
        <dgm:presLayoutVars>
          <dgm:dir/>
          <dgm:animLvl val="lvl"/>
          <dgm:resizeHandles val="exact"/>
        </dgm:presLayoutVars>
      </dgm:prSet>
      <dgm:spPr/>
    </dgm:pt>
    <dgm:pt modelId="{50CD4AC9-5785-4EC4-A185-84B2F20779C0}" type="pres">
      <dgm:prSet presAssocID="{A8BC75F8-AC77-4B4C-93C4-2E06848BA388}" presName="composite" presStyleCnt="0"/>
      <dgm:spPr/>
    </dgm:pt>
    <dgm:pt modelId="{8EF541E3-91EF-4550-8570-ACE70353E734}" type="pres">
      <dgm:prSet presAssocID="{A8BC75F8-AC77-4B4C-93C4-2E06848BA388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B41B221E-357D-455F-B2FE-F1872CF3041D}" type="pres">
      <dgm:prSet presAssocID="{A8BC75F8-AC77-4B4C-93C4-2E06848BA388}" presName="descendantText" presStyleLbl="alignAcc1" presStyleIdx="0" presStyleCnt="3">
        <dgm:presLayoutVars>
          <dgm:bulletEnabled val="1"/>
        </dgm:presLayoutVars>
      </dgm:prSet>
      <dgm:spPr/>
    </dgm:pt>
    <dgm:pt modelId="{6D216C7E-17C0-416C-B99A-17AEA8BB9C8D}" type="pres">
      <dgm:prSet presAssocID="{E042D9C7-D2B9-4F30-ABDE-6E1604A85A83}" presName="sp" presStyleCnt="0"/>
      <dgm:spPr/>
    </dgm:pt>
    <dgm:pt modelId="{1C9A8551-61BE-4DFC-AAB1-9DB1BED6917C}" type="pres">
      <dgm:prSet presAssocID="{6FEF0D07-479D-4A97-88D3-DCDF0ED8D99E}" presName="composite" presStyleCnt="0"/>
      <dgm:spPr/>
    </dgm:pt>
    <dgm:pt modelId="{04685DE8-B044-4349-9156-DE75FF9C9FA9}" type="pres">
      <dgm:prSet presAssocID="{6FEF0D07-479D-4A97-88D3-DCDF0ED8D99E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91BDC9F8-8658-46DC-A400-5E5A62C3B33F}" type="pres">
      <dgm:prSet presAssocID="{6FEF0D07-479D-4A97-88D3-DCDF0ED8D99E}" presName="descendantText" presStyleLbl="alignAcc1" presStyleIdx="1" presStyleCnt="3">
        <dgm:presLayoutVars>
          <dgm:bulletEnabled val="1"/>
        </dgm:presLayoutVars>
      </dgm:prSet>
      <dgm:spPr/>
    </dgm:pt>
    <dgm:pt modelId="{3E656FCC-3041-4920-9284-E6F7C9BB2688}" type="pres">
      <dgm:prSet presAssocID="{1B8EE52E-1D0D-4955-AAB6-5F200A2D688A}" presName="sp" presStyleCnt="0"/>
      <dgm:spPr/>
    </dgm:pt>
    <dgm:pt modelId="{5B1D6CC5-9A09-484C-B0CE-D2AE14CF3135}" type="pres">
      <dgm:prSet presAssocID="{05DE0035-2D23-4B5B-A44D-F1B66D9C3235}" presName="composite" presStyleCnt="0"/>
      <dgm:spPr/>
    </dgm:pt>
    <dgm:pt modelId="{4EFB0727-1237-464B-9464-717E6CACB122}" type="pres">
      <dgm:prSet presAssocID="{05DE0035-2D23-4B5B-A44D-F1B66D9C3235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66A36B27-F0D2-4D03-8503-64357FBFA615}" type="pres">
      <dgm:prSet presAssocID="{05DE0035-2D23-4B5B-A44D-F1B66D9C3235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B44BCB0C-DFB4-4519-ABCE-22C033451DAE}" type="presOf" srcId="{05DE0035-2D23-4B5B-A44D-F1B66D9C3235}" destId="{4EFB0727-1237-464B-9464-717E6CACB122}" srcOrd="0" destOrd="0" presId="urn:microsoft.com/office/officeart/2005/8/layout/chevron2"/>
    <dgm:cxn modelId="{FF770314-B858-4A37-9EA7-F0E2FF8CD490}" srcId="{BC3DB8B1-9157-4CF9-BA7B-117B2C697A2E}" destId="{05DE0035-2D23-4B5B-A44D-F1B66D9C3235}" srcOrd="2" destOrd="0" parTransId="{37E6C332-FF81-4D75-A4EB-735AC69294E1}" sibTransId="{60609AE4-372C-4E10-BCD3-1D791EE164A8}"/>
    <dgm:cxn modelId="{F5571928-3C2D-4123-A3AE-62A0813A88B7}" srcId="{6FEF0D07-479D-4A97-88D3-DCDF0ED8D99E}" destId="{20E5B604-7169-4CFC-96E2-08F5F9B40C40}" srcOrd="0" destOrd="0" parTransId="{5E06F551-EE28-43AF-BF3C-035810ED744A}" sibTransId="{541B83FE-1860-4CCA-88CF-4A40C9474819}"/>
    <dgm:cxn modelId="{7DFEC05D-CFB5-4479-95B6-2117E2EF6238}" type="presOf" srcId="{6FEF0D07-479D-4A97-88D3-DCDF0ED8D99E}" destId="{04685DE8-B044-4349-9156-DE75FF9C9FA9}" srcOrd="0" destOrd="0" presId="urn:microsoft.com/office/officeart/2005/8/layout/chevron2"/>
    <dgm:cxn modelId="{2F00684D-CEC9-442A-8365-943E716230F6}" type="presOf" srcId="{B74D7CC3-CFA2-4E0B-87B3-929ADDF5CE8F}" destId="{66A36B27-F0D2-4D03-8503-64357FBFA615}" srcOrd="0" destOrd="0" presId="urn:microsoft.com/office/officeart/2005/8/layout/chevron2"/>
    <dgm:cxn modelId="{6CE6B559-F4DE-4A96-9975-5AB28BC5B0A1}" type="presOf" srcId="{BC3DB8B1-9157-4CF9-BA7B-117B2C697A2E}" destId="{4DAD214F-6BEF-4A6C-B35F-7DFF3FDD336F}" srcOrd="0" destOrd="0" presId="urn:microsoft.com/office/officeart/2005/8/layout/chevron2"/>
    <dgm:cxn modelId="{2C1279A5-6C8F-4359-A650-6243E68C0161}" srcId="{BC3DB8B1-9157-4CF9-BA7B-117B2C697A2E}" destId="{6FEF0D07-479D-4A97-88D3-DCDF0ED8D99E}" srcOrd="1" destOrd="0" parTransId="{A753DB18-DDA0-479D-A90C-ED6ADE3FF15B}" sibTransId="{1B8EE52E-1D0D-4955-AAB6-5F200A2D688A}"/>
    <dgm:cxn modelId="{E3C745A6-9260-4305-8DF3-22A3E0E22759}" type="presOf" srcId="{A8BC75F8-AC77-4B4C-93C4-2E06848BA388}" destId="{8EF541E3-91EF-4550-8570-ACE70353E734}" srcOrd="0" destOrd="0" presId="urn:microsoft.com/office/officeart/2005/8/layout/chevron2"/>
    <dgm:cxn modelId="{EA2673D0-9738-4160-BF99-ADD2D9551376}" srcId="{05DE0035-2D23-4B5B-A44D-F1B66D9C3235}" destId="{B74D7CC3-CFA2-4E0B-87B3-929ADDF5CE8F}" srcOrd="0" destOrd="0" parTransId="{4F75E434-9677-4833-8A10-1C670E223553}" sibTransId="{891C342F-F4BE-4E39-B0AD-CCBCE60A9D20}"/>
    <dgm:cxn modelId="{22E18BF8-0EB3-425A-B8DF-3A86BC078E9E}" type="presOf" srcId="{7FE8131C-A6D4-45C3-AD2C-3936AB51175D}" destId="{B41B221E-357D-455F-B2FE-F1872CF3041D}" srcOrd="0" destOrd="0" presId="urn:microsoft.com/office/officeart/2005/8/layout/chevron2"/>
    <dgm:cxn modelId="{DB8129F9-6FB6-4791-AE53-95FDD0026A90}" srcId="{A8BC75F8-AC77-4B4C-93C4-2E06848BA388}" destId="{7FE8131C-A6D4-45C3-AD2C-3936AB51175D}" srcOrd="0" destOrd="0" parTransId="{D2E74C5D-C20E-47FF-9B3D-03EF39520AA4}" sibTransId="{EF26689A-9C0E-48B7-BF80-32292AD206AF}"/>
    <dgm:cxn modelId="{964FE2FB-26ED-4CA7-BE8D-657F51DE4862}" type="presOf" srcId="{20E5B604-7169-4CFC-96E2-08F5F9B40C40}" destId="{91BDC9F8-8658-46DC-A400-5E5A62C3B33F}" srcOrd="0" destOrd="0" presId="urn:microsoft.com/office/officeart/2005/8/layout/chevron2"/>
    <dgm:cxn modelId="{A2B6DDFC-3F6C-4CD7-9935-59A7A6771CA4}" srcId="{BC3DB8B1-9157-4CF9-BA7B-117B2C697A2E}" destId="{A8BC75F8-AC77-4B4C-93C4-2E06848BA388}" srcOrd="0" destOrd="0" parTransId="{A3149F41-7719-488A-BDA8-559F341D6A9A}" sibTransId="{E042D9C7-D2B9-4F30-ABDE-6E1604A85A83}"/>
    <dgm:cxn modelId="{F46EE750-2482-41BF-8EEE-10D4857AFB35}" type="presParOf" srcId="{4DAD214F-6BEF-4A6C-B35F-7DFF3FDD336F}" destId="{50CD4AC9-5785-4EC4-A185-84B2F20779C0}" srcOrd="0" destOrd="0" presId="urn:microsoft.com/office/officeart/2005/8/layout/chevron2"/>
    <dgm:cxn modelId="{089C1738-6AC2-4731-8868-58D0AE95B48C}" type="presParOf" srcId="{50CD4AC9-5785-4EC4-A185-84B2F20779C0}" destId="{8EF541E3-91EF-4550-8570-ACE70353E734}" srcOrd="0" destOrd="0" presId="urn:microsoft.com/office/officeart/2005/8/layout/chevron2"/>
    <dgm:cxn modelId="{DDDD0E7A-852E-445B-9467-3B2E0B087CF0}" type="presParOf" srcId="{50CD4AC9-5785-4EC4-A185-84B2F20779C0}" destId="{B41B221E-357D-455F-B2FE-F1872CF3041D}" srcOrd="1" destOrd="0" presId="urn:microsoft.com/office/officeart/2005/8/layout/chevron2"/>
    <dgm:cxn modelId="{AC22AEEC-5360-4051-BC61-6566D310B366}" type="presParOf" srcId="{4DAD214F-6BEF-4A6C-B35F-7DFF3FDD336F}" destId="{6D216C7E-17C0-416C-B99A-17AEA8BB9C8D}" srcOrd="1" destOrd="0" presId="urn:microsoft.com/office/officeart/2005/8/layout/chevron2"/>
    <dgm:cxn modelId="{70D4314C-D9C2-4B97-96C5-108CB82D3D0F}" type="presParOf" srcId="{4DAD214F-6BEF-4A6C-B35F-7DFF3FDD336F}" destId="{1C9A8551-61BE-4DFC-AAB1-9DB1BED6917C}" srcOrd="2" destOrd="0" presId="urn:microsoft.com/office/officeart/2005/8/layout/chevron2"/>
    <dgm:cxn modelId="{E67428AF-E451-4FE1-9004-AF99E6E6FBB2}" type="presParOf" srcId="{1C9A8551-61BE-4DFC-AAB1-9DB1BED6917C}" destId="{04685DE8-B044-4349-9156-DE75FF9C9FA9}" srcOrd="0" destOrd="0" presId="urn:microsoft.com/office/officeart/2005/8/layout/chevron2"/>
    <dgm:cxn modelId="{518F34A3-16BD-4E5C-9559-59CC5EA85432}" type="presParOf" srcId="{1C9A8551-61BE-4DFC-AAB1-9DB1BED6917C}" destId="{91BDC9F8-8658-46DC-A400-5E5A62C3B33F}" srcOrd="1" destOrd="0" presId="urn:microsoft.com/office/officeart/2005/8/layout/chevron2"/>
    <dgm:cxn modelId="{50E98D0A-CC22-41B6-B794-040122D0DAA9}" type="presParOf" srcId="{4DAD214F-6BEF-4A6C-B35F-7DFF3FDD336F}" destId="{3E656FCC-3041-4920-9284-E6F7C9BB2688}" srcOrd="3" destOrd="0" presId="urn:microsoft.com/office/officeart/2005/8/layout/chevron2"/>
    <dgm:cxn modelId="{72AB4268-726D-47C1-903E-412A73972F18}" type="presParOf" srcId="{4DAD214F-6BEF-4A6C-B35F-7DFF3FDD336F}" destId="{5B1D6CC5-9A09-484C-B0CE-D2AE14CF3135}" srcOrd="4" destOrd="0" presId="urn:microsoft.com/office/officeart/2005/8/layout/chevron2"/>
    <dgm:cxn modelId="{9B48BF47-4A9E-4283-8D63-96BCEDC257CB}" type="presParOf" srcId="{5B1D6CC5-9A09-484C-B0CE-D2AE14CF3135}" destId="{4EFB0727-1237-464B-9464-717E6CACB122}" srcOrd="0" destOrd="0" presId="urn:microsoft.com/office/officeart/2005/8/layout/chevron2"/>
    <dgm:cxn modelId="{F5B321DF-083D-46EA-BEA2-0D5E3B630F69}" type="presParOf" srcId="{5B1D6CC5-9A09-484C-B0CE-D2AE14CF3135}" destId="{66A36B27-F0D2-4D03-8503-64357FBFA61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6F9090-2F0F-4FDF-B1F6-83B5F1A527F5}" type="doc">
      <dgm:prSet loTypeId="urn:microsoft.com/office/officeart/2005/8/layout/pyramid1" loCatId="pyramid" qsTypeId="urn:microsoft.com/office/officeart/2005/8/quickstyle/simple1" qsCatId="simple" csTypeId="urn:microsoft.com/office/officeart/2005/8/colors/accent6_5" csCatId="accent6" phldr="1"/>
      <dgm:spPr/>
    </dgm:pt>
    <dgm:pt modelId="{90316A54-95F0-4D90-AF79-7B7275435559}">
      <dgm:prSet phldrT="[Text]" custT="1"/>
      <dgm:spPr/>
      <dgm:t>
        <a:bodyPr/>
        <a:lstStyle/>
        <a:p>
          <a:r>
            <a:rPr lang="en-US" sz="1600" b="1" noProof="0" dirty="0">
              <a:solidFill>
                <a:schemeClr val="bg2"/>
              </a:solidFill>
              <a:latin typeface="+mj-lt"/>
            </a:rPr>
            <a:t>Correction</a:t>
          </a:r>
        </a:p>
      </dgm:t>
    </dgm:pt>
    <dgm:pt modelId="{970E25AD-2BBC-472A-83BC-B3D1B6892379}" type="parTrans" cxnId="{26853209-0600-4CF1-81B7-2B04F0D6E1C5}">
      <dgm:prSet/>
      <dgm:spPr/>
      <dgm:t>
        <a:bodyPr/>
        <a:lstStyle/>
        <a:p>
          <a:endParaRPr lang="ca-ES"/>
        </a:p>
      </dgm:t>
    </dgm:pt>
    <dgm:pt modelId="{FAA9F6A7-217C-4DB9-AAB9-3AC43341FC70}" type="sibTrans" cxnId="{26853209-0600-4CF1-81B7-2B04F0D6E1C5}">
      <dgm:prSet/>
      <dgm:spPr/>
      <dgm:t>
        <a:bodyPr/>
        <a:lstStyle/>
        <a:p>
          <a:endParaRPr lang="ca-ES"/>
        </a:p>
      </dgm:t>
    </dgm:pt>
    <dgm:pt modelId="{45917762-58CE-40A4-9F5E-479F61746FB9}">
      <dgm:prSet phldrT="[Text]" custT="1"/>
      <dgm:spPr/>
      <dgm:t>
        <a:bodyPr/>
        <a:lstStyle/>
        <a:p>
          <a:r>
            <a:rPr lang="en-US" sz="3200" b="1" noProof="0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</a:rPr>
            <a:t>Detection</a:t>
          </a:r>
        </a:p>
      </dgm:t>
    </dgm:pt>
    <dgm:pt modelId="{7302E83B-1480-4715-8C64-19AF93DD23AD}" type="parTrans" cxnId="{AE2B283A-6307-41F1-9E22-7A1DBE0973B1}">
      <dgm:prSet/>
      <dgm:spPr/>
      <dgm:t>
        <a:bodyPr/>
        <a:lstStyle/>
        <a:p>
          <a:endParaRPr lang="ca-ES"/>
        </a:p>
      </dgm:t>
    </dgm:pt>
    <dgm:pt modelId="{04A8F34A-2A27-456C-82CC-DC0D30AED9A5}" type="sibTrans" cxnId="{AE2B283A-6307-41F1-9E22-7A1DBE0973B1}">
      <dgm:prSet/>
      <dgm:spPr/>
      <dgm:t>
        <a:bodyPr/>
        <a:lstStyle/>
        <a:p>
          <a:endParaRPr lang="ca-ES"/>
        </a:p>
      </dgm:t>
    </dgm:pt>
    <dgm:pt modelId="{4A8A79F9-FB2A-4D59-A76D-87487E6E8871}">
      <dgm:prSet phldrT="[Text]"/>
      <dgm:spPr/>
      <dgm:t>
        <a:bodyPr/>
        <a:lstStyle/>
        <a:p>
          <a:r>
            <a:rPr lang="en-US" b="1" noProof="0" dirty="0">
              <a:latin typeface="+mj-lt"/>
            </a:rPr>
            <a:t>Prevention</a:t>
          </a:r>
        </a:p>
      </dgm:t>
    </dgm:pt>
    <dgm:pt modelId="{8E7AB0BD-C390-4EE9-A50B-F74E627ACFE8}" type="parTrans" cxnId="{A30DC11F-B654-40B0-865C-3E8439766D98}">
      <dgm:prSet/>
      <dgm:spPr/>
      <dgm:t>
        <a:bodyPr/>
        <a:lstStyle/>
        <a:p>
          <a:endParaRPr lang="ca-ES"/>
        </a:p>
      </dgm:t>
    </dgm:pt>
    <dgm:pt modelId="{5C47664A-7B4F-4FB7-A2A5-EA884C30B01A}" type="sibTrans" cxnId="{A30DC11F-B654-40B0-865C-3E8439766D98}">
      <dgm:prSet/>
      <dgm:spPr/>
      <dgm:t>
        <a:bodyPr/>
        <a:lstStyle/>
        <a:p>
          <a:endParaRPr lang="ca-ES"/>
        </a:p>
      </dgm:t>
    </dgm:pt>
    <dgm:pt modelId="{9E155D8A-6D93-4AF5-B8E0-9AB908BABF41}" type="pres">
      <dgm:prSet presAssocID="{A76F9090-2F0F-4FDF-B1F6-83B5F1A527F5}" presName="Name0" presStyleCnt="0">
        <dgm:presLayoutVars>
          <dgm:dir/>
          <dgm:animLvl val="lvl"/>
          <dgm:resizeHandles val="exact"/>
        </dgm:presLayoutVars>
      </dgm:prSet>
      <dgm:spPr/>
    </dgm:pt>
    <dgm:pt modelId="{43A08202-EC9B-45DA-9DCB-2AEAAE3E6848}" type="pres">
      <dgm:prSet presAssocID="{90316A54-95F0-4D90-AF79-7B7275435559}" presName="Name8" presStyleCnt="0"/>
      <dgm:spPr/>
    </dgm:pt>
    <dgm:pt modelId="{33CE17AF-5783-4B1E-90C0-03E1997183AC}" type="pres">
      <dgm:prSet presAssocID="{90316A54-95F0-4D90-AF79-7B7275435559}" presName="level" presStyleLbl="node1" presStyleIdx="0" presStyleCnt="3">
        <dgm:presLayoutVars>
          <dgm:chMax val="1"/>
          <dgm:bulletEnabled val="1"/>
        </dgm:presLayoutVars>
      </dgm:prSet>
      <dgm:spPr/>
    </dgm:pt>
    <dgm:pt modelId="{596376F9-053E-47E3-B2F5-6C5C89EEF916}" type="pres">
      <dgm:prSet presAssocID="{90316A54-95F0-4D90-AF79-7B727543555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4618C6A-11CF-4B30-8933-8775863FDD96}" type="pres">
      <dgm:prSet presAssocID="{45917762-58CE-40A4-9F5E-479F61746FB9}" presName="Name8" presStyleCnt="0"/>
      <dgm:spPr/>
    </dgm:pt>
    <dgm:pt modelId="{7969C860-1BE7-4366-AAC6-A9B26CDBA57A}" type="pres">
      <dgm:prSet presAssocID="{45917762-58CE-40A4-9F5E-479F61746FB9}" presName="level" presStyleLbl="node1" presStyleIdx="1" presStyleCnt="3">
        <dgm:presLayoutVars>
          <dgm:chMax val="1"/>
          <dgm:bulletEnabled val="1"/>
        </dgm:presLayoutVars>
      </dgm:prSet>
      <dgm:spPr/>
    </dgm:pt>
    <dgm:pt modelId="{02CF897D-8A3D-409A-ABCA-7AB694EC8EDB}" type="pres">
      <dgm:prSet presAssocID="{45917762-58CE-40A4-9F5E-479F61746FB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4A9FA25-D80D-4C2C-8738-9912CAD00AF9}" type="pres">
      <dgm:prSet presAssocID="{4A8A79F9-FB2A-4D59-A76D-87487E6E8871}" presName="Name8" presStyleCnt="0"/>
      <dgm:spPr/>
    </dgm:pt>
    <dgm:pt modelId="{C8C2DCED-A155-444A-9B8A-9DFD29BFDD84}" type="pres">
      <dgm:prSet presAssocID="{4A8A79F9-FB2A-4D59-A76D-87487E6E8871}" presName="level" presStyleLbl="node1" presStyleIdx="2" presStyleCnt="3">
        <dgm:presLayoutVars>
          <dgm:chMax val="1"/>
          <dgm:bulletEnabled val="1"/>
        </dgm:presLayoutVars>
      </dgm:prSet>
      <dgm:spPr/>
    </dgm:pt>
    <dgm:pt modelId="{0B28D514-A67E-4C78-865E-16084FBE9BE0}" type="pres">
      <dgm:prSet presAssocID="{4A8A79F9-FB2A-4D59-A76D-87487E6E8871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26853209-0600-4CF1-81B7-2B04F0D6E1C5}" srcId="{A76F9090-2F0F-4FDF-B1F6-83B5F1A527F5}" destId="{90316A54-95F0-4D90-AF79-7B7275435559}" srcOrd="0" destOrd="0" parTransId="{970E25AD-2BBC-472A-83BC-B3D1B6892379}" sibTransId="{FAA9F6A7-217C-4DB9-AAB9-3AC43341FC70}"/>
    <dgm:cxn modelId="{CF42A20F-CA24-43CF-B264-6C5E327A98C7}" type="presOf" srcId="{4A8A79F9-FB2A-4D59-A76D-87487E6E8871}" destId="{C8C2DCED-A155-444A-9B8A-9DFD29BFDD84}" srcOrd="0" destOrd="0" presId="urn:microsoft.com/office/officeart/2005/8/layout/pyramid1"/>
    <dgm:cxn modelId="{A30DC11F-B654-40B0-865C-3E8439766D98}" srcId="{A76F9090-2F0F-4FDF-B1F6-83B5F1A527F5}" destId="{4A8A79F9-FB2A-4D59-A76D-87487E6E8871}" srcOrd="2" destOrd="0" parTransId="{8E7AB0BD-C390-4EE9-A50B-F74E627ACFE8}" sibTransId="{5C47664A-7B4F-4FB7-A2A5-EA884C30B01A}"/>
    <dgm:cxn modelId="{014C6739-591D-45C7-9315-939A0AE9D0B8}" type="presOf" srcId="{45917762-58CE-40A4-9F5E-479F61746FB9}" destId="{02CF897D-8A3D-409A-ABCA-7AB694EC8EDB}" srcOrd="1" destOrd="0" presId="urn:microsoft.com/office/officeart/2005/8/layout/pyramid1"/>
    <dgm:cxn modelId="{AE2B283A-6307-41F1-9E22-7A1DBE0973B1}" srcId="{A76F9090-2F0F-4FDF-B1F6-83B5F1A527F5}" destId="{45917762-58CE-40A4-9F5E-479F61746FB9}" srcOrd="1" destOrd="0" parTransId="{7302E83B-1480-4715-8C64-19AF93DD23AD}" sibTransId="{04A8F34A-2A27-456C-82CC-DC0D30AED9A5}"/>
    <dgm:cxn modelId="{8EB5605C-41AA-47FE-8224-9C9BC7403BE1}" type="presOf" srcId="{45917762-58CE-40A4-9F5E-479F61746FB9}" destId="{7969C860-1BE7-4366-AAC6-A9B26CDBA57A}" srcOrd="0" destOrd="0" presId="urn:microsoft.com/office/officeart/2005/8/layout/pyramid1"/>
    <dgm:cxn modelId="{BA8A819D-17FC-4453-BB04-575434D9166E}" type="presOf" srcId="{90316A54-95F0-4D90-AF79-7B7275435559}" destId="{596376F9-053E-47E3-B2F5-6C5C89EEF916}" srcOrd="1" destOrd="0" presId="urn:microsoft.com/office/officeart/2005/8/layout/pyramid1"/>
    <dgm:cxn modelId="{56043ADB-8D36-4D0E-AEA4-9047BE0B655B}" type="presOf" srcId="{4A8A79F9-FB2A-4D59-A76D-87487E6E8871}" destId="{0B28D514-A67E-4C78-865E-16084FBE9BE0}" srcOrd="1" destOrd="0" presId="urn:microsoft.com/office/officeart/2005/8/layout/pyramid1"/>
    <dgm:cxn modelId="{4B89A4DD-16B3-472F-88E4-0A1C5F03A69F}" type="presOf" srcId="{A76F9090-2F0F-4FDF-B1F6-83B5F1A527F5}" destId="{9E155D8A-6D93-4AF5-B8E0-9AB908BABF41}" srcOrd="0" destOrd="0" presId="urn:microsoft.com/office/officeart/2005/8/layout/pyramid1"/>
    <dgm:cxn modelId="{890FABE2-56A8-460E-8029-085DA1E0AD8C}" type="presOf" srcId="{90316A54-95F0-4D90-AF79-7B7275435559}" destId="{33CE17AF-5783-4B1E-90C0-03E1997183AC}" srcOrd="0" destOrd="0" presId="urn:microsoft.com/office/officeart/2005/8/layout/pyramid1"/>
    <dgm:cxn modelId="{CA62400A-D9B3-45C9-BE61-1BEFC36D1F74}" type="presParOf" srcId="{9E155D8A-6D93-4AF5-B8E0-9AB908BABF41}" destId="{43A08202-EC9B-45DA-9DCB-2AEAAE3E6848}" srcOrd="0" destOrd="0" presId="urn:microsoft.com/office/officeart/2005/8/layout/pyramid1"/>
    <dgm:cxn modelId="{047AED11-FC90-4FC3-869E-C061E3C072D0}" type="presParOf" srcId="{43A08202-EC9B-45DA-9DCB-2AEAAE3E6848}" destId="{33CE17AF-5783-4B1E-90C0-03E1997183AC}" srcOrd="0" destOrd="0" presId="urn:microsoft.com/office/officeart/2005/8/layout/pyramid1"/>
    <dgm:cxn modelId="{968E9E8A-0D70-4F5B-959F-D76A4E8FF8D2}" type="presParOf" srcId="{43A08202-EC9B-45DA-9DCB-2AEAAE3E6848}" destId="{596376F9-053E-47E3-B2F5-6C5C89EEF916}" srcOrd="1" destOrd="0" presId="urn:microsoft.com/office/officeart/2005/8/layout/pyramid1"/>
    <dgm:cxn modelId="{30E573D7-9B34-4D70-ACA4-2CA560DCA4EB}" type="presParOf" srcId="{9E155D8A-6D93-4AF5-B8E0-9AB908BABF41}" destId="{94618C6A-11CF-4B30-8933-8775863FDD96}" srcOrd="1" destOrd="0" presId="urn:microsoft.com/office/officeart/2005/8/layout/pyramid1"/>
    <dgm:cxn modelId="{6FFB0E0E-B09D-4233-8AEC-0151D2447F30}" type="presParOf" srcId="{94618C6A-11CF-4B30-8933-8775863FDD96}" destId="{7969C860-1BE7-4366-AAC6-A9B26CDBA57A}" srcOrd="0" destOrd="0" presId="urn:microsoft.com/office/officeart/2005/8/layout/pyramid1"/>
    <dgm:cxn modelId="{D2FBACC2-7382-40E4-B600-C26C5080F81E}" type="presParOf" srcId="{94618C6A-11CF-4B30-8933-8775863FDD96}" destId="{02CF897D-8A3D-409A-ABCA-7AB694EC8EDB}" srcOrd="1" destOrd="0" presId="urn:microsoft.com/office/officeart/2005/8/layout/pyramid1"/>
    <dgm:cxn modelId="{F1F9819E-DEC5-4D35-A8C9-67A383F4F4BF}" type="presParOf" srcId="{9E155D8A-6D93-4AF5-B8E0-9AB908BABF41}" destId="{54A9FA25-D80D-4C2C-8738-9912CAD00AF9}" srcOrd="2" destOrd="0" presId="urn:microsoft.com/office/officeart/2005/8/layout/pyramid1"/>
    <dgm:cxn modelId="{AE0C841D-F39E-4110-870F-69C4317768BD}" type="presParOf" srcId="{54A9FA25-D80D-4C2C-8738-9912CAD00AF9}" destId="{C8C2DCED-A155-444A-9B8A-9DFD29BFDD84}" srcOrd="0" destOrd="0" presId="urn:microsoft.com/office/officeart/2005/8/layout/pyramid1"/>
    <dgm:cxn modelId="{FC49E4AB-E29A-4B10-85A6-B5F03F7DB38B}" type="presParOf" srcId="{54A9FA25-D80D-4C2C-8738-9912CAD00AF9}" destId="{0B28D514-A67E-4C78-865E-16084FBE9BE0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3DC468-F901-41AA-AF0D-C4FE061A073F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ca-ES"/>
        </a:p>
      </dgm:t>
    </dgm:pt>
    <dgm:pt modelId="{6593DFC4-3441-4F7C-ADD2-1AFDB9B8EA16}">
      <dgm:prSet phldrT="[Text]"/>
      <dgm:spPr/>
      <dgm:t>
        <a:bodyPr/>
        <a:lstStyle/>
        <a:p>
          <a:r>
            <a:rPr lang="en-GB" i="1" dirty="0">
              <a:latin typeface="Century Gothic" panose="020B0502020202020204" pitchFamily="34" charset="0"/>
            </a:rPr>
            <a:t>Effectiveness, efficiency and economy of operations</a:t>
          </a:r>
          <a:endParaRPr lang="ca-ES" dirty="0"/>
        </a:p>
      </dgm:t>
    </dgm:pt>
    <dgm:pt modelId="{7ECE38F7-C452-46A3-A261-4D1AFF2D78C7}" type="parTrans" cxnId="{92083F72-82B5-4A2C-82A9-A5C5BC4F0661}">
      <dgm:prSet/>
      <dgm:spPr/>
      <dgm:t>
        <a:bodyPr/>
        <a:lstStyle/>
        <a:p>
          <a:endParaRPr lang="ca-ES"/>
        </a:p>
      </dgm:t>
    </dgm:pt>
    <dgm:pt modelId="{26702708-F780-41D7-B1D2-6C61A419B9D0}" type="sibTrans" cxnId="{92083F72-82B5-4A2C-82A9-A5C5BC4F0661}">
      <dgm:prSet/>
      <dgm:spPr/>
      <dgm:t>
        <a:bodyPr/>
        <a:lstStyle/>
        <a:p>
          <a:endParaRPr lang="ca-ES"/>
        </a:p>
      </dgm:t>
    </dgm:pt>
    <dgm:pt modelId="{16682D70-2E02-46AF-AB2D-7418E73D0E6C}">
      <dgm:prSet phldrT="[Text]" custT="1"/>
      <dgm:spPr/>
      <dgm:t>
        <a:bodyPr/>
        <a:lstStyle/>
        <a:p>
          <a:r>
            <a:rPr lang="en-US" sz="1600" b="0" noProof="0" dirty="0">
              <a:solidFill>
                <a:schemeClr val="bg1"/>
              </a:solidFill>
              <a:latin typeface="+mj-lt"/>
            </a:rPr>
            <a:t>Reliability of reporting</a:t>
          </a:r>
        </a:p>
      </dgm:t>
    </dgm:pt>
    <dgm:pt modelId="{ACD45F30-F425-48F4-8C4D-ED6F8FABD242}" type="parTrans" cxnId="{C03D285F-F762-47C1-A3C7-F4CE96123039}">
      <dgm:prSet/>
      <dgm:spPr/>
      <dgm:t>
        <a:bodyPr/>
        <a:lstStyle/>
        <a:p>
          <a:endParaRPr lang="ca-ES"/>
        </a:p>
      </dgm:t>
    </dgm:pt>
    <dgm:pt modelId="{EF537287-AF98-411A-8D5C-4949FFCCEBD4}" type="sibTrans" cxnId="{C03D285F-F762-47C1-A3C7-F4CE96123039}">
      <dgm:prSet/>
      <dgm:spPr/>
      <dgm:t>
        <a:bodyPr/>
        <a:lstStyle/>
        <a:p>
          <a:endParaRPr lang="ca-ES"/>
        </a:p>
      </dgm:t>
    </dgm:pt>
    <dgm:pt modelId="{2FF85541-DE9C-41EB-AF9D-5C7F057F3E4B}">
      <dgm:prSet phldrT="[Text]"/>
      <dgm:spPr/>
      <dgm:t>
        <a:bodyPr/>
        <a:lstStyle/>
        <a:p>
          <a:r>
            <a:rPr lang="en-US" dirty="0">
              <a:latin typeface="+mj-lt"/>
            </a:rPr>
            <a:t>Safeguarding of assets and information</a:t>
          </a:r>
          <a:endParaRPr lang="ca-ES" dirty="0">
            <a:latin typeface="+mj-lt"/>
          </a:endParaRPr>
        </a:p>
      </dgm:t>
    </dgm:pt>
    <dgm:pt modelId="{CE4CDD20-442E-43E9-AE1A-C5B111B4C2FD}" type="parTrans" cxnId="{C1C4678C-A329-4B80-9549-8324DA554DB4}">
      <dgm:prSet/>
      <dgm:spPr/>
      <dgm:t>
        <a:bodyPr/>
        <a:lstStyle/>
        <a:p>
          <a:endParaRPr lang="ca-ES"/>
        </a:p>
      </dgm:t>
    </dgm:pt>
    <dgm:pt modelId="{EDF436F2-D80E-4924-BA12-E3791CE1A428}" type="sibTrans" cxnId="{C1C4678C-A329-4B80-9549-8324DA554DB4}">
      <dgm:prSet/>
      <dgm:spPr/>
      <dgm:t>
        <a:bodyPr/>
        <a:lstStyle/>
        <a:p>
          <a:endParaRPr lang="ca-ES"/>
        </a:p>
      </dgm:t>
    </dgm:pt>
    <dgm:pt modelId="{C1776E24-39DA-4040-976F-8D6D8C8F19F2}">
      <dgm:prSet phldrT="[Text]"/>
      <dgm:spPr/>
      <dgm:t>
        <a:bodyPr/>
        <a:lstStyle/>
        <a:p>
          <a:r>
            <a:rPr lang="en-US" dirty="0">
              <a:latin typeface="+mj-lt"/>
            </a:rPr>
            <a:t>Prevention, detection, correction and follow-up of fraud and irregularities</a:t>
          </a:r>
          <a:endParaRPr lang="ca-ES" dirty="0">
            <a:latin typeface="+mj-lt"/>
          </a:endParaRPr>
        </a:p>
      </dgm:t>
    </dgm:pt>
    <dgm:pt modelId="{ADF9FF63-1086-4156-BB89-C624735056D2}" type="parTrans" cxnId="{E3825BB1-0ECA-43AD-AB92-2CBAB284EA06}">
      <dgm:prSet/>
      <dgm:spPr/>
      <dgm:t>
        <a:bodyPr/>
        <a:lstStyle/>
        <a:p>
          <a:endParaRPr lang="ca-ES"/>
        </a:p>
      </dgm:t>
    </dgm:pt>
    <dgm:pt modelId="{21F46B6A-8DD8-4EDE-9AA2-1AF7D7A88938}" type="sibTrans" cxnId="{E3825BB1-0ECA-43AD-AB92-2CBAB284EA06}">
      <dgm:prSet/>
      <dgm:spPr/>
      <dgm:t>
        <a:bodyPr/>
        <a:lstStyle/>
        <a:p>
          <a:endParaRPr lang="ca-ES"/>
        </a:p>
      </dgm:t>
    </dgm:pt>
    <dgm:pt modelId="{EC046A4F-E9B8-42D2-BE2F-78533140E1C7}">
      <dgm:prSet phldrT="[Text]"/>
      <dgm:spPr/>
      <dgm:t>
        <a:bodyPr/>
        <a:lstStyle/>
        <a:p>
          <a:r>
            <a:rPr lang="en-US" dirty="0">
              <a:latin typeface="+mj-lt"/>
            </a:rPr>
            <a:t>Adequate management of the risks relating to the legality and regularity of the underlying transactions</a:t>
          </a:r>
          <a:endParaRPr lang="ca-ES" dirty="0">
            <a:latin typeface="+mj-lt"/>
          </a:endParaRPr>
        </a:p>
      </dgm:t>
    </dgm:pt>
    <dgm:pt modelId="{30F9B28C-76D2-49F1-A67C-6893915D46E5}" type="parTrans" cxnId="{8423F539-919C-4A80-B99E-6523B315D35F}">
      <dgm:prSet/>
      <dgm:spPr/>
      <dgm:t>
        <a:bodyPr/>
        <a:lstStyle/>
        <a:p>
          <a:endParaRPr lang="ca-ES"/>
        </a:p>
      </dgm:t>
    </dgm:pt>
    <dgm:pt modelId="{B2E8FA24-373C-4C09-B162-F39FC7AC8322}" type="sibTrans" cxnId="{8423F539-919C-4A80-B99E-6523B315D35F}">
      <dgm:prSet/>
      <dgm:spPr/>
      <dgm:t>
        <a:bodyPr/>
        <a:lstStyle/>
        <a:p>
          <a:endParaRPr lang="ca-ES"/>
        </a:p>
      </dgm:t>
    </dgm:pt>
    <dgm:pt modelId="{4D2AE885-D289-4B84-9E5F-0D1441EE4680}" type="pres">
      <dgm:prSet presAssocID="{813DC468-F901-41AA-AF0D-C4FE061A073F}" presName="diagram" presStyleCnt="0">
        <dgm:presLayoutVars>
          <dgm:dir/>
          <dgm:resizeHandles val="exact"/>
        </dgm:presLayoutVars>
      </dgm:prSet>
      <dgm:spPr/>
    </dgm:pt>
    <dgm:pt modelId="{092A86CE-FE62-4071-B6B2-AD6B73C72854}" type="pres">
      <dgm:prSet presAssocID="{6593DFC4-3441-4F7C-ADD2-1AFDB9B8EA16}" presName="node" presStyleLbl="node1" presStyleIdx="0" presStyleCnt="5" custLinFactNeighborY="-3082">
        <dgm:presLayoutVars>
          <dgm:bulletEnabled val="1"/>
        </dgm:presLayoutVars>
      </dgm:prSet>
      <dgm:spPr/>
    </dgm:pt>
    <dgm:pt modelId="{39FE0657-C2EA-4135-BB22-2602B80824C5}" type="pres">
      <dgm:prSet presAssocID="{26702708-F780-41D7-B1D2-6C61A419B9D0}" presName="sibTrans" presStyleCnt="0"/>
      <dgm:spPr/>
    </dgm:pt>
    <dgm:pt modelId="{CEFBFDD9-E316-404F-9BCF-DCB9C1267E70}" type="pres">
      <dgm:prSet presAssocID="{16682D70-2E02-46AF-AB2D-7418E73D0E6C}" presName="node" presStyleLbl="node1" presStyleIdx="1" presStyleCnt="5">
        <dgm:presLayoutVars>
          <dgm:bulletEnabled val="1"/>
        </dgm:presLayoutVars>
      </dgm:prSet>
      <dgm:spPr/>
    </dgm:pt>
    <dgm:pt modelId="{043384F8-2908-4DE9-B543-0588986F720E}" type="pres">
      <dgm:prSet presAssocID="{EF537287-AF98-411A-8D5C-4949FFCCEBD4}" presName="sibTrans" presStyleCnt="0"/>
      <dgm:spPr/>
    </dgm:pt>
    <dgm:pt modelId="{6650E75B-FD76-4113-B7ED-EF36D65D2B28}" type="pres">
      <dgm:prSet presAssocID="{2FF85541-DE9C-41EB-AF9D-5C7F057F3E4B}" presName="node" presStyleLbl="node1" presStyleIdx="2" presStyleCnt="5">
        <dgm:presLayoutVars>
          <dgm:bulletEnabled val="1"/>
        </dgm:presLayoutVars>
      </dgm:prSet>
      <dgm:spPr/>
    </dgm:pt>
    <dgm:pt modelId="{1569F6AD-2670-4A6F-A69E-90DDED017B62}" type="pres">
      <dgm:prSet presAssocID="{EDF436F2-D80E-4924-BA12-E3791CE1A428}" presName="sibTrans" presStyleCnt="0"/>
      <dgm:spPr/>
    </dgm:pt>
    <dgm:pt modelId="{78A81BB7-8912-4471-AD77-6B3EF3B9BD9E}" type="pres">
      <dgm:prSet presAssocID="{C1776E24-39DA-4040-976F-8D6D8C8F19F2}" presName="node" presStyleLbl="node1" presStyleIdx="3" presStyleCnt="5">
        <dgm:presLayoutVars>
          <dgm:bulletEnabled val="1"/>
        </dgm:presLayoutVars>
      </dgm:prSet>
      <dgm:spPr/>
    </dgm:pt>
    <dgm:pt modelId="{2FD89713-7630-46CA-B0D4-27959A37E003}" type="pres">
      <dgm:prSet presAssocID="{21F46B6A-8DD8-4EDE-9AA2-1AF7D7A88938}" presName="sibTrans" presStyleCnt="0"/>
      <dgm:spPr/>
    </dgm:pt>
    <dgm:pt modelId="{E57AA77C-3BAE-452C-9A81-20E2302E45A7}" type="pres">
      <dgm:prSet presAssocID="{EC046A4F-E9B8-42D2-BE2F-78533140E1C7}" presName="node" presStyleLbl="node1" presStyleIdx="4" presStyleCnt="5">
        <dgm:presLayoutVars>
          <dgm:bulletEnabled val="1"/>
        </dgm:presLayoutVars>
      </dgm:prSet>
      <dgm:spPr/>
    </dgm:pt>
  </dgm:ptLst>
  <dgm:cxnLst>
    <dgm:cxn modelId="{58772C08-A020-F840-BADC-9CE0F9AD24FB}" type="presOf" srcId="{6593DFC4-3441-4F7C-ADD2-1AFDB9B8EA16}" destId="{092A86CE-FE62-4071-B6B2-AD6B73C72854}" srcOrd="0" destOrd="0" presId="urn:microsoft.com/office/officeart/2005/8/layout/default"/>
    <dgm:cxn modelId="{8423F539-919C-4A80-B99E-6523B315D35F}" srcId="{813DC468-F901-41AA-AF0D-C4FE061A073F}" destId="{EC046A4F-E9B8-42D2-BE2F-78533140E1C7}" srcOrd="4" destOrd="0" parTransId="{30F9B28C-76D2-49F1-A67C-6893915D46E5}" sibTransId="{B2E8FA24-373C-4C09-B162-F39FC7AC8322}"/>
    <dgm:cxn modelId="{67BD153C-B20E-0147-9C48-1BD3A0DC1E6A}" type="presOf" srcId="{813DC468-F901-41AA-AF0D-C4FE061A073F}" destId="{4D2AE885-D289-4B84-9E5F-0D1441EE4680}" srcOrd="0" destOrd="0" presId="urn:microsoft.com/office/officeart/2005/8/layout/default"/>
    <dgm:cxn modelId="{C03D285F-F762-47C1-A3C7-F4CE96123039}" srcId="{813DC468-F901-41AA-AF0D-C4FE061A073F}" destId="{16682D70-2E02-46AF-AB2D-7418E73D0E6C}" srcOrd="1" destOrd="0" parTransId="{ACD45F30-F425-48F4-8C4D-ED6F8FABD242}" sibTransId="{EF537287-AF98-411A-8D5C-4949FFCCEBD4}"/>
    <dgm:cxn modelId="{92083F72-82B5-4A2C-82A9-A5C5BC4F0661}" srcId="{813DC468-F901-41AA-AF0D-C4FE061A073F}" destId="{6593DFC4-3441-4F7C-ADD2-1AFDB9B8EA16}" srcOrd="0" destOrd="0" parTransId="{7ECE38F7-C452-46A3-A261-4D1AFF2D78C7}" sibTransId="{26702708-F780-41D7-B1D2-6C61A419B9D0}"/>
    <dgm:cxn modelId="{D250C458-5703-D941-A001-679B6451DD62}" type="presOf" srcId="{16682D70-2E02-46AF-AB2D-7418E73D0E6C}" destId="{CEFBFDD9-E316-404F-9BCF-DCB9C1267E70}" srcOrd="0" destOrd="0" presId="urn:microsoft.com/office/officeart/2005/8/layout/default"/>
    <dgm:cxn modelId="{C05B247D-B457-6D46-BCC9-38B559A5D1D8}" type="presOf" srcId="{C1776E24-39DA-4040-976F-8D6D8C8F19F2}" destId="{78A81BB7-8912-4471-AD77-6B3EF3B9BD9E}" srcOrd="0" destOrd="0" presId="urn:microsoft.com/office/officeart/2005/8/layout/default"/>
    <dgm:cxn modelId="{C1C4678C-A329-4B80-9549-8324DA554DB4}" srcId="{813DC468-F901-41AA-AF0D-C4FE061A073F}" destId="{2FF85541-DE9C-41EB-AF9D-5C7F057F3E4B}" srcOrd="2" destOrd="0" parTransId="{CE4CDD20-442E-43E9-AE1A-C5B111B4C2FD}" sibTransId="{EDF436F2-D80E-4924-BA12-E3791CE1A428}"/>
    <dgm:cxn modelId="{703BBB9B-A074-0B4E-9FA5-E62B426C2757}" type="presOf" srcId="{EC046A4F-E9B8-42D2-BE2F-78533140E1C7}" destId="{E57AA77C-3BAE-452C-9A81-20E2302E45A7}" srcOrd="0" destOrd="0" presId="urn:microsoft.com/office/officeart/2005/8/layout/default"/>
    <dgm:cxn modelId="{E3825BB1-0ECA-43AD-AB92-2CBAB284EA06}" srcId="{813DC468-F901-41AA-AF0D-C4FE061A073F}" destId="{C1776E24-39DA-4040-976F-8D6D8C8F19F2}" srcOrd="3" destOrd="0" parTransId="{ADF9FF63-1086-4156-BB89-C624735056D2}" sibTransId="{21F46B6A-8DD8-4EDE-9AA2-1AF7D7A88938}"/>
    <dgm:cxn modelId="{E2F110BD-B214-7B42-8623-545EA35A6CF8}" type="presOf" srcId="{2FF85541-DE9C-41EB-AF9D-5C7F057F3E4B}" destId="{6650E75B-FD76-4113-B7ED-EF36D65D2B28}" srcOrd="0" destOrd="0" presId="urn:microsoft.com/office/officeart/2005/8/layout/default"/>
    <dgm:cxn modelId="{8851C998-A418-2948-895B-D88060C6E947}" type="presParOf" srcId="{4D2AE885-D289-4B84-9E5F-0D1441EE4680}" destId="{092A86CE-FE62-4071-B6B2-AD6B73C72854}" srcOrd="0" destOrd="0" presId="urn:microsoft.com/office/officeart/2005/8/layout/default"/>
    <dgm:cxn modelId="{89D7D175-62BE-2942-A882-CC67245455A4}" type="presParOf" srcId="{4D2AE885-D289-4B84-9E5F-0D1441EE4680}" destId="{39FE0657-C2EA-4135-BB22-2602B80824C5}" srcOrd="1" destOrd="0" presId="urn:microsoft.com/office/officeart/2005/8/layout/default"/>
    <dgm:cxn modelId="{8F62720A-7427-9640-A987-FA25861645C9}" type="presParOf" srcId="{4D2AE885-D289-4B84-9E5F-0D1441EE4680}" destId="{CEFBFDD9-E316-404F-9BCF-DCB9C1267E70}" srcOrd="2" destOrd="0" presId="urn:microsoft.com/office/officeart/2005/8/layout/default"/>
    <dgm:cxn modelId="{2E5653E4-74D5-BF4A-B507-FEB2B03EED59}" type="presParOf" srcId="{4D2AE885-D289-4B84-9E5F-0D1441EE4680}" destId="{043384F8-2908-4DE9-B543-0588986F720E}" srcOrd="3" destOrd="0" presId="urn:microsoft.com/office/officeart/2005/8/layout/default"/>
    <dgm:cxn modelId="{443110EC-0DC9-7A4B-8AAE-A7FCFBDE44C5}" type="presParOf" srcId="{4D2AE885-D289-4B84-9E5F-0D1441EE4680}" destId="{6650E75B-FD76-4113-B7ED-EF36D65D2B28}" srcOrd="4" destOrd="0" presId="urn:microsoft.com/office/officeart/2005/8/layout/default"/>
    <dgm:cxn modelId="{907DF6F8-1440-FE43-B58B-11D93655AD29}" type="presParOf" srcId="{4D2AE885-D289-4B84-9E5F-0D1441EE4680}" destId="{1569F6AD-2670-4A6F-A69E-90DDED017B62}" srcOrd="5" destOrd="0" presId="urn:microsoft.com/office/officeart/2005/8/layout/default"/>
    <dgm:cxn modelId="{D5E42FE2-2710-9641-AA62-5EF303961423}" type="presParOf" srcId="{4D2AE885-D289-4B84-9E5F-0D1441EE4680}" destId="{78A81BB7-8912-4471-AD77-6B3EF3B9BD9E}" srcOrd="6" destOrd="0" presId="urn:microsoft.com/office/officeart/2005/8/layout/default"/>
    <dgm:cxn modelId="{EDA9C297-B2F8-6748-BC77-805C86CB8347}" type="presParOf" srcId="{4D2AE885-D289-4B84-9E5F-0D1441EE4680}" destId="{2FD89713-7630-46CA-B0D4-27959A37E003}" srcOrd="7" destOrd="0" presId="urn:microsoft.com/office/officeart/2005/8/layout/default"/>
    <dgm:cxn modelId="{CB6027E3-1572-4E44-8F7E-E156EC31BB0E}" type="presParOf" srcId="{4D2AE885-D289-4B84-9E5F-0D1441EE4680}" destId="{E57AA77C-3BAE-452C-9A81-20E2302E45A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89836A-75B9-9F45-A2AA-26CC612ED46D}" type="doc">
      <dgm:prSet loTypeId="urn:microsoft.com/office/officeart/2005/8/layout/chevron2" loCatId="" qsTypeId="urn:microsoft.com/office/officeart/2005/8/quickstyle/simple4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E23848B9-2612-1B4A-9084-86A62CC4CFA1}">
      <dgm:prSet phldrT="[Text]"/>
      <dgm:spPr/>
      <dgm:t>
        <a:bodyPr/>
        <a:lstStyle/>
        <a:p>
          <a:r>
            <a:rPr lang="en-US" dirty="0">
              <a:latin typeface="+mj-lt"/>
            </a:rPr>
            <a:t>1</a:t>
          </a:r>
          <a:r>
            <a:rPr lang="en-US" baseline="30000" dirty="0">
              <a:latin typeface="+mj-lt"/>
            </a:rPr>
            <a:t>st</a:t>
          </a:r>
          <a:r>
            <a:rPr lang="en-US" dirty="0">
              <a:latin typeface="+mj-lt"/>
            </a:rPr>
            <a:t> layer</a:t>
          </a:r>
        </a:p>
      </dgm:t>
    </dgm:pt>
    <dgm:pt modelId="{8B891AE7-BCBA-C74C-AAA0-601EAA62812B}" type="parTrans" cxnId="{CE755EAC-C6DD-9449-85C7-32079A5239FB}">
      <dgm:prSet/>
      <dgm:spPr/>
      <dgm:t>
        <a:bodyPr/>
        <a:lstStyle/>
        <a:p>
          <a:endParaRPr lang="en-US"/>
        </a:p>
      </dgm:t>
    </dgm:pt>
    <dgm:pt modelId="{6B14C62B-3B05-A74F-8FFD-C3FAB968BF54}" type="sibTrans" cxnId="{CE755EAC-C6DD-9449-85C7-32079A5239FB}">
      <dgm:prSet/>
      <dgm:spPr/>
      <dgm:t>
        <a:bodyPr/>
        <a:lstStyle/>
        <a:p>
          <a:endParaRPr lang="en-US"/>
        </a:p>
      </dgm:t>
    </dgm:pt>
    <dgm:pt modelId="{217FBCBB-8BCC-CA4A-90CF-67A36B875D62}">
      <dgm:prSet phldrT="[Text]"/>
      <dgm:spPr/>
      <dgm:t>
        <a:bodyPr/>
        <a:lstStyle/>
        <a:p>
          <a:r>
            <a:rPr lang="en-US" dirty="0">
              <a:latin typeface="+mj-lt"/>
            </a:rPr>
            <a:t>Examination of expenditure by auditor/competent</a:t>
          </a:r>
          <a:r>
            <a:rPr lang="en-US" baseline="0" dirty="0">
              <a:latin typeface="+mj-lt"/>
            </a:rPr>
            <a:t> public officer to support payment claim</a:t>
          </a:r>
          <a:endParaRPr lang="en-US" dirty="0">
            <a:latin typeface="+mj-lt"/>
          </a:endParaRPr>
        </a:p>
      </dgm:t>
    </dgm:pt>
    <dgm:pt modelId="{C86D3E0F-DB6D-0242-8EE7-0ABEB40B42CD}" type="parTrans" cxnId="{DC0F7404-8287-5449-9739-3FD0B5A6C5E9}">
      <dgm:prSet/>
      <dgm:spPr/>
      <dgm:t>
        <a:bodyPr/>
        <a:lstStyle/>
        <a:p>
          <a:endParaRPr lang="en-US"/>
        </a:p>
      </dgm:t>
    </dgm:pt>
    <dgm:pt modelId="{CA9BC20E-77D9-D94C-8B3A-037315E72D81}" type="sibTrans" cxnId="{DC0F7404-8287-5449-9739-3FD0B5A6C5E9}">
      <dgm:prSet/>
      <dgm:spPr/>
      <dgm:t>
        <a:bodyPr/>
        <a:lstStyle/>
        <a:p>
          <a:endParaRPr lang="en-US"/>
        </a:p>
      </dgm:t>
    </dgm:pt>
    <dgm:pt modelId="{4BC0D287-F4A6-D34B-8CD6-05C317D125A2}">
      <dgm:prSet phldrT="[Text]"/>
      <dgm:spPr/>
      <dgm:t>
        <a:bodyPr/>
        <a:lstStyle/>
        <a:p>
          <a:r>
            <a:rPr lang="en-US" dirty="0">
              <a:latin typeface="+mj-lt"/>
            </a:rPr>
            <a:t>Article 32 of ENI CBC IR</a:t>
          </a:r>
        </a:p>
      </dgm:t>
    </dgm:pt>
    <dgm:pt modelId="{F36350CA-C645-BD45-9E64-08BC728DBD54}" type="parTrans" cxnId="{E52102A6-BEC3-8445-A5EB-5F6CEA5284C7}">
      <dgm:prSet/>
      <dgm:spPr/>
      <dgm:t>
        <a:bodyPr/>
        <a:lstStyle/>
        <a:p>
          <a:endParaRPr lang="en-US"/>
        </a:p>
      </dgm:t>
    </dgm:pt>
    <dgm:pt modelId="{B17DAB44-3F56-1941-984E-E76E7FA15192}" type="sibTrans" cxnId="{E52102A6-BEC3-8445-A5EB-5F6CEA5284C7}">
      <dgm:prSet/>
      <dgm:spPr/>
      <dgm:t>
        <a:bodyPr/>
        <a:lstStyle/>
        <a:p>
          <a:endParaRPr lang="en-US"/>
        </a:p>
      </dgm:t>
    </dgm:pt>
    <dgm:pt modelId="{9DA75E89-43DA-294F-833D-EA2D18C92AEE}">
      <dgm:prSet phldrT="[Text]"/>
      <dgm:spPr/>
      <dgm:t>
        <a:bodyPr/>
        <a:lstStyle/>
        <a:p>
          <a:r>
            <a:rPr lang="en-US" b="0" dirty="0">
              <a:latin typeface="+mj-lt"/>
            </a:rPr>
            <a:t>2</a:t>
          </a:r>
          <a:r>
            <a:rPr lang="en-US" b="0" baseline="30000" dirty="0">
              <a:latin typeface="+mj-lt"/>
            </a:rPr>
            <a:t>nd</a:t>
          </a:r>
          <a:r>
            <a:rPr lang="en-US" b="0" dirty="0">
              <a:latin typeface="+mj-lt"/>
            </a:rPr>
            <a:t> layer</a:t>
          </a:r>
        </a:p>
      </dgm:t>
    </dgm:pt>
    <dgm:pt modelId="{3FAC404B-6F07-A64C-8C61-6186B90D18B9}" type="parTrans" cxnId="{D0B62F54-4FD7-2C4B-B36E-31BB4FD0FE80}">
      <dgm:prSet/>
      <dgm:spPr/>
      <dgm:t>
        <a:bodyPr/>
        <a:lstStyle/>
        <a:p>
          <a:endParaRPr lang="en-US"/>
        </a:p>
      </dgm:t>
    </dgm:pt>
    <dgm:pt modelId="{F533D104-6A12-FE4C-9001-DAE3705B7406}" type="sibTrans" cxnId="{D0B62F54-4FD7-2C4B-B36E-31BB4FD0FE80}">
      <dgm:prSet/>
      <dgm:spPr/>
      <dgm:t>
        <a:bodyPr/>
        <a:lstStyle/>
        <a:p>
          <a:endParaRPr lang="en-US"/>
        </a:p>
      </dgm:t>
    </dgm:pt>
    <dgm:pt modelId="{18831A66-730A-4148-9FFB-2DC358A37487}">
      <dgm:prSet phldrT="[Text]"/>
      <dgm:spPr/>
      <dgm:t>
        <a:bodyPr/>
        <a:lstStyle/>
        <a:p>
          <a:r>
            <a:rPr lang="en-US" b="0" dirty="0">
              <a:latin typeface="+mj-lt"/>
            </a:rPr>
            <a:t>Verifications (administrative for each payment claim and sample for on-the-spot) by Managing</a:t>
          </a:r>
          <a:r>
            <a:rPr lang="en-US" b="0" baseline="0" dirty="0">
              <a:latin typeface="+mj-lt"/>
            </a:rPr>
            <a:t> Authority</a:t>
          </a:r>
          <a:r>
            <a:rPr lang="en-US" b="0" dirty="0">
              <a:latin typeface="+mj-lt"/>
            </a:rPr>
            <a:t> with support by Control Contact Point</a:t>
          </a:r>
        </a:p>
      </dgm:t>
    </dgm:pt>
    <dgm:pt modelId="{C46343D9-7B41-624B-AA68-FA6F3F6141D9}" type="parTrans" cxnId="{7C0235A9-3036-844D-A5D2-0559D1A9210E}">
      <dgm:prSet/>
      <dgm:spPr/>
      <dgm:t>
        <a:bodyPr/>
        <a:lstStyle/>
        <a:p>
          <a:endParaRPr lang="en-US"/>
        </a:p>
      </dgm:t>
    </dgm:pt>
    <dgm:pt modelId="{C7DF58BB-B508-2644-8EAA-B919AED2A9DC}" type="sibTrans" cxnId="{7C0235A9-3036-844D-A5D2-0559D1A9210E}">
      <dgm:prSet/>
      <dgm:spPr/>
      <dgm:t>
        <a:bodyPr/>
        <a:lstStyle/>
        <a:p>
          <a:endParaRPr lang="en-US"/>
        </a:p>
      </dgm:t>
    </dgm:pt>
    <dgm:pt modelId="{422F65B1-3D0C-3542-A49A-398E50E63B65}">
      <dgm:prSet phldrT="[Text]"/>
      <dgm:spPr/>
      <dgm:t>
        <a:bodyPr/>
        <a:lstStyle/>
        <a:p>
          <a:r>
            <a:rPr lang="en-US" b="0" dirty="0">
              <a:latin typeface="+mj-lt"/>
            </a:rPr>
            <a:t>Article 26 of ENI CBC IR</a:t>
          </a:r>
        </a:p>
      </dgm:t>
    </dgm:pt>
    <dgm:pt modelId="{7509EC93-3ECA-EA4F-A129-D4E0A489FA43}" type="parTrans" cxnId="{7098E122-18AE-8348-8E2B-75F47ADE4E0A}">
      <dgm:prSet/>
      <dgm:spPr/>
      <dgm:t>
        <a:bodyPr/>
        <a:lstStyle/>
        <a:p>
          <a:endParaRPr lang="en-US"/>
        </a:p>
      </dgm:t>
    </dgm:pt>
    <dgm:pt modelId="{9EB2F1C1-F34E-3F49-9064-11D8181F6C99}" type="sibTrans" cxnId="{7098E122-18AE-8348-8E2B-75F47ADE4E0A}">
      <dgm:prSet/>
      <dgm:spPr/>
      <dgm:t>
        <a:bodyPr/>
        <a:lstStyle/>
        <a:p>
          <a:endParaRPr lang="en-US"/>
        </a:p>
      </dgm:t>
    </dgm:pt>
    <dgm:pt modelId="{01A56102-7F52-B74E-A928-EE6A64E26BA4}">
      <dgm:prSet phldrT="[Text]"/>
      <dgm:spPr/>
      <dgm:t>
        <a:bodyPr/>
        <a:lstStyle/>
        <a:p>
          <a:r>
            <a:rPr lang="en-US" dirty="0">
              <a:latin typeface="+mj-lt"/>
            </a:rPr>
            <a:t>3</a:t>
          </a:r>
          <a:r>
            <a:rPr lang="en-US" baseline="30000" dirty="0">
              <a:latin typeface="+mj-lt"/>
            </a:rPr>
            <a:t>rd</a:t>
          </a:r>
          <a:r>
            <a:rPr lang="en-US" dirty="0">
              <a:latin typeface="+mj-lt"/>
            </a:rPr>
            <a:t> layer</a:t>
          </a:r>
        </a:p>
      </dgm:t>
    </dgm:pt>
    <dgm:pt modelId="{5130BC67-6A64-934A-83F6-0C57D0CC3E7A}" type="parTrans" cxnId="{6321E4BE-5667-5E49-99E1-CFAEC65F4623}">
      <dgm:prSet/>
      <dgm:spPr/>
      <dgm:t>
        <a:bodyPr/>
        <a:lstStyle/>
        <a:p>
          <a:endParaRPr lang="en-US"/>
        </a:p>
      </dgm:t>
    </dgm:pt>
    <dgm:pt modelId="{DFEF8240-E8ED-F542-A1BB-963E5CBEECE3}" type="sibTrans" cxnId="{6321E4BE-5667-5E49-99E1-CFAEC65F4623}">
      <dgm:prSet/>
      <dgm:spPr/>
      <dgm:t>
        <a:bodyPr/>
        <a:lstStyle/>
        <a:p>
          <a:endParaRPr lang="en-US"/>
        </a:p>
      </dgm:t>
    </dgm:pt>
    <dgm:pt modelId="{2EB4690B-20EC-5244-A0F3-6EA8F1F1BB1A}">
      <dgm:prSet phldrT="[Text]"/>
      <dgm:spPr/>
      <dgm:t>
        <a:bodyPr/>
        <a:lstStyle/>
        <a:p>
          <a:r>
            <a:rPr lang="en-US" dirty="0">
              <a:latin typeface="+mj-lt"/>
            </a:rPr>
            <a:t>Possible audit by Audit Authority</a:t>
          </a:r>
          <a:r>
            <a:rPr lang="en-US" baseline="0" dirty="0">
              <a:latin typeface="+mj-lt"/>
            </a:rPr>
            <a:t> on the sample of projects</a:t>
          </a:r>
          <a:endParaRPr lang="en-US" dirty="0">
            <a:latin typeface="+mj-lt"/>
          </a:endParaRPr>
        </a:p>
      </dgm:t>
    </dgm:pt>
    <dgm:pt modelId="{A5E1CF2B-3CCC-CF44-A427-95BF7BF121CA}" type="parTrans" cxnId="{C158190D-6CFF-EE4E-89B6-DA3950094930}">
      <dgm:prSet/>
      <dgm:spPr/>
      <dgm:t>
        <a:bodyPr/>
        <a:lstStyle/>
        <a:p>
          <a:endParaRPr lang="en-US"/>
        </a:p>
      </dgm:t>
    </dgm:pt>
    <dgm:pt modelId="{1159B7D5-6098-AB4D-9606-6FC3D1B03103}" type="sibTrans" cxnId="{C158190D-6CFF-EE4E-89B6-DA3950094930}">
      <dgm:prSet/>
      <dgm:spPr/>
      <dgm:t>
        <a:bodyPr/>
        <a:lstStyle/>
        <a:p>
          <a:endParaRPr lang="en-US"/>
        </a:p>
      </dgm:t>
    </dgm:pt>
    <dgm:pt modelId="{8BE81C41-55EE-C34C-B699-7129973BE085}">
      <dgm:prSet phldrT="[Text]"/>
      <dgm:spPr/>
      <dgm:t>
        <a:bodyPr/>
        <a:lstStyle/>
        <a:p>
          <a:r>
            <a:rPr lang="en-US" dirty="0">
              <a:latin typeface="+mj-lt"/>
            </a:rPr>
            <a:t>Article 28 of ENI CBC IR</a:t>
          </a:r>
        </a:p>
      </dgm:t>
    </dgm:pt>
    <dgm:pt modelId="{394E4675-2A4E-1340-9A1C-C1D57F719129}" type="parTrans" cxnId="{BA61876B-22E5-4946-BB2E-CCA0B1267DBA}">
      <dgm:prSet/>
      <dgm:spPr/>
      <dgm:t>
        <a:bodyPr/>
        <a:lstStyle/>
        <a:p>
          <a:endParaRPr lang="en-US"/>
        </a:p>
      </dgm:t>
    </dgm:pt>
    <dgm:pt modelId="{D39D06CA-D835-E144-B5AF-FBAF185DC811}" type="sibTrans" cxnId="{BA61876B-22E5-4946-BB2E-CCA0B1267DBA}">
      <dgm:prSet/>
      <dgm:spPr/>
      <dgm:t>
        <a:bodyPr/>
        <a:lstStyle/>
        <a:p>
          <a:endParaRPr lang="en-US"/>
        </a:p>
      </dgm:t>
    </dgm:pt>
    <dgm:pt modelId="{A45F518E-1454-1A48-8D0D-68170F7A315E}" type="pres">
      <dgm:prSet presAssocID="{8689836A-75B9-9F45-A2AA-26CC612ED46D}" presName="linearFlow" presStyleCnt="0">
        <dgm:presLayoutVars>
          <dgm:dir/>
          <dgm:animLvl val="lvl"/>
          <dgm:resizeHandles val="exact"/>
        </dgm:presLayoutVars>
      </dgm:prSet>
      <dgm:spPr/>
    </dgm:pt>
    <dgm:pt modelId="{25CD615D-CE32-3145-9E9C-4B64D0B77220}" type="pres">
      <dgm:prSet presAssocID="{E23848B9-2612-1B4A-9084-86A62CC4CFA1}" presName="composite" presStyleCnt="0"/>
      <dgm:spPr/>
    </dgm:pt>
    <dgm:pt modelId="{B9C01FF2-8084-9541-82B8-10717F8C93AC}" type="pres">
      <dgm:prSet presAssocID="{E23848B9-2612-1B4A-9084-86A62CC4CFA1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88B02ECB-C381-A94A-A94B-87193CECBB8F}" type="pres">
      <dgm:prSet presAssocID="{E23848B9-2612-1B4A-9084-86A62CC4CFA1}" presName="descendantText" presStyleLbl="alignAcc1" presStyleIdx="0" presStyleCnt="3" custLinFactNeighborX="1210" custLinFactNeighborY="-73249">
        <dgm:presLayoutVars>
          <dgm:bulletEnabled val="1"/>
        </dgm:presLayoutVars>
      </dgm:prSet>
      <dgm:spPr/>
    </dgm:pt>
    <dgm:pt modelId="{239C7909-2615-8745-9489-EB25D1E41412}" type="pres">
      <dgm:prSet presAssocID="{6B14C62B-3B05-A74F-8FFD-C3FAB968BF54}" presName="sp" presStyleCnt="0"/>
      <dgm:spPr/>
    </dgm:pt>
    <dgm:pt modelId="{C218FA9A-49CB-864B-B3F3-71EF03691F6B}" type="pres">
      <dgm:prSet presAssocID="{9DA75E89-43DA-294F-833D-EA2D18C92AEE}" presName="composite" presStyleCnt="0"/>
      <dgm:spPr/>
    </dgm:pt>
    <dgm:pt modelId="{63C52E64-6D1F-8C4A-95E9-37DC9845B576}" type="pres">
      <dgm:prSet presAssocID="{9DA75E89-43DA-294F-833D-EA2D18C92AEE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F3ED8A8D-A224-AA4C-BFC5-7F4F1452B3C1}" type="pres">
      <dgm:prSet presAssocID="{9DA75E89-43DA-294F-833D-EA2D18C92AEE}" presName="descendantText" presStyleLbl="alignAcc1" presStyleIdx="1" presStyleCnt="3">
        <dgm:presLayoutVars>
          <dgm:bulletEnabled val="1"/>
        </dgm:presLayoutVars>
      </dgm:prSet>
      <dgm:spPr/>
    </dgm:pt>
    <dgm:pt modelId="{A8944804-421D-C444-9E12-88578DB2FCB7}" type="pres">
      <dgm:prSet presAssocID="{F533D104-6A12-FE4C-9001-DAE3705B7406}" presName="sp" presStyleCnt="0"/>
      <dgm:spPr/>
    </dgm:pt>
    <dgm:pt modelId="{1D2D3A87-E781-D848-944D-6696B1668120}" type="pres">
      <dgm:prSet presAssocID="{01A56102-7F52-B74E-A928-EE6A64E26BA4}" presName="composite" presStyleCnt="0"/>
      <dgm:spPr/>
    </dgm:pt>
    <dgm:pt modelId="{177A894C-015C-E645-A04F-4C1D1A30E492}" type="pres">
      <dgm:prSet presAssocID="{01A56102-7F52-B74E-A928-EE6A64E26BA4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697F53FD-768C-8A45-B432-2ACD29E82C49}" type="pres">
      <dgm:prSet presAssocID="{01A56102-7F52-B74E-A928-EE6A64E26BA4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DC0F7404-8287-5449-9739-3FD0B5A6C5E9}" srcId="{E23848B9-2612-1B4A-9084-86A62CC4CFA1}" destId="{217FBCBB-8BCC-CA4A-90CF-67A36B875D62}" srcOrd="0" destOrd="0" parTransId="{C86D3E0F-DB6D-0242-8EE7-0ABEB40B42CD}" sibTransId="{CA9BC20E-77D9-D94C-8B3A-037315E72D81}"/>
    <dgm:cxn modelId="{27D1CE05-85DF-4993-8AC3-9869F2F61350}" type="presOf" srcId="{422F65B1-3D0C-3542-A49A-398E50E63B65}" destId="{F3ED8A8D-A224-AA4C-BFC5-7F4F1452B3C1}" srcOrd="0" destOrd="1" presId="urn:microsoft.com/office/officeart/2005/8/layout/chevron2"/>
    <dgm:cxn modelId="{C158190D-6CFF-EE4E-89B6-DA3950094930}" srcId="{01A56102-7F52-B74E-A928-EE6A64E26BA4}" destId="{2EB4690B-20EC-5244-A0F3-6EA8F1F1BB1A}" srcOrd="0" destOrd="0" parTransId="{A5E1CF2B-3CCC-CF44-A427-95BF7BF121CA}" sibTransId="{1159B7D5-6098-AB4D-9606-6FC3D1B03103}"/>
    <dgm:cxn modelId="{D09B0E21-84EA-4100-9A85-053B41307AD9}" type="presOf" srcId="{18831A66-730A-4148-9FFB-2DC358A37487}" destId="{F3ED8A8D-A224-AA4C-BFC5-7F4F1452B3C1}" srcOrd="0" destOrd="0" presId="urn:microsoft.com/office/officeart/2005/8/layout/chevron2"/>
    <dgm:cxn modelId="{7098E122-18AE-8348-8E2B-75F47ADE4E0A}" srcId="{9DA75E89-43DA-294F-833D-EA2D18C92AEE}" destId="{422F65B1-3D0C-3542-A49A-398E50E63B65}" srcOrd="1" destOrd="0" parTransId="{7509EC93-3ECA-EA4F-A129-D4E0A489FA43}" sibTransId="{9EB2F1C1-F34E-3F49-9064-11D8181F6C99}"/>
    <dgm:cxn modelId="{98C97A2A-BC51-4918-8492-AD9045139796}" type="presOf" srcId="{217FBCBB-8BCC-CA4A-90CF-67A36B875D62}" destId="{88B02ECB-C381-A94A-A94B-87193CECBB8F}" srcOrd="0" destOrd="0" presId="urn:microsoft.com/office/officeart/2005/8/layout/chevron2"/>
    <dgm:cxn modelId="{BA61876B-22E5-4946-BB2E-CCA0B1267DBA}" srcId="{01A56102-7F52-B74E-A928-EE6A64E26BA4}" destId="{8BE81C41-55EE-C34C-B699-7129973BE085}" srcOrd="1" destOrd="0" parTransId="{394E4675-2A4E-1340-9A1C-C1D57F719129}" sibTransId="{D39D06CA-D835-E144-B5AF-FBAF185DC811}"/>
    <dgm:cxn modelId="{D0B62F54-4FD7-2C4B-B36E-31BB4FD0FE80}" srcId="{8689836A-75B9-9F45-A2AA-26CC612ED46D}" destId="{9DA75E89-43DA-294F-833D-EA2D18C92AEE}" srcOrd="1" destOrd="0" parTransId="{3FAC404B-6F07-A64C-8C61-6186B90D18B9}" sibTransId="{F533D104-6A12-FE4C-9001-DAE3705B7406}"/>
    <dgm:cxn modelId="{19F06D7B-03FD-46A8-9B2D-A9A1D097C73A}" type="presOf" srcId="{01A56102-7F52-B74E-A928-EE6A64E26BA4}" destId="{177A894C-015C-E645-A04F-4C1D1A30E492}" srcOrd="0" destOrd="0" presId="urn:microsoft.com/office/officeart/2005/8/layout/chevron2"/>
    <dgm:cxn modelId="{1E5DFD81-341E-4413-94D0-40EE3D2F325C}" type="presOf" srcId="{4BC0D287-F4A6-D34B-8CD6-05C317D125A2}" destId="{88B02ECB-C381-A94A-A94B-87193CECBB8F}" srcOrd="0" destOrd="1" presId="urn:microsoft.com/office/officeart/2005/8/layout/chevron2"/>
    <dgm:cxn modelId="{AE22619D-FFD7-4D9E-A6B6-DA1CA62F6DB3}" type="presOf" srcId="{9DA75E89-43DA-294F-833D-EA2D18C92AEE}" destId="{63C52E64-6D1F-8C4A-95E9-37DC9845B576}" srcOrd="0" destOrd="0" presId="urn:microsoft.com/office/officeart/2005/8/layout/chevron2"/>
    <dgm:cxn modelId="{B35908A5-B99B-44F6-9405-1B0064F64281}" type="presOf" srcId="{2EB4690B-20EC-5244-A0F3-6EA8F1F1BB1A}" destId="{697F53FD-768C-8A45-B432-2ACD29E82C49}" srcOrd="0" destOrd="0" presId="urn:microsoft.com/office/officeart/2005/8/layout/chevron2"/>
    <dgm:cxn modelId="{E52102A6-BEC3-8445-A5EB-5F6CEA5284C7}" srcId="{E23848B9-2612-1B4A-9084-86A62CC4CFA1}" destId="{4BC0D287-F4A6-D34B-8CD6-05C317D125A2}" srcOrd="1" destOrd="0" parTransId="{F36350CA-C645-BD45-9E64-08BC728DBD54}" sibTransId="{B17DAB44-3F56-1941-984E-E76E7FA15192}"/>
    <dgm:cxn modelId="{7C0235A9-3036-844D-A5D2-0559D1A9210E}" srcId="{9DA75E89-43DA-294F-833D-EA2D18C92AEE}" destId="{18831A66-730A-4148-9FFB-2DC358A37487}" srcOrd="0" destOrd="0" parTransId="{C46343D9-7B41-624B-AA68-FA6F3F6141D9}" sibTransId="{C7DF58BB-B508-2644-8EAA-B919AED2A9DC}"/>
    <dgm:cxn modelId="{CE755EAC-C6DD-9449-85C7-32079A5239FB}" srcId="{8689836A-75B9-9F45-A2AA-26CC612ED46D}" destId="{E23848B9-2612-1B4A-9084-86A62CC4CFA1}" srcOrd="0" destOrd="0" parTransId="{8B891AE7-BCBA-C74C-AAA0-601EAA62812B}" sibTransId="{6B14C62B-3B05-A74F-8FFD-C3FAB968BF54}"/>
    <dgm:cxn modelId="{401338AD-98CD-4F00-AB54-8463685DE834}" type="presOf" srcId="{8BE81C41-55EE-C34C-B699-7129973BE085}" destId="{697F53FD-768C-8A45-B432-2ACD29E82C49}" srcOrd="0" destOrd="1" presId="urn:microsoft.com/office/officeart/2005/8/layout/chevron2"/>
    <dgm:cxn modelId="{6321E4BE-5667-5E49-99E1-CFAEC65F4623}" srcId="{8689836A-75B9-9F45-A2AA-26CC612ED46D}" destId="{01A56102-7F52-B74E-A928-EE6A64E26BA4}" srcOrd="2" destOrd="0" parTransId="{5130BC67-6A64-934A-83F6-0C57D0CC3E7A}" sibTransId="{DFEF8240-E8ED-F542-A1BB-963E5CBEECE3}"/>
    <dgm:cxn modelId="{7DA646D0-080E-46AF-92A3-84C2F716F93C}" type="presOf" srcId="{8689836A-75B9-9F45-A2AA-26CC612ED46D}" destId="{A45F518E-1454-1A48-8D0D-68170F7A315E}" srcOrd="0" destOrd="0" presId="urn:microsoft.com/office/officeart/2005/8/layout/chevron2"/>
    <dgm:cxn modelId="{15104AE2-9E05-49F1-9B13-2F82CFB2F231}" type="presOf" srcId="{E23848B9-2612-1B4A-9084-86A62CC4CFA1}" destId="{B9C01FF2-8084-9541-82B8-10717F8C93AC}" srcOrd="0" destOrd="0" presId="urn:microsoft.com/office/officeart/2005/8/layout/chevron2"/>
    <dgm:cxn modelId="{54F70293-0004-45CE-A775-9AE6AA110947}" type="presParOf" srcId="{A45F518E-1454-1A48-8D0D-68170F7A315E}" destId="{25CD615D-CE32-3145-9E9C-4B64D0B77220}" srcOrd="0" destOrd="0" presId="urn:microsoft.com/office/officeart/2005/8/layout/chevron2"/>
    <dgm:cxn modelId="{0D4391ED-3D7F-495A-ABF5-22DEC327A53B}" type="presParOf" srcId="{25CD615D-CE32-3145-9E9C-4B64D0B77220}" destId="{B9C01FF2-8084-9541-82B8-10717F8C93AC}" srcOrd="0" destOrd="0" presId="urn:microsoft.com/office/officeart/2005/8/layout/chevron2"/>
    <dgm:cxn modelId="{A1441B6C-22CE-4DBA-9A59-1FA06980AF19}" type="presParOf" srcId="{25CD615D-CE32-3145-9E9C-4B64D0B77220}" destId="{88B02ECB-C381-A94A-A94B-87193CECBB8F}" srcOrd="1" destOrd="0" presId="urn:microsoft.com/office/officeart/2005/8/layout/chevron2"/>
    <dgm:cxn modelId="{72CE2BFD-F0F3-4098-81B4-0A7C3FD67238}" type="presParOf" srcId="{A45F518E-1454-1A48-8D0D-68170F7A315E}" destId="{239C7909-2615-8745-9489-EB25D1E41412}" srcOrd="1" destOrd="0" presId="urn:microsoft.com/office/officeart/2005/8/layout/chevron2"/>
    <dgm:cxn modelId="{FABB501F-70FA-42A9-A951-B67D7A0C5E12}" type="presParOf" srcId="{A45F518E-1454-1A48-8D0D-68170F7A315E}" destId="{C218FA9A-49CB-864B-B3F3-71EF03691F6B}" srcOrd="2" destOrd="0" presId="urn:microsoft.com/office/officeart/2005/8/layout/chevron2"/>
    <dgm:cxn modelId="{3E512845-7EEB-4533-8288-E1AE8F606938}" type="presParOf" srcId="{C218FA9A-49CB-864B-B3F3-71EF03691F6B}" destId="{63C52E64-6D1F-8C4A-95E9-37DC9845B576}" srcOrd="0" destOrd="0" presId="urn:microsoft.com/office/officeart/2005/8/layout/chevron2"/>
    <dgm:cxn modelId="{D22B62B6-6A18-409A-A817-5925F39DEE18}" type="presParOf" srcId="{C218FA9A-49CB-864B-B3F3-71EF03691F6B}" destId="{F3ED8A8D-A224-AA4C-BFC5-7F4F1452B3C1}" srcOrd="1" destOrd="0" presId="urn:microsoft.com/office/officeart/2005/8/layout/chevron2"/>
    <dgm:cxn modelId="{EDD94FFD-2BBF-4BB3-A181-8796F1BB4DBB}" type="presParOf" srcId="{A45F518E-1454-1A48-8D0D-68170F7A315E}" destId="{A8944804-421D-C444-9E12-88578DB2FCB7}" srcOrd="3" destOrd="0" presId="urn:microsoft.com/office/officeart/2005/8/layout/chevron2"/>
    <dgm:cxn modelId="{939FAE5B-EB4C-4235-86D4-675D39233023}" type="presParOf" srcId="{A45F518E-1454-1A48-8D0D-68170F7A315E}" destId="{1D2D3A87-E781-D848-944D-6696B1668120}" srcOrd="4" destOrd="0" presId="urn:microsoft.com/office/officeart/2005/8/layout/chevron2"/>
    <dgm:cxn modelId="{2734BAE7-F05A-45DF-A76A-3B5D390A330F}" type="presParOf" srcId="{1D2D3A87-E781-D848-944D-6696B1668120}" destId="{177A894C-015C-E645-A04F-4C1D1A30E492}" srcOrd="0" destOrd="0" presId="urn:microsoft.com/office/officeart/2005/8/layout/chevron2"/>
    <dgm:cxn modelId="{C554D7BB-F36D-41B0-828B-D739E61DD083}" type="presParOf" srcId="{1D2D3A87-E781-D848-944D-6696B1668120}" destId="{697F53FD-768C-8A45-B432-2ACD29E82C4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C3C8BD5-1203-4BD8-A21A-D2D537AE7820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ca-ES"/>
        </a:p>
      </dgm:t>
    </dgm:pt>
    <dgm:pt modelId="{94947A93-6DB8-44D9-ACAB-64BB41E7747A}">
      <dgm:prSet phldrT="[Text]"/>
      <dgm:spPr/>
      <dgm:t>
        <a:bodyPr/>
        <a:lstStyle/>
        <a:p>
          <a:r>
            <a:rPr lang="en-US" noProof="0" dirty="0">
              <a:latin typeface="+mj-lt"/>
            </a:rPr>
            <a:t>Corruption</a:t>
          </a:r>
        </a:p>
      </dgm:t>
    </dgm:pt>
    <dgm:pt modelId="{8C16B11D-F9CF-4804-B202-12AE70398645}" type="parTrans" cxnId="{E313284D-BA3E-405D-8BDF-798698A18FFB}">
      <dgm:prSet/>
      <dgm:spPr/>
      <dgm:t>
        <a:bodyPr/>
        <a:lstStyle/>
        <a:p>
          <a:endParaRPr lang="ca-ES"/>
        </a:p>
      </dgm:t>
    </dgm:pt>
    <dgm:pt modelId="{AF318EFE-7B3D-40B0-BD1D-09063ECC3B14}" type="sibTrans" cxnId="{E313284D-BA3E-405D-8BDF-798698A18FFB}">
      <dgm:prSet/>
      <dgm:spPr/>
      <dgm:t>
        <a:bodyPr/>
        <a:lstStyle/>
        <a:p>
          <a:endParaRPr lang="ca-ES"/>
        </a:p>
      </dgm:t>
    </dgm:pt>
    <dgm:pt modelId="{DAA7F554-1A64-4B3F-AC8E-BE641F0765C6}">
      <dgm:prSet phldrT="[Text]"/>
      <dgm:spPr/>
      <dgm:t>
        <a:bodyPr/>
        <a:lstStyle/>
        <a:p>
          <a:r>
            <a:rPr lang="en-US" noProof="0" dirty="0">
              <a:latin typeface="+mj-lt"/>
            </a:rPr>
            <a:t>Conflict of interest</a:t>
          </a:r>
        </a:p>
      </dgm:t>
    </dgm:pt>
    <dgm:pt modelId="{ED60ECDB-D17D-40B7-BD0D-7A3D6B9C1D06}" type="parTrans" cxnId="{E0B03A85-2ED9-4971-A3F1-7A216AF30218}">
      <dgm:prSet/>
      <dgm:spPr/>
      <dgm:t>
        <a:bodyPr/>
        <a:lstStyle/>
        <a:p>
          <a:endParaRPr lang="ca-ES"/>
        </a:p>
      </dgm:t>
    </dgm:pt>
    <dgm:pt modelId="{BD2FD04A-0A44-4BAB-A3D8-85FA18DC298E}" type="sibTrans" cxnId="{E0B03A85-2ED9-4971-A3F1-7A216AF30218}">
      <dgm:prSet/>
      <dgm:spPr/>
      <dgm:t>
        <a:bodyPr/>
        <a:lstStyle/>
        <a:p>
          <a:endParaRPr lang="ca-ES"/>
        </a:p>
      </dgm:t>
    </dgm:pt>
    <dgm:pt modelId="{2225392C-D15F-4871-BEC4-0763FDD3D4F0}">
      <dgm:prSet phldrT="[Text]"/>
      <dgm:spPr/>
      <dgm:t>
        <a:bodyPr/>
        <a:lstStyle/>
        <a:p>
          <a:r>
            <a:rPr lang="en-US" noProof="0" dirty="0">
              <a:latin typeface="+mj-lt"/>
            </a:rPr>
            <a:t>Bribery</a:t>
          </a:r>
        </a:p>
      </dgm:t>
    </dgm:pt>
    <dgm:pt modelId="{EDEBA0BD-B3FC-42E2-B90D-C70A07954A76}" type="parTrans" cxnId="{CAEEE68F-FB8A-4F35-96F2-4C9DC56C59F1}">
      <dgm:prSet/>
      <dgm:spPr/>
      <dgm:t>
        <a:bodyPr/>
        <a:lstStyle/>
        <a:p>
          <a:endParaRPr lang="ca-ES"/>
        </a:p>
      </dgm:t>
    </dgm:pt>
    <dgm:pt modelId="{4FC4A108-EBC7-44ED-A6B0-1B3BFE3CF43F}" type="sibTrans" cxnId="{CAEEE68F-FB8A-4F35-96F2-4C9DC56C59F1}">
      <dgm:prSet/>
      <dgm:spPr/>
      <dgm:t>
        <a:bodyPr/>
        <a:lstStyle/>
        <a:p>
          <a:endParaRPr lang="ca-ES"/>
        </a:p>
      </dgm:t>
    </dgm:pt>
    <dgm:pt modelId="{05B86161-4740-494D-844D-8E32EE681621}">
      <dgm:prSet phldrT="[Text]"/>
      <dgm:spPr/>
      <dgm:t>
        <a:bodyPr/>
        <a:lstStyle/>
        <a:p>
          <a:r>
            <a:rPr lang="en-US" noProof="0" dirty="0">
              <a:latin typeface="+mj-lt"/>
            </a:rPr>
            <a:t>Misappropriation</a:t>
          </a:r>
        </a:p>
      </dgm:t>
    </dgm:pt>
    <dgm:pt modelId="{69B83396-C1C8-454C-925A-35F4B6B0332A}" type="parTrans" cxnId="{8A10FB2F-32C6-49AB-99E7-2C316A11E33A}">
      <dgm:prSet/>
      <dgm:spPr/>
      <dgm:t>
        <a:bodyPr/>
        <a:lstStyle/>
        <a:p>
          <a:endParaRPr lang="ca-ES"/>
        </a:p>
      </dgm:t>
    </dgm:pt>
    <dgm:pt modelId="{6409BC36-6DD2-4E56-B1D0-29FE0D3E7A74}" type="sibTrans" cxnId="{8A10FB2F-32C6-49AB-99E7-2C316A11E33A}">
      <dgm:prSet/>
      <dgm:spPr/>
      <dgm:t>
        <a:bodyPr/>
        <a:lstStyle/>
        <a:p>
          <a:endParaRPr lang="ca-ES"/>
        </a:p>
      </dgm:t>
    </dgm:pt>
    <dgm:pt modelId="{DF744A08-7D67-49B3-BC62-1E2EBFC81DBF}">
      <dgm:prSet phldrT="[Text]"/>
      <dgm:spPr/>
      <dgm:t>
        <a:bodyPr/>
        <a:lstStyle/>
        <a:p>
          <a:r>
            <a:rPr lang="en-US" noProof="0" dirty="0">
              <a:latin typeface="+mj-lt"/>
            </a:rPr>
            <a:t>Fraudulent procurement or disbursements</a:t>
          </a:r>
        </a:p>
      </dgm:t>
    </dgm:pt>
    <dgm:pt modelId="{8D9745EA-0DDA-47A6-B7FE-E060308D25AE}" type="parTrans" cxnId="{CE415D5D-612A-453C-8AE2-DDF51C675DED}">
      <dgm:prSet/>
      <dgm:spPr/>
      <dgm:t>
        <a:bodyPr/>
        <a:lstStyle/>
        <a:p>
          <a:endParaRPr lang="ca-ES"/>
        </a:p>
      </dgm:t>
    </dgm:pt>
    <dgm:pt modelId="{E491D594-B9E7-4C7A-A27E-EA746D3A04A7}" type="sibTrans" cxnId="{CE415D5D-612A-453C-8AE2-DDF51C675DED}">
      <dgm:prSet/>
      <dgm:spPr/>
      <dgm:t>
        <a:bodyPr/>
        <a:lstStyle/>
        <a:p>
          <a:endParaRPr lang="ca-ES"/>
        </a:p>
      </dgm:t>
    </dgm:pt>
    <dgm:pt modelId="{32FDE13F-E5A0-444A-80B5-D35EB197C432}">
      <dgm:prSet phldrT="[Text]"/>
      <dgm:spPr/>
      <dgm:t>
        <a:bodyPr/>
        <a:lstStyle/>
        <a:p>
          <a:r>
            <a:rPr lang="en-US" noProof="0" dirty="0">
              <a:latin typeface="+mj-lt"/>
            </a:rPr>
            <a:t>Misuse of funds or assets</a:t>
          </a:r>
        </a:p>
      </dgm:t>
    </dgm:pt>
    <dgm:pt modelId="{B8B0A96E-7A5C-42EE-B9FD-2531FE800899}" type="parTrans" cxnId="{B7AAEF54-B451-4E71-8D5A-0176943DA797}">
      <dgm:prSet/>
      <dgm:spPr/>
      <dgm:t>
        <a:bodyPr/>
        <a:lstStyle/>
        <a:p>
          <a:endParaRPr lang="ca-ES"/>
        </a:p>
      </dgm:t>
    </dgm:pt>
    <dgm:pt modelId="{64CD7A8E-AD15-4E84-B284-E8898BA2EAFF}" type="sibTrans" cxnId="{B7AAEF54-B451-4E71-8D5A-0176943DA797}">
      <dgm:prSet/>
      <dgm:spPr/>
      <dgm:t>
        <a:bodyPr/>
        <a:lstStyle/>
        <a:p>
          <a:endParaRPr lang="ca-ES"/>
        </a:p>
      </dgm:t>
    </dgm:pt>
    <dgm:pt modelId="{C2B69B0F-1F81-4412-969C-C9C989640011}">
      <dgm:prSet phldrT="[Text]"/>
      <dgm:spPr/>
      <dgm:t>
        <a:bodyPr/>
        <a:lstStyle/>
        <a:p>
          <a:r>
            <a:rPr lang="en-US" noProof="0" dirty="0">
              <a:latin typeface="+mj-lt"/>
            </a:rPr>
            <a:t>Financial misstatement</a:t>
          </a:r>
        </a:p>
      </dgm:t>
    </dgm:pt>
    <dgm:pt modelId="{2CF31382-9196-4550-A8D9-47A54D6F8D4B}" type="parTrans" cxnId="{4CE1CDE6-33EF-48A4-967B-176B1DD12A0A}">
      <dgm:prSet/>
      <dgm:spPr/>
      <dgm:t>
        <a:bodyPr/>
        <a:lstStyle/>
        <a:p>
          <a:endParaRPr lang="ca-ES"/>
        </a:p>
      </dgm:t>
    </dgm:pt>
    <dgm:pt modelId="{8E0E883F-27BE-4228-BB36-82FA1781B370}" type="sibTrans" cxnId="{4CE1CDE6-33EF-48A4-967B-176B1DD12A0A}">
      <dgm:prSet/>
      <dgm:spPr/>
      <dgm:t>
        <a:bodyPr/>
        <a:lstStyle/>
        <a:p>
          <a:endParaRPr lang="ca-ES"/>
        </a:p>
      </dgm:t>
    </dgm:pt>
    <dgm:pt modelId="{E597B5A0-C84F-44C2-8991-F571681A9D5F}">
      <dgm:prSet phldrT="[Text]"/>
      <dgm:spPr/>
      <dgm:t>
        <a:bodyPr/>
        <a:lstStyle/>
        <a:p>
          <a:r>
            <a:rPr lang="en-US" noProof="0" dirty="0">
              <a:latin typeface="+mj-lt"/>
            </a:rPr>
            <a:t>Expenditure over-valuation</a:t>
          </a:r>
        </a:p>
      </dgm:t>
    </dgm:pt>
    <dgm:pt modelId="{76E4F9B6-6493-40D7-884E-6F7296DD0377}" type="parTrans" cxnId="{781AB4D6-7FBA-40E1-9AB4-D8EE800E1486}">
      <dgm:prSet/>
      <dgm:spPr/>
      <dgm:t>
        <a:bodyPr/>
        <a:lstStyle/>
        <a:p>
          <a:endParaRPr lang="ca-ES"/>
        </a:p>
      </dgm:t>
    </dgm:pt>
    <dgm:pt modelId="{2045CC6B-51CF-4A8D-B7C9-089DF587BD83}" type="sibTrans" cxnId="{781AB4D6-7FBA-40E1-9AB4-D8EE800E1486}">
      <dgm:prSet/>
      <dgm:spPr/>
      <dgm:t>
        <a:bodyPr/>
        <a:lstStyle/>
        <a:p>
          <a:endParaRPr lang="ca-ES"/>
        </a:p>
      </dgm:t>
    </dgm:pt>
    <dgm:pt modelId="{AC56AD62-DE4A-463D-B1B7-33668E792509}">
      <dgm:prSet phldrT="[Text]"/>
      <dgm:spPr/>
      <dgm:t>
        <a:bodyPr/>
        <a:lstStyle/>
        <a:p>
          <a:r>
            <a:rPr lang="en-US" noProof="0" dirty="0">
              <a:latin typeface="+mj-lt"/>
            </a:rPr>
            <a:t>False supporting documents</a:t>
          </a:r>
        </a:p>
      </dgm:t>
    </dgm:pt>
    <dgm:pt modelId="{554D3C9A-FE7D-443E-B41B-1F32114580F9}" type="parTrans" cxnId="{0F4A3D0E-77FC-4DA6-A136-38B351F60275}">
      <dgm:prSet/>
      <dgm:spPr/>
      <dgm:t>
        <a:bodyPr/>
        <a:lstStyle/>
        <a:p>
          <a:endParaRPr lang="ca-ES"/>
        </a:p>
      </dgm:t>
    </dgm:pt>
    <dgm:pt modelId="{A1AEFA55-3546-4591-9436-45272521C1FF}" type="sibTrans" cxnId="{0F4A3D0E-77FC-4DA6-A136-38B351F60275}">
      <dgm:prSet/>
      <dgm:spPr/>
      <dgm:t>
        <a:bodyPr/>
        <a:lstStyle/>
        <a:p>
          <a:endParaRPr lang="ca-ES"/>
        </a:p>
      </dgm:t>
    </dgm:pt>
    <dgm:pt modelId="{64923105-F42C-4501-AEBC-EAA1773C4CBF}">
      <dgm:prSet phldrT="[Text]"/>
      <dgm:spPr/>
      <dgm:t>
        <a:bodyPr/>
        <a:lstStyle/>
        <a:p>
          <a:r>
            <a:rPr lang="en-US" noProof="0" dirty="0">
              <a:latin typeface="+mj-lt"/>
            </a:rPr>
            <a:t>Illegal gratuities</a:t>
          </a:r>
        </a:p>
      </dgm:t>
    </dgm:pt>
    <dgm:pt modelId="{336DDA64-09E8-4C0F-8C31-8FAFB41E722F}" type="parTrans" cxnId="{AA2B55CD-DFC1-4164-AC23-39A03A51B9E3}">
      <dgm:prSet/>
      <dgm:spPr/>
      <dgm:t>
        <a:bodyPr/>
        <a:lstStyle/>
        <a:p>
          <a:endParaRPr lang="ca-ES"/>
        </a:p>
      </dgm:t>
    </dgm:pt>
    <dgm:pt modelId="{1D02BF10-C3B3-4A40-A84E-034B76C909AD}" type="sibTrans" cxnId="{AA2B55CD-DFC1-4164-AC23-39A03A51B9E3}">
      <dgm:prSet/>
      <dgm:spPr/>
      <dgm:t>
        <a:bodyPr/>
        <a:lstStyle/>
        <a:p>
          <a:endParaRPr lang="ca-ES"/>
        </a:p>
      </dgm:t>
    </dgm:pt>
    <dgm:pt modelId="{B6DE066A-CC91-489C-84E7-FAE13D289988}">
      <dgm:prSet phldrT="[Text]"/>
      <dgm:spPr/>
      <dgm:t>
        <a:bodyPr/>
        <a:lstStyle/>
        <a:p>
          <a:r>
            <a:rPr lang="en-US" noProof="0" dirty="0">
              <a:latin typeface="+mj-lt"/>
            </a:rPr>
            <a:t>Economic extorsion</a:t>
          </a:r>
        </a:p>
      </dgm:t>
    </dgm:pt>
    <dgm:pt modelId="{853EA01D-BB46-4AEC-A26D-33A916CA13A9}" type="parTrans" cxnId="{1CD2DE26-FFBC-481D-96C5-14BDDF09F7DA}">
      <dgm:prSet/>
      <dgm:spPr/>
      <dgm:t>
        <a:bodyPr/>
        <a:lstStyle/>
        <a:p>
          <a:endParaRPr lang="ca-ES"/>
        </a:p>
      </dgm:t>
    </dgm:pt>
    <dgm:pt modelId="{6660053A-36DD-4399-A3DF-F1F5B1A12D2A}" type="sibTrans" cxnId="{1CD2DE26-FFBC-481D-96C5-14BDDF09F7DA}">
      <dgm:prSet/>
      <dgm:spPr/>
      <dgm:t>
        <a:bodyPr/>
        <a:lstStyle/>
        <a:p>
          <a:endParaRPr lang="ca-ES"/>
        </a:p>
      </dgm:t>
    </dgm:pt>
    <dgm:pt modelId="{C3B8C90D-9704-4168-B9FC-9C65AEBD5022}">
      <dgm:prSet phldrT="[Text]"/>
      <dgm:spPr/>
      <dgm:t>
        <a:bodyPr/>
        <a:lstStyle/>
        <a:p>
          <a:endParaRPr lang="en-US" noProof="0" dirty="0">
            <a:latin typeface="+mj-lt"/>
          </a:endParaRPr>
        </a:p>
      </dgm:t>
    </dgm:pt>
    <dgm:pt modelId="{E223CC5A-8E76-4467-ADE1-1BA56C6750B8}" type="parTrans" cxnId="{5B98FCFC-6CFF-4C39-9AC6-805D4B0B482F}">
      <dgm:prSet/>
      <dgm:spPr/>
      <dgm:t>
        <a:bodyPr/>
        <a:lstStyle/>
        <a:p>
          <a:endParaRPr lang="ca-ES"/>
        </a:p>
      </dgm:t>
    </dgm:pt>
    <dgm:pt modelId="{ADEB73E2-81EC-42F4-82D5-7D78388D6BC6}" type="sibTrans" cxnId="{5B98FCFC-6CFF-4C39-9AC6-805D4B0B482F}">
      <dgm:prSet/>
      <dgm:spPr/>
      <dgm:t>
        <a:bodyPr/>
        <a:lstStyle/>
        <a:p>
          <a:endParaRPr lang="ca-ES"/>
        </a:p>
      </dgm:t>
    </dgm:pt>
    <dgm:pt modelId="{E301D474-4B2F-4855-962A-C4F8753145F8}">
      <dgm:prSet phldrT="[Text]"/>
      <dgm:spPr/>
      <dgm:t>
        <a:bodyPr/>
        <a:lstStyle/>
        <a:p>
          <a:r>
            <a:rPr lang="en-US" noProof="0" dirty="0">
              <a:latin typeface="+mj-lt"/>
            </a:rPr>
            <a:t>Understated revenues</a:t>
          </a:r>
        </a:p>
      </dgm:t>
    </dgm:pt>
    <dgm:pt modelId="{E09F8506-D70C-4832-BBB1-D2FA7664D58D}" type="parTrans" cxnId="{8AB09D12-026E-4B68-94F5-B5B129222DED}">
      <dgm:prSet/>
      <dgm:spPr/>
      <dgm:t>
        <a:bodyPr/>
        <a:lstStyle/>
        <a:p>
          <a:endParaRPr lang="ca-ES"/>
        </a:p>
      </dgm:t>
    </dgm:pt>
    <dgm:pt modelId="{F6B3C606-890E-492C-BE41-2CAF1997F10E}" type="sibTrans" cxnId="{8AB09D12-026E-4B68-94F5-B5B129222DED}">
      <dgm:prSet/>
      <dgm:spPr/>
      <dgm:t>
        <a:bodyPr/>
        <a:lstStyle/>
        <a:p>
          <a:endParaRPr lang="ca-ES"/>
        </a:p>
      </dgm:t>
    </dgm:pt>
    <dgm:pt modelId="{2178E317-411A-417B-84A1-3EFEB9561F1A}">
      <dgm:prSet phldrT="[Text]"/>
      <dgm:spPr/>
      <dgm:t>
        <a:bodyPr/>
        <a:lstStyle/>
        <a:p>
          <a:r>
            <a:rPr lang="en-US" noProof="0" dirty="0">
              <a:latin typeface="+mj-lt"/>
            </a:rPr>
            <a:t>Overstated performance indicators</a:t>
          </a:r>
        </a:p>
      </dgm:t>
    </dgm:pt>
    <dgm:pt modelId="{1EE3D8C7-A1B4-4C93-A51F-9312CFAFAF2C}" type="parTrans" cxnId="{8201AC43-F4EA-40A1-8438-E4019DD6DA8B}">
      <dgm:prSet/>
      <dgm:spPr/>
      <dgm:t>
        <a:bodyPr/>
        <a:lstStyle/>
        <a:p>
          <a:endParaRPr lang="ca-ES"/>
        </a:p>
      </dgm:t>
    </dgm:pt>
    <dgm:pt modelId="{06EEA393-F9B8-480E-ADC6-F10C89A2B5CC}" type="sibTrans" cxnId="{8201AC43-F4EA-40A1-8438-E4019DD6DA8B}">
      <dgm:prSet/>
      <dgm:spPr/>
      <dgm:t>
        <a:bodyPr/>
        <a:lstStyle/>
        <a:p>
          <a:endParaRPr lang="ca-ES"/>
        </a:p>
      </dgm:t>
    </dgm:pt>
    <dgm:pt modelId="{9559CA7F-6FE8-4D8D-B556-FAF881C2B129}">
      <dgm:prSet phldrT="[Text]"/>
      <dgm:spPr/>
      <dgm:t>
        <a:bodyPr/>
        <a:lstStyle/>
        <a:p>
          <a:r>
            <a:rPr lang="en-US" noProof="0" dirty="0">
              <a:latin typeface="+mj-lt"/>
            </a:rPr>
            <a:t>False, incorrect or incomplete statements</a:t>
          </a:r>
        </a:p>
      </dgm:t>
    </dgm:pt>
    <dgm:pt modelId="{AF37831B-A1BF-4833-B569-4C25AB49F2DE}" type="parTrans" cxnId="{C6A29C41-BBE5-429C-9F97-C506C69E4FC7}">
      <dgm:prSet/>
      <dgm:spPr/>
      <dgm:t>
        <a:bodyPr/>
        <a:lstStyle/>
        <a:p>
          <a:endParaRPr lang="ca-ES"/>
        </a:p>
      </dgm:t>
    </dgm:pt>
    <dgm:pt modelId="{23FE0399-B7E7-42AF-882C-E2BEF5A9B82A}" type="sibTrans" cxnId="{C6A29C41-BBE5-429C-9F97-C506C69E4FC7}">
      <dgm:prSet/>
      <dgm:spPr/>
      <dgm:t>
        <a:bodyPr/>
        <a:lstStyle/>
        <a:p>
          <a:endParaRPr lang="ca-ES"/>
        </a:p>
      </dgm:t>
    </dgm:pt>
    <dgm:pt modelId="{CBF126F7-A31D-4B01-9BF5-5EC2806C38C1}" type="pres">
      <dgm:prSet presAssocID="{4C3C8BD5-1203-4BD8-A21A-D2D537AE7820}" presName="Name0" presStyleCnt="0">
        <dgm:presLayoutVars>
          <dgm:dir/>
          <dgm:animLvl val="lvl"/>
          <dgm:resizeHandles val="exact"/>
        </dgm:presLayoutVars>
      </dgm:prSet>
      <dgm:spPr/>
    </dgm:pt>
    <dgm:pt modelId="{2D3BE8C7-5887-4505-BBC4-08E0C7B77035}" type="pres">
      <dgm:prSet presAssocID="{94947A93-6DB8-44D9-ACAB-64BB41E7747A}" presName="composite" presStyleCnt="0"/>
      <dgm:spPr/>
    </dgm:pt>
    <dgm:pt modelId="{71F19EB9-B7C1-4B2B-A1A8-E412A2E054BC}" type="pres">
      <dgm:prSet presAssocID="{94947A93-6DB8-44D9-ACAB-64BB41E7747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9FCA2159-7EAA-471E-A1F3-C45343400650}" type="pres">
      <dgm:prSet presAssocID="{94947A93-6DB8-44D9-ACAB-64BB41E7747A}" presName="desTx" presStyleLbl="alignAccFollowNode1" presStyleIdx="0" presStyleCnt="3">
        <dgm:presLayoutVars>
          <dgm:bulletEnabled val="1"/>
        </dgm:presLayoutVars>
      </dgm:prSet>
      <dgm:spPr/>
    </dgm:pt>
    <dgm:pt modelId="{9FCE6F5A-8A75-4CA1-967B-EF8B42FF013A}" type="pres">
      <dgm:prSet presAssocID="{AF318EFE-7B3D-40B0-BD1D-09063ECC3B14}" presName="space" presStyleCnt="0"/>
      <dgm:spPr/>
    </dgm:pt>
    <dgm:pt modelId="{41313556-E513-4A7A-8CB6-642945C0697D}" type="pres">
      <dgm:prSet presAssocID="{05B86161-4740-494D-844D-8E32EE681621}" presName="composite" presStyleCnt="0"/>
      <dgm:spPr/>
    </dgm:pt>
    <dgm:pt modelId="{612EE12C-7F77-4DF0-B3FC-79AB15408511}" type="pres">
      <dgm:prSet presAssocID="{05B86161-4740-494D-844D-8E32EE68162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FCC8845D-5955-47A1-BD4B-ACA77FA4974A}" type="pres">
      <dgm:prSet presAssocID="{05B86161-4740-494D-844D-8E32EE681621}" presName="desTx" presStyleLbl="alignAccFollowNode1" presStyleIdx="1" presStyleCnt="3">
        <dgm:presLayoutVars>
          <dgm:bulletEnabled val="1"/>
        </dgm:presLayoutVars>
      </dgm:prSet>
      <dgm:spPr/>
    </dgm:pt>
    <dgm:pt modelId="{BD2658B1-E749-4F88-8C9C-00E068C3368F}" type="pres">
      <dgm:prSet presAssocID="{6409BC36-6DD2-4E56-B1D0-29FE0D3E7A74}" presName="space" presStyleCnt="0"/>
      <dgm:spPr/>
    </dgm:pt>
    <dgm:pt modelId="{91C3EE57-B79A-4146-8F37-CE578CBE1B0B}" type="pres">
      <dgm:prSet presAssocID="{C2B69B0F-1F81-4412-969C-C9C989640011}" presName="composite" presStyleCnt="0"/>
      <dgm:spPr/>
    </dgm:pt>
    <dgm:pt modelId="{BC956DDF-2C6C-4DCA-B254-6CC1EB8216B1}" type="pres">
      <dgm:prSet presAssocID="{C2B69B0F-1F81-4412-969C-C9C98964001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EB852F62-0A3D-4692-B669-7F59F563DE0F}" type="pres">
      <dgm:prSet presAssocID="{C2B69B0F-1F81-4412-969C-C9C989640011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56A04E09-19A2-4764-B4FF-09B27051A7F7}" type="presOf" srcId="{C3B8C90D-9704-4168-B9FC-9C65AEBD5022}" destId="{FCC8845D-5955-47A1-BD4B-ACA77FA4974A}" srcOrd="0" destOrd="2" presId="urn:microsoft.com/office/officeart/2005/8/layout/hList1"/>
    <dgm:cxn modelId="{FA146F0A-DB93-4336-9B66-F388505C381E}" type="presOf" srcId="{B6DE066A-CC91-489C-84E7-FAE13D289988}" destId="{9FCA2159-7EAA-471E-A1F3-C45343400650}" srcOrd="0" destOrd="3" presId="urn:microsoft.com/office/officeart/2005/8/layout/hList1"/>
    <dgm:cxn modelId="{0F4A3D0E-77FC-4DA6-A136-38B351F60275}" srcId="{C2B69B0F-1F81-4412-969C-C9C989640011}" destId="{AC56AD62-DE4A-463D-B1B7-33668E792509}" srcOrd="1" destOrd="0" parTransId="{554D3C9A-FE7D-443E-B41B-1F32114580F9}" sibTransId="{A1AEFA55-3546-4591-9436-45272521C1FF}"/>
    <dgm:cxn modelId="{8AB09D12-026E-4B68-94F5-B5B129222DED}" srcId="{C2B69B0F-1F81-4412-969C-C9C989640011}" destId="{E301D474-4B2F-4855-962A-C4F8753145F8}" srcOrd="2" destOrd="0" parTransId="{E09F8506-D70C-4832-BBB1-D2FA7664D58D}" sibTransId="{F6B3C606-890E-492C-BE41-2CAF1997F10E}"/>
    <dgm:cxn modelId="{389C5024-4338-4751-90B4-6EB46AAC12AE}" type="presOf" srcId="{94947A93-6DB8-44D9-ACAB-64BB41E7747A}" destId="{71F19EB9-B7C1-4B2B-A1A8-E412A2E054BC}" srcOrd="0" destOrd="0" presId="urn:microsoft.com/office/officeart/2005/8/layout/hList1"/>
    <dgm:cxn modelId="{1CD2DE26-FFBC-481D-96C5-14BDDF09F7DA}" srcId="{94947A93-6DB8-44D9-ACAB-64BB41E7747A}" destId="{B6DE066A-CC91-489C-84E7-FAE13D289988}" srcOrd="3" destOrd="0" parTransId="{853EA01D-BB46-4AEC-A26D-33A916CA13A9}" sibTransId="{6660053A-36DD-4399-A3DF-F1F5B1A12D2A}"/>
    <dgm:cxn modelId="{8A10FB2F-32C6-49AB-99E7-2C316A11E33A}" srcId="{4C3C8BD5-1203-4BD8-A21A-D2D537AE7820}" destId="{05B86161-4740-494D-844D-8E32EE681621}" srcOrd="1" destOrd="0" parTransId="{69B83396-C1C8-454C-925A-35F4B6B0332A}" sibTransId="{6409BC36-6DD2-4E56-B1D0-29FE0D3E7A74}"/>
    <dgm:cxn modelId="{F2C20A5D-0D22-46C7-8B86-9F5CDF93463E}" type="presOf" srcId="{4C3C8BD5-1203-4BD8-A21A-D2D537AE7820}" destId="{CBF126F7-A31D-4B01-9BF5-5EC2806C38C1}" srcOrd="0" destOrd="0" presId="urn:microsoft.com/office/officeart/2005/8/layout/hList1"/>
    <dgm:cxn modelId="{CE415D5D-612A-453C-8AE2-DDF51C675DED}" srcId="{05B86161-4740-494D-844D-8E32EE681621}" destId="{DF744A08-7D67-49B3-BC62-1E2EBFC81DBF}" srcOrd="0" destOrd="0" parTransId="{8D9745EA-0DDA-47A6-B7FE-E060308D25AE}" sibTransId="{E491D594-B9E7-4C7A-A27E-EA746D3A04A7}"/>
    <dgm:cxn modelId="{69225960-52A3-4B62-89F6-AED3C4CF76AB}" type="presOf" srcId="{32FDE13F-E5A0-444A-80B5-D35EB197C432}" destId="{FCC8845D-5955-47A1-BD4B-ACA77FA4974A}" srcOrd="0" destOrd="1" presId="urn:microsoft.com/office/officeart/2005/8/layout/hList1"/>
    <dgm:cxn modelId="{C6A29C41-BBE5-429C-9F97-C506C69E4FC7}" srcId="{C2B69B0F-1F81-4412-969C-C9C989640011}" destId="{9559CA7F-6FE8-4D8D-B556-FAF881C2B129}" srcOrd="4" destOrd="0" parTransId="{AF37831B-A1BF-4833-B569-4C25AB49F2DE}" sibTransId="{23FE0399-B7E7-42AF-882C-E2BEF5A9B82A}"/>
    <dgm:cxn modelId="{8201AC43-F4EA-40A1-8438-E4019DD6DA8B}" srcId="{C2B69B0F-1F81-4412-969C-C9C989640011}" destId="{2178E317-411A-417B-84A1-3EFEB9561F1A}" srcOrd="3" destOrd="0" parTransId="{1EE3D8C7-A1B4-4C93-A51F-9312CFAFAF2C}" sibTransId="{06EEA393-F9B8-480E-ADC6-F10C89A2B5CC}"/>
    <dgm:cxn modelId="{B51B5B45-9E8C-43B9-9BA8-3872D32C3552}" type="presOf" srcId="{64923105-F42C-4501-AEBC-EAA1773C4CBF}" destId="{9FCA2159-7EAA-471E-A1F3-C45343400650}" srcOrd="0" destOrd="2" presId="urn:microsoft.com/office/officeart/2005/8/layout/hList1"/>
    <dgm:cxn modelId="{E313284D-BA3E-405D-8BDF-798698A18FFB}" srcId="{4C3C8BD5-1203-4BD8-A21A-D2D537AE7820}" destId="{94947A93-6DB8-44D9-ACAB-64BB41E7747A}" srcOrd="0" destOrd="0" parTransId="{8C16B11D-F9CF-4804-B202-12AE70398645}" sibTransId="{AF318EFE-7B3D-40B0-BD1D-09063ECC3B14}"/>
    <dgm:cxn modelId="{90FF646D-8CB5-4325-8A08-E396FF413EC5}" type="presOf" srcId="{9559CA7F-6FE8-4D8D-B556-FAF881C2B129}" destId="{EB852F62-0A3D-4692-B669-7F59F563DE0F}" srcOrd="0" destOrd="4" presId="urn:microsoft.com/office/officeart/2005/8/layout/hList1"/>
    <dgm:cxn modelId="{B7AAEF54-B451-4E71-8D5A-0176943DA797}" srcId="{05B86161-4740-494D-844D-8E32EE681621}" destId="{32FDE13F-E5A0-444A-80B5-D35EB197C432}" srcOrd="1" destOrd="0" parTransId="{B8B0A96E-7A5C-42EE-B9FD-2531FE800899}" sibTransId="{64CD7A8E-AD15-4E84-B284-E8898BA2EAFF}"/>
    <dgm:cxn modelId="{2CDA6B56-E252-4524-98A8-1BF6A2B4E473}" type="presOf" srcId="{E597B5A0-C84F-44C2-8991-F571681A9D5F}" destId="{EB852F62-0A3D-4692-B669-7F59F563DE0F}" srcOrd="0" destOrd="0" presId="urn:microsoft.com/office/officeart/2005/8/layout/hList1"/>
    <dgm:cxn modelId="{1CA3A877-8461-43DD-85DA-DC096F510B68}" type="presOf" srcId="{E301D474-4B2F-4855-962A-C4F8753145F8}" destId="{EB852F62-0A3D-4692-B669-7F59F563DE0F}" srcOrd="0" destOrd="2" presId="urn:microsoft.com/office/officeart/2005/8/layout/hList1"/>
    <dgm:cxn modelId="{E0B03A85-2ED9-4971-A3F1-7A216AF30218}" srcId="{94947A93-6DB8-44D9-ACAB-64BB41E7747A}" destId="{DAA7F554-1A64-4B3F-AC8E-BE641F0765C6}" srcOrd="0" destOrd="0" parTransId="{ED60ECDB-D17D-40B7-BD0D-7A3D6B9C1D06}" sibTransId="{BD2FD04A-0A44-4BAB-A3D8-85FA18DC298E}"/>
    <dgm:cxn modelId="{D09BB18B-1AC7-4EFC-BF65-3B451972203B}" type="presOf" srcId="{2225392C-D15F-4871-BEC4-0763FDD3D4F0}" destId="{9FCA2159-7EAA-471E-A1F3-C45343400650}" srcOrd="0" destOrd="1" presId="urn:microsoft.com/office/officeart/2005/8/layout/hList1"/>
    <dgm:cxn modelId="{CAEEE68F-FB8A-4F35-96F2-4C9DC56C59F1}" srcId="{94947A93-6DB8-44D9-ACAB-64BB41E7747A}" destId="{2225392C-D15F-4871-BEC4-0763FDD3D4F0}" srcOrd="1" destOrd="0" parTransId="{EDEBA0BD-B3FC-42E2-B90D-C70A07954A76}" sibTransId="{4FC4A108-EBC7-44ED-A6B0-1B3BFE3CF43F}"/>
    <dgm:cxn modelId="{E63539A9-8C27-4E65-89C8-9E9CC05FFF7C}" type="presOf" srcId="{DF744A08-7D67-49B3-BC62-1E2EBFC81DBF}" destId="{FCC8845D-5955-47A1-BD4B-ACA77FA4974A}" srcOrd="0" destOrd="0" presId="urn:microsoft.com/office/officeart/2005/8/layout/hList1"/>
    <dgm:cxn modelId="{E18155C7-BC58-4F4C-94B7-C7B5F3A28CBC}" type="presOf" srcId="{2178E317-411A-417B-84A1-3EFEB9561F1A}" destId="{EB852F62-0A3D-4692-B669-7F59F563DE0F}" srcOrd="0" destOrd="3" presId="urn:microsoft.com/office/officeart/2005/8/layout/hList1"/>
    <dgm:cxn modelId="{AA2B55CD-DFC1-4164-AC23-39A03A51B9E3}" srcId="{94947A93-6DB8-44D9-ACAB-64BB41E7747A}" destId="{64923105-F42C-4501-AEBC-EAA1773C4CBF}" srcOrd="2" destOrd="0" parTransId="{336DDA64-09E8-4C0F-8C31-8FAFB41E722F}" sibTransId="{1D02BF10-C3B3-4A40-A84E-034B76C909AD}"/>
    <dgm:cxn modelId="{6D7B84D4-8CDE-4788-9F8A-CDC9AC82FA86}" type="presOf" srcId="{05B86161-4740-494D-844D-8E32EE681621}" destId="{612EE12C-7F77-4DF0-B3FC-79AB15408511}" srcOrd="0" destOrd="0" presId="urn:microsoft.com/office/officeart/2005/8/layout/hList1"/>
    <dgm:cxn modelId="{871343D5-A185-4B76-B1A0-8FBEADE154CA}" type="presOf" srcId="{C2B69B0F-1F81-4412-969C-C9C989640011}" destId="{BC956DDF-2C6C-4DCA-B254-6CC1EB8216B1}" srcOrd="0" destOrd="0" presId="urn:microsoft.com/office/officeart/2005/8/layout/hList1"/>
    <dgm:cxn modelId="{1541E7D5-3A0A-4A54-B45C-141655854C18}" type="presOf" srcId="{AC56AD62-DE4A-463D-B1B7-33668E792509}" destId="{EB852F62-0A3D-4692-B669-7F59F563DE0F}" srcOrd="0" destOrd="1" presId="urn:microsoft.com/office/officeart/2005/8/layout/hList1"/>
    <dgm:cxn modelId="{781AB4D6-7FBA-40E1-9AB4-D8EE800E1486}" srcId="{C2B69B0F-1F81-4412-969C-C9C989640011}" destId="{E597B5A0-C84F-44C2-8991-F571681A9D5F}" srcOrd="0" destOrd="0" parTransId="{76E4F9B6-6493-40D7-884E-6F7296DD0377}" sibTransId="{2045CC6B-51CF-4A8D-B7C9-089DF587BD83}"/>
    <dgm:cxn modelId="{FBDF69DB-6E6F-4278-B1B5-B5FDA1E8B97D}" type="presOf" srcId="{DAA7F554-1A64-4B3F-AC8E-BE641F0765C6}" destId="{9FCA2159-7EAA-471E-A1F3-C45343400650}" srcOrd="0" destOrd="0" presId="urn:microsoft.com/office/officeart/2005/8/layout/hList1"/>
    <dgm:cxn modelId="{4CE1CDE6-33EF-48A4-967B-176B1DD12A0A}" srcId="{4C3C8BD5-1203-4BD8-A21A-D2D537AE7820}" destId="{C2B69B0F-1F81-4412-969C-C9C989640011}" srcOrd="2" destOrd="0" parTransId="{2CF31382-9196-4550-A8D9-47A54D6F8D4B}" sibTransId="{8E0E883F-27BE-4228-BB36-82FA1781B370}"/>
    <dgm:cxn modelId="{5B98FCFC-6CFF-4C39-9AC6-805D4B0B482F}" srcId="{05B86161-4740-494D-844D-8E32EE681621}" destId="{C3B8C90D-9704-4168-B9FC-9C65AEBD5022}" srcOrd="2" destOrd="0" parTransId="{E223CC5A-8E76-4467-ADE1-1BA56C6750B8}" sibTransId="{ADEB73E2-81EC-42F4-82D5-7D78388D6BC6}"/>
    <dgm:cxn modelId="{C349A28A-45E3-4806-B0CC-C994D82A96F3}" type="presParOf" srcId="{CBF126F7-A31D-4B01-9BF5-5EC2806C38C1}" destId="{2D3BE8C7-5887-4505-BBC4-08E0C7B77035}" srcOrd="0" destOrd="0" presId="urn:microsoft.com/office/officeart/2005/8/layout/hList1"/>
    <dgm:cxn modelId="{4CEC1AAE-7192-4E0C-8B0F-4957114B6277}" type="presParOf" srcId="{2D3BE8C7-5887-4505-BBC4-08E0C7B77035}" destId="{71F19EB9-B7C1-4B2B-A1A8-E412A2E054BC}" srcOrd="0" destOrd="0" presId="urn:microsoft.com/office/officeart/2005/8/layout/hList1"/>
    <dgm:cxn modelId="{4FDDF3F3-B711-4834-BC16-E9ABD363D6F0}" type="presParOf" srcId="{2D3BE8C7-5887-4505-BBC4-08E0C7B77035}" destId="{9FCA2159-7EAA-471E-A1F3-C45343400650}" srcOrd="1" destOrd="0" presId="urn:microsoft.com/office/officeart/2005/8/layout/hList1"/>
    <dgm:cxn modelId="{79E9D5DB-34D9-4042-BFFA-DF52BB986F7C}" type="presParOf" srcId="{CBF126F7-A31D-4B01-9BF5-5EC2806C38C1}" destId="{9FCE6F5A-8A75-4CA1-967B-EF8B42FF013A}" srcOrd="1" destOrd="0" presId="urn:microsoft.com/office/officeart/2005/8/layout/hList1"/>
    <dgm:cxn modelId="{E60E5A69-FDAA-475A-A3F5-47D8ECE63666}" type="presParOf" srcId="{CBF126F7-A31D-4B01-9BF5-5EC2806C38C1}" destId="{41313556-E513-4A7A-8CB6-642945C0697D}" srcOrd="2" destOrd="0" presId="urn:microsoft.com/office/officeart/2005/8/layout/hList1"/>
    <dgm:cxn modelId="{25E96F4B-4C89-4029-B232-BDD867595F0C}" type="presParOf" srcId="{41313556-E513-4A7A-8CB6-642945C0697D}" destId="{612EE12C-7F77-4DF0-B3FC-79AB15408511}" srcOrd="0" destOrd="0" presId="urn:microsoft.com/office/officeart/2005/8/layout/hList1"/>
    <dgm:cxn modelId="{2194ACF9-8795-4FC2-B3B1-6343A2C39EF8}" type="presParOf" srcId="{41313556-E513-4A7A-8CB6-642945C0697D}" destId="{FCC8845D-5955-47A1-BD4B-ACA77FA4974A}" srcOrd="1" destOrd="0" presId="urn:microsoft.com/office/officeart/2005/8/layout/hList1"/>
    <dgm:cxn modelId="{7B681077-E762-4449-BEC4-5C5C9D77B80C}" type="presParOf" srcId="{CBF126F7-A31D-4B01-9BF5-5EC2806C38C1}" destId="{BD2658B1-E749-4F88-8C9C-00E068C3368F}" srcOrd="3" destOrd="0" presId="urn:microsoft.com/office/officeart/2005/8/layout/hList1"/>
    <dgm:cxn modelId="{01E84605-8C5B-48A5-BA05-F4460FBBAFDC}" type="presParOf" srcId="{CBF126F7-A31D-4B01-9BF5-5EC2806C38C1}" destId="{91C3EE57-B79A-4146-8F37-CE578CBE1B0B}" srcOrd="4" destOrd="0" presId="urn:microsoft.com/office/officeart/2005/8/layout/hList1"/>
    <dgm:cxn modelId="{46F6F168-B741-46F1-9700-DD0BA87CAEE1}" type="presParOf" srcId="{91C3EE57-B79A-4146-8F37-CE578CBE1B0B}" destId="{BC956DDF-2C6C-4DCA-B254-6CC1EB8216B1}" srcOrd="0" destOrd="0" presId="urn:microsoft.com/office/officeart/2005/8/layout/hList1"/>
    <dgm:cxn modelId="{82744E1F-1B38-4311-8F3B-D7AB7035DAC0}" type="presParOf" srcId="{91C3EE57-B79A-4146-8F37-CE578CBE1B0B}" destId="{EB852F62-0A3D-4692-B669-7F59F563DE0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DCA2ACD-1D95-4B56-8AA1-8E7F0107BB81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ca-ES"/>
        </a:p>
      </dgm:t>
    </dgm:pt>
    <dgm:pt modelId="{86DED733-64A5-4C2B-AA7F-C13FA24E4FEA}">
      <dgm:prSet phldrT="[Text]"/>
      <dgm:spPr/>
      <dgm:t>
        <a:bodyPr/>
        <a:lstStyle/>
        <a:p>
          <a:r>
            <a:rPr lang="en-US" noProof="0" dirty="0">
              <a:latin typeface="+mj-lt"/>
            </a:rPr>
            <a:t>Convention on the basis of article K.3 of the Treaty (1995)</a:t>
          </a:r>
        </a:p>
      </dgm:t>
    </dgm:pt>
    <dgm:pt modelId="{9136E50C-BE58-42B4-A5E9-19A74EEAB8AC}" type="parTrans" cxnId="{85D9E224-1165-4CD2-907D-71816F69522B}">
      <dgm:prSet/>
      <dgm:spPr/>
      <dgm:t>
        <a:bodyPr/>
        <a:lstStyle/>
        <a:p>
          <a:endParaRPr lang="ca-ES"/>
        </a:p>
      </dgm:t>
    </dgm:pt>
    <dgm:pt modelId="{7B8F0637-11F2-43E8-BFC0-56D6A14E5A0D}" type="sibTrans" cxnId="{85D9E224-1165-4CD2-907D-71816F69522B}">
      <dgm:prSet/>
      <dgm:spPr/>
      <dgm:t>
        <a:bodyPr/>
        <a:lstStyle/>
        <a:p>
          <a:endParaRPr lang="ca-ES"/>
        </a:p>
      </dgm:t>
    </dgm:pt>
    <dgm:pt modelId="{D657CDBC-C782-4F02-AA9E-D6F2CFCDD050}">
      <dgm:prSet phldrT="[Text]"/>
      <dgm:spPr/>
      <dgm:t>
        <a:bodyPr/>
        <a:lstStyle/>
        <a:p>
          <a:r>
            <a:rPr lang="en-US" noProof="0" dirty="0">
              <a:latin typeface="+mj-lt"/>
            </a:rPr>
            <a:t>Regulation 2988/1995 on the protection of the EU’s financial interest </a:t>
          </a:r>
        </a:p>
      </dgm:t>
    </dgm:pt>
    <dgm:pt modelId="{C2CEA6C7-880C-4AAA-B99E-6C56AF067FE4}" type="parTrans" cxnId="{A606B434-8EFA-4BA2-908D-A85811035071}">
      <dgm:prSet/>
      <dgm:spPr/>
      <dgm:t>
        <a:bodyPr/>
        <a:lstStyle/>
        <a:p>
          <a:endParaRPr lang="ca-ES"/>
        </a:p>
      </dgm:t>
    </dgm:pt>
    <dgm:pt modelId="{339ED69D-6391-4FC8-94DB-C5B70F79E6B1}" type="sibTrans" cxnId="{A606B434-8EFA-4BA2-908D-A85811035071}">
      <dgm:prSet/>
      <dgm:spPr/>
      <dgm:t>
        <a:bodyPr/>
        <a:lstStyle/>
        <a:p>
          <a:endParaRPr lang="ca-ES"/>
        </a:p>
      </dgm:t>
    </dgm:pt>
    <dgm:pt modelId="{FCDD72CD-BF4B-46D4-9477-D889C2C0E036}">
      <dgm:prSet phldrT="[Text]"/>
      <dgm:spPr/>
      <dgm:t>
        <a:bodyPr/>
        <a:lstStyle/>
        <a:p>
          <a:r>
            <a:rPr lang="en-US" noProof="0" dirty="0">
              <a:latin typeface="+mj-lt"/>
            </a:rPr>
            <a:t>Regulation 883/2013 concerning OLAF</a:t>
          </a:r>
        </a:p>
      </dgm:t>
    </dgm:pt>
    <dgm:pt modelId="{EDDC85ED-985F-4C18-8C75-FC4749A0F37E}" type="parTrans" cxnId="{19257589-9511-4DBE-8DA4-FC05B65EF55C}">
      <dgm:prSet/>
      <dgm:spPr/>
      <dgm:t>
        <a:bodyPr/>
        <a:lstStyle/>
        <a:p>
          <a:endParaRPr lang="ca-ES"/>
        </a:p>
      </dgm:t>
    </dgm:pt>
    <dgm:pt modelId="{93E7736E-9FBB-4ECC-933F-76110FC4DA02}" type="sibTrans" cxnId="{19257589-9511-4DBE-8DA4-FC05B65EF55C}">
      <dgm:prSet/>
      <dgm:spPr/>
      <dgm:t>
        <a:bodyPr/>
        <a:lstStyle/>
        <a:p>
          <a:endParaRPr lang="ca-ES"/>
        </a:p>
      </dgm:t>
    </dgm:pt>
    <dgm:pt modelId="{2167AE55-9CAE-4DE3-A932-6244EECC9D0D}">
      <dgm:prSet/>
      <dgm:spPr/>
      <dgm:t>
        <a:bodyPr/>
        <a:lstStyle/>
        <a:p>
          <a:r>
            <a:rPr lang="en-US" noProof="0" dirty="0">
              <a:latin typeface="+mj-lt"/>
            </a:rPr>
            <a:t>Regulation 1939/2017 on European Public Prosecutor’s Office (EPPO)</a:t>
          </a:r>
        </a:p>
      </dgm:t>
    </dgm:pt>
    <dgm:pt modelId="{9ACE6C94-06C4-462A-9D70-87EB5F7B149E}" type="parTrans" cxnId="{904EA369-231A-41D7-B000-46D32D82D60D}">
      <dgm:prSet/>
      <dgm:spPr/>
      <dgm:t>
        <a:bodyPr/>
        <a:lstStyle/>
        <a:p>
          <a:endParaRPr lang="ca-ES"/>
        </a:p>
      </dgm:t>
    </dgm:pt>
    <dgm:pt modelId="{7DFB1763-EA7F-4DF9-B0C6-43F897581828}" type="sibTrans" cxnId="{904EA369-231A-41D7-B000-46D32D82D60D}">
      <dgm:prSet/>
      <dgm:spPr/>
      <dgm:t>
        <a:bodyPr/>
        <a:lstStyle/>
        <a:p>
          <a:endParaRPr lang="ca-ES"/>
        </a:p>
      </dgm:t>
    </dgm:pt>
    <dgm:pt modelId="{7333D4BF-5FA6-409B-954D-3A8D3D42449E}" type="pres">
      <dgm:prSet presAssocID="{7DCA2ACD-1D95-4B56-8AA1-8E7F0107BB81}" presName="outerComposite" presStyleCnt="0">
        <dgm:presLayoutVars>
          <dgm:chMax val="5"/>
          <dgm:dir/>
          <dgm:resizeHandles val="exact"/>
        </dgm:presLayoutVars>
      </dgm:prSet>
      <dgm:spPr/>
    </dgm:pt>
    <dgm:pt modelId="{245E3940-6493-4568-92DF-E52C69C065A0}" type="pres">
      <dgm:prSet presAssocID="{7DCA2ACD-1D95-4B56-8AA1-8E7F0107BB81}" presName="dummyMaxCanvas" presStyleCnt="0">
        <dgm:presLayoutVars/>
      </dgm:prSet>
      <dgm:spPr/>
    </dgm:pt>
    <dgm:pt modelId="{B622A8A7-D267-47FE-8315-540CDBA631E9}" type="pres">
      <dgm:prSet presAssocID="{7DCA2ACD-1D95-4B56-8AA1-8E7F0107BB81}" presName="FourNodes_1" presStyleLbl="node1" presStyleIdx="0" presStyleCnt="4">
        <dgm:presLayoutVars>
          <dgm:bulletEnabled val="1"/>
        </dgm:presLayoutVars>
      </dgm:prSet>
      <dgm:spPr/>
    </dgm:pt>
    <dgm:pt modelId="{AC49225C-6A6E-44FE-B48A-BC70B664B614}" type="pres">
      <dgm:prSet presAssocID="{7DCA2ACD-1D95-4B56-8AA1-8E7F0107BB81}" presName="FourNodes_2" presStyleLbl="node1" presStyleIdx="1" presStyleCnt="4">
        <dgm:presLayoutVars>
          <dgm:bulletEnabled val="1"/>
        </dgm:presLayoutVars>
      </dgm:prSet>
      <dgm:spPr/>
    </dgm:pt>
    <dgm:pt modelId="{E5EA973C-E34D-4912-92A8-A0E3C8576CDF}" type="pres">
      <dgm:prSet presAssocID="{7DCA2ACD-1D95-4B56-8AA1-8E7F0107BB81}" presName="FourNodes_3" presStyleLbl="node1" presStyleIdx="2" presStyleCnt="4">
        <dgm:presLayoutVars>
          <dgm:bulletEnabled val="1"/>
        </dgm:presLayoutVars>
      </dgm:prSet>
      <dgm:spPr/>
    </dgm:pt>
    <dgm:pt modelId="{02195FFA-09B2-40DB-B9B8-807BED66AF48}" type="pres">
      <dgm:prSet presAssocID="{7DCA2ACD-1D95-4B56-8AA1-8E7F0107BB81}" presName="FourNodes_4" presStyleLbl="node1" presStyleIdx="3" presStyleCnt="4">
        <dgm:presLayoutVars>
          <dgm:bulletEnabled val="1"/>
        </dgm:presLayoutVars>
      </dgm:prSet>
      <dgm:spPr/>
    </dgm:pt>
    <dgm:pt modelId="{71FB0A4E-731C-4322-BE7E-3E44F42FD6E8}" type="pres">
      <dgm:prSet presAssocID="{7DCA2ACD-1D95-4B56-8AA1-8E7F0107BB81}" presName="FourConn_1-2" presStyleLbl="fgAccFollowNode1" presStyleIdx="0" presStyleCnt="3">
        <dgm:presLayoutVars>
          <dgm:bulletEnabled val="1"/>
        </dgm:presLayoutVars>
      </dgm:prSet>
      <dgm:spPr/>
    </dgm:pt>
    <dgm:pt modelId="{DF4F8871-3F3A-479E-970E-9E1EE63C973E}" type="pres">
      <dgm:prSet presAssocID="{7DCA2ACD-1D95-4B56-8AA1-8E7F0107BB81}" presName="FourConn_2-3" presStyleLbl="fgAccFollowNode1" presStyleIdx="1" presStyleCnt="3">
        <dgm:presLayoutVars>
          <dgm:bulletEnabled val="1"/>
        </dgm:presLayoutVars>
      </dgm:prSet>
      <dgm:spPr/>
    </dgm:pt>
    <dgm:pt modelId="{19D95641-FF4F-4542-9BFC-63F2946E0F3F}" type="pres">
      <dgm:prSet presAssocID="{7DCA2ACD-1D95-4B56-8AA1-8E7F0107BB81}" presName="FourConn_3-4" presStyleLbl="fgAccFollowNode1" presStyleIdx="2" presStyleCnt="3">
        <dgm:presLayoutVars>
          <dgm:bulletEnabled val="1"/>
        </dgm:presLayoutVars>
      </dgm:prSet>
      <dgm:spPr/>
    </dgm:pt>
    <dgm:pt modelId="{1BDE2050-A050-41DA-84A0-5E4FEE931DCE}" type="pres">
      <dgm:prSet presAssocID="{7DCA2ACD-1D95-4B56-8AA1-8E7F0107BB81}" presName="FourNodes_1_text" presStyleLbl="node1" presStyleIdx="3" presStyleCnt="4">
        <dgm:presLayoutVars>
          <dgm:bulletEnabled val="1"/>
        </dgm:presLayoutVars>
      </dgm:prSet>
      <dgm:spPr/>
    </dgm:pt>
    <dgm:pt modelId="{E27F28F7-75A0-4A4B-9A85-076053710D8B}" type="pres">
      <dgm:prSet presAssocID="{7DCA2ACD-1D95-4B56-8AA1-8E7F0107BB81}" presName="FourNodes_2_text" presStyleLbl="node1" presStyleIdx="3" presStyleCnt="4">
        <dgm:presLayoutVars>
          <dgm:bulletEnabled val="1"/>
        </dgm:presLayoutVars>
      </dgm:prSet>
      <dgm:spPr/>
    </dgm:pt>
    <dgm:pt modelId="{72D9E899-CC3C-48AF-A3A1-67E1991C3B04}" type="pres">
      <dgm:prSet presAssocID="{7DCA2ACD-1D95-4B56-8AA1-8E7F0107BB81}" presName="FourNodes_3_text" presStyleLbl="node1" presStyleIdx="3" presStyleCnt="4">
        <dgm:presLayoutVars>
          <dgm:bulletEnabled val="1"/>
        </dgm:presLayoutVars>
      </dgm:prSet>
      <dgm:spPr/>
    </dgm:pt>
    <dgm:pt modelId="{B08483D8-E67E-41F7-935D-35E2F579BE1E}" type="pres">
      <dgm:prSet presAssocID="{7DCA2ACD-1D95-4B56-8AA1-8E7F0107BB81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8911AF04-BA75-4D91-89E5-7F42C6FB1D64}" type="presOf" srcId="{D657CDBC-C782-4F02-AA9E-D6F2CFCDD050}" destId="{AC49225C-6A6E-44FE-B48A-BC70B664B614}" srcOrd="0" destOrd="0" presId="urn:microsoft.com/office/officeart/2005/8/layout/vProcess5"/>
    <dgm:cxn modelId="{244D9522-F865-4683-AF71-17CFC80553BF}" type="presOf" srcId="{339ED69D-6391-4FC8-94DB-C5B70F79E6B1}" destId="{DF4F8871-3F3A-479E-970E-9E1EE63C973E}" srcOrd="0" destOrd="0" presId="urn:microsoft.com/office/officeart/2005/8/layout/vProcess5"/>
    <dgm:cxn modelId="{85D9E224-1165-4CD2-907D-71816F69522B}" srcId="{7DCA2ACD-1D95-4B56-8AA1-8E7F0107BB81}" destId="{86DED733-64A5-4C2B-AA7F-C13FA24E4FEA}" srcOrd="0" destOrd="0" parTransId="{9136E50C-BE58-42B4-A5E9-19A74EEAB8AC}" sibTransId="{7B8F0637-11F2-43E8-BFC0-56D6A14E5A0D}"/>
    <dgm:cxn modelId="{C769B02E-22EC-4A16-B48C-4C3783DC8A20}" type="presOf" srcId="{D657CDBC-C782-4F02-AA9E-D6F2CFCDD050}" destId="{E27F28F7-75A0-4A4B-9A85-076053710D8B}" srcOrd="1" destOrd="0" presId="urn:microsoft.com/office/officeart/2005/8/layout/vProcess5"/>
    <dgm:cxn modelId="{A606B434-8EFA-4BA2-908D-A85811035071}" srcId="{7DCA2ACD-1D95-4B56-8AA1-8E7F0107BB81}" destId="{D657CDBC-C782-4F02-AA9E-D6F2CFCDD050}" srcOrd="1" destOrd="0" parTransId="{C2CEA6C7-880C-4AAA-B99E-6C56AF067FE4}" sibTransId="{339ED69D-6391-4FC8-94DB-C5B70F79E6B1}"/>
    <dgm:cxn modelId="{5D78BA35-51E9-4DD2-A6B8-49EF9A388675}" type="presOf" srcId="{7B8F0637-11F2-43E8-BFC0-56D6A14E5A0D}" destId="{71FB0A4E-731C-4322-BE7E-3E44F42FD6E8}" srcOrd="0" destOrd="0" presId="urn:microsoft.com/office/officeart/2005/8/layout/vProcess5"/>
    <dgm:cxn modelId="{CE3A495C-1C38-4057-9FE5-0F40B0F8098A}" type="presOf" srcId="{FCDD72CD-BF4B-46D4-9477-D889C2C0E036}" destId="{E5EA973C-E34D-4912-92A8-A0E3C8576CDF}" srcOrd="0" destOrd="0" presId="urn:microsoft.com/office/officeart/2005/8/layout/vProcess5"/>
    <dgm:cxn modelId="{904EA369-231A-41D7-B000-46D32D82D60D}" srcId="{7DCA2ACD-1D95-4B56-8AA1-8E7F0107BB81}" destId="{2167AE55-9CAE-4DE3-A932-6244EECC9D0D}" srcOrd="3" destOrd="0" parTransId="{9ACE6C94-06C4-462A-9D70-87EB5F7B149E}" sibTransId="{7DFB1763-EA7F-4DF9-B0C6-43F897581828}"/>
    <dgm:cxn modelId="{19257589-9511-4DBE-8DA4-FC05B65EF55C}" srcId="{7DCA2ACD-1D95-4B56-8AA1-8E7F0107BB81}" destId="{FCDD72CD-BF4B-46D4-9477-D889C2C0E036}" srcOrd="2" destOrd="0" parTransId="{EDDC85ED-985F-4C18-8C75-FC4749A0F37E}" sibTransId="{93E7736E-9FBB-4ECC-933F-76110FC4DA02}"/>
    <dgm:cxn modelId="{A3641C8B-5572-484C-B9C3-84CDBD3BAB7A}" type="presOf" srcId="{FCDD72CD-BF4B-46D4-9477-D889C2C0E036}" destId="{72D9E899-CC3C-48AF-A3A1-67E1991C3B04}" srcOrd="1" destOrd="0" presId="urn:microsoft.com/office/officeart/2005/8/layout/vProcess5"/>
    <dgm:cxn modelId="{D73CEA8C-61FA-454A-BFAF-926BE160C170}" type="presOf" srcId="{86DED733-64A5-4C2B-AA7F-C13FA24E4FEA}" destId="{1BDE2050-A050-41DA-84A0-5E4FEE931DCE}" srcOrd="1" destOrd="0" presId="urn:microsoft.com/office/officeart/2005/8/layout/vProcess5"/>
    <dgm:cxn modelId="{988CFA94-69B1-4EFA-9851-A9CB0F83F1AC}" type="presOf" srcId="{2167AE55-9CAE-4DE3-A932-6244EECC9D0D}" destId="{B08483D8-E67E-41F7-935D-35E2F579BE1E}" srcOrd="1" destOrd="0" presId="urn:microsoft.com/office/officeart/2005/8/layout/vProcess5"/>
    <dgm:cxn modelId="{6B960F97-923C-44B0-923A-729858BB0A8C}" type="presOf" srcId="{86DED733-64A5-4C2B-AA7F-C13FA24E4FEA}" destId="{B622A8A7-D267-47FE-8315-540CDBA631E9}" srcOrd="0" destOrd="0" presId="urn:microsoft.com/office/officeart/2005/8/layout/vProcess5"/>
    <dgm:cxn modelId="{1EB8F79E-89FA-49E8-BD63-CC156863A883}" type="presOf" srcId="{2167AE55-9CAE-4DE3-A932-6244EECC9D0D}" destId="{02195FFA-09B2-40DB-B9B8-807BED66AF48}" srcOrd="0" destOrd="0" presId="urn:microsoft.com/office/officeart/2005/8/layout/vProcess5"/>
    <dgm:cxn modelId="{BC7C37A6-0ED0-4849-9857-2837E96D673E}" type="presOf" srcId="{93E7736E-9FBB-4ECC-933F-76110FC4DA02}" destId="{19D95641-FF4F-4542-9BFC-63F2946E0F3F}" srcOrd="0" destOrd="0" presId="urn:microsoft.com/office/officeart/2005/8/layout/vProcess5"/>
    <dgm:cxn modelId="{515210D7-C8A6-42BD-B037-285D38DF6EBC}" type="presOf" srcId="{7DCA2ACD-1D95-4B56-8AA1-8E7F0107BB81}" destId="{7333D4BF-5FA6-409B-954D-3A8D3D42449E}" srcOrd="0" destOrd="0" presId="urn:microsoft.com/office/officeart/2005/8/layout/vProcess5"/>
    <dgm:cxn modelId="{DD4F300F-7CB3-4FB3-A03F-81FB13099969}" type="presParOf" srcId="{7333D4BF-5FA6-409B-954D-3A8D3D42449E}" destId="{245E3940-6493-4568-92DF-E52C69C065A0}" srcOrd="0" destOrd="0" presId="urn:microsoft.com/office/officeart/2005/8/layout/vProcess5"/>
    <dgm:cxn modelId="{C2102508-10D2-4E85-8393-FB9246165166}" type="presParOf" srcId="{7333D4BF-5FA6-409B-954D-3A8D3D42449E}" destId="{B622A8A7-D267-47FE-8315-540CDBA631E9}" srcOrd="1" destOrd="0" presId="urn:microsoft.com/office/officeart/2005/8/layout/vProcess5"/>
    <dgm:cxn modelId="{A4C0840E-6A0C-48C6-88DE-0C76B432F1D4}" type="presParOf" srcId="{7333D4BF-5FA6-409B-954D-3A8D3D42449E}" destId="{AC49225C-6A6E-44FE-B48A-BC70B664B614}" srcOrd="2" destOrd="0" presId="urn:microsoft.com/office/officeart/2005/8/layout/vProcess5"/>
    <dgm:cxn modelId="{E492BB3B-F181-41F3-903F-4BF01A4238BD}" type="presParOf" srcId="{7333D4BF-5FA6-409B-954D-3A8D3D42449E}" destId="{E5EA973C-E34D-4912-92A8-A0E3C8576CDF}" srcOrd="3" destOrd="0" presId="urn:microsoft.com/office/officeart/2005/8/layout/vProcess5"/>
    <dgm:cxn modelId="{0FFDC060-7D84-4B4A-BA4A-D02F85354B13}" type="presParOf" srcId="{7333D4BF-5FA6-409B-954D-3A8D3D42449E}" destId="{02195FFA-09B2-40DB-B9B8-807BED66AF48}" srcOrd="4" destOrd="0" presId="urn:microsoft.com/office/officeart/2005/8/layout/vProcess5"/>
    <dgm:cxn modelId="{3E214901-BB92-4A21-B118-F8467E639BA0}" type="presParOf" srcId="{7333D4BF-5FA6-409B-954D-3A8D3D42449E}" destId="{71FB0A4E-731C-4322-BE7E-3E44F42FD6E8}" srcOrd="5" destOrd="0" presId="urn:microsoft.com/office/officeart/2005/8/layout/vProcess5"/>
    <dgm:cxn modelId="{94C5960B-A868-4DAE-9FAE-955760CF4631}" type="presParOf" srcId="{7333D4BF-5FA6-409B-954D-3A8D3D42449E}" destId="{DF4F8871-3F3A-479E-970E-9E1EE63C973E}" srcOrd="6" destOrd="0" presId="urn:microsoft.com/office/officeart/2005/8/layout/vProcess5"/>
    <dgm:cxn modelId="{1514FFF1-1E31-48B4-99C5-957EDA8EE23E}" type="presParOf" srcId="{7333D4BF-5FA6-409B-954D-3A8D3D42449E}" destId="{19D95641-FF4F-4542-9BFC-63F2946E0F3F}" srcOrd="7" destOrd="0" presId="urn:microsoft.com/office/officeart/2005/8/layout/vProcess5"/>
    <dgm:cxn modelId="{E617A499-2E45-42BE-815F-4F5A8EEEB80A}" type="presParOf" srcId="{7333D4BF-5FA6-409B-954D-3A8D3D42449E}" destId="{1BDE2050-A050-41DA-84A0-5E4FEE931DCE}" srcOrd="8" destOrd="0" presId="urn:microsoft.com/office/officeart/2005/8/layout/vProcess5"/>
    <dgm:cxn modelId="{A9A9DF64-019E-4B25-85C2-DA78A779309A}" type="presParOf" srcId="{7333D4BF-5FA6-409B-954D-3A8D3D42449E}" destId="{E27F28F7-75A0-4A4B-9A85-076053710D8B}" srcOrd="9" destOrd="0" presId="urn:microsoft.com/office/officeart/2005/8/layout/vProcess5"/>
    <dgm:cxn modelId="{1FF70757-4272-469E-87CB-A606989EB2C3}" type="presParOf" srcId="{7333D4BF-5FA6-409B-954D-3A8D3D42449E}" destId="{72D9E899-CC3C-48AF-A3A1-67E1991C3B04}" srcOrd="10" destOrd="0" presId="urn:microsoft.com/office/officeart/2005/8/layout/vProcess5"/>
    <dgm:cxn modelId="{397740B5-6D67-4441-B4AE-B5B3C71DBF4C}" type="presParOf" srcId="{7333D4BF-5FA6-409B-954D-3A8D3D42449E}" destId="{B08483D8-E67E-41F7-935D-35E2F579BE1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F541E3-91EF-4550-8570-ACE70353E734}">
      <dsp:nvSpPr>
        <dsp:cNvPr id="0" name=""/>
        <dsp:cNvSpPr/>
      </dsp:nvSpPr>
      <dsp:spPr>
        <a:xfrm rot="5400000">
          <a:off x="-289718" y="292805"/>
          <a:ext cx="1931458" cy="135202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noProof="0" dirty="0">
              <a:latin typeface="+mj-lt"/>
            </a:rPr>
            <a:t>Irregularity</a:t>
          </a:r>
        </a:p>
      </dsp:txBody>
      <dsp:txXfrm rot="-5400000">
        <a:off x="1" y="679096"/>
        <a:ext cx="1352020" cy="579438"/>
      </dsp:txXfrm>
    </dsp:sp>
    <dsp:sp modelId="{B41B221E-357D-455F-B2FE-F1872CF3041D}">
      <dsp:nvSpPr>
        <dsp:cNvPr id="0" name=""/>
        <dsp:cNvSpPr/>
      </dsp:nvSpPr>
      <dsp:spPr>
        <a:xfrm rot="5400000">
          <a:off x="4112286" y="-2757179"/>
          <a:ext cx="1255447" cy="67759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300" kern="1200" noProof="0" dirty="0">
              <a:latin typeface="+mj-lt"/>
            </a:rPr>
            <a:t>An infringement of applicable rules affecting the EU budget</a:t>
          </a:r>
        </a:p>
      </dsp:txBody>
      <dsp:txXfrm rot="-5400000">
        <a:off x="1352020" y="64373"/>
        <a:ext cx="6714693" cy="1132875"/>
      </dsp:txXfrm>
    </dsp:sp>
    <dsp:sp modelId="{04685DE8-B044-4349-9156-DE75FF9C9FA9}">
      <dsp:nvSpPr>
        <dsp:cNvPr id="0" name=""/>
        <dsp:cNvSpPr/>
      </dsp:nvSpPr>
      <dsp:spPr>
        <a:xfrm rot="5400000">
          <a:off x="-289718" y="2033323"/>
          <a:ext cx="1931458" cy="1352020"/>
        </a:xfrm>
        <a:prstGeom prst="chevron">
          <a:avLst/>
        </a:prstGeom>
        <a:solidFill>
          <a:schemeClr val="accent4">
            <a:hueOff val="-1428826"/>
            <a:satOff val="-7136"/>
            <a:lumOff val="-6078"/>
            <a:alphaOff val="0"/>
          </a:schemeClr>
        </a:solidFill>
        <a:ln w="12700" cap="flat" cmpd="sng" algn="ctr">
          <a:solidFill>
            <a:schemeClr val="accent4">
              <a:hueOff val="-1428826"/>
              <a:satOff val="-7136"/>
              <a:lumOff val="-60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noProof="0" dirty="0">
              <a:latin typeface="+mj-lt"/>
            </a:rPr>
            <a:t>Fraud</a:t>
          </a:r>
        </a:p>
      </dsp:txBody>
      <dsp:txXfrm rot="-5400000">
        <a:off x="1" y="2419614"/>
        <a:ext cx="1352020" cy="579438"/>
      </dsp:txXfrm>
    </dsp:sp>
    <dsp:sp modelId="{91BDC9F8-8658-46DC-A400-5E5A62C3B33F}">
      <dsp:nvSpPr>
        <dsp:cNvPr id="0" name=""/>
        <dsp:cNvSpPr/>
      </dsp:nvSpPr>
      <dsp:spPr>
        <a:xfrm rot="5400000">
          <a:off x="4112286" y="-1016661"/>
          <a:ext cx="1255447" cy="67759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1428826"/>
              <a:satOff val="-7136"/>
              <a:lumOff val="-60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300" kern="1200" noProof="0" dirty="0">
              <a:latin typeface="+mj-lt"/>
            </a:rPr>
            <a:t>An intentional irregularity</a:t>
          </a:r>
        </a:p>
      </dsp:txBody>
      <dsp:txXfrm rot="-5400000">
        <a:off x="1352020" y="1804891"/>
        <a:ext cx="6714693" cy="1132875"/>
      </dsp:txXfrm>
    </dsp:sp>
    <dsp:sp modelId="{4EFB0727-1237-464B-9464-717E6CACB122}">
      <dsp:nvSpPr>
        <dsp:cNvPr id="0" name=""/>
        <dsp:cNvSpPr/>
      </dsp:nvSpPr>
      <dsp:spPr>
        <a:xfrm rot="5400000">
          <a:off x="-289718" y="3773840"/>
          <a:ext cx="1931458" cy="1352020"/>
        </a:xfrm>
        <a:prstGeom prst="chevron">
          <a:avLst/>
        </a:prstGeom>
        <a:solidFill>
          <a:schemeClr val="accent4">
            <a:hueOff val="-2857653"/>
            <a:satOff val="-14272"/>
            <a:lumOff val="-12157"/>
            <a:alphaOff val="0"/>
          </a:schemeClr>
        </a:solidFill>
        <a:ln w="12700" cap="flat" cmpd="sng" algn="ctr">
          <a:solidFill>
            <a:schemeClr val="accent4">
              <a:hueOff val="-2857653"/>
              <a:satOff val="-14272"/>
              <a:lumOff val="-1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noProof="0" dirty="0">
              <a:latin typeface="+mj-lt"/>
            </a:rPr>
            <a:t>Corruption</a:t>
          </a:r>
        </a:p>
      </dsp:txBody>
      <dsp:txXfrm rot="-5400000">
        <a:off x="1" y="4160131"/>
        <a:ext cx="1352020" cy="579438"/>
      </dsp:txXfrm>
    </dsp:sp>
    <dsp:sp modelId="{66A36B27-F0D2-4D03-8503-64357FBFA615}">
      <dsp:nvSpPr>
        <dsp:cNvPr id="0" name=""/>
        <dsp:cNvSpPr/>
      </dsp:nvSpPr>
      <dsp:spPr>
        <a:xfrm rot="5400000">
          <a:off x="4112286" y="723856"/>
          <a:ext cx="1255447" cy="67759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2857653"/>
              <a:satOff val="-14272"/>
              <a:lumOff val="-1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300" kern="1200" noProof="0" dirty="0">
              <a:latin typeface="+mj-lt"/>
            </a:rPr>
            <a:t>A fraud with personal gain</a:t>
          </a:r>
        </a:p>
      </dsp:txBody>
      <dsp:txXfrm rot="-5400000">
        <a:off x="1352020" y="3545408"/>
        <a:ext cx="6714693" cy="11328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CE17AF-5783-4B1E-90C0-03E1997183AC}">
      <dsp:nvSpPr>
        <dsp:cNvPr id="0" name=""/>
        <dsp:cNvSpPr/>
      </dsp:nvSpPr>
      <dsp:spPr>
        <a:xfrm>
          <a:off x="2127044" y="0"/>
          <a:ext cx="2127044" cy="1493156"/>
        </a:xfrm>
        <a:prstGeom prst="trapezoid">
          <a:avLst>
            <a:gd name="adj" fmla="val 71226"/>
          </a:avLst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noProof="0" dirty="0">
              <a:solidFill>
                <a:schemeClr val="bg2"/>
              </a:solidFill>
              <a:latin typeface="+mj-lt"/>
            </a:rPr>
            <a:t>Correction</a:t>
          </a:r>
        </a:p>
      </dsp:txBody>
      <dsp:txXfrm>
        <a:off x="2127044" y="0"/>
        <a:ext cx="2127044" cy="1493156"/>
      </dsp:txXfrm>
    </dsp:sp>
    <dsp:sp modelId="{7969C860-1BE7-4366-AAC6-A9B26CDBA57A}">
      <dsp:nvSpPr>
        <dsp:cNvPr id="0" name=""/>
        <dsp:cNvSpPr/>
      </dsp:nvSpPr>
      <dsp:spPr>
        <a:xfrm>
          <a:off x="1063522" y="1493156"/>
          <a:ext cx="4254089" cy="1493156"/>
        </a:xfrm>
        <a:prstGeom prst="trapezoid">
          <a:avLst>
            <a:gd name="adj" fmla="val 71226"/>
          </a:avLst>
        </a:prstGeom>
        <a:solidFill>
          <a:schemeClr val="accent6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noProof="0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</a:rPr>
            <a:t>Detection</a:t>
          </a:r>
        </a:p>
      </dsp:txBody>
      <dsp:txXfrm>
        <a:off x="1807987" y="1493156"/>
        <a:ext cx="2765158" cy="1493156"/>
      </dsp:txXfrm>
    </dsp:sp>
    <dsp:sp modelId="{C8C2DCED-A155-444A-9B8A-9DFD29BFDD84}">
      <dsp:nvSpPr>
        <dsp:cNvPr id="0" name=""/>
        <dsp:cNvSpPr/>
      </dsp:nvSpPr>
      <dsp:spPr>
        <a:xfrm>
          <a:off x="0" y="2986313"/>
          <a:ext cx="6381134" cy="1493156"/>
        </a:xfrm>
        <a:prstGeom prst="trapezoid">
          <a:avLst>
            <a:gd name="adj" fmla="val 71226"/>
          </a:avLst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marL="0" lvl="0" indent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100" b="1" kern="1200" noProof="0" dirty="0">
              <a:latin typeface="+mj-lt"/>
            </a:rPr>
            <a:t>Prevention</a:t>
          </a:r>
        </a:p>
      </dsp:txBody>
      <dsp:txXfrm>
        <a:off x="1116698" y="2986313"/>
        <a:ext cx="4147737" cy="14931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A86CE-FE62-4071-B6B2-AD6B73C72854}">
      <dsp:nvSpPr>
        <dsp:cNvPr id="0" name=""/>
        <dsp:cNvSpPr/>
      </dsp:nvSpPr>
      <dsp:spPr>
        <a:xfrm>
          <a:off x="398232" y="0"/>
          <a:ext cx="2545721" cy="15274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i="1" kern="1200" dirty="0">
              <a:latin typeface="Century Gothic" panose="020B0502020202020204" pitchFamily="34" charset="0"/>
            </a:rPr>
            <a:t>Effectiveness, efficiency and economy of operations</a:t>
          </a:r>
          <a:endParaRPr lang="ca-ES" sz="1600" kern="1200" dirty="0"/>
        </a:p>
      </dsp:txBody>
      <dsp:txXfrm>
        <a:off x="398232" y="0"/>
        <a:ext cx="2545721" cy="1527433"/>
      </dsp:txXfrm>
    </dsp:sp>
    <dsp:sp modelId="{CEFBFDD9-E316-404F-9BCF-DCB9C1267E70}">
      <dsp:nvSpPr>
        <dsp:cNvPr id="0" name=""/>
        <dsp:cNvSpPr/>
      </dsp:nvSpPr>
      <dsp:spPr>
        <a:xfrm>
          <a:off x="3198527" y="1268"/>
          <a:ext cx="2545721" cy="15274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noProof="0" dirty="0">
              <a:solidFill>
                <a:schemeClr val="bg1"/>
              </a:solidFill>
              <a:latin typeface="+mj-lt"/>
            </a:rPr>
            <a:t>Reliability of reporting</a:t>
          </a:r>
        </a:p>
      </dsp:txBody>
      <dsp:txXfrm>
        <a:off x="3198527" y="1268"/>
        <a:ext cx="2545721" cy="1527433"/>
      </dsp:txXfrm>
    </dsp:sp>
    <dsp:sp modelId="{6650E75B-FD76-4113-B7ED-EF36D65D2B28}">
      <dsp:nvSpPr>
        <dsp:cNvPr id="0" name=""/>
        <dsp:cNvSpPr/>
      </dsp:nvSpPr>
      <dsp:spPr>
        <a:xfrm>
          <a:off x="5998821" y="1268"/>
          <a:ext cx="2545721" cy="152743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Safeguarding of assets and information</a:t>
          </a:r>
          <a:endParaRPr lang="ca-ES" sz="1600" kern="1200" dirty="0">
            <a:latin typeface="+mj-lt"/>
          </a:endParaRPr>
        </a:p>
      </dsp:txBody>
      <dsp:txXfrm>
        <a:off x="5998821" y="1268"/>
        <a:ext cx="2545721" cy="1527433"/>
      </dsp:txXfrm>
    </dsp:sp>
    <dsp:sp modelId="{78A81BB7-8912-4471-AD77-6B3EF3B9BD9E}">
      <dsp:nvSpPr>
        <dsp:cNvPr id="0" name=""/>
        <dsp:cNvSpPr/>
      </dsp:nvSpPr>
      <dsp:spPr>
        <a:xfrm>
          <a:off x="1798380" y="1783274"/>
          <a:ext cx="2545721" cy="152743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Prevention, detection, correction and follow-up of fraud and irregularities</a:t>
          </a:r>
          <a:endParaRPr lang="ca-ES" sz="1600" kern="1200" dirty="0">
            <a:latin typeface="+mj-lt"/>
          </a:endParaRPr>
        </a:p>
      </dsp:txBody>
      <dsp:txXfrm>
        <a:off x="1798380" y="1783274"/>
        <a:ext cx="2545721" cy="1527433"/>
      </dsp:txXfrm>
    </dsp:sp>
    <dsp:sp modelId="{E57AA77C-3BAE-452C-9A81-20E2302E45A7}">
      <dsp:nvSpPr>
        <dsp:cNvPr id="0" name=""/>
        <dsp:cNvSpPr/>
      </dsp:nvSpPr>
      <dsp:spPr>
        <a:xfrm>
          <a:off x="4598674" y="1783274"/>
          <a:ext cx="2545721" cy="152743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Adequate management of the risks relating to the legality and regularity of the underlying transactions</a:t>
          </a:r>
          <a:endParaRPr lang="ca-ES" sz="1600" kern="1200" dirty="0">
            <a:latin typeface="+mj-lt"/>
          </a:endParaRPr>
        </a:p>
      </dsp:txBody>
      <dsp:txXfrm>
        <a:off x="4598674" y="1783274"/>
        <a:ext cx="2545721" cy="15274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01FF2-8084-9541-82B8-10717F8C93AC}">
      <dsp:nvSpPr>
        <dsp:cNvPr id="0" name=""/>
        <dsp:cNvSpPr/>
      </dsp:nvSpPr>
      <dsp:spPr>
        <a:xfrm rot="5400000">
          <a:off x="-223812" y="226447"/>
          <a:ext cx="1492080" cy="104445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+mj-lt"/>
            </a:rPr>
            <a:t>1</a:t>
          </a:r>
          <a:r>
            <a:rPr lang="en-US" sz="1900" kern="1200" baseline="30000" dirty="0">
              <a:latin typeface="+mj-lt"/>
            </a:rPr>
            <a:t>st</a:t>
          </a:r>
          <a:r>
            <a:rPr lang="en-US" sz="1900" kern="1200" dirty="0">
              <a:latin typeface="+mj-lt"/>
            </a:rPr>
            <a:t> layer</a:t>
          </a:r>
        </a:p>
      </dsp:txBody>
      <dsp:txXfrm rot="-5400000">
        <a:off x="0" y="524863"/>
        <a:ext cx="1044456" cy="447624"/>
      </dsp:txXfrm>
    </dsp:sp>
    <dsp:sp modelId="{88B02ECB-C381-A94A-A94B-87193CECBB8F}">
      <dsp:nvSpPr>
        <dsp:cNvPr id="0" name=""/>
        <dsp:cNvSpPr/>
      </dsp:nvSpPr>
      <dsp:spPr>
        <a:xfrm rot="5400000">
          <a:off x="5351679" y="-4307222"/>
          <a:ext cx="969852" cy="9584297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latin typeface="+mj-lt"/>
            </a:rPr>
            <a:t>Examination of expenditure by auditor/competent</a:t>
          </a:r>
          <a:r>
            <a:rPr lang="en-US" sz="1900" kern="1200" baseline="0" dirty="0">
              <a:latin typeface="+mj-lt"/>
            </a:rPr>
            <a:t> public officer to support payment claim</a:t>
          </a:r>
          <a:endParaRPr lang="en-US" sz="1900" kern="1200" dirty="0">
            <a:latin typeface="+mj-lt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latin typeface="+mj-lt"/>
            </a:rPr>
            <a:t>Article 32 of ENI CBC IR</a:t>
          </a:r>
        </a:p>
      </dsp:txBody>
      <dsp:txXfrm rot="-5400000">
        <a:off x="1044457" y="47344"/>
        <a:ext cx="9536953" cy="875164"/>
      </dsp:txXfrm>
    </dsp:sp>
    <dsp:sp modelId="{63C52E64-6D1F-8C4A-95E9-37DC9845B576}">
      <dsp:nvSpPr>
        <dsp:cNvPr id="0" name=""/>
        <dsp:cNvSpPr/>
      </dsp:nvSpPr>
      <dsp:spPr>
        <a:xfrm rot="5400000">
          <a:off x="-223812" y="1523140"/>
          <a:ext cx="1492080" cy="104445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0" kern="1200" dirty="0">
              <a:latin typeface="+mj-lt"/>
            </a:rPr>
            <a:t>2</a:t>
          </a:r>
          <a:r>
            <a:rPr lang="en-US" sz="1900" b="0" kern="1200" baseline="30000" dirty="0">
              <a:latin typeface="+mj-lt"/>
            </a:rPr>
            <a:t>nd</a:t>
          </a:r>
          <a:r>
            <a:rPr lang="en-US" sz="1900" b="0" kern="1200" dirty="0">
              <a:latin typeface="+mj-lt"/>
            </a:rPr>
            <a:t> layer</a:t>
          </a:r>
        </a:p>
      </dsp:txBody>
      <dsp:txXfrm rot="-5400000">
        <a:off x="0" y="1821556"/>
        <a:ext cx="1044456" cy="447624"/>
      </dsp:txXfrm>
    </dsp:sp>
    <dsp:sp modelId="{F3ED8A8D-A224-AA4C-BFC5-7F4F1452B3C1}">
      <dsp:nvSpPr>
        <dsp:cNvPr id="0" name=""/>
        <dsp:cNvSpPr/>
      </dsp:nvSpPr>
      <dsp:spPr>
        <a:xfrm rot="5400000">
          <a:off x="5351679" y="-3007894"/>
          <a:ext cx="969852" cy="9584297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0" kern="1200" dirty="0">
              <a:latin typeface="+mj-lt"/>
            </a:rPr>
            <a:t>Verifications (administrative for each payment claim and sample for on-the-spot) by Managing</a:t>
          </a:r>
          <a:r>
            <a:rPr lang="en-US" sz="1900" b="0" kern="1200" baseline="0" dirty="0">
              <a:latin typeface="+mj-lt"/>
            </a:rPr>
            <a:t> Authority</a:t>
          </a:r>
          <a:r>
            <a:rPr lang="en-US" sz="1900" b="0" kern="1200" dirty="0">
              <a:latin typeface="+mj-lt"/>
            </a:rPr>
            <a:t> with support by Control Contact Point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0" kern="1200" dirty="0">
              <a:latin typeface="+mj-lt"/>
            </a:rPr>
            <a:t>Article 26 of ENI CBC IR</a:t>
          </a:r>
        </a:p>
      </dsp:txBody>
      <dsp:txXfrm rot="-5400000">
        <a:off x="1044457" y="1346672"/>
        <a:ext cx="9536953" cy="875164"/>
      </dsp:txXfrm>
    </dsp:sp>
    <dsp:sp modelId="{177A894C-015C-E645-A04F-4C1D1A30E492}">
      <dsp:nvSpPr>
        <dsp:cNvPr id="0" name=""/>
        <dsp:cNvSpPr/>
      </dsp:nvSpPr>
      <dsp:spPr>
        <a:xfrm rot="5400000">
          <a:off x="-223812" y="2819833"/>
          <a:ext cx="1492080" cy="104445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+mj-lt"/>
            </a:rPr>
            <a:t>3</a:t>
          </a:r>
          <a:r>
            <a:rPr lang="en-US" sz="1900" kern="1200" baseline="30000" dirty="0">
              <a:latin typeface="+mj-lt"/>
            </a:rPr>
            <a:t>rd</a:t>
          </a:r>
          <a:r>
            <a:rPr lang="en-US" sz="1900" kern="1200" dirty="0">
              <a:latin typeface="+mj-lt"/>
            </a:rPr>
            <a:t> layer</a:t>
          </a:r>
        </a:p>
      </dsp:txBody>
      <dsp:txXfrm rot="-5400000">
        <a:off x="0" y="3118249"/>
        <a:ext cx="1044456" cy="447624"/>
      </dsp:txXfrm>
    </dsp:sp>
    <dsp:sp modelId="{697F53FD-768C-8A45-B432-2ACD29E82C49}">
      <dsp:nvSpPr>
        <dsp:cNvPr id="0" name=""/>
        <dsp:cNvSpPr/>
      </dsp:nvSpPr>
      <dsp:spPr>
        <a:xfrm rot="5400000">
          <a:off x="5351679" y="-1711201"/>
          <a:ext cx="969852" cy="9584297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latin typeface="+mj-lt"/>
            </a:rPr>
            <a:t>Possible audit by Audit Authority</a:t>
          </a:r>
          <a:r>
            <a:rPr lang="en-US" sz="1900" kern="1200" baseline="0" dirty="0">
              <a:latin typeface="+mj-lt"/>
            </a:rPr>
            <a:t> on the sample of projects</a:t>
          </a:r>
          <a:endParaRPr lang="en-US" sz="1900" kern="1200" dirty="0">
            <a:latin typeface="+mj-lt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latin typeface="+mj-lt"/>
            </a:rPr>
            <a:t>Article 28 of ENI CBC IR</a:t>
          </a:r>
        </a:p>
      </dsp:txBody>
      <dsp:txXfrm rot="-5400000">
        <a:off x="1044457" y="2643365"/>
        <a:ext cx="9536953" cy="8751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F19EB9-B7C1-4B2B-A1A8-E412A2E054BC}">
      <dsp:nvSpPr>
        <dsp:cNvPr id="0" name=""/>
        <dsp:cNvSpPr/>
      </dsp:nvSpPr>
      <dsp:spPr>
        <a:xfrm>
          <a:off x="2848" y="112887"/>
          <a:ext cx="2777008" cy="79763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>
              <a:latin typeface="+mj-lt"/>
            </a:rPr>
            <a:t>Corruption</a:t>
          </a:r>
        </a:p>
      </dsp:txBody>
      <dsp:txXfrm>
        <a:off x="2848" y="112887"/>
        <a:ext cx="2777008" cy="797638"/>
      </dsp:txXfrm>
    </dsp:sp>
    <dsp:sp modelId="{9FCA2159-7EAA-471E-A1F3-C45343400650}">
      <dsp:nvSpPr>
        <dsp:cNvPr id="0" name=""/>
        <dsp:cNvSpPr/>
      </dsp:nvSpPr>
      <dsp:spPr>
        <a:xfrm>
          <a:off x="2848" y="910525"/>
          <a:ext cx="2777008" cy="4268818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Conflict of interest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Bribery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Illegal gratuities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Economic extorsion</a:t>
          </a:r>
        </a:p>
      </dsp:txBody>
      <dsp:txXfrm>
        <a:off x="2848" y="910525"/>
        <a:ext cx="2777008" cy="4268818"/>
      </dsp:txXfrm>
    </dsp:sp>
    <dsp:sp modelId="{612EE12C-7F77-4DF0-B3FC-79AB15408511}">
      <dsp:nvSpPr>
        <dsp:cNvPr id="0" name=""/>
        <dsp:cNvSpPr/>
      </dsp:nvSpPr>
      <dsp:spPr>
        <a:xfrm>
          <a:off x="3168637" y="112887"/>
          <a:ext cx="2777008" cy="797638"/>
        </a:xfrm>
        <a:prstGeom prst="rect">
          <a:avLst/>
        </a:prstGeom>
        <a:solidFill>
          <a:schemeClr val="accent4">
            <a:hueOff val="-1428826"/>
            <a:satOff val="-7136"/>
            <a:lumOff val="-6078"/>
            <a:alphaOff val="0"/>
          </a:schemeClr>
        </a:solidFill>
        <a:ln w="12700" cap="flat" cmpd="sng" algn="ctr">
          <a:solidFill>
            <a:schemeClr val="accent4">
              <a:hueOff val="-1428826"/>
              <a:satOff val="-7136"/>
              <a:lumOff val="-60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>
              <a:latin typeface="+mj-lt"/>
            </a:rPr>
            <a:t>Misappropriation</a:t>
          </a:r>
        </a:p>
      </dsp:txBody>
      <dsp:txXfrm>
        <a:off x="3168637" y="112887"/>
        <a:ext cx="2777008" cy="797638"/>
      </dsp:txXfrm>
    </dsp:sp>
    <dsp:sp modelId="{FCC8845D-5955-47A1-BD4B-ACA77FA4974A}">
      <dsp:nvSpPr>
        <dsp:cNvPr id="0" name=""/>
        <dsp:cNvSpPr/>
      </dsp:nvSpPr>
      <dsp:spPr>
        <a:xfrm>
          <a:off x="3168637" y="910525"/>
          <a:ext cx="2777008" cy="4268818"/>
        </a:xfrm>
        <a:prstGeom prst="rect">
          <a:avLst/>
        </a:prstGeom>
        <a:solidFill>
          <a:schemeClr val="accent4">
            <a:tint val="40000"/>
            <a:alpha val="90000"/>
            <a:hueOff val="-1038503"/>
            <a:satOff val="-9425"/>
            <a:lumOff val="-1358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-1038503"/>
              <a:satOff val="-9425"/>
              <a:lumOff val="-13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Fraudulent procurement or disbursements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Misuse of funds or assets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200" kern="1200" noProof="0" dirty="0">
            <a:latin typeface="+mj-lt"/>
          </a:endParaRPr>
        </a:p>
      </dsp:txBody>
      <dsp:txXfrm>
        <a:off x="3168637" y="910525"/>
        <a:ext cx="2777008" cy="4268818"/>
      </dsp:txXfrm>
    </dsp:sp>
    <dsp:sp modelId="{BC956DDF-2C6C-4DCA-B254-6CC1EB8216B1}">
      <dsp:nvSpPr>
        <dsp:cNvPr id="0" name=""/>
        <dsp:cNvSpPr/>
      </dsp:nvSpPr>
      <dsp:spPr>
        <a:xfrm>
          <a:off x="6334427" y="112887"/>
          <a:ext cx="2777008" cy="797638"/>
        </a:xfrm>
        <a:prstGeom prst="rect">
          <a:avLst/>
        </a:prstGeom>
        <a:solidFill>
          <a:schemeClr val="accent4">
            <a:hueOff val="-2857653"/>
            <a:satOff val="-14272"/>
            <a:lumOff val="-12157"/>
            <a:alphaOff val="0"/>
          </a:schemeClr>
        </a:solidFill>
        <a:ln w="12700" cap="flat" cmpd="sng" algn="ctr">
          <a:solidFill>
            <a:schemeClr val="accent4">
              <a:hueOff val="-2857653"/>
              <a:satOff val="-14272"/>
              <a:lumOff val="-1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>
              <a:latin typeface="+mj-lt"/>
            </a:rPr>
            <a:t>Financial misstatement</a:t>
          </a:r>
        </a:p>
      </dsp:txBody>
      <dsp:txXfrm>
        <a:off x="6334427" y="112887"/>
        <a:ext cx="2777008" cy="797638"/>
      </dsp:txXfrm>
    </dsp:sp>
    <dsp:sp modelId="{EB852F62-0A3D-4692-B669-7F59F563DE0F}">
      <dsp:nvSpPr>
        <dsp:cNvPr id="0" name=""/>
        <dsp:cNvSpPr/>
      </dsp:nvSpPr>
      <dsp:spPr>
        <a:xfrm>
          <a:off x="6334427" y="910525"/>
          <a:ext cx="2777008" cy="4268818"/>
        </a:xfrm>
        <a:prstGeom prst="rect">
          <a:avLst/>
        </a:prstGeom>
        <a:solidFill>
          <a:schemeClr val="accent4">
            <a:tint val="40000"/>
            <a:alpha val="90000"/>
            <a:hueOff val="-2077006"/>
            <a:satOff val="-18849"/>
            <a:lumOff val="-2716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-2077006"/>
              <a:satOff val="-18849"/>
              <a:lumOff val="-271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Expenditure over-valuation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False supporting documents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Understated revenues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Overstated performance indicators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noProof="0" dirty="0">
              <a:latin typeface="+mj-lt"/>
            </a:rPr>
            <a:t>False, incorrect or incomplete statements</a:t>
          </a:r>
        </a:p>
      </dsp:txBody>
      <dsp:txXfrm>
        <a:off x="6334427" y="910525"/>
        <a:ext cx="2777008" cy="42688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2A8A7-D267-47FE-8315-540CDBA631E9}">
      <dsp:nvSpPr>
        <dsp:cNvPr id="0" name=""/>
        <dsp:cNvSpPr/>
      </dsp:nvSpPr>
      <dsp:spPr>
        <a:xfrm>
          <a:off x="0" y="0"/>
          <a:ext cx="6198591" cy="11267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noProof="0" dirty="0">
              <a:latin typeface="+mj-lt"/>
            </a:rPr>
            <a:t>Convention on the basis of article K.3 of the Treaty (1995)</a:t>
          </a:r>
        </a:p>
      </dsp:txBody>
      <dsp:txXfrm>
        <a:off x="33001" y="33001"/>
        <a:ext cx="4887525" cy="1060752"/>
      </dsp:txXfrm>
    </dsp:sp>
    <dsp:sp modelId="{AC49225C-6A6E-44FE-B48A-BC70B664B614}">
      <dsp:nvSpPr>
        <dsp:cNvPr id="0" name=""/>
        <dsp:cNvSpPr/>
      </dsp:nvSpPr>
      <dsp:spPr>
        <a:xfrm>
          <a:off x="519132" y="1331619"/>
          <a:ext cx="6198591" cy="1126754"/>
        </a:xfrm>
        <a:prstGeom prst="roundRect">
          <a:avLst>
            <a:gd name="adj" fmla="val 10000"/>
          </a:avLst>
        </a:prstGeom>
        <a:solidFill>
          <a:schemeClr val="accent2">
            <a:hueOff val="-5317800"/>
            <a:satOff val="-24333"/>
            <a:lumOff val="849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noProof="0" dirty="0">
              <a:latin typeface="+mj-lt"/>
            </a:rPr>
            <a:t>Regulation 2988/1995 on the protection of the EU’s financial interest </a:t>
          </a:r>
        </a:p>
      </dsp:txBody>
      <dsp:txXfrm>
        <a:off x="552133" y="1364620"/>
        <a:ext cx="4881066" cy="1060752"/>
      </dsp:txXfrm>
    </dsp:sp>
    <dsp:sp modelId="{E5EA973C-E34D-4912-92A8-A0E3C8576CDF}">
      <dsp:nvSpPr>
        <dsp:cNvPr id="0" name=""/>
        <dsp:cNvSpPr/>
      </dsp:nvSpPr>
      <dsp:spPr>
        <a:xfrm>
          <a:off x="1030515" y="2663238"/>
          <a:ext cx="6198591" cy="1126754"/>
        </a:xfrm>
        <a:prstGeom prst="roundRect">
          <a:avLst>
            <a:gd name="adj" fmla="val 10000"/>
          </a:avLst>
        </a:prstGeom>
        <a:solidFill>
          <a:schemeClr val="accent2">
            <a:hueOff val="-10635600"/>
            <a:satOff val="-48667"/>
            <a:lumOff val="1699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noProof="0" dirty="0">
              <a:latin typeface="+mj-lt"/>
            </a:rPr>
            <a:t>Regulation 883/2013 concerning OLAF</a:t>
          </a:r>
        </a:p>
      </dsp:txBody>
      <dsp:txXfrm>
        <a:off x="1063516" y="2696239"/>
        <a:ext cx="4888814" cy="1060752"/>
      </dsp:txXfrm>
    </dsp:sp>
    <dsp:sp modelId="{02195FFA-09B2-40DB-B9B8-807BED66AF48}">
      <dsp:nvSpPr>
        <dsp:cNvPr id="0" name=""/>
        <dsp:cNvSpPr/>
      </dsp:nvSpPr>
      <dsp:spPr>
        <a:xfrm>
          <a:off x="1549647" y="3994857"/>
          <a:ext cx="6198591" cy="1126754"/>
        </a:xfrm>
        <a:prstGeom prst="roundRect">
          <a:avLst>
            <a:gd name="adj" fmla="val 10000"/>
          </a:avLst>
        </a:prstGeom>
        <a:solidFill>
          <a:schemeClr val="accent2">
            <a:hueOff val="-15953399"/>
            <a:satOff val="-73000"/>
            <a:lumOff val="254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noProof="0" dirty="0">
              <a:latin typeface="+mj-lt"/>
            </a:rPr>
            <a:t>Regulation 1939/2017 on European Public Prosecutor’s Office (EPPO)</a:t>
          </a:r>
        </a:p>
      </dsp:txBody>
      <dsp:txXfrm>
        <a:off x="1582648" y="4027858"/>
        <a:ext cx="4881066" cy="1060752"/>
      </dsp:txXfrm>
    </dsp:sp>
    <dsp:sp modelId="{71FB0A4E-731C-4322-BE7E-3E44F42FD6E8}">
      <dsp:nvSpPr>
        <dsp:cNvPr id="0" name=""/>
        <dsp:cNvSpPr/>
      </dsp:nvSpPr>
      <dsp:spPr>
        <a:xfrm>
          <a:off x="5466200" y="862991"/>
          <a:ext cx="732390" cy="73239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a-ES" sz="3000" kern="1200"/>
        </a:p>
      </dsp:txBody>
      <dsp:txXfrm>
        <a:off x="5630988" y="862991"/>
        <a:ext cx="402814" cy="551123"/>
      </dsp:txXfrm>
    </dsp:sp>
    <dsp:sp modelId="{DF4F8871-3F3A-479E-970E-9E1EE63C973E}">
      <dsp:nvSpPr>
        <dsp:cNvPr id="0" name=""/>
        <dsp:cNvSpPr/>
      </dsp:nvSpPr>
      <dsp:spPr>
        <a:xfrm>
          <a:off x="5985332" y="2194610"/>
          <a:ext cx="732390" cy="73239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7626362"/>
            <a:satOff val="-14414"/>
            <a:lumOff val="180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7626362"/>
              <a:satOff val="-14414"/>
              <a:lumOff val="18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a-ES" sz="3000" kern="1200"/>
        </a:p>
      </dsp:txBody>
      <dsp:txXfrm>
        <a:off x="6150120" y="2194610"/>
        <a:ext cx="402814" cy="551123"/>
      </dsp:txXfrm>
    </dsp:sp>
    <dsp:sp modelId="{19D95641-FF4F-4542-9BFC-63F2946E0F3F}">
      <dsp:nvSpPr>
        <dsp:cNvPr id="0" name=""/>
        <dsp:cNvSpPr/>
      </dsp:nvSpPr>
      <dsp:spPr>
        <a:xfrm>
          <a:off x="6496716" y="3526229"/>
          <a:ext cx="732390" cy="73239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15252725"/>
            <a:satOff val="-28828"/>
            <a:lumOff val="3607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5252725"/>
              <a:satOff val="-28828"/>
              <a:lumOff val="36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a-ES" sz="3000" kern="1200"/>
        </a:p>
      </dsp:txBody>
      <dsp:txXfrm>
        <a:off x="6661504" y="3526229"/>
        <a:ext cx="402814" cy="5511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D3EA7-D0CE-EB41-ABC6-0DB0AF78D1DB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8E7AE-47F1-B047-81A4-F24A378C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087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95BE5-1591-AD44-AE80-38ADA788D1C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620A6-3106-3D41-BF4A-81770CEB1E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663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620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2471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070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the trainer: Ask the participants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most common irregularities (e.g. procurement, publicity requirement, hiring external experts, VAT procedure) </a:t>
            </a:r>
          </a:p>
          <a:p>
            <a:pPr marL="171450" indent="-171450">
              <a:buFontTx/>
              <a:buChar char="-"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irregularities are indeed unintentional, and some may be easily avoided by better informing the beneficiaries/partners </a:t>
            </a:r>
          </a:p>
          <a:p>
            <a:pPr marL="171450" indent="-171450">
              <a:buFontTx/>
              <a:buChar char="-"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emphasizing that this is an important role of the MA/JTS/BO (that too often focuses mostly its resources on the control/verification rather than on the prevention). </a:t>
            </a:r>
          </a:p>
          <a:p>
            <a:pPr marL="0" indent="0"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 possibilities than training include e.g. requesting that tendering documents are sent for checks/consultation to MA/JTS/BO before the tender is launched, to ensure appropriate procedures/thresholds are respected (e.g. for tenders above a certain amount), or that e.g. material to be printed is also sent before publication (to check respect of visibility rules e.g. when large publications). </a:t>
            </a:r>
          </a:p>
          <a:p>
            <a:pPr marL="0" indent="0">
              <a:buFontTx/>
              <a:buNone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97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19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1830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932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1677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73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7961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344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2647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246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923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11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264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921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of the warming up of the session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54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91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45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0348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4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744" y="1789882"/>
            <a:ext cx="6154044" cy="1726692"/>
          </a:xfrm>
          <a:prstGeom prst="rect">
            <a:avLst/>
          </a:prstGeom>
        </p:spPr>
        <p:txBody>
          <a:bodyPr anchor="b"/>
          <a:lstStyle>
            <a:lvl1pPr algn="l">
              <a:defRPr sz="3200" baseline="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7744" y="3733560"/>
            <a:ext cx="6154044" cy="791543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subtitle</a:t>
            </a:r>
            <a:r>
              <a:rPr lang="fi-FI" dirty="0"/>
              <a:t> </a:t>
            </a:r>
            <a:r>
              <a:rPr lang="fi-FI" dirty="0" err="1"/>
              <a:t>style</a:t>
            </a:r>
            <a:r>
              <a:rPr lang="fi-FI" dirty="0"/>
              <a:t>	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92267375"/>
              </p:ext>
            </p:extLst>
          </p:nvPr>
        </p:nvGraphicFramePr>
        <p:xfrm>
          <a:off x="0" y="5928494"/>
          <a:ext cx="12192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fr-BE" sz="1400" b="0" dirty="0">
                          <a:latin typeface="Century Gothic" pitchFamily="34" charset="0"/>
                        </a:rPr>
                        <a:t> </a:t>
                      </a:r>
                      <a:r>
                        <a:rPr lang="en-US" sz="1400" b="0" noProof="0" dirty="0">
                          <a:latin typeface="Century Gothic" pitchFamily="34" charset="0"/>
                        </a:rPr>
                        <a:t>A project funded by the European Union</a:t>
                      </a:r>
                      <a:endParaRPr lang="en-US" sz="1400" b="0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Implemented by a consortium led by</a:t>
                      </a:r>
                      <a:endParaRPr lang="de-DE" sz="1400" b="0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6304855"/>
            <a:ext cx="871728" cy="48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6304855"/>
            <a:ext cx="713232" cy="4815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375174"/>
            <a:ext cx="2888706" cy="980991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5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553" y="2334471"/>
            <a:ext cx="5227447" cy="358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40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arrotondato 8"/>
          <p:cNvSpPr/>
          <p:nvPr userDrawn="1"/>
        </p:nvSpPr>
        <p:spPr>
          <a:xfrm>
            <a:off x="806605" y="6176981"/>
            <a:ext cx="10515600" cy="252000"/>
          </a:xfrm>
          <a:prstGeom prst="roundRect">
            <a:avLst/>
          </a:prstGeom>
          <a:solidFill>
            <a:srgbClr val="751D7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dirty="0"/>
          </a:p>
        </p:txBody>
      </p:sp>
      <p:sp>
        <p:nvSpPr>
          <p:cNvPr id="9" name="Rettangolo arrotondato 9"/>
          <p:cNvSpPr/>
          <p:nvPr userDrawn="1"/>
        </p:nvSpPr>
        <p:spPr>
          <a:xfrm>
            <a:off x="806605" y="425753"/>
            <a:ext cx="10515600" cy="252000"/>
          </a:xfrm>
          <a:prstGeom prst="roundRect">
            <a:avLst/>
          </a:prstGeom>
          <a:solidFill>
            <a:srgbClr val="751D7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492405" y="2233567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3200" baseline="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pic>
        <p:nvPicPr>
          <p:cNvPr id="7" name="Picture 2" descr="C:\Users\Utente\Desktop\Lavoro\ENI CBC facility\02_Implementation phase\Activity H.1 - Dissemination and publicity\Visual identity\Tesim corporate\Tesim logotype regular\raster\Jpeg RGB\Tesim logo 5 color RGB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0117" y="4761153"/>
            <a:ext cx="792088" cy="1275841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306" y="802888"/>
            <a:ext cx="7825899" cy="537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90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605" y="1627321"/>
            <a:ext cx="10515600" cy="3784399"/>
          </a:xfrm>
        </p:spPr>
        <p:txBody>
          <a:bodyPr/>
          <a:lstStyle>
            <a:lvl1pPr marL="0" indent="0" algn="ctr"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13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22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4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 algn="just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52" y="4513171"/>
            <a:ext cx="2867448" cy="196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2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9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 algn="just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7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14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11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0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032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tente\Desktop\Map_Reduced_Big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495601" y="371790"/>
            <a:ext cx="8693380" cy="5499228"/>
          </a:xfrm>
          <a:prstGeom prst="rect">
            <a:avLst/>
          </a:prstGeom>
          <a:noFill/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1607672" y="2235240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3200" baseline="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51058395"/>
              </p:ext>
            </p:extLst>
          </p:nvPr>
        </p:nvGraphicFramePr>
        <p:xfrm>
          <a:off x="0" y="5871018"/>
          <a:ext cx="12192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fr-BE" sz="1400" b="0" dirty="0">
                          <a:latin typeface="Century Gothic" pitchFamily="34" charset="0"/>
                        </a:rPr>
                        <a:t> </a:t>
                      </a:r>
                      <a:r>
                        <a:rPr lang="en-US" sz="1400" b="0" noProof="0" dirty="0">
                          <a:latin typeface="Century Gothic" pitchFamily="34" charset="0"/>
                        </a:rPr>
                        <a:t>A project funded by the European Union</a:t>
                      </a:r>
                      <a:endParaRPr lang="en-US" sz="1400" b="0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Implemented by a consortium led by:</a:t>
                      </a:r>
                      <a:endParaRPr lang="de-DE" sz="1400" b="0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6276137"/>
            <a:ext cx="713232" cy="4815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672" y="6329965"/>
            <a:ext cx="871728" cy="48158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375174"/>
            <a:ext cx="2888706" cy="9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06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51308"/>
            <a:ext cx="3932237" cy="709047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1308"/>
            <a:ext cx="6172200" cy="3719594"/>
          </a:xfrm>
        </p:spPr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460356"/>
            <a:ext cx="3932237" cy="3010546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cxnSp>
        <p:nvCxnSpPr>
          <p:cNvPr id="10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9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471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751308"/>
            <a:ext cx="6172200" cy="37195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38200" y="1751308"/>
            <a:ext cx="3932237" cy="709047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460356"/>
            <a:ext cx="3932237" cy="3010546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cxnSp>
        <p:nvCxnSpPr>
          <p:cNvPr id="12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0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88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cxnSp>
        <p:nvCxnSpPr>
          <p:cNvPr id="6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5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324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2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61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51D70"/>
        </a:buClr>
        <a:buFont typeface="Arial" charset="0"/>
        <a:buChar char="•"/>
        <a:defRPr sz="2800" b="1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400" b="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4pPr>
      <a:lvl5pPr marL="21717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Irregularities, fraud and corruption</a:t>
            </a: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75AE1222-EB64-4305-B91F-6F108A326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6247" y="223992"/>
            <a:ext cx="1943869" cy="1411749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56484E54-E647-42C3-8E75-9B2E20043E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7744" y="3733560"/>
            <a:ext cx="7280470" cy="791543"/>
          </a:xfrm>
        </p:spPr>
        <p:txBody>
          <a:bodyPr>
            <a:normAutofit/>
          </a:bodyPr>
          <a:lstStyle/>
          <a:p>
            <a:r>
              <a:rPr lang="en-US" dirty="0"/>
              <a:t>Working meeting with NA and CCP 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Ankara, 1</a:t>
            </a:r>
            <a:r>
              <a:rPr lang="en-US" sz="1600" baseline="30000" dirty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&amp; 2</a:t>
            </a:r>
            <a:r>
              <a:rPr lang="en-US" sz="1600" baseline="30000" dirty="0">
                <a:solidFill>
                  <a:schemeClr val="bg1">
                    <a:lumMod val="50000"/>
                  </a:schemeClr>
                </a:solidFill>
              </a:rPr>
              <a:t>nd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November 2018</a:t>
            </a:r>
          </a:p>
        </p:txBody>
      </p:sp>
    </p:spTree>
    <p:extLst>
      <p:ext uri="{BB962C8B-B14F-4D97-AF65-F5344CB8AC3E}">
        <p14:creationId xmlns:p14="http://schemas.microsoft.com/office/powerpoint/2010/main" val="1035205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Multiple layers of control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199" y="1336464"/>
            <a:ext cx="10461171" cy="1404408"/>
          </a:xfrm>
        </p:spPr>
        <p:txBody>
          <a:bodyPr>
            <a:noAutofit/>
          </a:bodyPr>
          <a:lstStyle/>
          <a:p>
            <a:pPr algn="just"/>
            <a:r>
              <a:rPr lang="en-US" sz="2000" b="0" dirty="0"/>
              <a:t>Each euro (or other currency item), spent by the beneficiaries: </a:t>
            </a:r>
            <a:endParaRPr lang="en-US" sz="2000" b="0" dirty="0">
              <a:latin typeface="Century Gothic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207311273"/>
              </p:ext>
            </p:extLst>
          </p:nvPr>
        </p:nvGraphicFramePr>
        <p:xfrm>
          <a:off x="838199" y="2038668"/>
          <a:ext cx="10628754" cy="4090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45548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Multiple layers of control</a:t>
            </a:r>
          </a:p>
        </p:txBody>
      </p:sp>
      <p:sp>
        <p:nvSpPr>
          <p:cNvPr id="2" name="Oval 1"/>
          <p:cNvSpPr/>
          <p:nvPr/>
        </p:nvSpPr>
        <p:spPr>
          <a:xfrm>
            <a:off x="838197" y="2339983"/>
            <a:ext cx="2691065" cy="2658593"/>
          </a:xfrm>
          <a:prstGeom prst="ellipse">
            <a:avLst/>
          </a:prstGeom>
          <a:solidFill>
            <a:srgbClr val="751D7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Prevention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:</a:t>
            </a:r>
          </a:p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Expenditure  examination by trained controller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199" y="1336464"/>
            <a:ext cx="10461171" cy="733968"/>
          </a:xfrm>
        </p:spPr>
        <p:txBody>
          <a:bodyPr>
            <a:noAutofit/>
          </a:bodyPr>
          <a:lstStyle/>
          <a:p>
            <a:pPr algn="just"/>
            <a:r>
              <a:rPr lang="en-US" sz="2000" b="0" dirty="0"/>
              <a:t>Success of the programme reporting system will be dependent on the </a:t>
            </a:r>
            <a:r>
              <a:rPr lang="en-US" sz="2000" dirty="0"/>
              <a:t>quality of prevention </a:t>
            </a:r>
            <a:r>
              <a:rPr lang="en-US" sz="2000" b="0" dirty="0"/>
              <a:t>and </a:t>
            </a:r>
            <a:r>
              <a:rPr lang="en-US" sz="2000" dirty="0"/>
              <a:t>detection</a:t>
            </a:r>
            <a:r>
              <a:rPr lang="en-US" sz="2000" b="0" dirty="0"/>
              <a:t>.</a:t>
            </a:r>
            <a:endParaRPr lang="en-US" sz="2000" b="0" dirty="0">
              <a:latin typeface="Century Gothic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384884" y="3150807"/>
            <a:ext cx="657728" cy="465221"/>
          </a:xfrm>
          <a:prstGeom prst="rightArrow">
            <a:avLst/>
          </a:prstGeom>
          <a:solidFill>
            <a:srgbClr val="071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170951" y="1991411"/>
            <a:ext cx="4074695" cy="1764631"/>
          </a:xfrm>
          <a:prstGeom prst="roundRect">
            <a:avLst/>
          </a:prstGeom>
          <a:solidFill>
            <a:srgbClr val="071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Reliable reporting</a:t>
            </a:r>
          </a:p>
        </p:txBody>
      </p:sp>
      <p:sp>
        <p:nvSpPr>
          <p:cNvPr id="12" name="Oval 11"/>
          <p:cNvSpPr/>
          <p:nvPr/>
        </p:nvSpPr>
        <p:spPr>
          <a:xfrm>
            <a:off x="8855249" y="2291269"/>
            <a:ext cx="3069766" cy="2184291"/>
          </a:xfrm>
          <a:prstGeom prst="ellipse">
            <a:avLst/>
          </a:prstGeom>
          <a:solidFill>
            <a:srgbClr val="751D7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Detection:</a:t>
            </a:r>
          </a:p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Sound and appropriate administrative verifications by the MA</a:t>
            </a:r>
          </a:p>
        </p:txBody>
      </p:sp>
      <p:sp>
        <p:nvSpPr>
          <p:cNvPr id="11" name="Right Arrow 10"/>
          <p:cNvSpPr/>
          <p:nvPr/>
        </p:nvSpPr>
        <p:spPr>
          <a:xfrm rot="10800000">
            <a:off x="8373985" y="3150805"/>
            <a:ext cx="657728" cy="465221"/>
          </a:xfrm>
          <a:prstGeom prst="rightArrow">
            <a:avLst/>
          </a:prstGeom>
          <a:solidFill>
            <a:srgbClr val="071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231431" y="4395823"/>
            <a:ext cx="2834106" cy="2127448"/>
          </a:xfrm>
          <a:prstGeom prst="ellipse">
            <a:avLst/>
          </a:prstGeom>
          <a:solidFill>
            <a:srgbClr val="00B0F0">
              <a:alpha val="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/>
            <a:r>
              <a:rPr lang="en-US" b="1" dirty="0">
                <a:solidFill>
                  <a:schemeClr val="tx1"/>
                </a:solidFill>
                <a:latin typeface="+mj-lt"/>
              </a:rPr>
              <a:t>Examination carried out according to the procedure set </a:t>
            </a:r>
            <a:r>
              <a:rPr lang="en-US" b="1">
                <a:solidFill>
                  <a:schemeClr val="tx1"/>
                </a:solidFill>
                <a:latin typeface="+mj-lt"/>
              </a:rPr>
              <a:t>by the MA!</a:t>
            </a:r>
            <a:endParaRPr lang="ca-ES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7431513" y="4045597"/>
            <a:ext cx="3200400" cy="2257540"/>
          </a:xfrm>
          <a:prstGeom prst="ellipse">
            <a:avLst/>
          </a:prstGeom>
          <a:solidFill>
            <a:srgbClr val="00B0F0">
              <a:alpha val="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/>
            <a:r>
              <a:rPr lang="en-US" b="1" dirty="0">
                <a:solidFill>
                  <a:schemeClr val="tx1"/>
                </a:solidFill>
                <a:latin typeface="+mj-lt"/>
              </a:rPr>
              <a:t>Findings from administrative verifications will serve as key input for the annual report!</a:t>
            </a:r>
            <a:endParaRPr lang="ca-ES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0676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Irregularities</a:t>
            </a: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ED9F340E-7822-4A9B-8A2E-1B2E6D5831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051" y="2056996"/>
            <a:ext cx="3654323" cy="274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187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Is the amount of grant secured?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idx="1"/>
          </p:nvPr>
        </p:nvSpPr>
        <p:spPr>
          <a:xfrm>
            <a:off x="7225552" y="1409152"/>
            <a:ext cx="3801035" cy="3826237"/>
          </a:xfrm>
        </p:spPr>
        <p:txBody>
          <a:bodyPr>
            <a:normAutofit/>
          </a:bodyPr>
          <a:lstStyle/>
          <a:p>
            <a:r>
              <a:rPr lang="en-US" sz="2800" dirty="0"/>
              <a:t>How big is the risk of not receiving all the grant despite spending all the money in the budget and achieving the results?</a:t>
            </a:r>
            <a:endParaRPr lang="en-US" sz="2800" b="0" dirty="0">
              <a:latin typeface="Century Gothic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034" y="1409152"/>
            <a:ext cx="6196269" cy="4634809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2EE0037A-1711-4F37-9C90-73459E5B64C2}"/>
              </a:ext>
            </a:extLst>
          </p:cNvPr>
          <p:cNvSpPr/>
          <p:nvPr/>
        </p:nvSpPr>
        <p:spPr>
          <a:xfrm>
            <a:off x="7088086" y="4254490"/>
            <a:ext cx="2644877" cy="16616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sz="1600" dirty="0">
                <a:latin typeface="+mj-lt"/>
              </a:rPr>
              <a:t>A KEY PROJECT </a:t>
            </a:r>
            <a:r>
              <a:rPr lang="ca-ES" sz="1600" b="1" dirty="0">
                <a:latin typeface="+mj-lt"/>
              </a:rPr>
              <a:t>GOAL </a:t>
            </a:r>
            <a:r>
              <a:rPr lang="ca-ES" sz="1600" dirty="0">
                <a:latin typeface="+mj-lt"/>
              </a:rPr>
              <a:t>IS TO ENSURE ELIGIBILITY OF EXPENDITURE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EBF0F7F-39C4-41FA-89BF-AE9A5D934211}"/>
              </a:ext>
            </a:extLst>
          </p:cNvPr>
          <p:cNvSpPr/>
          <p:nvPr/>
        </p:nvSpPr>
        <p:spPr>
          <a:xfrm>
            <a:off x="9324925" y="4077511"/>
            <a:ext cx="2644877" cy="1966450"/>
          </a:xfrm>
          <a:prstGeom prst="ellipse">
            <a:avLst/>
          </a:prstGeom>
          <a:solidFill>
            <a:srgbClr val="829002"/>
          </a:solidFill>
          <a:ln>
            <a:solidFill>
              <a:srgbClr val="829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sz="1600" dirty="0">
                <a:latin typeface="+mj-lt"/>
              </a:rPr>
              <a:t>A KEY PROJECT </a:t>
            </a:r>
            <a:r>
              <a:rPr lang="ca-ES" sz="1600" b="1" dirty="0">
                <a:latin typeface="+mj-lt"/>
              </a:rPr>
              <a:t>NEED </a:t>
            </a:r>
            <a:r>
              <a:rPr lang="ca-ES" sz="1600" dirty="0">
                <a:latin typeface="+mj-lt"/>
              </a:rPr>
              <a:t>IS TO RECEIVE RELIABLE REPORTS FROM CONTROLLERS</a:t>
            </a:r>
          </a:p>
        </p:txBody>
      </p:sp>
    </p:spTree>
    <p:extLst>
      <p:ext uri="{BB962C8B-B14F-4D97-AF65-F5344CB8AC3E}">
        <p14:creationId xmlns:p14="http://schemas.microsoft.com/office/powerpoint/2010/main" val="245728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Reason for eligibility of expenditure in the projects</a:t>
            </a:r>
          </a:p>
        </p:txBody>
      </p:sp>
      <p:pic>
        <p:nvPicPr>
          <p:cNvPr id="5" name="Picture 8" descr="http://www.cfshc.org/wp-content/uploads/2013/03/social-thinking-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2898203"/>
            <a:ext cx="2349753" cy="1762315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658762" y="1260405"/>
            <a:ext cx="2459012" cy="1361209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Short brainstorming</a:t>
            </a:r>
          </a:p>
        </p:txBody>
      </p:sp>
      <p:graphicFrame>
        <p:nvGraphicFramePr>
          <p:cNvPr id="4" name="Tau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043436"/>
              </p:ext>
            </p:extLst>
          </p:nvPr>
        </p:nvGraphicFramePr>
        <p:xfrm>
          <a:off x="3612309" y="1941009"/>
          <a:ext cx="8127998" cy="43484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127998">
                  <a:extLst>
                    <a:ext uri="{9D8B030D-6E8A-4147-A177-3AD203B41FA5}">
                      <a16:colId xmlns:a16="http://schemas.microsoft.com/office/drawing/2014/main" val="231905986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>
                          <a:latin typeface="+mj-lt"/>
                        </a:rPr>
                        <a:t>Reasons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692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1. </a:t>
                      </a:r>
                      <a:r>
                        <a:rPr lang="en-GB" noProof="0">
                          <a:latin typeface="+mj-lt"/>
                        </a:rPr>
                        <a:t>Non-understanding of applicable </a:t>
                      </a:r>
                      <a:r>
                        <a:rPr lang="en-GB" noProof="0" dirty="0">
                          <a:latin typeface="+mj-lt"/>
                        </a:rPr>
                        <a:t>rules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870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2.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557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3.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211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4.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649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5.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2915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6.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64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7.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198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8.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5347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9.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069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>
                          <a:latin typeface="+mj-lt"/>
                        </a:rPr>
                        <a:t>10.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460358"/>
                  </a:ext>
                </a:extLst>
              </a:tr>
            </a:tbl>
          </a:graphicData>
        </a:graphic>
      </p:graphicFrame>
      <p:sp>
        <p:nvSpPr>
          <p:cNvPr id="8" name="Rectangle: cantonades arrodonides 7"/>
          <p:cNvSpPr/>
          <p:nvPr/>
        </p:nvSpPr>
        <p:spPr>
          <a:xfrm>
            <a:off x="3612308" y="1158614"/>
            <a:ext cx="8127999" cy="649995"/>
          </a:xfrm>
          <a:prstGeom prst="roundRect">
            <a:avLst/>
          </a:prstGeom>
          <a:solidFill>
            <a:srgbClr val="751D7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sz="2400" b="1" dirty="0">
                <a:latin typeface="+mj-lt"/>
              </a:rPr>
              <a:t>TOP 10 REASONS</a:t>
            </a:r>
          </a:p>
        </p:txBody>
      </p:sp>
    </p:spTree>
    <p:extLst>
      <p:ext uri="{BB962C8B-B14F-4D97-AF65-F5344CB8AC3E}">
        <p14:creationId xmlns:p14="http://schemas.microsoft.com/office/powerpoint/2010/main" val="2462770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74986" y="2126123"/>
            <a:ext cx="4362405" cy="2387600"/>
          </a:xfrm>
        </p:spPr>
        <p:txBody>
          <a:bodyPr/>
          <a:lstStyle/>
          <a:p>
            <a:r>
              <a:rPr lang="en-US" sz="3600" dirty="0"/>
              <a:t>Fraud and </a:t>
            </a:r>
            <a:br>
              <a:rPr lang="en-US" sz="3600" dirty="0"/>
            </a:br>
            <a:r>
              <a:rPr lang="en-US" sz="3600" dirty="0"/>
              <a:t>corruption</a:t>
            </a:r>
          </a:p>
        </p:txBody>
      </p:sp>
      <p:pic>
        <p:nvPicPr>
          <p:cNvPr id="5" name="Imatge 4">
            <a:extLst>
              <a:ext uri="{FF2B5EF4-FFF2-40B4-BE49-F238E27FC236}">
                <a16:creationId xmlns:a16="http://schemas.microsoft.com/office/drawing/2014/main" id="{31BF02D3-5B05-4161-BF11-A8DF500383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581" y="1910531"/>
            <a:ext cx="4362405" cy="281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54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Who will commit fraud and/or corruption?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idx="1"/>
          </p:nvPr>
        </p:nvSpPr>
        <p:spPr>
          <a:xfrm>
            <a:off x="5129464" y="1671492"/>
            <a:ext cx="4907660" cy="1634928"/>
          </a:xfrm>
          <a:solidFill>
            <a:srgbClr val="F59893"/>
          </a:solidFill>
          <a:ln>
            <a:solidFill>
              <a:srgbClr val="C80425"/>
            </a:solidFill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2800" dirty="0">
                <a:solidFill>
                  <a:srgbClr val="C80425"/>
                </a:solidFill>
                <a:latin typeface="Century Gothic" pitchFamily="34" charset="0"/>
              </a:rPr>
              <a:t>Anyone can be tempted in any institution, both at programme and project level!!</a:t>
            </a:r>
            <a:endParaRPr lang="en-US" sz="1900" dirty="0">
              <a:solidFill>
                <a:srgbClr val="C80425"/>
              </a:solidFill>
            </a:endParaRP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450DFC3A-843E-48C8-BBD6-E3A5AF5838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3835" y="1242466"/>
            <a:ext cx="2599146" cy="2063954"/>
          </a:xfrm>
          <a:prstGeom prst="rect">
            <a:avLst/>
          </a:prstGeom>
        </p:spPr>
      </p:pic>
      <p:pic>
        <p:nvPicPr>
          <p:cNvPr id="7" name="Imatge 6">
            <a:extLst>
              <a:ext uri="{FF2B5EF4-FFF2-40B4-BE49-F238E27FC236}">
                <a16:creationId xmlns:a16="http://schemas.microsoft.com/office/drawing/2014/main" id="{1C074887-47DC-4A08-88C4-AFB6C36932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3835" y="3641803"/>
            <a:ext cx="2599146" cy="253597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E151E4E-DEA9-4F3F-B137-60FA3ADDB9A0}"/>
              </a:ext>
            </a:extLst>
          </p:cNvPr>
          <p:cNvSpPr/>
          <p:nvPr/>
        </p:nvSpPr>
        <p:spPr>
          <a:xfrm>
            <a:off x="5219235" y="3992137"/>
            <a:ext cx="4728118" cy="19626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+mj-lt"/>
              </a:rPr>
              <a:t>Why?</a:t>
            </a:r>
          </a:p>
          <a:p>
            <a:pPr algn="ctr"/>
            <a:r>
              <a:rPr lang="en-US" sz="2400" dirty="0">
                <a:latin typeface="+mj-lt"/>
              </a:rPr>
              <a:t>Let’s see it from the perspective of the so-called “fraud triangle”</a:t>
            </a:r>
          </a:p>
        </p:txBody>
      </p:sp>
    </p:spTree>
    <p:extLst>
      <p:ext uri="{BB962C8B-B14F-4D97-AF65-F5344CB8AC3E}">
        <p14:creationId xmlns:p14="http://schemas.microsoft.com/office/powerpoint/2010/main" val="1284915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What it takes to commit fraud?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idx="1"/>
          </p:nvPr>
        </p:nvSpPr>
        <p:spPr>
          <a:xfrm>
            <a:off x="838199" y="1254998"/>
            <a:ext cx="3130902" cy="291555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10000"/>
              </a:lnSpc>
            </a:pPr>
            <a:r>
              <a:rPr lang="en-US" sz="4200" i="1" dirty="0">
                <a:latin typeface="Century Gothic" pitchFamily="34" charset="0"/>
              </a:rPr>
              <a:t>Opportunity</a:t>
            </a:r>
            <a:r>
              <a:rPr lang="en-US" sz="4200" b="0" i="1" dirty="0">
                <a:latin typeface="Century Gothic" pitchFamily="34" charset="0"/>
              </a:rPr>
              <a:t>: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900" b="0" dirty="0"/>
              <a:t>Internal controls not in place, un-enforced, un-monitored or ineffective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900" b="0" dirty="0"/>
              <a:t>Too much trust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900" b="0" dirty="0"/>
              <a:t>Poor “tone at the top”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900" b="0" dirty="0"/>
              <a:t>Not adequate segregation of duties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900" b="0" dirty="0"/>
              <a:t>Feeling of impunity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900" b="0" dirty="0"/>
              <a:t>Access to sensitive information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54162B8F-A724-4AA2-A140-39F8A36DF5AF}"/>
              </a:ext>
            </a:extLst>
          </p:cNvPr>
          <p:cNvSpPr txBox="1">
            <a:spLocks/>
          </p:cNvSpPr>
          <p:nvPr/>
        </p:nvSpPr>
        <p:spPr>
          <a:xfrm>
            <a:off x="8222900" y="1254998"/>
            <a:ext cx="3020123" cy="2357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51D70"/>
              </a:buClr>
              <a:buFont typeface="Arial" charset="0"/>
              <a:buNone/>
              <a:defRPr sz="2400" b="1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9144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b="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3716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7145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21717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en-US" sz="2800" i="1" dirty="0">
                <a:latin typeface="Century Gothic" pitchFamily="34" charset="0"/>
              </a:rPr>
              <a:t>Rationalization</a:t>
            </a:r>
            <a:r>
              <a:rPr lang="en-US" sz="2800" b="0" i="1" dirty="0">
                <a:latin typeface="Century Gothic" pitchFamily="34" charset="0"/>
              </a:rPr>
              <a:t>: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 b="0" dirty="0"/>
              <a:t>“I don’t get paid what I worth”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 b="0" dirty="0"/>
              <a:t>“I intended to pay it back”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 b="0" dirty="0"/>
              <a:t>“Everyone is doing it and nobody is caught”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 b="0" dirty="0"/>
              <a:t>“If they don’t know I am doing it, they deserve to lose the money”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2DEC85-0B76-4A06-9666-A847897E2195}"/>
              </a:ext>
            </a:extLst>
          </p:cNvPr>
          <p:cNvSpPr txBox="1">
            <a:spLocks/>
          </p:cNvSpPr>
          <p:nvPr/>
        </p:nvSpPr>
        <p:spPr>
          <a:xfrm>
            <a:off x="2403454" y="4740235"/>
            <a:ext cx="3637157" cy="191825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51D70"/>
              </a:buClr>
              <a:buFont typeface="Arial" charset="0"/>
              <a:buNone/>
              <a:defRPr sz="2400" b="1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9144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b="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3716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7145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21717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en-US" sz="2200" i="1" dirty="0">
                <a:latin typeface="Century Gothic" pitchFamily="34" charset="0"/>
              </a:rPr>
              <a:t>Motivation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2200" i="1" dirty="0">
                <a:latin typeface="Century Gothic" pitchFamily="34" charset="0"/>
              </a:rPr>
              <a:t> (external pressure)</a:t>
            </a:r>
            <a:r>
              <a:rPr lang="en-US" sz="2200" b="0" i="1" dirty="0">
                <a:latin typeface="Century Gothic" pitchFamily="34" charset="0"/>
              </a:rPr>
              <a:t>: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Debts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Life-style needs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Illegal activities (gamble, drugs, etc.)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Life pressure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043DC67B-F587-41B6-B556-8846DDC42252}"/>
              </a:ext>
            </a:extLst>
          </p:cNvPr>
          <p:cNvSpPr txBox="1">
            <a:spLocks/>
          </p:cNvSpPr>
          <p:nvPr/>
        </p:nvSpPr>
        <p:spPr>
          <a:xfrm>
            <a:off x="6040611" y="4740236"/>
            <a:ext cx="3637157" cy="191825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51D70"/>
              </a:buClr>
              <a:buFont typeface="Arial" charset="0"/>
              <a:buNone/>
              <a:defRPr sz="2400" b="1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9144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b="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3716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7145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21717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en-US" sz="2000" i="1" dirty="0">
                <a:latin typeface="Century Gothic" pitchFamily="34" charset="0"/>
              </a:rPr>
              <a:t>Motivation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2000" i="1" dirty="0">
                <a:latin typeface="Century Gothic" pitchFamily="34" charset="0"/>
              </a:rPr>
              <a:t>(internal pressure)</a:t>
            </a:r>
            <a:r>
              <a:rPr lang="en-US" sz="2200" b="0" i="1" dirty="0">
                <a:latin typeface="Century Gothic" pitchFamily="34" charset="0"/>
              </a:rPr>
              <a:t>: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Pressure to perform</a:t>
            </a:r>
          </a:p>
          <a:p>
            <a:pPr marL="177800" indent="-1778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Too much work</a:t>
            </a:r>
          </a:p>
        </p:txBody>
      </p:sp>
      <p:pic>
        <p:nvPicPr>
          <p:cNvPr id="11" name="Imatge 10">
            <a:extLst>
              <a:ext uri="{FF2B5EF4-FFF2-40B4-BE49-F238E27FC236}">
                <a16:creationId xmlns:a16="http://schemas.microsoft.com/office/drawing/2014/main" id="{1D8BF67C-C85D-4219-BD0A-5572028A0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0826" y="1497633"/>
            <a:ext cx="3890348" cy="267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128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examples of fraud and corruption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AC746A17-19B8-4CBB-8FB7-059387F50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1267895"/>
              </p:ext>
            </p:extLst>
          </p:nvPr>
        </p:nvGraphicFramePr>
        <p:xfrm>
          <a:off x="1475059" y="1128234"/>
          <a:ext cx="9114284" cy="5292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8198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An enhanced anti-fraud and anti-corruption legal framework in the EU</a:t>
            </a:r>
          </a:p>
        </p:txBody>
      </p:sp>
    </p:spTree>
    <p:extLst>
      <p:ext uri="{BB962C8B-B14F-4D97-AF65-F5344CB8AC3E}">
        <p14:creationId xmlns:p14="http://schemas.microsoft.com/office/powerpoint/2010/main" val="2276727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308374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Legal building blocks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C8F93E89-AE1C-4174-B3E4-0C2E6EEB514B}"/>
              </a:ext>
            </a:extLst>
          </p:cNvPr>
          <p:cNvGraphicFramePr/>
          <p:nvPr>
            <p:extLst/>
          </p:nvPr>
        </p:nvGraphicFramePr>
        <p:xfrm>
          <a:off x="838199" y="1178827"/>
          <a:ext cx="7748239" cy="5121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: cantonades arrodonides 6">
            <a:extLst>
              <a:ext uri="{FF2B5EF4-FFF2-40B4-BE49-F238E27FC236}">
                <a16:creationId xmlns:a16="http://schemas.microsoft.com/office/drawing/2014/main" id="{EFEDA546-A8AA-465C-8D8A-86AB9919B07A}"/>
              </a:ext>
            </a:extLst>
          </p:cNvPr>
          <p:cNvSpPr/>
          <p:nvPr/>
        </p:nvSpPr>
        <p:spPr>
          <a:xfrm>
            <a:off x="7549376" y="1178827"/>
            <a:ext cx="3804425" cy="1162929"/>
          </a:xfrm>
          <a:prstGeom prst="roundRect">
            <a:avLst/>
          </a:prstGeom>
          <a:solidFill>
            <a:srgbClr val="071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+mj-lt"/>
              </a:rPr>
              <a:t>Directive 1372/2017 on fight against fraud</a:t>
            </a:r>
          </a:p>
        </p:txBody>
      </p:sp>
      <p:sp>
        <p:nvSpPr>
          <p:cNvPr id="8" name="Explosió: 8 punts 7">
            <a:extLst>
              <a:ext uri="{FF2B5EF4-FFF2-40B4-BE49-F238E27FC236}">
                <a16:creationId xmlns:a16="http://schemas.microsoft.com/office/drawing/2014/main" id="{47CE5B9E-7E33-4580-BEF8-13E0F14BF7C8}"/>
              </a:ext>
            </a:extLst>
          </p:cNvPr>
          <p:cNvSpPr/>
          <p:nvPr/>
        </p:nvSpPr>
        <p:spPr>
          <a:xfrm>
            <a:off x="10203366" y="1957039"/>
            <a:ext cx="1988634" cy="1471961"/>
          </a:xfrm>
          <a:prstGeom prst="irregularSeal1">
            <a:avLst/>
          </a:prstGeom>
          <a:solidFill>
            <a:srgbClr val="C00000"/>
          </a:solidFill>
          <a:ln>
            <a:solidFill>
              <a:srgbClr val="C80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From July 2019</a:t>
            </a:r>
          </a:p>
        </p:txBody>
      </p:sp>
      <p:sp>
        <p:nvSpPr>
          <p:cNvPr id="9" name="Signe de multiplicació 8">
            <a:extLst>
              <a:ext uri="{FF2B5EF4-FFF2-40B4-BE49-F238E27FC236}">
                <a16:creationId xmlns:a16="http://schemas.microsoft.com/office/drawing/2014/main" id="{2FD7A654-F517-48A2-A459-1CAE6EC913DB}"/>
              </a:ext>
            </a:extLst>
          </p:cNvPr>
          <p:cNvSpPr/>
          <p:nvPr/>
        </p:nvSpPr>
        <p:spPr>
          <a:xfrm>
            <a:off x="3209695" y="875685"/>
            <a:ext cx="3501482" cy="1769211"/>
          </a:xfrm>
          <a:prstGeom prst="mathMultiply">
            <a:avLst/>
          </a:prstGeom>
          <a:solidFill>
            <a:srgbClr val="C00000"/>
          </a:solidFill>
          <a:ln>
            <a:solidFill>
              <a:srgbClr val="C80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7738687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Measures to correct fraud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199" y="1835586"/>
            <a:ext cx="10487891" cy="413918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en-US" b="0" dirty="0"/>
              <a:t>“</a:t>
            </a:r>
            <a:r>
              <a:rPr lang="en-US" i="1" dirty="0"/>
              <a:t>Intentional irregularities </a:t>
            </a:r>
            <a:r>
              <a:rPr lang="en-US" b="0" i="1" dirty="0"/>
              <a:t>or those caused by negligence may lead to the following administrative penalties: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b="0" i="1" dirty="0"/>
              <a:t>Payment of an administrative fine;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b="0" i="1" dirty="0"/>
              <a:t>Payment of an amount greater than the amounts wrongly received or evaded, plus interest where appropriate (…);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b="0" dirty="0"/>
              <a:t>Total or partial removal of an advantage granted (…)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b="0" dirty="0"/>
              <a:t>Exclusion from, or withdrawal of, the advantage for a period subsequent to that of the irregularity;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b="0" dirty="0"/>
              <a:t>Temporary withdrawal of the approval or recognition necessary for participation in a Community aid scheme; (…)” </a:t>
            </a:r>
          </a:p>
        </p:txBody>
      </p:sp>
      <p:sp>
        <p:nvSpPr>
          <p:cNvPr id="5" name="Rectangle: cantonades arrodonides 4"/>
          <p:cNvSpPr/>
          <p:nvPr/>
        </p:nvSpPr>
        <p:spPr>
          <a:xfrm>
            <a:off x="838199" y="1263527"/>
            <a:ext cx="4139045" cy="432089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Article 5 of Regulation 2988/1995</a:t>
            </a:r>
          </a:p>
        </p:txBody>
      </p:sp>
    </p:spTree>
    <p:extLst>
      <p:ext uri="{BB962C8B-B14F-4D97-AF65-F5344CB8AC3E}">
        <p14:creationId xmlns:p14="http://schemas.microsoft.com/office/powerpoint/2010/main" val="25037193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Fraud and corruption management framework</a:t>
            </a: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2107F796-0422-4BCB-BF18-075C12E6C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34" y="1041031"/>
            <a:ext cx="6233532" cy="5419302"/>
          </a:xfrm>
          <a:prstGeom prst="rect">
            <a:avLst/>
          </a:prstGeom>
        </p:spPr>
      </p:pic>
      <p:pic>
        <p:nvPicPr>
          <p:cNvPr id="10" name="Imatge 9">
            <a:extLst>
              <a:ext uri="{FF2B5EF4-FFF2-40B4-BE49-F238E27FC236}">
                <a16:creationId xmlns:a16="http://schemas.microsoft.com/office/drawing/2014/main" id="{FF0B9DB1-8D47-404D-B541-28E0D0F42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7026" y="2346638"/>
            <a:ext cx="1914525" cy="2390775"/>
          </a:xfrm>
          <a:prstGeom prst="rect">
            <a:avLst/>
          </a:prstGeom>
        </p:spPr>
      </p:pic>
      <p:sp>
        <p:nvSpPr>
          <p:cNvPr id="5" name="Globus de pensament: núvol 4">
            <a:extLst>
              <a:ext uri="{FF2B5EF4-FFF2-40B4-BE49-F238E27FC236}">
                <a16:creationId xmlns:a16="http://schemas.microsoft.com/office/drawing/2014/main" id="{38B0AC62-1D05-4035-BB8D-73F959A412DE}"/>
              </a:ext>
            </a:extLst>
          </p:cNvPr>
          <p:cNvSpPr/>
          <p:nvPr/>
        </p:nvSpPr>
        <p:spPr>
          <a:xfrm>
            <a:off x="7949161" y="1391466"/>
            <a:ext cx="3328439" cy="1215483"/>
          </a:xfrm>
          <a:prstGeom prst="cloudCallou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7147A"/>
                </a:solidFill>
                <a:latin typeface="+mj-lt"/>
              </a:rPr>
              <a:t>Are we ready to support</a:t>
            </a:r>
            <a:r>
              <a:rPr lang="ca-ES" sz="2000" b="1" dirty="0">
                <a:solidFill>
                  <a:srgbClr val="07147A"/>
                </a:solidFill>
                <a:latin typeface="+mj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55196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From internal control point of view</a:t>
            </a:r>
          </a:p>
        </p:txBody>
      </p:sp>
      <p:graphicFrame>
        <p:nvGraphicFramePr>
          <p:cNvPr id="2" name="Taula 1">
            <a:extLst>
              <a:ext uri="{FF2B5EF4-FFF2-40B4-BE49-F238E27FC236}">
                <a16:creationId xmlns:a16="http://schemas.microsoft.com/office/drawing/2014/main" id="{D7FAC642-8063-4728-AE69-E9F7E875A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251877"/>
              </p:ext>
            </p:extLst>
          </p:nvPr>
        </p:nvGraphicFramePr>
        <p:xfrm>
          <a:off x="838200" y="1192437"/>
          <a:ext cx="10446834" cy="54914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29468">
                  <a:extLst>
                    <a:ext uri="{9D8B030D-6E8A-4147-A177-3AD203B41FA5}">
                      <a16:colId xmlns:a16="http://schemas.microsoft.com/office/drawing/2014/main" val="3364197529"/>
                    </a:ext>
                  </a:extLst>
                </a:gridCol>
                <a:gridCol w="7917366">
                  <a:extLst>
                    <a:ext uri="{9D8B030D-6E8A-4147-A177-3AD203B41FA5}">
                      <a16:colId xmlns:a16="http://schemas.microsoft.com/office/drawing/2014/main" val="1608039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latin typeface="+mj-lt"/>
                        </a:rPr>
                        <a:t>Designation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latin typeface="+mj-lt"/>
                        </a:rPr>
                        <a:t>Anti-fraud and anti-corruption measures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7923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>
                          <a:latin typeface="+mj-lt"/>
                        </a:rPr>
                        <a:t>Internal control environment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Tone at the top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Code of conduct / ethics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Anti-fraud and anti-corruption policy and mission statement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5879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>
                          <a:latin typeface="+mj-lt"/>
                        </a:rPr>
                        <a:t>Risk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Specific anti-fraud and anti-corruption section in risk management exercises (programme, country and project levels)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4751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>
                          <a:latin typeface="+mj-lt"/>
                        </a:rPr>
                        <a:t>Management and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Link between identified risks and control activities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Effective and proportionate anti-fraud and anti-corruption measures, including whistle-blowing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Protection of persons providing tips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70688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>
                          <a:latin typeface="+mj-lt"/>
                        </a:rPr>
                        <a:t>Information and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Effective communication of policy, risks and planned/performed measures to concerned stakeholders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Strong coordination among concerned actors ensuring adequate information flow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843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>
                          <a:latin typeface="+mj-lt"/>
                        </a:rPr>
                        <a:t>Monitoring internal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On-going or separate evaluations to monitor the effectiveness of the measures at the other components of internal control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>
                          <a:latin typeface="+mj-lt"/>
                        </a:rPr>
                        <a:t>Communication of deficiencies and follow-up of previous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059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087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59253" y="2235200"/>
            <a:ext cx="7073493" cy="2387600"/>
          </a:xfrm>
        </p:spPr>
        <p:txBody>
          <a:bodyPr/>
          <a:lstStyle/>
          <a:p>
            <a:r>
              <a:rPr lang="en-US" dirty="0"/>
              <a:t>Project beneficiaries must struggle to avoid irregularities and support the programme efforts against fraud and corruption!</a:t>
            </a:r>
          </a:p>
        </p:txBody>
      </p:sp>
    </p:spTree>
    <p:extLst>
      <p:ext uri="{BB962C8B-B14F-4D97-AF65-F5344CB8AC3E}">
        <p14:creationId xmlns:p14="http://schemas.microsoft.com/office/powerpoint/2010/main" val="2133485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Basic definitions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FB292223-D534-488B-91D9-5858F5C2DDAB}"/>
              </a:ext>
            </a:extLst>
          </p:cNvPr>
          <p:cNvGraphicFramePr/>
          <p:nvPr>
            <p:extLst/>
          </p:nvPr>
        </p:nvGraphicFramePr>
        <p:xfrm>
          <a:off x="1815690" y="130521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14294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06605" y="1263639"/>
            <a:ext cx="10647976" cy="3563999"/>
          </a:xfrm>
        </p:spPr>
        <p:txBody>
          <a:bodyPr>
            <a:normAutofit/>
          </a:bodyPr>
          <a:lstStyle/>
          <a:p>
            <a:pPr algn="just"/>
            <a:r>
              <a:rPr lang="en-US" dirty="0">
                <a:solidFill>
                  <a:srgbClr val="660066"/>
                </a:solidFill>
              </a:rPr>
              <a:t>The Managing Authority </a:t>
            </a:r>
            <a:r>
              <a:rPr lang="en-US" b="0" dirty="0"/>
              <a:t>shall </a:t>
            </a:r>
            <a:r>
              <a:rPr lang="en-US" dirty="0"/>
              <a:t>in the first instance </a:t>
            </a:r>
            <a:r>
              <a:rPr lang="en-US" b="0" dirty="0"/>
              <a:t>be responsible for preventing and investigating irregularities and for making the financial corrections required and pursuing recoveries (ENI CBC Implementing Rules, Art. 71.1)</a:t>
            </a:r>
          </a:p>
          <a:p>
            <a:pPr algn="just"/>
            <a:endParaRPr lang="en-US" b="0" dirty="0"/>
          </a:p>
          <a:p>
            <a:pPr algn="just"/>
            <a:r>
              <a:rPr lang="en-US" dirty="0">
                <a:solidFill>
                  <a:srgbClr val="660066"/>
                </a:solidFill>
              </a:rPr>
              <a:t>Participating countries </a:t>
            </a:r>
            <a:r>
              <a:rPr lang="en-US" b="0" dirty="0"/>
              <a:t>shall </a:t>
            </a:r>
            <a:r>
              <a:rPr lang="en-US" dirty="0">
                <a:solidFill>
                  <a:srgbClr val="660066"/>
                </a:solidFill>
              </a:rPr>
              <a:t>prevent, detect and correct irregularities, including fraud </a:t>
            </a:r>
            <a:r>
              <a:rPr lang="en-US" b="0" dirty="0"/>
              <a:t>and the recovery of amounts unduly paid, together with any interest […] on their territories. (ENI CBC Implementing Rules, Art.31.3)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Responsibility</a:t>
            </a:r>
          </a:p>
        </p:txBody>
      </p:sp>
      <p:sp>
        <p:nvSpPr>
          <p:cNvPr id="5" name="Rectangle: cantonades arrodonides 4">
            <a:extLst>
              <a:ext uri="{FF2B5EF4-FFF2-40B4-BE49-F238E27FC236}">
                <a16:creationId xmlns:a16="http://schemas.microsoft.com/office/drawing/2014/main" id="{F9B3BB2D-CF49-48AE-989D-2A4B47AA3FAD}"/>
              </a:ext>
            </a:extLst>
          </p:cNvPr>
          <p:cNvSpPr/>
          <p:nvPr/>
        </p:nvSpPr>
        <p:spPr>
          <a:xfrm>
            <a:off x="3053096" y="4758812"/>
            <a:ext cx="7228328" cy="1376516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>
                <a:latin typeface="+mj-lt"/>
              </a:rPr>
              <a:t>New bodies supporting Managing Authority at each participating country:</a:t>
            </a:r>
          </a:p>
          <a:p>
            <a:pPr marL="446088" indent="-268288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Control Contact Point</a:t>
            </a:r>
          </a:p>
          <a:p>
            <a:pPr marL="446088" indent="-268288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anti-fraud body (AFCOS or counterpart of OLAF)</a:t>
            </a:r>
            <a:r>
              <a:rPr lang="ca-ES" sz="2000" dirty="0"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6055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Prevention is the key!!</a:t>
            </a: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860425329"/>
              </p:ext>
            </p:extLst>
          </p:nvPr>
        </p:nvGraphicFramePr>
        <p:xfrm>
          <a:off x="432621" y="1508375"/>
          <a:ext cx="6381134" cy="4479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Taula 4">
            <a:extLst>
              <a:ext uri="{FF2B5EF4-FFF2-40B4-BE49-F238E27FC236}">
                <a16:creationId xmlns:a16="http://schemas.microsoft.com/office/drawing/2014/main" id="{E9C2E600-53EE-406F-91DE-FA8C3AE120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092195"/>
              </p:ext>
            </p:extLst>
          </p:nvPr>
        </p:nvGraphicFramePr>
        <p:xfrm>
          <a:off x="5476567" y="1752053"/>
          <a:ext cx="6046837" cy="2021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03407">
                  <a:extLst>
                    <a:ext uri="{9D8B030D-6E8A-4147-A177-3AD203B41FA5}">
                      <a16:colId xmlns:a16="http://schemas.microsoft.com/office/drawing/2014/main" val="3572196148"/>
                    </a:ext>
                  </a:extLst>
                </a:gridCol>
                <a:gridCol w="2143430">
                  <a:extLst>
                    <a:ext uri="{9D8B030D-6E8A-4147-A177-3AD203B41FA5}">
                      <a16:colId xmlns:a16="http://schemas.microsoft.com/office/drawing/2014/main" val="418115414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latin typeface="+mj-lt"/>
                        </a:rPr>
                        <a:t>Facts and figures 2014, 2015 &amp; 2016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90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>
                          <a:latin typeface="+mj-lt"/>
                        </a:rPr>
                        <a:t>Amount of ineligible expenditure detected by Audit Authority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latin typeface="+mj-lt"/>
                        </a:rPr>
                        <a:t>552.398,45 €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397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>
                          <a:latin typeface="+mj-lt"/>
                        </a:rPr>
                        <a:t>Error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latin typeface="+mj-lt"/>
                        </a:rPr>
                        <a:t>5,05%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854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>
                          <a:latin typeface="+mj-lt"/>
                        </a:rPr>
                        <a:t>Nr. of entities with ineligible expenditure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latin typeface="+mj-lt"/>
                        </a:rPr>
                        <a:t>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896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758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New mindset in prevention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EFD02F1-E0BE-48B6-A24A-B7743D0461A1}"/>
              </a:ext>
            </a:extLst>
          </p:cNvPr>
          <p:cNvSpPr/>
          <p:nvPr/>
        </p:nvSpPr>
        <p:spPr>
          <a:xfrm>
            <a:off x="6722441" y="1332857"/>
            <a:ext cx="3139314" cy="1570213"/>
          </a:xfrm>
          <a:prstGeom prst="ellipse">
            <a:avLst/>
          </a:prstGeom>
          <a:solidFill>
            <a:srgbClr val="20521E"/>
          </a:solidFill>
          <a:ln>
            <a:solidFill>
              <a:srgbClr val="2052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+mj-lt"/>
              </a:rPr>
              <a:t>Everyone is involved!!</a:t>
            </a: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89B97DEE-B7D1-42D0-96DF-99181ED9A1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605607"/>
            <a:ext cx="5806819" cy="3212200"/>
          </a:xfrm>
          <a:prstGeom prst="rect">
            <a:avLst/>
          </a:prstGeom>
        </p:spPr>
      </p:pic>
      <p:pic>
        <p:nvPicPr>
          <p:cNvPr id="2" name="Gràfic 1">
            <a:extLst>
              <a:ext uri="{FF2B5EF4-FFF2-40B4-BE49-F238E27FC236}">
                <a16:creationId xmlns:a16="http://schemas.microsoft.com/office/drawing/2014/main" id="{91FCED36-29C5-407B-847B-95DE917794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5058" y="2760407"/>
            <a:ext cx="4899741" cy="367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21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Core elements of control activities</a:t>
            </a:r>
          </a:p>
        </p:txBody>
      </p:sp>
    </p:spTree>
    <p:extLst>
      <p:ext uri="{BB962C8B-B14F-4D97-AF65-F5344CB8AC3E}">
        <p14:creationId xmlns:p14="http://schemas.microsoft.com/office/powerpoint/2010/main" val="397710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Part of the ’big picture'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idx="1"/>
          </p:nvPr>
        </p:nvSpPr>
        <p:spPr>
          <a:xfrm>
            <a:off x="838199" y="1150612"/>
            <a:ext cx="10461171" cy="1978236"/>
          </a:xfrm>
        </p:spPr>
        <p:txBody>
          <a:bodyPr>
            <a:noAutofit/>
          </a:bodyPr>
          <a:lstStyle/>
          <a:p>
            <a:pPr algn="just"/>
            <a:r>
              <a:rPr lang="en-US" sz="2000" b="0" dirty="0"/>
              <a:t>Verifications carried out in the framework of the </a:t>
            </a:r>
            <a:r>
              <a:rPr lang="en-US" sz="2000" dirty="0"/>
              <a:t>control activities </a:t>
            </a:r>
            <a:r>
              <a:rPr lang="en-US" sz="2000" b="0" dirty="0"/>
              <a:t>are part of the </a:t>
            </a:r>
            <a:r>
              <a:rPr lang="en-US" sz="2000" dirty="0"/>
              <a:t>internal control system </a:t>
            </a:r>
            <a:r>
              <a:rPr lang="en-US" sz="2000" b="0" dirty="0"/>
              <a:t>and are the tool to ensure that the established expenditure examination system works properly.</a:t>
            </a:r>
          </a:p>
          <a:p>
            <a:pPr algn="just"/>
            <a:r>
              <a:rPr lang="en-US" sz="2000" dirty="0"/>
              <a:t>I</a:t>
            </a:r>
            <a:r>
              <a:rPr lang="en-US" sz="2000" dirty="0">
                <a:latin typeface="Century Gothic" pitchFamily="34" charset="0"/>
              </a:rPr>
              <a:t>nternal control</a:t>
            </a:r>
            <a:r>
              <a:rPr lang="en-US" sz="2000" b="0" dirty="0">
                <a:latin typeface="Century Gothic" pitchFamily="34" charset="0"/>
              </a:rPr>
              <a:t> (Art. 32 of Financial Regulation) “</a:t>
            </a:r>
            <a:r>
              <a:rPr lang="en-US" sz="2000" b="0" i="1" dirty="0">
                <a:latin typeface="Century Gothic" pitchFamily="34" charset="0"/>
              </a:rPr>
              <a:t>a process applicable at all levels of management and designed to provide reasonable assurance of achieving the following objectives:</a:t>
            </a:r>
            <a:r>
              <a:rPr lang="en-US" sz="2000" b="0" dirty="0">
                <a:latin typeface="Century Gothic" pitchFamily="34" charset="0"/>
              </a:rPr>
              <a:t>”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233023852"/>
              </p:ext>
            </p:extLst>
          </p:nvPr>
        </p:nvGraphicFramePr>
        <p:xfrm>
          <a:off x="1624612" y="3128848"/>
          <a:ext cx="8942776" cy="3311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3314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Reliability of reporting</a:t>
            </a:r>
          </a:p>
        </p:txBody>
      </p:sp>
      <p:sp>
        <p:nvSpPr>
          <p:cNvPr id="2" name="Oval 1"/>
          <p:cNvSpPr/>
          <p:nvPr/>
        </p:nvSpPr>
        <p:spPr>
          <a:xfrm>
            <a:off x="742951" y="2500003"/>
            <a:ext cx="2529638" cy="2184291"/>
          </a:xfrm>
          <a:prstGeom prst="ellipse">
            <a:avLst/>
          </a:prstGeom>
          <a:solidFill>
            <a:srgbClr val="751D7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Expenditure incurred by the beneficiaries</a:t>
            </a:r>
            <a:endParaRPr lang="en-US" sz="20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25975" y="1336464"/>
            <a:ext cx="10373395" cy="619658"/>
          </a:xfrm>
        </p:spPr>
        <p:txBody>
          <a:bodyPr>
            <a:noAutofit/>
          </a:bodyPr>
          <a:lstStyle/>
          <a:p>
            <a:pPr algn="just"/>
            <a:r>
              <a:rPr lang="en-US" sz="2000" b="0" dirty="0"/>
              <a:t>Need for the reliable reporting system starts with </a:t>
            </a:r>
            <a:r>
              <a:rPr lang="en-US" sz="2000" dirty="0"/>
              <a:t>first Euro spent </a:t>
            </a:r>
            <a:r>
              <a:rPr lang="en-US" sz="2000" b="0" dirty="0"/>
              <a:t>by the project beneficiaries!</a:t>
            </a:r>
            <a:endParaRPr lang="en-US" sz="2000" b="0" dirty="0">
              <a:latin typeface="Century Gothic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384884" y="3310827"/>
            <a:ext cx="657728" cy="465221"/>
          </a:xfrm>
          <a:prstGeom prst="rightArrow">
            <a:avLst/>
          </a:prstGeom>
          <a:solidFill>
            <a:srgbClr val="071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154908" y="2661121"/>
            <a:ext cx="4074695" cy="1764631"/>
          </a:xfrm>
          <a:prstGeom prst="roundRect">
            <a:avLst/>
          </a:prstGeom>
          <a:solidFill>
            <a:srgbClr val="071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Multiple layers of control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8373985" y="3310825"/>
            <a:ext cx="657728" cy="465221"/>
          </a:xfrm>
          <a:prstGeom prst="rightArrow">
            <a:avLst/>
          </a:prstGeom>
          <a:solidFill>
            <a:srgbClr val="071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9182667" y="2451289"/>
            <a:ext cx="2434391" cy="2184291"/>
          </a:xfrm>
          <a:prstGeom prst="ellipse">
            <a:avLst/>
          </a:prstGeom>
          <a:solidFill>
            <a:srgbClr val="751D7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Part of the annual report of the programme</a:t>
            </a:r>
          </a:p>
        </p:txBody>
      </p:sp>
    </p:spTree>
    <p:extLst>
      <p:ext uri="{BB962C8B-B14F-4D97-AF65-F5344CB8AC3E}">
        <p14:creationId xmlns:p14="http://schemas.microsoft.com/office/powerpoint/2010/main" val="2765249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SIM COLOURS">
      <a:dk1>
        <a:srgbClr val="07147A"/>
      </a:dk1>
      <a:lt1>
        <a:srgbClr val="FFFFFF"/>
      </a:lt1>
      <a:dk2>
        <a:srgbClr val="751D70"/>
      </a:dk2>
      <a:lt2>
        <a:srgbClr val="FFFFFF"/>
      </a:lt2>
      <a:accent1>
        <a:srgbClr val="5B9BD5"/>
      </a:accent1>
      <a:accent2>
        <a:srgbClr val="5A1BAD"/>
      </a:accent2>
      <a:accent3>
        <a:srgbClr val="A5A5A5"/>
      </a:accent3>
      <a:accent4>
        <a:srgbClr val="9B66E0"/>
      </a:accent4>
      <a:accent5>
        <a:srgbClr val="4472C4"/>
      </a:accent5>
      <a:accent6>
        <a:srgbClr val="07147A"/>
      </a:accent6>
      <a:hlink>
        <a:srgbClr val="4755C6"/>
      </a:hlink>
      <a:folHlink>
        <a:srgbClr val="42103F"/>
      </a:folHlink>
    </a:clrScheme>
    <a:fontScheme name="Century Gothic-Palatino Linotyp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b"/>
      <a:lstStyle>
        <a:defPPr>
          <a:defRPr sz="3600" dirty="0" err="1" smtClean="0">
            <a:solidFill>
              <a:srgbClr val="07147A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43447</TotalTime>
  <Words>1287</Words>
  <Application>Microsoft Office PowerPoint</Application>
  <PresentationFormat>Pantalla panoràmica</PresentationFormat>
  <Paragraphs>192</Paragraphs>
  <Slides>24</Slides>
  <Notes>22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4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Century Gothic</vt:lpstr>
      <vt:lpstr>Palatino Linotype</vt:lpstr>
      <vt:lpstr>Office Theme</vt:lpstr>
      <vt:lpstr>Irregularities, fraud and corruption</vt:lpstr>
      <vt:lpstr>Introduction</vt:lpstr>
      <vt:lpstr>Presentació del PowerPoint</vt:lpstr>
      <vt:lpstr>Presentació del PowerPoint</vt:lpstr>
      <vt:lpstr>Presentació del PowerPoint</vt:lpstr>
      <vt:lpstr>Presentació del PowerPoint</vt:lpstr>
      <vt:lpstr>Core elements of control activities</vt:lpstr>
      <vt:lpstr>Presentació del PowerPoint</vt:lpstr>
      <vt:lpstr>Presentació del PowerPoint</vt:lpstr>
      <vt:lpstr>Presentació del PowerPoint</vt:lpstr>
      <vt:lpstr>Presentació del PowerPoint</vt:lpstr>
      <vt:lpstr>Irregularities</vt:lpstr>
      <vt:lpstr>Presentació del PowerPoint</vt:lpstr>
      <vt:lpstr>Presentació del PowerPoint</vt:lpstr>
      <vt:lpstr>Fraud and  corruption</vt:lpstr>
      <vt:lpstr>Presentació del PowerPoint</vt:lpstr>
      <vt:lpstr>Presentació del PowerPoint</vt:lpstr>
      <vt:lpstr>Presentació del PowerPoint</vt:lpstr>
      <vt:lpstr>An enhanced anti-fraud and anti-corruption legal framework in the EU</vt:lpstr>
      <vt:lpstr>Presentació del PowerPoint</vt:lpstr>
      <vt:lpstr>Presentació del PowerPoint</vt:lpstr>
      <vt:lpstr>Presentació del PowerPoint</vt:lpstr>
      <vt:lpstr>Presentació del PowerPoint</vt:lpstr>
      <vt:lpstr>Project beneficiaries must struggle to avoid irregularities and support the programme efforts against fraud and corruption!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Aisling Walsh</dc:creator>
  <cp:lastModifiedBy>Albert Sorrosal</cp:lastModifiedBy>
  <cp:revision>245</cp:revision>
  <cp:lastPrinted>2016-09-27T17:09:34Z</cp:lastPrinted>
  <dcterms:created xsi:type="dcterms:W3CDTF">2016-05-03T14:42:57Z</dcterms:created>
  <dcterms:modified xsi:type="dcterms:W3CDTF">2018-10-31T13:33:17Z</dcterms:modified>
</cp:coreProperties>
</file>