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handoutMasterIdLst>
    <p:handoutMasterId r:id="rId23"/>
  </p:handoutMasterIdLst>
  <p:sldIdLst>
    <p:sldId id="256" r:id="rId2"/>
    <p:sldId id="367" r:id="rId3"/>
    <p:sldId id="360" r:id="rId4"/>
    <p:sldId id="338" r:id="rId5"/>
    <p:sldId id="344" r:id="rId6"/>
    <p:sldId id="352" r:id="rId7"/>
    <p:sldId id="365" r:id="rId8"/>
    <p:sldId id="359" r:id="rId9"/>
    <p:sldId id="343" r:id="rId10"/>
    <p:sldId id="364" r:id="rId11"/>
    <p:sldId id="339" r:id="rId12"/>
    <p:sldId id="348" r:id="rId13"/>
    <p:sldId id="351" r:id="rId14"/>
    <p:sldId id="355" r:id="rId15"/>
    <p:sldId id="353" r:id="rId16"/>
    <p:sldId id="356" r:id="rId17"/>
    <p:sldId id="354" r:id="rId18"/>
    <p:sldId id="357" r:id="rId19"/>
    <p:sldId id="366" r:id="rId20"/>
    <p:sldId id="278" r:id="rId21"/>
  </p:sldIdLst>
  <p:sldSz cx="9144000" cy="6858000" type="screen4x3"/>
  <p:notesSz cx="6797675" cy="9926638"/>
  <p:defaultTextStyle>
    <a:defPPr>
      <a:defRPr lang="hu-H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Vass Kornél" initials="VK"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00"/>
    <a:srgbClr val="623859"/>
    <a:srgbClr val="7A0C6D"/>
    <a:srgbClr val="D3F0B0"/>
    <a:srgbClr val="F2FBD5"/>
    <a:srgbClr val="003399"/>
    <a:srgbClr val="607830"/>
    <a:srgbClr val="3B4A1E"/>
    <a:srgbClr val="74913B"/>
    <a:srgbClr val="4C5F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Közepesen sötét stílus 2 – 1. jelölőszín">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685" autoAdjust="0"/>
    <p:restoredTop sz="87219" autoAdjust="0"/>
  </p:normalViewPr>
  <p:slideViewPr>
    <p:cSldViewPr>
      <p:cViewPr varScale="1">
        <p:scale>
          <a:sx n="98" d="100"/>
          <a:sy n="98" d="100"/>
        </p:scale>
        <p:origin x="-128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3BE6D87-50FF-4293-AE08-71782C918104}" type="doc">
      <dgm:prSet loTypeId="urn:microsoft.com/office/officeart/2008/layout/RadialCluster" loCatId="cycle" qsTypeId="urn:microsoft.com/office/officeart/2005/8/quickstyle/simple4" qsCatId="simple" csTypeId="urn:microsoft.com/office/officeart/2005/8/colors/colorful2" csCatId="colorful" phldr="1"/>
      <dgm:spPr/>
      <dgm:t>
        <a:bodyPr/>
        <a:lstStyle/>
        <a:p>
          <a:endParaRPr lang="bg-BG"/>
        </a:p>
      </dgm:t>
    </dgm:pt>
    <dgm:pt modelId="{9B7D183B-EEEA-42C6-A2E0-F042EA918314}">
      <dgm:prSet phldrT="[Text]" custT="1"/>
      <dgm:spPr>
        <a:solidFill>
          <a:schemeClr val="accent2"/>
        </a:solidFill>
      </dgm:spPr>
      <dgm:t>
        <a:bodyPr/>
        <a:lstStyle/>
        <a:p>
          <a:r>
            <a:rPr lang="en-GB" sz="1600" b="1" noProof="0" dirty="0" smtClean="0">
              <a:latin typeface="Verdana" panose="020B0604030504040204" pitchFamily="34" charset="0"/>
              <a:ea typeface="Verdana" panose="020B0604030504040204" pitchFamily="34" charset="0"/>
              <a:cs typeface="Verdana" panose="020B0604030504040204" pitchFamily="34" charset="0"/>
            </a:rPr>
            <a:t>Project idea</a:t>
          </a:r>
          <a:endParaRPr lang="en-GB" sz="1600" b="1" noProof="0" dirty="0">
            <a:latin typeface="Verdana" panose="020B0604030504040204" pitchFamily="34" charset="0"/>
            <a:ea typeface="Verdana" panose="020B0604030504040204" pitchFamily="34" charset="0"/>
            <a:cs typeface="Verdana" panose="020B0604030504040204" pitchFamily="34" charset="0"/>
          </a:endParaRPr>
        </a:p>
      </dgm:t>
    </dgm:pt>
    <dgm:pt modelId="{FAC9B2C4-A270-4E9D-98A4-981949AE2D50}" type="parTrans" cxnId="{AE5F47CB-FBF6-4227-A69D-F173C39695FB}">
      <dgm:prSet/>
      <dgm:spPr/>
      <dgm:t>
        <a:bodyPr/>
        <a:lstStyle/>
        <a:p>
          <a:endParaRPr lang="bg-BG"/>
        </a:p>
      </dgm:t>
    </dgm:pt>
    <dgm:pt modelId="{98CCE61D-4B59-48F8-AA41-3C616B8089E5}" type="sibTrans" cxnId="{AE5F47CB-FBF6-4227-A69D-F173C39695FB}">
      <dgm:prSet/>
      <dgm:spPr/>
      <dgm:t>
        <a:bodyPr/>
        <a:lstStyle/>
        <a:p>
          <a:endParaRPr lang="bg-BG"/>
        </a:p>
      </dgm:t>
    </dgm:pt>
    <dgm:pt modelId="{4D98E110-7157-43C3-8833-AC0EC2C0B848}">
      <dgm:prSet phldrT="[Text]" custT="1"/>
      <dgm:spPr>
        <a:solidFill>
          <a:schemeClr val="accent1">
            <a:lumMod val="75000"/>
          </a:schemeClr>
        </a:solidFill>
      </dgm:spPr>
      <dgm:t>
        <a:bodyPr/>
        <a:lstStyle/>
        <a:p>
          <a:r>
            <a:rPr lang="en-GB" sz="1100" b="1" noProof="0" dirty="0" smtClean="0">
              <a:latin typeface="Verdana" panose="020B0604030504040204" pitchFamily="34" charset="0"/>
              <a:ea typeface="Verdana" panose="020B0604030504040204" pitchFamily="34" charset="0"/>
              <a:cs typeface="Verdana" panose="020B0604030504040204" pitchFamily="34" charset="0"/>
            </a:rPr>
            <a:t>Cross-border effect</a:t>
          </a:r>
          <a:endParaRPr lang="en-GB" sz="1100" b="1" noProof="0" dirty="0">
            <a:latin typeface="Verdana" panose="020B0604030504040204" pitchFamily="34" charset="0"/>
            <a:ea typeface="Verdana" panose="020B0604030504040204" pitchFamily="34" charset="0"/>
            <a:cs typeface="Verdana" panose="020B0604030504040204" pitchFamily="34" charset="0"/>
          </a:endParaRPr>
        </a:p>
      </dgm:t>
    </dgm:pt>
    <dgm:pt modelId="{1C21DB4F-7FCF-4D0C-886D-24F743DED2F3}" type="parTrans" cxnId="{368D32F4-D4FB-4E78-80BE-418F6BC01D2B}">
      <dgm:prSet/>
      <dgm:spPr/>
      <dgm:t>
        <a:bodyPr/>
        <a:lstStyle/>
        <a:p>
          <a:endParaRPr lang="bg-BG"/>
        </a:p>
      </dgm:t>
    </dgm:pt>
    <dgm:pt modelId="{6C421D33-97EB-46E2-AB53-E99342414328}" type="sibTrans" cxnId="{368D32F4-D4FB-4E78-80BE-418F6BC01D2B}">
      <dgm:prSet/>
      <dgm:spPr/>
      <dgm:t>
        <a:bodyPr/>
        <a:lstStyle/>
        <a:p>
          <a:endParaRPr lang="bg-BG"/>
        </a:p>
      </dgm:t>
    </dgm:pt>
    <dgm:pt modelId="{EAC4F95E-41FF-4F30-B20B-8E1894DB0188}">
      <dgm:prSet phldrT="[Text]" custT="1"/>
      <dgm:spPr/>
      <dgm:t>
        <a:bodyPr/>
        <a:lstStyle/>
        <a:p>
          <a:r>
            <a:rPr lang="en-GB" sz="1100" b="1" noProof="0" dirty="0" smtClean="0">
              <a:latin typeface="Verdana" panose="020B0604030504040204" pitchFamily="34" charset="0"/>
              <a:ea typeface="Verdana" panose="020B0604030504040204" pitchFamily="34" charset="0"/>
              <a:cs typeface="Verdana" panose="020B0604030504040204" pitchFamily="34" charset="0"/>
            </a:rPr>
            <a:t>Partners’ actual needs</a:t>
          </a:r>
          <a:endParaRPr lang="en-GB" sz="1100" b="1" noProof="0" dirty="0">
            <a:latin typeface="Verdana" panose="020B0604030504040204" pitchFamily="34" charset="0"/>
            <a:ea typeface="Verdana" panose="020B0604030504040204" pitchFamily="34" charset="0"/>
            <a:cs typeface="Verdana" panose="020B0604030504040204" pitchFamily="34" charset="0"/>
          </a:endParaRPr>
        </a:p>
      </dgm:t>
    </dgm:pt>
    <dgm:pt modelId="{D503633C-5D2B-4422-A3A0-F0F55973F4E5}" type="parTrans" cxnId="{93B77981-6ADC-4FC9-86AE-0CBFA2712BA8}">
      <dgm:prSet/>
      <dgm:spPr/>
      <dgm:t>
        <a:bodyPr/>
        <a:lstStyle/>
        <a:p>
          <a:endParaRPr lang="bg-BG"/>
        </a:p>
      </dgm:t>
    </dgm:pt>
    <dgm:pt modelId="{80892A71-6065-464E-90AB-61FF6271AD94}" type="sibTrans" cxnId="{93B77981-6ADC-4FC9-86AE-0CBFA2712BA8}">
      <dgm:prSet/>
      <dgm:spPr/>
      <dgm:t>
        <a:bodyPr/>
        <a:lstStyle/>
        <a:p>
          <a:endParaRPr lang="bg-BG"/>
        </a:p>
      </dgm:t>
    </dgm:pt>
    <dgm:pt modelId="{00891D21-B3FB-4DF3-85A7-DD4ABC7930B0}">
      <dgm:prSet phldrT="[Text]" custT="1"/>
      <dgm:spPr/>
      <dgm:t>
        <a:bodyPr/>
        <a:lstStyle/>
        <a:p>
          <a:r>
            <a:rPr lang="en-GB" sz="1100" b="1" noProof="0" dirty="0" smtClean="0">
              <a:latin typeface="Verdana" panose="020B0604030504040204" pitchFamily="34" charset="0"/>
              <a:ea typeface="Verdana" panose="020B0604030504040204" pitchFamily="34" charset="0"/>
              <a:cs typeface="Verdana" panose="020B0604030504040204" pitchFamily="34" charset="0"/>
            </a:rPr>
            <a:t>Programme indicators with priority</a:t>
          </a:r>
          <a:endParaRPr lang="en-GB" sz="1100" b="1" noProof="0" dirty="0">
            <a:latin typeface="Verdana" panose="020B0604030504040204" pitchFamily="34" charset="0"/>
            <a:ea typeface="Verdana" panose="020B0604030504040204" pitchFamily="34" charset="0"/>
            <a:cs typeface="Verdana" panose="020B0604030504040204" pitchFamily="34" charset="0"/>
          </a:endParaRPr>
        </a:p>
      </dgm:t>
    </dgm:pt>
    <dgm:pt modelId="{5203761F-B37A-43EE-A4AE-240CFBA68876}" type="parTrans" cxnId="{6FA0F87E-DE44-45C9-B120-7DBC3ABB6834}">
      <dgm:prSet/>
      <dgm:spPr/>
      <dgm:t>
        <a:bodyPr/>
        <a:lstStyle/>
        <a:p>
          <a:endParaRPr lang="bg-BG"/>
        </a:p>
      </dgm:t>
    </dgm:pt>
    <dgm:pt modelId="{AF713139-82B1-4C89-8E1A-1991BCE884D4}" type="sibTrans" cxnId="{6FA0F87E-DE44-45C9-B120-7DBC3ABB6834}">
      <dgm:prSet/>
      <dgm:spPr/>
      <dgm:t>
        <a:bodyPr/>
        <a:lstStyle/>
        <a:p>
          <a:endParaRPr lang="bg-BG"/>
        </a:p>
      </dgm:t>
    </dgm:pt>
    <dgm:pt modelId="{C4D44572-5D45-4B52-BC52-DA4B759B4EEE}" type="pres">
      <dgm:prSet presAssocID="{73BE6D87-50FF-4293-AE08-71782C918104}" presName="Name0" presStyleCnt="0">
        <dgm:presLayoutVars>
          <dgm:chMax val="1"/>
          <dgm:chPref val="1"/>
          <dgm:dir/>
          <dgm:animOne val="branch"/>
          <dgm:animLvl val="lvl"/>
        </dgm:presLayoutVars>
      </dgm:prSet>
      <dgm:spPr/>
      <dgm:t>
        <a:bodyPr/>
        <a:lstStyle/>
        <a:p>
          <a:endParaRPr lang="bg-BG"/>
        </a:p>
      </dgm:t>
    </dgm:pt>
    <dgm:pt modelId="{94020157-C01B-41CC-91E4-5DA2168F6E89}" type="pres">
      <dgm:prSet presAssocID="{9B7D183B-EEEA-42C6-A2E0-F042EA918314}" presName="singleCycle" presStyleCnt="0"/>
      <dgm:spPr/>
      <dgm:t>
        <a:bodyPr/>
        <a:lstStyle/>
        <a:p>
          <a:endParaRPr lang="bg-BG"/>
        </a:p>
      </dgm:t>
    </dgm:pt>
    <dgm:pt modelId="{7E3C340F-4596-4F1A-A4B4-22E7E096FC2D}" type="pres">
      <dgm:prSet presAssocID="{9B7D183B-EEEA-42C6-A2E0-F042EA918314}" presName="singleCenter" presStyleLbl="node1" presStyleIdx="0" presStyleCnt="4" custScaleX="140397" custScaleY="94397">
        <dgm:presLayoutVars>
          <dgm:chMax val="7"/>
          <dgm:chPref val="7"/>
        </dgm:presLayoutVars>
      </dgm:prSet>
      <dgm:spPr/>
      <dgm:t>
        <a:bodyPr/>
        <a:lstStyle/>
        <a:p>
          <a:endParaRPr lang="bg-BG"/>
        </a:p>
      </dgm:t>
    </dgm:pt>
    <dgm:pt modelId="{A789C28C-1029-4E3C-B2B7-FDAA8E0DBBFF}" type="pres">
      <dgm:prSet presAssocID="{1C21DB4F-7FCF-4D0C-886D-24F743DED2F3}" presName="Name56" presStyleLbl="parChTrans1D2" presStyleIdx="0" presStyleCnt="3"/>
      <dgm:spPr/>
      <dgm:t>
        <a:bodyPr/>
        <a:lstStyle/>
        <a:p>
          <a:endParaRPr lang="bg-BG"/>
        </a:p>
      </dgm:t>
    </dgm:pt>
    <dgm:pt modelId="{AB0C4DD6-3DF0-4A14-93FD-8E053AF5D000}" type="pres">
      <dgm:prSet presAssocID="{4D98E110-7157-43C3-8833-AC0EC2C0B848}" presName="text0" presStyleLbl="node1" presStyleIdx="1" presStyleCnt="4" custScaleX="161348" custRadScaleRad="89781" custRadScaleInc="620">
        <dgm:presLayoutVars>
          <dgm:bulletEnabled val="1"/>
        </dgm:presLayoutVars>
      </dgm:prSet>
      <dgm:spPr/>
      <dgm:t>
        <a:bodyPr/>
        <a:lstStyle/>
        <a:p>
          <a:endParaRPr lang="bg-BG"/>
        </a:p>
      </dgm:t>
    </dgm:pt>
    <dgm:pt modelId="{6CEE86A3-A432-4126-A7E8-135DF67DE94F}" type="pres">
      <dgm:prSet presAssocID="{D503633C-5D2B-4422-A3A0-F0F55973F4E5}" presName="Name56" presStyleLbl="parChTrans1D2" presStyleIdx="1" presStyleCnt="3"/>
      <dgm:spPr/>
      <dgm:t>
        <a:bodyPr/>
        <a:lstStyle/>
        <a:p>
          <a:endParaRPr lang="bg-BG"/>
        </a:p>
      </dgm:t>
    </dgm:pt>
    <dgm:pt modelId="{90598B37-C862-49B5-918A-C4ADEBA4FECC}" type="pres">
      <dgm:prSet presAssocID="{EAC4F95E-41FF-4F30-B20B-8E1894DB0188}" presName="text0" presStyleLbl="node1" presStyleIdx="2" presStyleCnt="4" custScaleX="248183" custRadScaleRad="120838" custRadScaleInc="-3833">
        <dgm:presLayoutVars>
          <dgm:bulletEnabled val="1"/>
        </dgm:presLayoutVars>
      </dgm:prSet>
      <dgm:spPr/>
      <dgm:t>
        <a:bodyPr/>
        <a:lstStyle/>
        <a:p>
          <a:endParaRPr lang="bg-BG"/>
        </a:p>
      </dgm:t>
    </dgm:pt>
    <dgm:pt modelId="{F5EA47E2-A65A-4FCB-99BC-61E5E4595F51}" type="pres">
      <dgm:prSet presAssocID="{5203761F-B37A-43EE-A4AE-240CFBA68876}" presName="Name56" presStyleLbl="parChTrans1D2" presStyleIdx="2" presStyleCnt="3"/>
      <dgm:spPr/>
      <dgm:t>
        <a:bodyPr/>
        <a:lstStyle/>
        <a:p>
          <a:endParaRPr lang="bg-BG"/>
        </a:p>
      </dgm:t>
    </dgm:pt>
    <dgm:pt modelId="{22EA04B0-DF83-47FC-9314-A062057D2E36}" type="pres">
      <dgm:prSet presAssocID="{00891D21-B3FB-4DF3-85A7-DD4ABC7930B0}" presName="text0" presStyleLbl="node1" presStyleIdx="3" presStyleCnt="4" custScaleX="266683" custRadScaleRad="120177" custRadScaleInc="3557">
        <dgm:presLayoutVars>
          <dgm:bulletEnabled val="1"/>
        </dgm:presLayoutVars>
      </dgm:prSet>
      <dgm:spPr/>
      <dgm:t>
        <a:bodyPr/>
        <a:lstStyle/>
        <a:p>
          <a:endParaRPr lang="bg-BG"/>
        </a:p>
      </dgm:t>
    </dgm:pt>
  </dgm:ptLst>
  <dgm:cxnLst>
    <dgm:cxn modelId="{93B77981-6ADC-4FC9-86AE-0CBFA2712BA8}" srcId="{9B7D183B-EEEA-42C6-A2E0-F042EA918314}" destId="{EAC4F95E-41FF-4F30-B20B-8E1894DB0188}" srcOrd="1" destOrd="0" parTransId="{D503633C-5D2B-4422-A3A0-F0F55973F4E5}" sibTransId="{80892A71-6065-464E-90AB-61FF6271AD94}"/>
    <dgm:cxn modelId="{7C3F8062-A5DD-4BE9-900C-DC50A7C7A6BD}" type="presOf" srcId="{1C21DB4F-7FCF-4D0C-886D-24F743DED2F3}" destId="{A789C28C-1029-4E3C-B2B7-FDAA8E0DBBFF}" srcOrd="0" destOrd="0" presId="urn:microsoft.com/office/officeart/2008/layout/RadialCluster"/>
    <dgm:cxn modelId="{50E28FCE-B5CA-4930-9ADA-ABC8B70CB2B8}" type="presOf" srcId="{9B7D183B-EEEA-42C6-A2E0-F042EA918314}" destId="{7E3C340F-4596-4F1A-A4B4-22E7E096FC2D}" srcOrd="0" destOrd="0" presId="urn:microsoft.com/office/officeart/2008/layout/RadialCluster"/>
    <dgm:cxn modelId="{B3422BEE-2A4A-4A5D-9BB8-1B85284596E3}" type="presOf" srcId="{73BE6D87-50FF-4293-AE08-71782C918104}" destId="{C4D44572-5D45-4B52-BC52-DA4B759B4EEE}" srcOrd="0" destOrd="0" presId="urn:microsoft.com/office/officeart/2008/layout/RadialCluster"/>
    <dgm:cxn modelId="{A7E87A9A-0EF3-4079-9242-AB04AC449C76}" type="presOf" srcId="{5203761F-B37A-43EE-A4AE-240CFBA68876}" destId="{F5EA47E2-A65A-4FCB-99BC-61E5E4595F51}" srcOrd="0" destOrd="0" presId="urn:microsoft.com/office/officeart/2008/layout/RadialCluster"/>
    <dgm:cxn modelId="{368D32F4-D4FB-4E78-80BE-418F6BC01D2B}" srcId="{9B7D183B-EEEA-42C6-A2E0-F042EA918314}" destId="{4D98E110-7157-43C3-8833-AC0EC2C0B848}" srcOrd="0" destOrd="0" parTransId="{1C21DB4F-7FCF-4D0C-886D-24F743DED2F3}" sibTransId="{6C421D33-97EB-46E2-AB53-E99342414328}"/>
    <dgm:cxn modelId="{7DCBF408-9924-49C0-878F-0DE6A34468C3}" type="presOf" srcId="{D503633C-5D2B-4422-A3A0-F0F55973F4E5}" destId="{6CEE86A3-A432-4126-A7E8-135DF67DE94F}" srcOrd="0" destOrd="0" presId="urn:microsoft.com/office/officeart/2008/layout/RadialCluster"/>
    <dgm:cxn modelId="{6FA0F87E-DE44-45C9-B120-7DBC3ABB6834}" srcId="{9B7D183B-EEEA-42C6-A2E0-F042EA918314}" destId="{00891D21-B3FB-4DF3-85A7-DD4ABC7930B0}" srcOrd="2" destOrd="0" parTransId="{5203761F-B37A-43EE-A4AE-240CFBA68876}" sibTransId="{AF713139-82B1-4C89-8E1A-1991BCE884D4}"/>
    <dgm:cxn modelId="{AF8D3C7C-922C-4BF7-B7E5-815E9842A48E}" type="presOf" srcId="{00891D21-B3FB-4DF3-85A7-DD4ABC7930B0}" destId="{22EA04B0-DF83-47FC-9314-A062057D2E36}" srcOrd="0" destOrd="0" presId="urn:microsoft.com/office/officeart/2008/layout/RadialCluster"/>
    <dgm:cxn modelId="{1F78B378-492B-4721-8290-FACFA1523719}" type="presOf" srcId="{EAC4F95E-41FF-4F30-B20B-8E1894DB0188}" destId="{90598B37-C862-49B5-918A-C4ADEBA4FECC}" srcOrd="0" destOrd="0" presId="urn:microsoft.com/office/officeart/2008/layout/RadialCluster"/>
    <dgm:cxn modelId="{AE5F47CB-FBF6-4227-A69D-F173C39695FB}" srcId="{73BE6D87-50FF-4293-AE08-71782C918104}" destId="{9B7D183B-EEEA-42C6-A2E0-F042EA918314}" srcOrd="0" destOrd="0" parTransId="{FAC9B2C4-A270-4E9D-98A4-981949AE2D50}" sibTransId="{98CCE61D-4B59-48F8-AA41-3C616B8089E5}"/>
    <dgm:cxn modelId="{976DCAB7-10E8-44EE-9180-872F923EF8BB}" type="presOf" srcId="{4D98E110-7157-43C3-8833-AC0EC2C0B848}" destId="{AB0C4DD6-3DF0-4A14-93FD-8E053AF5D000}" srcOrd="0" destOrd="0" presId="urn:microsoft.com/office/officeart/2008/layout/RadialCluster"/>
    <dgm:cxn modelId="{8BC83C0E-A095-462A-AEBB-987675EC6A3D}" type="presParOf" srcId="{C4D44572-5D45-4B52-BC52-DA4B759B4EEE}" destId="{94020157-C01B-41CC-91E4-5DA2168F6E89}" srcOrd="0" destOrd="0" presId="urn:microsoft.com/office/officeart/2008/layout/RadialCluster"/>
    <dgm:cxn modelId="{E524C02C-327E-47DD-AAE1-BD684FA5E368}" type="presParOf" srcId="{94020157-C01B-41CC-91E4-5DA2168F6E89}" destId="{7E3C340F-4596-4F1A-A4B4-22E7E096FC2D}" srcOrd="0" destOrd="0" presId="urn:microsoft.com/office/officeart/2008/layout/RadialCluster"/>
    <dgm:cxn modelId="{32BA862A-C095-47D2-B2D2-11CD0D5E9637}" type="presParOf" srcId="{94020157-C01B-41CC-91E4-5DA2168F6E89}" destId="{A789C28C-1029-4E3C-B2B7-FDAA8E0DBBFF}" srcOrd="1" destOrd="0" presId="urn:microsoft.com/office/officeart/2008/layout/RadialCluster"/>
    <dgm:cxn modelId="{4E1F06D1-E74E-482C-882D-F0292CB0308F}" type="presParOf" srcId="{94020157-C01B-41CC-91E4-5DA2168F6E89}" destId="{AB0C4DD6-3DF0-4A14-93FD-8E053AF5D000}" srcOrd="2" destOrd="0" presId="urn:microsoft.com/office/officeart/2008/layout/RadialCluster"/>
    <dgm:cxn modelId="{E34DB95B-1B4C-42CE-9D7B-73F4D769EB95}" type="presParOf" srcId="{94020157-C01B-41CC-91E4-5DA2168F6E89}" destId="{6CEE86A3-A432-4126-A7E8-135DF67DE94F}" srcOrd="3" destOrd="0" presId="urn:microsoft.com/office/officeart/2008/layout/RadialCluster"/>
    <dgm:cxn modelId="{0667286E-DFB9-43CA-8102-68844F106EC1}" type="presParOf" srcId="{94020157-C01B-41CC-91E4-5DA2168F6E89}" destId="{90598B37-C862-49B5-918A-C4ADEBA4FECC}" srcOrd="4" destOrd="0" presId="urn:microsoft.com/office/officeart/2008/layout/RadialCluster"/>
    <dgm:cxn modelId="{2EF1475B-554D-4962-BFCF-19F31BE63022}" type="presParOf" srcId="{94020157-C01B-41CC-91E4-5DA2168F6E89}" destId="{F5EA47E2-A65A-4FCB-99BC-61E5E4595F51}" srcOrd="5" destOrd="0" presId="urn:microsoft.com/office/officeart/2008/layout/RadialCluster"/>
    <dgm:cxn modelId="{AF5EA724-4270-4F0D-93B2-B92C2BD24158}" type="presParOf" srcId="{94020157-C01B-41CC-91E4-5DA2168F6E89}" destId="{22EA04B0-DF83-47FC-9314-A062057D2E36}" srcOrd="6" destOrd="0" presId="urn:microsoft.com/office/officeart/2008/layout/RadialCluster"/>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3C340F-4596-4F1A-A4B4-22E7E096FC2D}">
      <dsp:nvSpPr>
        <dsp:cNvPr id="0" name=""/>
        <dsp:cNvSpPr/>
      </dsp:nvSpPr>
      <dsp:spPr>
        <a:xfrm>
          <a:off x="2897205" y="2027879"/>
          <a:ext cx="1803324" cy="1212478"/>
        </a:xfrm>
        <a:prstGeom prst="roundRect">
          <a:avLst/>
        </a:prstGeom>
        <a:solidFill>
          <a:schemeClr val="accent2"/>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0640" tIns="40640" rIns="40640" bIns="40640" numCol="1" spcCol="1270" anchor="ctr" anchorCtr="0">
          <a:noAutofit/>
        </a:bodyPr>
        <a:lstStyle/>
        <a:p>
          <a:pPr lvl="0" algn="ctr" defTabSz="711200">
            <a:lnSpc>
              <a:spcPct val="90000"/>
            </a:lnSpc>
            <a:spcBef>
              <a:spcPct val="0"/>
            </a:spcBef>
            <a:spcAft>
              <a:spcPct val="35000"/>
            </a:spcAft>
          </a:pPr>
          <a:r>
            <a:rPr lang="en-GB" sz="1600" b="1" kern="1200" noProof="0" dirty="0" smtClean="0">
              <a:latin typeface="Verdana" panose="020B0604030504040204" pitchFamily="34" charset="0"/>
              <a:ea typeface="Verdana" panose="020B0604030504040204" pitchFamily="34" charset="0"/>
              <a:cs typeface="Verdana" panose="020B0604030504040204" pitchFamily="34" charset="0"/>
            </a:rPr>
            <a:t>Project idea</a:t>
          </a:r>
          <a:endParaRPr lang="en-GB" sz="1600" b="1" kern="1200" noProof="0" dirty="0">
            <a:latin typeface="Verdana" panose="020B0604030504040204" pitchFamily="34" charset="0"/>
            <a:ea typeface="Verdana" panose="020B0604030504040204" pitchFamily="34" charset="0"/>
            <a:cs typeface="Verdana" panose="020B0604030504040204" pitchFamily="34" charset="0"/>
          </a:endParaRPr>
        </a:p>
      </dsp:txBody>
      <dsp:txXfrm>
        <a:off x="2956393" y="2087067"/>
        <a:ext cx="1684948" cy="1094102"/>
      </dsp:txXfrm>
    </dsp:sp>
    <dsp:sp modelId="{A789C28C-1029-4E3C-B2B7-FDAA8E0DBBFF}">
      <dsp:nvSpPr>
        <dsp:cNvPr id="0" name=""/>
        <dsp:cNvSpPr/>
      </dsp:nvSpPr>
      <dsp:spPr>
        <a:xfrm rot="16222320">
          <a:off x="3437552" y="1660249"/>
          <a:ext cx="735275" cy="0"/>
        </a:xfrm>
        <a:custGeom>
          <a:avLst/>
          <a:gdLst/>
          <a:ahLst/>
          <a:cxnLst/>
          <a:rect l="0" t="0" r="0" b="0"/>
          <a:pathLst>
            <a:path>
              <a:moveTo>
                <a:pt x="0" y="0"/>
              </a:moveTo>
              <a:lnTo>
                <a:pt x="735275" y="0"/>
              </a:lnTo>
            </a:path>
          </a:pathLst>
        </a:custGeom>
        <a:noFill/>
        <a:ln w="9525" cap="flat" cmpd="sng" algn="ctr">
          <a:solidFill>
            <a:schemeClr val="accent3">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AB0C4DD6-3DF0-4A14-93FD-8E053AF5D000}">
      <dsp:nvSpPr>
        <dsp:cNvPr id="0" name=""/>
        <dsp:cNvSpPr/>
      </dsp:nvSpPr>
      <dsp:spPr>
        <a:xfrm>
          <a:off x="3116107" y="432039"/>
          <a:ext cx="1388527" cy="860579"/>
        </a:xfrm>
        <a:prstGeom prst="roundRect">
          <a:avLst/>
        </a:prstGeom>
        <a:solidFill>
          <a:schemeClr val="accent1">
            <a:lumMod val="7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7940" tIns="27940" rIns="27940" bIns="27940" numCol="1" spcCol="1270" anchor="ctr" anchorCtr="0">
          <a:noAutofit/>
        </a:bodyPr>
        <a:lstStyle/>
        <a:p>
          <a:pPr lvl="0" algn="ctr" defTabSz="488950">
            <a:lnSpc>
              <a:spcPct val="90000"/>
            </a:lnSpc>
            <a:spcBef>
              <a:spcPct val="0"/>
            </a:spcBef>
            <a:spcAft>
              <a:spcPct val="35000"/>
            </a:spcAft>
          </a:pPr>
          <a:r>
            <a:rPr lang="en-GB" sz="1100" b="1" kern="1200" noProof="0" dirty="0" smtClean="0">
              <a:latin typeface="Verdana" panose="020B0604030504040204" pitchFamily="34" charset="0"/>
              <a:ea typeface="Verdana" panose="020B0604030504040204" pitchFamily="34" charset="0"/>
              <a:cs typeface="Verdana" panose="020B0604030504040204" pitchFamily="34" charset="0"/>
            </a:rPr>
            <a:t>Cross-border effect</a:t>
          </a:r>
          <a:endParaRPr lang="en-GB" sz="1100" b="1" kern="1200" noProof="0" dirty="0">
            <a:latin typeface="Verdana" panose="020B0604030504040204" pitchFamily="34" charset="0"/>
            <a:ea typeface="Verdana" panose="020B0604030504040204" pitchFamily="34" charset="0"/>
            <a:cs typeface="Verdana" panose="020B0604030504040204" pitchFamily="34" charset="0"/>
          </a:endParaRPr>
        </a:p>
      </dsp:txBody>
      <dsp:txXfrm>
        <a:off x="3158117" y="474049"/>
        <a:ext cx="1304507" cy="776559"/>
      </dsp:txXfrm>
    </dsp:sp>
    <dsp:sp modelId="{6CEE86A3-A432-4126-A7E8-135DF67DE94F}">
      <dsp:nvSpPr>
        <dsp:cNvPr id="0" name=""/>
        <dsp:cNvSpPr/>
      </dsp:nvSpPr>
      <dsp:spPr>
        <a:xfrm rot="1662012">
          <a:off x="4675276" y="3209933"/>
          <a:ext cx="440697" cy="0"/>
        </a:xfrm>
        <a:custGeom>
          <a:avLst/>
          <a:gdLst/>
          <a:ahLst/>
          <a:cxnLst/>
          <a:rect l="0" t="0" r="0" b="0"/>
          <a:pathLst>
            <a:path>
              <a:moveTo>
                <a:pt x="0" y="0"/>
              </a:moveTo>
              <a:lnTo>
                <a:pt x="440697" y="0"/>
              </a:lnTo>
            </a:path>
          </a:pathLst>
        </a:custGeom>
        <a:noFill/>
        <a:ln w="9525" cap="flat" cmpd="sng" algn="ctr">
          <a:solidFill>
            <a:schemeClr val="accent3">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90598B37-C862-49B5-918A-C4ADEBA4FECC}">
      <dsp:nvSpPr>
        <dsp:cNvPr id="0" name=""/>
        <dsp:cNvSpPr/>
      </dsp:nvSpPr>
      <dsp:spPr>
        <a:xfrm>
          <a:off x="4842388" y="3312361"/>
          <a:ext cx="2135810" cy="860579"/>
        </a:xfrm>
        <a:prstGeom prst="roundRect">
          <a:avLst/>
        </a:prstGeom>
        <a:gradFill rotWithShape="0">
          <a:gsLst>
            <a:gs pos="0">
              <a:schemeClr val="accent2">
                <a:hueOff val="3121013"/>
                <a:satOff val="-3893"/>
                <a:lumOff val="915"/>
                <a:alphaOff val="0"/>
                <a:shade val="51000"/>
                <a:satMod val="130000"/>
              </a:schemeClr>
            </a:gs>
            <a:gs pos="80000">
              <a:schemeClr val="accent2">
                <a:hueOff val="3121013"/>
                <a:satOff val="-3893"/>
                <a:lumOff val="915"/>
                <a:alphaOff val="0"/>
                <a:shade val="93000"/>
                <a:satMod val="130000"/>
              </a:schemeClr>
            </a:gs>
            <a:gs pos="100000">
              <a:schemeClr val="accent2">
                <a:hueOff val="3121013"/>
                <a:satOff val="-3893"/>
                <a:lumOff val="915"/>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7940" tIns="27940" rIns="27940" bIns="27940" numCol="1" spcCol="1270" anchor="ctr" anchorCtr="0">
          <a:noAutofit/>
        </a:bodyPr>
        <a:lstStyle/>
        <a:p>
          <a:pPr lvl="0" algn="ctr" defTabSz="488950">
            <a:lnSpc>
              <a:spcPct val="90000"/>
            </a:lnSpc>
            <a:spcBef>
              <a:spcPct val="0"/>
            </a:spcBef>
            <a:spcAft>
              <a:spcPct val="35000"/>
            </a:spcAft>
          </a:pPr>
          <a:r>
            <a:rPr lang="en-GB" sz="1100" b="1" kern="1200" noProof="0" dirty="0" smtClean="0">
              <a:latin typeface="Verdana" panose="020B0604030504040204" pitchFamily="34" charset="0"/>
              <a:ea typeface="Verdana" panose="020B0604030504040204" pitchFamily="34" charset="0"/>
              <a:cs typeface="Verdana" panose="020B0604030504040204" pitchFamily="34" charset="0"/>
            </a:rPr>
            <a:t>Partners’ actual needs</a:t>
          </a:r>
          <a:endParaRPr lang="en-GB" sz="1100" b="1" kern="1200" noProof="0" dirty="0">
            <a:latin typeface="Verdana" panose="020B0604030504040204" pitchFamily="34" charset="0"/>
            <a:ea typeface="Verdana" panose="020B0604030504040204" pitchFamily="34" charset="0"/>
            <a:cs typeface="Verdana" panose="020B0604030504040204" pitchFamily="34" charset="0"/>
          </a:endParaRPr>
        </a:p>
      </dsp:txBody>
      <dsp:txXfrm>
        <a:off x="4884398" y="3354371"/>
        <a:ext cx="2051790" cy="776559"/>
      </dsp:txXfrm>
    </dsp:sp>
    <dsp:sp modelId="{F5EA47E2-A65A-4FCB-99BC-61E5E4595F51}">
      <dsp:nvSpPr>
        <dsp:cNvPr id="0" name=""/>
        <dsp:cNvSpPr/>
      </dsp:nvSpPr>
      <dsp:spPr>
        <a:xfrm rot="9128052">
          <a:off x="2491038" y="3211598"/>
          <a:ext cx="431165" cy="0"/>
        </a:xfrm>
        <a:custGeom>
          <a:avLst/>
          <a:gdLst/>
          <a:ahLst/>
          <a:cxnLst/>
          <a:rect l="0" t="0" r="0" b="0"/>
          <a:pathLst>
            <a:path>
              <a:moveTo>
                <a:pt x="0" y="0"/>
              </a:moveTo>
              <a:lnTo>
                <a:pt x="431165" y="0"/>
              </a:lnTo>
            </a:path>
          </a:pathLst>
        </a:custGeom>
        <a:noFill/>
        <a:ln w="9525" cap="flat" cmpd="sng" algn="ctr">
          <a:solidFill>
            <a:schemeClr val="accent3">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22EA04B0-DF83-47FC-9314-A062057D2E36}">
      <dsp:nvSpPr>
        <dsp:cNvPr id="0" name=""/>
        <dsp:cNvSpPr/>
      </dsp:nvSpPr>
      <dsp:spPr>
        <a:xfrm>
          <a:off x="554677" y="3312362"/>
          <a:ext cx="2295018" cy="860579"/>
        </a:xfrm>
        <a:prstGeom prst="roundRect">
          <a:avLst/>
        </a:prstGeom>
        <a:gradFill rotWithShape="0">
          <a:gsLst>
            <a:gs pos="0">
              <a:schemeClr val="accent2">
                <a:hueOff val="4681519"/>
                <a:satOff val="-5839"/>
                <a:lumOff val="1373"/>
                <a:alphaOff val="0"/>
                <a:shade val="51000"/>
                <a:satMod val="130000"/>
              </a:schemeClr>
            </a:gs>
            <a:gs pos="80000">
              <a:schemeClr val="accent2">
                <a:hueOff val="4681519"/>
                <a:satOff val="-5839"/>
                <a:lumOff val="1373"/>
                <a:alphaOff val="0"/>
                <a:shade val="93000"/>
                <a:satMod val="130000"/>
              </a:schemeClr>
            </a:gs>
            <a:gs pos="100000">
              <a:schemeClr val="accent2">
                <a:hueOff val="4681519"/>
                <a:satOff val="-5839"/>
                <a:lumOff val="1373"/>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7940" tIns="27940" rIns="27940" bIns="27940" numCol="1" spcCol="1270" anchor="ctr" anchorCtr="0">
          <a:noAutofit/>
        </a:bodyPr>
        <a:lstStyle/>
        <a:p>
          <a:pPr lvl="0" algn="ctr" defTabSz="488950">
            <a:lnSpc>
              <a:spcPct val="90000"/>
            </a:lnSpc>
            <a:spcBef>
              <a:spcPct val="0"/>
            </a:spcBef>
            <a:spcAft>
              <a:spcPct val="35000"/>
            </a:spcAft>
          </a:pPr>
          <a:r>
            <a:rPr lang="en-GB" sz="1100" b="1" kern="1200" noProof="0" dirty="0" smtClean="0">
              <a:latin typeface="Verdana" panose="020B0604030504040204" pitchFamily="34" charset="0"/>
              <a:ea typeface="Verdana" panose="020B0604030504040204" pitchFamily="34" charset="0"/>
              <a:cs typeface="Verdana" panose="020B0604030504040204" pitchFamily="34" charset="0"/>
            </a:rPr>
            <a:t>Programme indicators with priority</a:t>
          </a:r>
          <a:endParaRPr lang="en-GB" sz="1100" b="1" kern="1200" noProof="0" dirty="0">
            <a:latin typeface="Verdana" panose="020B0604030504040204" pitchFamily="34" charset="0"/>
            <a:ea typeface="Verdana" panose="020B0604030504040204" pitchFamily="34" charset="0"/>
            <a:cs typeface="Verdana" panose="020B0604030504040204" pitchFamily="34" charset="0"/>
          </a:endParaRPr>
        </a:p>
      </dsp:txBody>
      <dsp:txXfrm>
        <a:off x="596687" y="3354372"/>
        <a:ext cx="2210998" cy="776559"/>
      </dsp:txXfrm>
    </dsp:sp>
  </dsp:spTree>
</dsp:drawing>
</file>

<file path=ppt/diagrams/layout1.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bg-BG" dirty="0"/>
          </a:p>
        </p:txBody>
      </p:sp>
      <p:sp>
        <p:nvSpPr>
          <p:cNvPr id="3" name="Date Placeholder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3D565939-7E85-406A-8933-FE2BA5720DA9}" type="datetimeFigureOut">
              <a:rPr lang="bg-BG" smtClean="0"/>
              <a:t>7.2.2018 г.</a:t>
            </a:fld>
            <a:endParaRPr lang="bg-BG" dirty="0"/>
          </a:p>
        </p:txBody>
      </p:sp>
      <p:sp>
        <p:nvSpPr>
          <p:cNvPr id="4" name="Footer Placeholder 3"/>
          <p:cNvSpPr>
            <a:spLocks noGrp="1"/>
          </p:cNvSpPr>
          <p:nvPr>
            <p:ph type="ftr" sz="quarter" idx="2"/>
          </p:nvPr>
        </p:nvSpPr>
        <p:spPr>
          <a:xfrm>
            <a:off x="0" y="9428163"/>
            <a:ext cx="2946400" cy="496887"/>
          </a:xfrm>
          <a:prstGeom prst="rect">
            <a:avLst/>
          </a:prstGeom>
        </p:spPr>
        <p:txBody>
          <a:bodyPr vert="horz" lIns="91440" tIns="45720" rIns="91440" bIns="45720" rtlCol="0" anchor="b"/>
          <a:lstStyle>
            <a:lvl1pPr algn="l">
              <a:defRPr sz="1200"/>
            </a:lvl1pPr>
          </a:lstStyle>
          <a:p>
            <a:endParaRPr lang="bg-BG" dirty="0"/>
          </a:p>
        </p:txBody>
      </p:sp>
      <p:sp>
        <p:nvSpPr>
          <p:cNvPr id="5" name="Slide Number Placeholder 4"/>
          <p:cNvSpPr>
            <a:spLocks noGrp="1"/>
          </p:cNvSpPr>
          <p:nvPr>
            <p:ph type="sldNum" sz="quarter" idx="3"/>
          </p:nvPr>
        </p:nvSpPr>
        <p:spPr>
          <a:xfrm>
            <a:off x="3849688" y="9428163"/>
            <a:ext cx="2946400" cy="496887"/>
          </a:xfrm>
          <a:prstGeom prst="rect">
            <a:avLst/>
          </a:prstGeom>
        </p:spPr>
        <p:txBody>
          <a:bodyPr vert="horz" lIns="91440" tIns="45720" rIns="91440" bIns="45720" rtlCol="0" anchor="b"/>
          <a:lstStyle>
            <a:lvl1pPr algn="r">
              <a:defRPr sz="1200"/>
            </a:lvl1pPr>
          </a:lstStyle>
          <a:p>
            <a:fld id="{3A90DDE6-9CB9-47C8-83BC-D0BBB6AD34C8}" type="slidenum">
              <a:rPr lang="bg-BG" smtClean="0"/>
              <a:t>‹#›</a:t>
            </a:fld>
            <a:endParaRPr lang="bg-BG" dirty="0"/>
          </a:p>
        </p:txBody>
      </p:sp>
    </p:spTree>
    <p:extLst>
      <p:ext uri="{BB962C8B-B14F-4D97-AF65-F5344CB8AC3E}">
        <p14:creationId xmlns:p14="http://schemas.microsoft.com/office/powerpoint/2010/main" val="31543346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45659" cy="496332"/>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hu-HU"/>
          </a:p>
        </p:txBody>
      </p:sp>
      <p:sp>
        <p:nvSpPr>
          <p:cNvPr id="3" name="Dátum helye 2"/>
          <p:cNvSpPr>
            <a:spLocks noGrp="1"/>
          </p:cNvSpPr>
          <p:nvPr>
            <p:ph type="dt" idx="1"/>
          </p:nvPr>
        </p:nvSpPr>
        <p:spPr>
          <a:xfrm>
            <a:off x="3850443" y="0"/>
            <a:ext cx="2945659" cy="496332"/>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CD6DAF9F-9F54-486A-808D-D649C42855F5}" type="datetimeFigureOut">
              <a:rPr lang="hu-HU"/>
              <a:pPr>
                <a:defRPr/>
              </a:pPr>
              <a:t>2018.02.07.</a:t>
            </a:fld>
            <a:endParaRPr lang="hu-HU"/>
          </a:p>
        </p:txBody>
      </p:sp>
      <p:sp>
        <p:nvSpPr>
          <p:cNvPr id="4" name="Diakép helye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hu-HU" noProof="0" smtClean="0"/>
          </a:p>
        </p:txBody>
      </p:sp>
      <p:sp>
        <p:nvSpPr>
          <p:cNvPr id="5" name="Jegyzetek helye 4"/>
          <p:cNvSpPr>
            <a:spLocks noGrp="1"/>
          </p:cNvSpPr>
          <p:nvPr>
            <p:ph type="body" sz="quarter" idx="3"/>
          </p:nvPr>
        </p:nvSpPr>
        <p:spPr>
          <a:xfrm>
            <a:off x="679768" y="4715153"/>
            <a:ext cx="5438140" cy="4466987"/>
          </a:xfrm>
          <a:prstGeom prst="rect">
            <a:avLst/>
          </a:prstGeom>
        </p:spPr>
        <p:txBody>
          <a:bodyPr vert="horz" lIns="91440" tIns="45720" rIns="91440" bIns="45720" rtlCol="0">
            <a:normAutofit/>
          </a:bodyPr>
          <a:lstStyle/>
          <a:p>
            <a:pPr lvl="0"/>
            <a:r>
              <a:rPr lang="hu-HU" noProof="0" smtClean="0"/>
              <a:t>Mintaszöveg szerkesztése</a:t>
            </a:r>
          </a:p>
          <a:p>
            <a:pPr lvl="1"/>
            <a:r>
              <a:rPr lang="hu-HU" noProof="0" smtClean="0"/>
              <a:t>Második szint</a:t>
            </a:r>
          </a:p>
          <a:p>
            <a:pPr lvl="2"/>
            <a:r>
              <a:rPr lang="hu-HU" noProof="0" smtClean="0"/>
              <a:t>Harmadik szint</a:t>
            </a:r>
          </a:p>
          <a:p>
            <a:pPr lvl="3"/>
            <a:r>
              <a:rPr lang="hu-HU" noProof="0" smtClean="0"/>
              <a:t>Negyedik szint</a:t>
            </a:r>
          </a:p>
          <a:p>
            <a:pPr lvl="4"/>
            <a:r>
              <a:rPr lang="hu-HU" noProof="0" smtClean="0"/>
              <a:t>Ötödik szint</a:t>
            </a:r>
          </a:p>
        </p:txBody>
      </p:sp>
      <p:sp>
        <p:nvSpPr>
          <p:cNvPr id="6" name="Élőláb helye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hu-HU"/>
          </a:p>
        </p:txBody>
      </p:sp>
      <p:sp>
        <p:nvSpPr>
          <p:cNvPr id="7" name="Dia számának helye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96B3663C-14CF-4D71-AE23-2109568032CA}" type="slidenum">
              <a:rPr lang="hu-HU"/>
              <a:pPr>
                <a:defRPr/>
              </a:pPr>
              <a:t>‹#›</a:t>
            </a:fld>
            <a:endParaRPr lang="hu-HU"/>
          </a:p>
        </p:txBody>
      </p:sp>
    </p:spTree>
    <p:extLst>
      <p:ext uri="{BB962C8B-B14F-4D97-AF65-F5344CB8AC3E}">
        <p14:creationId xmlns:p14="http://schemas.microsoft.com/office/powerpoint/2010/main" val="8235052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Diakép helye 1"/>
          <p:cNvSpPr>
            <a:spLocks noGrp="1" noRot="1" noChangeAspect="1" noTextEdit="1"/>
          </p:cNvSpPr>
          <p:nvPr>
            <p:ph type="sldImg"/>
          </p:nvPr>
        </p:nvSpPr>
        <p:spPr bwMode="auto">
          <a:noFill/>
          <a:ln>
            <a:solidFill>
              <a:srgbClr val="000000"/>
            </a:solidFill>
            <a:miter lim="800000"/>
            <a:headEnd/>
            <a:tailEnd/>
          </a:ln>
        </p:spPr>
      </p:sp>
      <p:sp>
        <p:nvSpPr>
          <p:cNvPr id="15362"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5364"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0F6307C-E95B-496A-B5A7-E33B6575710F}" type="slidenum">
              <a:rPr lang="hu-HU"/>
              <a:pPr fontAlgn="base">
                <a:spcBef>
                  <a:spcPct val="0"/>
                </a:spcBef>
                <a:spcAft>
                  <a:spcPct val="0"/>
                </a:spcAft>
                <a:defRPr/>
              </a:pPr>
              <a:t>1</a:t>
            </a:fld>
            <a:endParaRPr lang="hu-HU"/>
          </a:p>
        </p:txBody>
      </p:sp>
    </p:spTree>
    <p:extLst>
      <p:ext uri="{BB962C8B-B14F-4D97-AF65-F5344CB8AC3E}">
        <p14:creationId xmlns:p14="http://schemas.microsoft.com/office/powerpoint/2010/main" val="28759656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10</a:t>
            </a:fld>
            <a:endParaRPr lang="hu-HU"/>
          </a:p>
        </p:txBody>
      </p:sp>
    </p:spTree>
    <p:extLst>
      <p:ext uri="{BB962C8B-B14F-4D97-AF65-F5344CB8AC3E}">
        <p14:creationId xmlns:p14="http://schemas.microsoft.com/office/powerpoint/2010/main" val="6102235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11</a:t>
            </a:fld>
            <a:endParaRPr lang="hu-HU"/>
          </a:p>
        </p:txBody>
      </p:sp>
    </p:spTree>
    <p:extLst>
      <p:ext uri="{BB962C8B-B14F-4D97-AF65-F5344CB8AC3E}">
        <p14:creationId xmlns:p14="http://schemas.microsoft.com/office/powerpoint/2010/main" val="6488588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12</a:t>
            </a:fld>
            <a:endParaRPr lang="hu-HU"/>
          </a:p>
        </p:txBody>
      </p:sp>
    </p:spTree>
    <p:extLst>
      <p:ext uri="{BB962C8B-B14F-4D97-AF65-F5344CB8AC3E}">
        <p14:creationId xmlns:p14="http://schemas.microsoft.com/office/powerpoint/2010/main" val="23341585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13</a:t>
            </a:fld>
            <a:endParaRPr lang="hu-HU"/>
          </a:p>
        </p:txBody>
      </p:sp>
    </p:spTree>
    <p:extLst>
      <p:ext uri="{BB962C8B-B14F-4D97-AF65-F5344CB8AC3E}">
        <p14:creationId xmlns:p14="http://schemas.microsoft.com/office/powerpoint/2010/main" val="23583762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bg-BG" noProof="0"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14</a:t>
            </a:fld>
            <a:endParaRPr lang="hu-HU"/>
          </a:p>
        </p:txBody>
      </p:sp>
    </p:spTree>
    <p:extLst>
      <p:ext uri="{BB962C8B-B14F-4D97-AF65-F5344CB8AC3E}">
        <p14:creationId xmlns:p14="http://schemas.microsoft.com/office/powerpoint/2010/main" val="6102235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15</a:t>
            </a:fld>
            <a:endParaRPr lang="hu-HU"/>
          </a:p>
        </p:txBody>
      </p:sp>
    </p:spTree>
    <p:extLst>
      <p:ext uri="{BB962C8B-B14F-4D97-AF65-F5344CB8AC3E}">
        <p14:creationId xmlns:p14="http://schemas.microsoft.com/office/powerpoint/2010/main" val="6102235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16</a:t>
            </a:fld>
            <a:endParaRPr lang="hu-HU"/>
          </a:p>
        </p:txBody>
      </p:sp>
    </p:spTree>
    <p:extLst>
      <p:ext uri="{BB962C8B-B14F-4D97-AF65-F5344CB8AC3E}">
        <p14:creationId xmlns:p14="http://schemas.microsoft.com/office/powerpoint/2010/main" val="6102235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17</a:t>
            </a:fld>
            <a:endParaRPr lang="hu-HU"/>
          </a:p>
        </p:txBody>
      </p:sp>
    </p:spTree>
    <p:extLst>
      <p:ext uri="{BB962C8B-B14F-4D97-AF65-F5344CB8AC3E}">
        <p14:creationId xmlns:p14="http://schemas.microsoft.com/office/powerpoint/2010/main" val="6102235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18</a:t>
            </a:fld>
            <a:endParaRPr lang="hu-HU"/>
          </a:p>
        </p:txBody>
      </p:sp>
    </p:spTree>
    <p:extLst>
      <p:ext uri="{BB962C8B-B14F-4D97-AF65-F5344CB8AC3E}">
        <p14:creationId xmlns:p14="http://schemas.microsoft.com/office/powerpoint/2010/main" val="6102235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19</a:t>
            </a:fld>
            <a:endParaRPr lang="hu-HU"/>
          </a:p>
        </p:txBody>
      </p:sp>
    </p:spTree>
    <p:extLst>
      <p:ext uri="{BB962C8B-B14F-4D97-AF65-F5344CB8AC3E}">
        <p14:creationId xmlns:p14="http://schemas.microsoft.com/office/powerpoint/2010/main" val="6102235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2</a:t>
            </a:fld>
            <a:endParaRPr lang="hu-HU"/>
          </a:p>
        </p:txBody>
      </p:sp>
    </p:spTree>
    <p:extLst>
      <p:ext uri="{BB962C8B-B14F-4D97-AF65-F5344CB8AC3E}">
        <p14:creationId xmlns:p14="http://schemas.microsoft.com/office/powerpoint/2010/main" val="36793044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Diakép helye 1"/>
          <p:cNvSpPr>
            <a:spLocks noGrp="1" noRot="1" noChangeAspect="1" noTextEdit="1"/>
          </p:cNvSpPr>
          <p:nvPr>
            <p:ph type="sldImg"/>
          </p:nvPr>
        </p:nvSpPr>
        <p:spPr bwMode="auto">
          <a:noFill/>
          <a:ln>
            <a:solidFill>
              <a:srgbClr val="000000"/>
            </a:solidFill>
            <a:miter lim="800000"/>
            <a:headEnd/>
            <a:tailEnd/>
          </a:ln>
        </p:spPr>
      </p:sp>
      <p:sp>
        <p:nvSpPr>
          <p:cNvPr id="3789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2662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CE78672-2241-4B3E-BA9F-F13872ABFD39}" type="slidenum">
              <a:rPr lang="hu-HU"/>
              <a:pPr fontAlgn="base">
                <a:spcBef>
                  <a:spcPct val="0"/>
                </a:spcBef>
                <a:spcAft>
                  <a:spcPct val="0"/>
                </a:spcAft>
                <a:defRPr/>
              </a:pPr>
              <a:t>20</a:t>
            </a:fld>
            <a:endParaRPr lang="hu-HU"/>
          </a:p>
        </p:txBody>
      </p:sp>
    </p:spTree>
    <p:extLst>
      <p:ext uri="{BB962C8B-B14F-4D97-AF65-F5344CB8AC3E}">
        <p14:creationId xmlns:p14="http://schemas.microsoft.com/office/powerpoint/2010/main" val="35832841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3</a:t>
            </a:fld>
            <a:endParaRPr lang="hu-HU"/>
          </a:p>
        </p:txBody>
      </p:sp>
    </p:spTree>
    <p:extLst>
      <p:ext uri="{BB962C8B-B14F-4D97-AF65-F5344CB8AC3E}">
        <p14:creationId xmlns:p14="http://schemas.microsoft.com/office/powerpoint/2010/main" val="25832945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4</a:t>
            </a:fld>
            <a:endParaRPr lang="hu-HU"/>
          </a:p>
        </p:txBody>
      </p:sp>
    </p:spTree>
    <p:extLst>
      <p:ext uri="{BB962C8B-B14F-4D97-AF65-F5344CB8AC3E}">
        <p14:creationId xmlns:p14="http://schemas.microsoft.com/office/powerpoint/2010/main" val="36793044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5</a:t>
            </a:fld>
            <a:endParaRPr lang="hu-HU"/>
          </a:p>
        </p:txBody>
      </p:sp>
    </p:spTree>
    <p:extLst>
      <p:ext uri="{BB962C8B-B14F-4D97-AF65-F5344CB8AC3E}">
        <p14:creationId xmlns:p14="http://schemas.microsoft.com/office/powerpoint/2010/main" val="32897685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6</a:t>
            </a:fld>
            <a:endParaRPr lang="hu-HU"/>
          </a:p>
        </p:txBody>
      </p:sp>
    </p:spTree>
    <p:extLst>
      <p:ext uri="{BB962C8B-B14F-4D97-AF65-F5344CB8AC3E}">
        <p14:creationId xmlns:p14="http://schemas.microsoft.com/office/powerpoint/2010/main" val="13508357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7</a:t>
            </a:fld>
            <a:endParaRPr lang="hu-HU"/>
          </a:p>
        </p:txBody>
      </p:sp>
    </p:spTree>
    <p:extLst>
      <p:ext uri="{BB962C8B-B14F-4D97-AF65-F5344CB8AC3E}">
        <p14:creationId xmlns:p14="http://schemas.microsoft.com/office/powerpoint/2010/main" val="36793044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8</a:t>
            </a:fld>
            <a:endParaRPr lang="hu-HU"/>
          </a:p>
        </p:txBody>
      </p:sp>
    </p:spTree>
    <p:extLst>
      <p:ext uri="{BB962C8B-B14F-4D97-AF65-F5344CB8AC3E}">
        <p14:creationId xmlns:p14="http://schemas.microsoft.com/office/powerpoint/2010/main" val="27466690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Diakép helye 1"/>
          <p:cNvSpPr>
            <a:spLocks noGrp="1" noRot="1" noChangeAspect="1" noTextEdit="1"/>
          </p:cNvSpPr>
          <p:nvPr>
            <p:ph type="sldImg"/>
          </p:nvPr>
        </p:nvSpPr>
        <p:spPr bwMode="auto">
          <a:noFill/>
          <a:ln>
            <a:solidFill>
              <a:srgbClr val="000000"/>
            </a:solidFill>
            <a:miter lim="800000"/>
            <a:headEnd/>
            <a:tailEnd/>
          </a:ln>
        </p:spPr>
      </p:sp>
      <p:sp>
        <p:nvSpPr>
          <p:cNvPr id="17410" name="Jegyzetek hely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6388" name="Dia számának hely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83AFD9-E636-4CC2-A754-0EEAD1C9DD91}" type="slidenum">
              <a:rPr lang="hu-HU"/>
              <a:pPr fontAlgn="base">
                <a:spcBef>
                  <a:spcPct val="0"/>
                </a:spcBef>
                <a:spcAft>
                  <a:spcPct val="0"/>
                </a:spcAft>
                <a:defRPr/>
              </a:pPr>
              <a:t>9</a:t>
            </a:fld>
            <a:endParaRPr lang="hu-HU"/>
          </a:p>
        </p:txBody>
      </p:sp>
    </p:spTree>
    <p:extLst>
      <p:ext uri="{BB962C8B-B14F-4D97-AF65-F5344CB8AC3E}">
        <p14:creationId xmlns:p14="http://schemas.microsoft.com/office/powerpoint/2010/main" val="27466690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p:nvPr>
        </p:nvSpPr>
        <p:spPr>
          <a:xfrm>
            <a:off x="685800" y="2130425"/>
            <a:ext cx="7772400" cy="1470025"/>
          </a:xfrm>
        </p:spPr>
        <p:txBody>
          <a:bodyPr/>
          <a:lstStyle/>
          <a:p>
            <a:r>
              <a:rPr lang="hu-HU" smtClean="0"/>
              <a:t>Mintacím szerkesztése</a:t>
            </a:r>
            <a:endParaRPr lang="hu-HU"/>
          </a:p>
        </p:txBody>
      </p:sp>
      <p:sp>
        <p:nvSpPr>
          <p:cNvPr id="3" name="Alcím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hu-HU" smtClean="0"/>
              <a:t>Alcím mintájának szerkesztése</a:t>
            </a:r>
            <a:endParaRPr lang="hu-HU"/>
          </a:p>
        </p:txBody>
      </p:sp>
      <p:sp>
        <p:nvSpPr>
          <p:cNvPr id="4" name="Dátum helye 3"/>
          <p:cNvSpPr>
            <a:spLocks noGrp="1"/>
          </p:cNvSpPr>
          <p:nvPr>
            <p:ph type="dt" sz="half" idx="10"/>
          </p:nvPr>
        </p:nvSpPr>
        <p:spPr/>
        <p:txBody>
          <a:bodyPr/>
          <a:lstStyle>
            <a:lvl1pPr>
              <a:defRPr/>
            </a:lvl1pPr>
          </a:lstStyle>
          <a:p>
            <a:pPr>
              <a:defRPr/>
            </a:pPr>
            <a:fld id="{3B70CE93-B669-466E-97D9-5586B27B364B}" type="datetimeFigureOut">
              <a:rPr lang="hu-HU"/>
              <a:pPr>
                <a:defRPr/>
              </a:pPr>
              <a:t>2018.02.07.</a:t>
            </a:fld>
            <a:endParaRPr lang="hu-HU"/>
          </a:p>
        </p:txBody>
      </p:sp>
      <p:sp>
        <p:nvSpPr>
          <p:cNvPr id="5" name="Élőláb helye 4"/>
          <p:cNvSpPr>
            <a:spLocks noGrp="1"/>
          </p:cNvSpPr>
          <p:nvPr>
            <p:ph type="ftr" sz="quarter" idx="11"/>
          </p:nvPr>
        </p:nvSpPr>
        <p:spPr/>
        <p:txBody>
          <a:bodyPr/>
          <a:lstStyle>
            <a:lvl1pPr>
              <a:defRPr/>
            </a:lvl1pPr>
          </a:lstStyle>
          <a:p>
            <a:pPr>
              <a:defRPr/>
            </a:pPr>
            <a:endParaRPr lang="hu-HU"/>
          </a:p>
        </p:txBody>
      </p:sp>
      <p:sp>
        <p:nvSpPr>
          <p:cNvPr id="6" name="Dia számának helye 5"/>
          <p:cNvSpPr>
            <a:spLocks noGrp="1"/>
          </p:cNvSpPr>
          <p:nvPr>
            <p:ph type="sldNum" sz="quarter" idx="12"/>
          </p:nvPr>
        </p:nvSpPr>
        <p:spPr/>
        <p:txBody>
          <a:bodyPr/>
          <a:lstStyle>
            <a:lvl1pPr>
              <a:defRPr/>
            </a:lvl1pPr>
          </a:lstStyle>
          <a:p>
            <a:pPr>
              <a:defRPr/>
            </a:pPr>
            <a:fld id="{F2E297E6-F63A-420B-A5B0-020FB1FAC753}" type="slidenum">
              <a:rPr lang="hu-HU"/>
              <a:pPr>
                <a:defRPr/>
              </a:pPr>
              <a:t>‹#›</a:t>
            </a:fld>
            <a:endParaRPr lang="hu-H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smtClean="0"/>
              <a:t>Mintacím szerkesztése</a:t>
            </a:r>
            <a:endParaRPr lang="hu-HU"/>
          </a:p>
        </p:txBody>
      </p:sp>
      <p:sp>
        <p:nvSpPr>
          <p:cNvPr id="3" name="Függőleges szöveg helye 2"/>
          <p:cNvSpPr>
            <a:spLocks noGrp="1"/>
          </p:cNvSpPr>
          <p:nvPr>
            <p:ph type="body" orient="vert" idx="1"/>
          </p:nvPr>
        </p:nvSpPr>
        <p:spPr/>
        <p:txBody>
          <a:bodyPr vert="eaVert"/>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Dátum helye 3"/>
          <p:cNvSpPr>
            <a:spLocks noGrp="1"/>
          </p:cNvSpPr>
          <p:nvPr>
            <p:ph type="dt" sz="half" idx="10"/>
          </p:nvPr>
        </p:nvSpPr>
        <p:spPr/>
        <p:txBody>
          <a:bodyPr/>
          <a:lstStyle>
            <a:lvl1pPr>
              <a:defRPr/>
            </a:lvl1pPr>
          </a:lstStyle>
          <a:p>
            <a:pPr>
              <a:defRPr/>
            </a:pPr>
            <a:fld id="{3CACE9F5-51AF-492A-8824-5C3A838A03E1}" type="datetimeFigureOut">
              <a:rPr lang="hu-HU"/>
              <a:pPr>
                <a:defRPr/>
              </a:pPr>
              <a:t>2018.02.07.</a:t>
            </a:fld>
            <a:endParaRPr lang="hu-HU"/>
          </a:p>
        </p:txBody>
      </p:sp>
      <p:sp>
        <p:nvSpPr>
          <p:cNvPr id="5" name="Élőláb helye 4"/>
          <p:cNvSpPr>
            <a:spLocks noGrp="1"/>
          </p:cNvSpPr>
          <p:nvPr>
            <p:ph type="ftr" sz="quarter" idx="11"/>
          </p:nvPr>
        </p:nvSpPr>
        <p:spPr/>
        <p:txBody>
          <a:bodyPr/>
          <a:lstStyle>
            <a:lvl1pPr>
              <a:defRPr/>
            </a:lvl1pPr>
          </a:lstStyle>
          <a:p>
            <a:pPr>
              <a:defRPr/>
            </a:pPr>
            <a:endParaRPr lang="hu-HU"/>
          </a:p>
        </p:txBody>
      </p:sp>
      <p:sp>
        <p:nvSpPr>
          <p:cNvPr id="6" name="Dia számának helye 5"/>
          <p:cNvSpPr>
            <a:spLocks noGrp="1"/>
          </p:cNvSpPr>
          <p:nvPr>
            <p:ph type="sldNum" sz="quarter" idx="12"/>
          </p:nvPr>
        </p:nvSpPr>
        <p:spPr/>
        <p:txBody>
          <a:bodyPr/>
          <a:lstStyle>
            <a:lvl1pPr>
              <a:defRPr/>
            </a:lvl1pPr>
          </a:lstStyle>
          <a:p>
            <a:pPr>
              <a:defRPr/>
            </a:pPr>
            <a:fld id="{3CAC024E-147D-4045-9DAD-21AF12B4AB33}" type="slidenum">
              <a:rPr lang="hu-HU"/>
              <a:pPr>
                <a:defRPr/>
              </a:pPr>
              <a:t>‹#›</a:t>
            </a:fld>
            <a:endParaRPr lang="hu-H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6629400" y="274638"/>
            <a:ext cx="2057400" cy="5851525"/>
          </a:xfrm>
        </p:spPr>
        <p:txBody>
          <a:bodyPr vert="eaVert"/>
          <a:lstStyle/>
          <a:p>
            <a:r>
              <a:rPr lang="hu-HU" smtClean="0"/>
              <a:t>Mintacím szerkesztése</a:t>
            </a:r>
            <a:endParaRPr lang="hu-HU"/>
          </a:p>
        </p:txBody>
      </p:sp>
      <p:sp>
        <p:nvSpPr>
          <p:cNvPr id="3" name="Függőleges szöveg helye 2"/>
          <p:cNvSpPr>
            <a:spLocks noGrp="1"/>
          </p:cNvSpPr>
          <p:nvPr>
            <p:ph type="body" orient="vert" idx="1"/>
          </p:nvPr>
        </p:nvSpPr>
        <p:spPr>
          <a:xfrm>
            <a:off x="457200" y="274638"/>
            <a:ext cx="6019800" cy="5851525"/>
          </a:xfrm>
        </p:spPr>
        <p:txBody>
          <a:bodyPr vert="eaVert"/>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Dátum helye 3"/>
          <p:cNvSpPr>
            <a:spLocks noGrp="1"/>
          </p:cNvSpPr>
          <p:nvPr>
            <p:ph type="dt" sz="half" idx="10"/>
          </p:nvPr>
        </p:nvSpPr>
        <p:spPr/>
        <p:txBody>
          <a:bodyPr/>
          <a:lstStyle>
            <a:lvl1pPr>
              <a:defRPr/>
            </a:lvl1pPr>
          </a:lstStyle>
          <a:p>
            <a:pPr>
              <a:defRPr/>
            </a:pPr>
            <a:fld id="{670AA197-6970-48B6-A3FB-810FD4BF9205}" type="datetimeFigureOut">
              <a:rPr lang="hu-HU"/>
              <a:pPr>
                <a:defRPr/>
              </a:pPr>
              <a:t>2018.02.07.</a:t>
            </a:fld>
            <a:endParaRPr lang="hu-HU"/>
          </a:p>
        </p:txBody>
      </p:sp>
      <p:sp>
        <p:nvSpPr>
          <p:cNvPr id="5" name="Élőláb helye 4"/>
          <p:cNvSpPr>
            <a:spLocks noGrp="1"/>
          </p:cNvSpPr>
          <p:nvPr>
            <p:ph type="ftr" sz="quarter" idx="11"/>
          </p:nvPr>
        </p:nvSpPr>
        <p:spPr/>
        <p:txBody>
          <a:bodyPr/>
          <a:lstStyle>
            <a:lvl1pPr>
              <a:defRPr/>
            </a:lvl1pPr>
          </a:lstStyle>
          <a:p>
            <a:pPr>
              <a:defRPr/>
            </a:pPr>
            <a:endParaRPr lang="hu-HU"/>
          </a:p>
        </p:txBody>
      </p:sp>
      <p:sp>
        <p:nvSpPr>
          <p:cNvPr id="6" name="Dia számának helye 5"/>
          <p:cNvSpPr>
            <a:spLocks noGrp="1"/>
          </p:cNvSpPr>
          <p:nvPr>
            <p:ph type="sldNum" sz="quarter" idx="12"/>
          </p:nvPr>
        </p:nvSpPr>
        <p:spPr/>
        <p:txBody>
          <a:bodyPr/>
          <a:lstStyle>
            <a:lvl1pPr>
              <a:defRPr/>
            </a:lvl1pPr>
          </a:lstStyle>
          <a:p>
            <a:pPr>
              <a:defRPr/>
            </a:pPr>
            <a:fld id="{6C73280E-00BB-400B-9C9F-947E1C4D2FE9}" type="slidenum">
              <a:rPr lang="hu-HU"/>
              <a:pPr>
                <a:defRPr/>
              </a:pPr>
              <a:t>‹#›</a:t>
            </a:fld>
            <a:endParaRPr lang="hu-H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smtClean="0"/>
              <a:t>Mintacím szerkesztése</a:t>
            </a:r>
            <a:endParaRPr lang="hu-HU"/>
          </a:p>
        </p:txBody>
      </p:sp>
      <p:sp>
        <p:nvSpPr>
          <p:cNvPr id="3" name="Tartalom helye 2"/>
          <p:cNvSpPr>
            <a:spLocks noGrp="1"/>
          </p:cNvSpPr>
          <p:nvPr>
            <p:ph idx="1"/>
          </p:nvPr>
        </p:nvSpPr>
        <p:spPr/>
        <p:txBody>
          <a:body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Dátum helye 3"/>
          <p:cNvSpPr>
            <a:spLocks noGrp="1"/>
          </p:cNvSpPr>
          <p:nvPr>
            <p:ph type="dt" sz="half" idx="10"/>
          </p:nvPr>
        </p:nvSpPr>
        <p:spPr/>
        <p:txBody>
          <a:bodyPr/>
          <a:lstStyle>
            <a:lvl1pPr>
              <a:defRPr/>
            </a:lvl1pPr>
          </a:lstStyle>
          <a:p>
            <a:pPr>
              <a:defRPr/>
            </a:pPr>
            <a:fld id="{C68503B2-91B5-4ECA-A2B3-2F9028CA9F63}" type="datetimeFigureOut">
              <a:rPr lang="hu-HU"/>
              <a:pPr>
                <a:defRPr/>
              </a:pPr>
              <a:t>2018.02.07.</a:t>
            </a:fld>
            <a:endParaRPr lang="hu-HU"/>
          </a:p>
        </p:txBody>
      </p:sp>
      <p:sp>
        <p:nvSpPr>
          <p:cNvPr id="5" name="Élőláb helye 4"/>
          <p:cNvSpPr>
            <a:spLocks noGrp="1"/>
          </p:cNvSpPr>
          <p:nvPr>
            <p:ph type="ftr" sz="quarter" idx="11"/>
          </p:nvPr>
        </p:nvSpPr>
        <p:spPr/>
        <p:txBody>
          <a:bodyPr/>
          <a:lstStyle>
            <a:lvl1pPr>
              <a:defRPr/>
            </a:lvl1pPr>
          </a:lstStyle>
          <a:p>
            <a:pPr>
              <a:defRPr/>
            </a:pPr>
            <a:endParaRPr lang="hu-HU"/>
          </a:p>
        </p:txBody>
      </p:sp>
      <p:sp>
        <p:nvSpPr>
          <p:cNvPr id="6" name="Dia számának helye 5"/>
          <p:cNvSpPr>
            <a:spLocks noGrp="1"/>
          </p:cNvSpPr>
          <p:nvPr>
            <p:ph type="sldNum" sz="quarter" idx="12"/>
          </p:nvPr>
        </p:nvSpPr>
        <p:spPr/>
        <p:txBody>
          <a:bodyPr/>
          <a:lstStyle>
            <a:lvl1pPr>
              <a:defRPr/>
            </a:lvl1pPr>
          </a:lstStyle>
          <a:p>
            <a:pPr>
              <a:defRPr/>
            </a:pPr>
            <a:fld id="{0002D96E-9455-42D9-84CC-73985AD981DD}" type="slidenum">
              <a:rPr lang="hu-HU"/>
              <a:pPr>
                <a:defRPr/>
              </a:pPr>
              <a:t>‹#›</a:t>
            </a:fld>
            <a:endParaRPr lang="hu-H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722313" y="4406900"/>
            <a:ext cx="7772400" cy="1362075"/>
          </a:xfrm>
        </p:spPr>
        <p:txBody>
          <a:bodyPr anchor="t"/>
          <a:lstStyle>
            <a:lvl1pPr algn="l">
              <a:defRPr sz="4000" b="1" cap="all"/>
            </a:lvl1pPr>
          </a:lstStyle>
          <a:p>
            <a:r>
              <a:rPr lang="hu-HU" smtClean="0"/>
              <a:t>Mintacím szerkesztése</a:t>
            </a:r>
            <a:endParaRPr lang="hu-HU"/>
          </a:p>
        </p:txBody>
      </p:sp>
      <p:sp>
        <p:nvSpPr>
          <p:cNvPr id="3" name="Szöveg hely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hu-HU" smtClean="0"/>
              <a:t>Mintaszöveg szerkesztése</a:t>
            </a:r>
          </a:p>
        </p:txBody>
      </p:sp>
      <p:sp>
        <p:nvSpPr>
          <p:cNvPr id="4" name="Dátum helye 3"/>
          <p:cNvSpPr>
            <a:spLocks noGrp="1"/>
          </p:cNvSpPr>
          <p:nvPr>
            <p:ph type="dt" sz="half" idx="10"/>
          </p:nvPr>
        </p:nvSpPr>
        <p:spPr/>
        <p:txBody>
          <a:bodyPr/>
          <a:lstStyle>
            <a:lvl1pPr>
              <a:defRPr/>
            </a:lvl1pPr>
          </a:lstStyle>
          <a:p>
            <a:pPr>
              <a:defRPr/>
            </a:pPr>
            <a:fld id="{CABB731E-4A3B-49FE-A6D7-CE71F9F6BF43}" type="datetimeFigureOut">
              <a:rPr lang="hu-HU"/>
              <a:pPr>
                <a:defRPr/>
              </a:pPr>
              <a:t>2018.02.07.</a:t>
            </a:fld>
            <a:endParaRPr lang="hu-HU"/>
          </a:p>
        </p:txBody>
      </p:sp>
      <p:sp>
        <p:nvSpPr>
          <p:cNvPr id="5" name="Élőláb helye 4"/>
          <p:cNvSpPr>
            <a:spLocks noGrp="1"/>
          </p:cNvSpPr>
          <p:nvPr>
            <p:ph type="ftr" sz="quarter" idx="11"/>
          </p:nvPr>
        </p:nvSpPr>
        <p:spPr/>
        <p:txBody>
          <a:bodyPr/>
          <a:lstStyle>
            <a:lvl1pPr>
              <a:defRPr/>
            </a:lvl1pPr>
          </a:lstStyle>
          <a:p>
            <a:pPr>
              <a:defRPr/>
            </a:pPr>
            <a:endParaRPr lang="hu-HU"/>
          </a:p>
        </p:txBody>
      </p:sp>
      <p:sp>
        <p:nvSpPr>
          <p:cNvPr id="6" name="Dia számának helye 5"/>
          <p:cNvSpPr>
            <a:spLocks noGrp="1"/>
          </p:cNvSpPr>
          <p:nvPr>
            <p:ph type="sldNum" sz="quarter" idx="12"/>
          </p:nvPr>
        </p:nvSpPr>
        <p:spPr/>
        <p:txBody>
          <a:bodyPr/>
          <a:lstStyle>
            <a:lvl1pPr>
              <a:defRPr/>
            </a:lvl1pPr>
          </a:lstStyle>
          <a:p>
            <a:pPr>
              <a:defRPr/>
            </a:pPr>
            <a:fld id="{82639283-BB6B-4F31-993C-91CC9CEDBA1A}" type="slidenum">
              <a:rPr lang="hu-HU"/>
              <a:pPr>
                <a:defRPr/>
              </a:pPr>
              <a:t>‹#›</a:t>
            </a:fld>
            <a:endParaRPr lang="hu-H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smtClean="0"/>
              <a:t>Mintacím szerkesztése</a:t>
            </a:r>
            <a:endParaRPr lang="hu-HU"/>
          </a:p>
        </p:txBody>
      </p:sp>
      <p:sp>
        <p:nvSpPr>
          <p:cNvPr id="3" name="Tartalom helye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Tartalom helye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5" name="Dátum helye 3"/>
          <p:cNvSpPr>
            <a:spLocks noGrp="1"/>
          </p:cNvSpPr>
          <p:nvPr>
            <p:ph type="dt" sz="half" idx="10"/>
          </p:nvPr>
        </p:nvSpPr>
        <p:spPr/>
        <p:txBody>
          <a:bodyPr/>
          <a:lstStyle>
            <a:lvl1pPr>
              <a:defRPr/>
            </a:lvl1pPr>
          </a:lstStyle>
          <a:p>
            <a:pPr>
              <a:defRPr/>
            </a:pPr>
            <a:fld id="{891A2C06-BD9A-4379-B602-55E0AD36598B}" type="datetimeFigureOut">
              <a:rPr lang="hu-HU"/>
              <a:pPr>
                <a:defRPr/>
              </a:pPr>
              <a:t>2018.02.07.</a:t>
            </a:fld>
            <a:endParaRPr lang="hu-HU"/>
          </a:p>
        </p:txBody>
      </p:sp>
      <p:sp>
        <p:nvSpPr>
          <p:cNvPr id="6" name="Élőláb helye 4"/>
          <p:cNvSpPr>
            <a:spLocks noGrp="1"/>
          </p:cNvSpPr>
          <p:nvPr>
            <p:ph type="ftr" sz="quarter" idx="11"/>
          </p:nvPr>
        </p:nvSpPr>
        <p:spPr/>
        <p:txBody>
          <a:bodyPr/>
          <a:lstStyle>
            <a:lvl1pPr>
              <a:defRPr/>
            </a:lvl1pPr>
          </a:lstStyle>
          <a:p>
            <a:pPr>
              <a:defRPr/>
            </a:pPr>
            <a:endParaRPr lang="hu-HU"/>
          </a:p>
        </p:txBody>
      </p:sp>
      <p:sp>
        <p:nvSpPr>
          <p:cNvPr id="7" name="Dia számának helye 5"/>
          <p:cNvSpPr>
            <a:spLocks noGrp="1"/>
          </p:cNvSpPr>
          <p:nvPr>
            <p:ph type="sldNum" sz="quarter" idx="12"/>
          </p:nvPr>
        </p:nvSpPr>
        <p:spPr/>
        <p:txBody>
          <a:bodyPr/>
          <a:lstStyle>
            <a:lvl1pPr>
              <a:defRPr/>
            </a:lvl1pPr>
          </a:lstStyle>
          <a:p>
            <a:pPr>
              <a:defRPr/>
            </a:pPr>
            <a:fld id="{ABC7A546-20EC-4033-8AE8-BD2B7FFEE11C}" type="slidenum">
              <a:rPr lang="hu-HU"/>
              <a:pPr>
                <a:defRPr/>
              </a:pPr>
              <a:t>‹#›</a:t>
            </a:fld>
            <a:endParaRPr lang="hu-H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lvl1pPr>
              <a:defRPr/>
            </a:lvl1pPr>
          </a:lstStyle>
          <a:p>
            <a:r>
              <a:rPr lang="hu-HU" smtClean="0"/>
              <a:t>Mintacím szerkesztése</a:t>
            </a:r>
            <a:endParaRPr lang="hu-HU"/>
          </a:p>
        </p:txBody>
      </p:sp>
      <p:sp>
        <p:nvSpPr>
          <p:cNvPr id="3" name="Szöveg hely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smtClean="0"/>
              <a:t>Mintaszöveg szerkesztése</a:t>
            </a:r>
          </a:p>
        </p:txBody>
      </p:sp>
      <p:sp>
        <p:nvSpPr>
          <p:cNvPr id="4" name="Tartalom helye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5" name="Szöveg hely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smtClean="0"/>
              <a:t>Mintaszöveg szerkesztése</a:t>
            </a:r>
          </a:p>
        </p:txBody>
      </p:sp>
      <p:sp>
        <p:nvSpPr>
          <p:cNvPr id="6" name="Tartalom helye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7" name="Dátum helye 3"/>
          <p:cNvSpPr>
            <a:spLocks noGrp="1"/>
          </p:cNvSpPr>
          <p:nvPr>
            <p:ph type="dt" sz="half" idx="10"/>
          </p:nvPr>
        </p:nvSpPr>
        <p:spPr/>
        <p:txBody>
          <a:bodyPr/>
          <a:lstStyle>
            <a:lvl1pPr>
              <a:defRPr/>
            </a:lvl1pPr>
          </a:lstStyle>
          <a:p>
            <a:pPr>
              <a:defRPr/>
            </a:pPr>
            <a:fld id="{1BE6801F-3549-4362-A2D9-E461ABBB383C}" type="datetimeFigureOut">
              <a:rPr lang="hu-HU"/>
              <a:pPr>
                <a:defRPr/>
              </a:pPr>
              <a:t>2018.02.07.</a:t>
            </a:fld>
            <a:endParaRPr lang="hu-HU"/>
          </a:p>
        </p:txBody>
      </p:sp>
      <p:sp>
        <p:nvSpPr>
          <p:cNvPr id="8" name="Élőláb helye 4"/>
          <p:cNvSpPr>
            <a:spLocks noGrp="1"/>
          </p:cNvSpPr>
          <p:nvPr>
            <p:ph type="ftr" sz="quarter" idx="11"/>
          </p:nvPr>
        </p:nvSpPr>
        <p:spPr/>
        <p:txBody>
          <a:bodyPr/>
          <a:lstStyle>
            <a:lvl1pPr>
              <a:defRPr/>
            </a:lvl1pPr>
          </a:lstStyle>
          <a:p>
            <a:pPr>
              <a:defRPr/>
            </a:pPr>
            <a:endParaRPr lang="hu-HU"/>
          </a:p>
        </p:txBody>
      </p:sp>
      <p:sp>
        <p:nvSpPr>
          <p:cNvPr id="9" name="Dia számának helye 5"/>
          <p:cNvSpPr>
            <a:spLocks noGrp="1"/>
          </p:cNvSpPr>
          <p:nvPr>
            <p:ph type="sldNum" sz="quarter" idx="12"/>
          </p:nvPr>
        </p:nvSpPr>
        <p:spPr/>
        <p:txBody>
          <a:bodyPr/>
          <a:lstStyle>
            <a:lvl1pPr>
              <a:defRPr/>
            </a:lvl1pPr>
          </a:lstStyle>
          <a:p>
            <a:pPr>
              <a:defRPr/>
            </a:pPr>
            <a:fld id="{1A992047-826B-4480-86DF-10E3A1124327}" type="slidenum">
              <a:rPr lang="hu-HU"/>
              <a:pPr>
                <a:defRPr/>
              </a:pPr>
              <a:t>‹#›</a:t>
            </a:fld>
            <a:endParaRPr lang="hu-H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smtClean="0"/>
              <a:t>Mintacím szerkesztése</a:t>
            </a:r>
            <a:endParaRPr lang="hu-HU"/>
          </a:p>
        </p:txBody>
      </p:sp>
      <p:sp>
        <p:nvSpPr>
          <p:cNvPr id="3" name="Dátum helye 3"/>
          <p:cNvSpPr>
            <a:spLocks noGrp="1"/>
          </p:cNvSpPr>
          <p:nvPr>
            <p:ph type="dt" sz="half" idx="10"/>
          </p:nvPr>
        </p:nvSpPr>
        <p:spPr/>
        <p:txBody>
          <a:bodyPr/>
          <a:lstStyle>
            <a:lvl1pPr>
              <a:defRPr/>
            </a:lvl1pPr>
          </a:lstStyle>
          <a:p>
            <a:pPr>
              <a:defRPr/>
            </a:pPr>
            <a:fld id="{4B386912-64D0-44FD-B6A0-EC23926F6DC4}" type="datetimeFigureOut">
              <a:rPr lang="hu-HU"/>
              <a:pPr>
                <a:defRPr/>
              </a:pPr>
              <a:t>2018.02.07.</a:t>
            </a:fld>
            <a:endParaRPr lang="hu-HU"/>
          </a:p>
        </p:txBody>
      </p:sp>
      <p:sp>
        <p:nvSpPr>
          <p:cNvPr id="4" name="Élőláb helye 4"/>
          <p:cNvSpPr>
            <a:spLocks noGrp="1"/>
          </p:cNvSpPr>
          <p:nvPr>
            <p:ph type="ftr" sz="quarter" idx="11"/>
          </p:nvPr>
        </p:nvSpPr>
        <p:spPr/>
        <p:txBody>
          <a:bodyPr/>
          <a:lstStyle>
            <a:lvl1pPr>
              <a:defRPr/>
            </a:lvl1pPr>
          </a:lstStyle>
          <a:p>
            <a:pPr>
              <a:defRPr/>
            </a:pPr>
            <a:endParaRPr lang="hu-HU"/>
          </a:p>
        </p:txBody>
      </p:sp>
      <p:sp>
        <p:nvSpPr>
          <p:cNvPr id="5" name="Dia számának helye 5"/>
          <p:cNvSpPr>
            <a:spLocks noGrp="1"/>
          </p:cNvSpPr>
          <p:nvPr>
            <p:ph type="sldNum" sz="quarter" idx="12"/>
          </p:nvPr>
        </p:nvSpPr>
        <p:spPr/>
        <p:txBody>
          <a:bodyPr/>
          <a:lstStyle>
            <a:lvl1pPr>
              <a:defRPr/>
            </a:lvl1pPr>
          </a:lstStyle>
          <a:p>
            <a:pPr>
              <a:defRPr/>
            </a:pPr>
            <a:fld id="{3F380E5D-EA24-4FB5-B325-E00683E23599}" type="slidenum">
              <a:rPr lang="hu-HU"/>
              <a:pPr>
                <a:defRPr/>
              </a:pPr>
              <a:t>‹#›</a:t>
            </a:fld>
            <a:endParaRPr lang="hu-H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3"/>
          <p:cNvSpPr>
            <a:spLocks noGrp="1"/>
          </p:cNvSpPr>
          <p:nvPr>
            <p:ph type="dt" sz="half" idx="10"/>
          </p:nvPr>
        </p:nvSpPr>
        <p:spPr/>
        <p:txBody>
          <a:bodyPr/>
          <a:lstStyle>
            <a:lvl1pPr>
              <a:defRPr/>
            </a:lvl1pPr>
          </a:lstStyle>
          <a:p>
            <a:pPr>
              <a:defRPr/>
            </a:pPr>
            <a:fld id="{1F13E15F-97D3-47FA-BB81-EA309E948FF8}" type="datetimeFigureOut">
              <a:rPr lang="hu-HU"/>
              <a:pPr>
                <a:defRPr/>
              </a:pPr>
              <a:t>2018.02.07.</a:t>
            </a:fld>
            <a:endParaRPr lang="hu-HU"/>
          </a:p>
        </p:txBody>
      </p:sp>
      <p:sp>
        <p:nvSpPr>
          <p:cNvPr id="3" name="Élőláb helye 4"/>
          <p:cNvSpPr>
            <a:spLocks noGrp="1"/>
          </p:cNvSpPr>
          <p:nvPr>
            <p:ph type="ftr" sz="quarter" idx="11"/>
          </p:nvPr>
        </p:nvSpPr>
        <p:spPr/>
        <p:txBody>
          <a:bodyPr/>
          <a:lstStyle>
            <a:lvl1pPr>
              <a:defRPr/>
            </a:lvl1pPr>
          </a:lstStyle>
          <a:p>
            <a:pPr>
              <a:defRPr/>
            </a:pPr>
            <a:endParaRPr lang="hu-HU"/>
          </a:p>
        </p:txBody>
      </p:sp>
      <p:sp>
        <p:nvSpPr>
          <p:cNvPr id="4" name="Dia számának helye 5"/>
          <p:cNvSpPr>
            <a:spLocks noGrp="1"/>
          </p:cNvSpPr>
          <p:nvPr>
            <p:ph type="sldNum" sz="quarter" idx="12"/>
          </p:nvPr>
        </p:nvSpPr>
        <p:spPr/>
        <p:txBody>
          <a:bodyPr/>
          <a:lstStyle>
            <a:lvl1pPr>
              <a:defRPr/>
            </a:lvl1pPr>
          </a:lstStyle>
          <a:p>
            <a:pPr>
              <a:defRPr/>
            </a:pPr>
            <a:fld id="{3D398296-9193-445F-B714-62C84B76813F}" type="slidenum">
              <a:rPr lang="hu-HU"/>
              <a:pPr>
                <a:defRPr/>
              </a:pPr>
              <a:t>‹#›</a:t>
            </a:fld>
            <a:endParaRPr lang="hu-H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457200" y="273050"/>
            <a:ext cx="3008313" cy="1162050"/>
          </a:xfrm>
        </p:spPr>
        <p:txBody>
          <a:bodyPr anchor="b"/>
          <a:lstStyle>
            <a:lvl1pPr algn="l">
              <a:defRPr sz="2000" b="1"/>
            </a:lvl1pPr>
          </a:lstStyle>
          <a:p>
            <a:r>
              <a:rPr lang="hu-HU" smtClean="0"/>
              <a:t>Mintacím szerkesztése</a:t>
            </a:r>
            <a:endParaRPr lang="hu-HU"/>
          </a:p>
        </p:txBody>
      </p:sp>
      <p:sp>
        <p:nvSpPr>
          <p:cNvPr id="3" name="Tartalom helye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Szöveg hely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smtClean="0"/>
              <a:t>Mintaszöveg szerkesztése</a:t>
            </a:r>
          </a:p>
        </p:txBody>
      </p:sp>
      <p:sp>
        <p:nvSpPr>
          <p:cNvPr id="5" name="Dátum helye 3"/>
          <p:cNvSpPr>
            <a:spLocks noGrp="1"/>
          </p:cNvSpPr>
          <p:nvPr>
            <p:ph type="dt" sz="half" idx="10"/>
          </p:nvPr>
        </p:nvSpPr>
        <p:spPr/>
        <p:txBody>
          <a:bodyPr/>
          <a:lstStyle>
            <a:lvl1pPr>
              <a:defRPr/>
            </a:lvl1pPr>
          </a:lstStyle>
          <a:p>
            <a:pPr>
              <a:defRPr/>
            </a:pPr>
            <a:fld id="{2B152CEA-3C4D-4332-BF4B-A4A8BEDF2AF5}" type="datetimeFigureOut">
              <a:rPr lang="hu-HU"/>
              <a:pPr>
                <a:defRPr/>
              </a:pPr>
              <a:t>2018.02.07.</a:t>
            </a:fld>
            <a:endParaRPr lang="hu-HU"/>
          </a:p>
        </p:txBody>
      </p:sp>
      <p:sp>
        <p:nvSpPr>
          <p:cNvPr id="6" name="Élőláb helye 4"/>
          <p:cNvSpPr>
            <a:spLocks noGrp="1"/>
          </p:cNvSpPr>
          <p:nvPr>
            <p:ph type="ftr" sz="quarter" idx="11"/>
          </p:nvPr>
        </p:nvSpPr>
        <p:spPr/>
        <p:txBody>
          <a:bodyPr/>
          <a:lstStyle>
            <a:lvl1pPr>
              <a:defRPr/>
            </a:lvl1pPr>
          </a:lstStyle>
          <a:p>
            <a:pPr>
              <a:defRPr/>
            </a:pPr>
            <a:endParaRPr lang="hu-HU"/>
          </a:p>
        </p:txBody>
      </p:sp>
      <p:sp>
        <p:nvSpPr>
          <p:cNvPr id="7" name="Dia számának helye 5"/>
          <p:cNvSpPr>
            <a:spLocks noGrp="1"/>
          </p:cNvSpPr>
          <p:nvPr>
            <p:ph type="sldNum" sz="quarter" idx="12"/>
          </p:nvPr>
        </p:nvSpPr>
        <p:spPr/>
        <p:txBody>
          <a:bodyPr/>
          <a:lstStyle>
            <a:lvl1pPr>
              <a:defRPr/>
            </a:lvl1pPr>
          </a:lstStyle>
          <a:p>
            <a:pPr>
              <a:defRPr/>
            </a:pPr>
            <a:fld id="{4D63AD1F-3B30-4D00-9F1C-16D24C11CAE3}" type="slidenum">
              <a:rPr lang="hu-HU"/>
              <a:pPr>
                <a:defRPr/>
              </a:pPr>
              <a:t>‹#›</a:t>
            </a:fld>
            <a:endParaRPr lang="hu-H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1792288" y="4800600"/>
            <a:ext cx="5486400" cy="566738"/>
          </a:xfrm>
        </p:spPr>
        <p:txBody>
          <a:bodyPr anchor="b"/>
          <a:lstStyle>
            <a:lvl1pPr algn="l">
              <a:defRPr sz="2000" b="1"/>
            </a:lvl1pPr>
          </a:lstStyle>
          <a:p>
            <a:r>
              <a:rPr lang="hu-HU" smtClean="0"/>
              <a:t>Mintacím szerkesztése</a:t>
            </a:r>
            <a:endParaRPr lang="hu-HU"/>
          </a:p>
        </p:txBody>
      </p:sp>
      <p:sp>
        <p:nvSpPr>
          <p:cNvPr id="3" name="Kép hely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hu-HU" noProof="0" smtClean="0"/>
          </a:p>
        </p:txBody>
      </p:sp>
      <p:sp>
        <p:nvSpPr>
          <p:cNvPr id="4" name="Szöveg hely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smtClean="0"/>
              <a:t>Mintaszöveg szerkesztése</a:t>
            </a:r>
          </a:p>
        </p:txBody>
      </p:sp>
      <p:sp>
        <p:nvSpPr>
          <p:cNvPr id="5" name="Dátum helye 3"/>
          <p:cNvSpPr>
            <a:spLocks noGrp="1"/>
          </p:cNvSpPr>
          <p:nvPr>
            <p:ph type="dt" sz="half" idx="10"/>
          </p:nvPr>
        </p:nvSpPr>
        <p:spPr/>
        <p:txBody>
          <a:bodyPr/>
          <a:lstStyle>
            <a:lvl1pPr>
              <a:defRPr/>
            </a:lvl1pPr>
          </a:lstStyle>
          <a:p>
            <a:pPr>
              <a:defRPr/>
            </a:pPr>
            <a:fld id="{C00E46C8-9B5C-4D31-9DD3-CDA154339562}" type="datetimeFigureOut">
              <a:rPr lang="hu-HU"/>
              <a:pPr>
                <a:defRPr/>
              </a:pPr>
              <a:t>2018.02.07.</a:t>
            </a:fld>
            <a:endParaRPr lang="hu-HU"/>
          </a:p>
        </p:txBody>
      </p:sp>
      <p:sp>
        <p:nvSpPr>
          <p:cNvPr id="6" name="Élőláb helye 4"/>
          <p:cNvSpPr>
            <a:spLocks noGrp="1"/>
          </p:cNvSpPr>
          <p:nvPr>
            <p:ph type="ftr" sz="quarter" idx="11"/>
          </p:nvPr>
        </p:nvSpPr>
        <p:spPr/>
        <p:txBody>
          <a:bodyPr/>
          <a:lstStyle>
            <a:lvl1pPr>
              <a:defRPr/>
            </a:lvl1pPr>
          </a:lstStyle>
          <a:p>
            <a:pPr>
              <a:defRPr/>
            </a:pPr>
            <a:endParaRPr lang="hu-HU"/>
          </a:p>
        </p:txBody>
      </p:sp>
      <p:sp>
        <p:nvSpPr>
          <p:cNvPr id="7" name="Dia számának helye 5"/>
          <p:cNvSpPr>
            <a:spLocks noGrp="1"/>
          </p:cNvSpPr>
          <p:nvPr>
            <p:ph type="sldNum" sz="quarter" idx="12"/>
          </p:nvPr>
        </p:nvSpPr>
        <p:spPr/>
        <p:txBody>
          <a:bodyPr/>
          <a:lstStyle>
            <a:lvl1pPr>
              <a:defRPr/>
            </a:lvl1pPr>
          </a:lstStyle>
          <a:p>
            <a:pPr>
              <a:defRPr/>
            </a:pPr>
            <a:fld id="{EA9FC3B4-50F0-4DE2-AF60-4426CBA96076}" type="slidenum">
              <a:rPr lang="hu-HU"/>
              <a:pPr>
                <a:defRPr/>
              </a:pPr>
              <a:t>‹#›</a:t>
            </a:fld>
            <a:endParaRPr lang="hu-H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Cím helye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hu-HU" smtClean="0"/>
              <a:t>Mintacím szerkesztése</a:t>
            </a:r>
          </a:p>
        </p:txBody>
      </p:sp>
      <p:sp>
        <p:nvSpPr>
          <p:cNvPr id="1027" name="Szöveg helye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p>
        </p:txBody>
      </p:sp>
      <p:sp>
        <p:nvSpPr>
          <p:cNvPr id="4" name="Dátum hely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52B749A6-BA16-4EBE-9FD1-69C8862F8548}" type="datetimeFigureOut">
              <a:rPr lang="hu-HU"/>
              <a:pPr>
                <a:defRPr/>
              </a:pPr>
              <a:t>2018.02.07.</a:t>
            </a:fld>
            <a:endParaRPr lang="hu-HU"/>
          </a:p>
        </p:txBody>
      </p:sp>
      <p:sp>
        <p:nvSpPr>
          <p:cNvPr id="5" name="Élőláb hely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hu-HU"/>
          </a:p>
        </p:txBody>
      </p:sp>
      <p:sp>
        <p:nvSpPr>
          <p:cNvPr id="6" name="Dia számának hely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8F217791-932A-409C-A541-0FB4ABF1EC05}" type="slidenum">
              <a:rPr lang="hu-HU"/>
              <a:pPr>
                <a:defRPr/>
              </a:pPr>
              <a:t>‹#›</a:t>
            </a:fld>
            <a:endParaRPr lang="hu-HU"/>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jpeg"/><Relationship Id="rId9" Type="http://schemas.openxmlformats.org/officeDocument/2006/relationships/image" Target="../media/image7.jpeg"/></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13.png"/><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hyperlink" Target="https://www.google.bg/url?sa=i&amp;rct=j&amp;q=&amp;esrc=s&amp;source=images&amp;cd=&amp;cad=rja&amp;uact=8&amp;ved=0ahUKEwjfzsrcjO7YAhXBXRQKHVJuBwAQjRwIBw&amp;url=https://www.tonex.com/scope-management-and-baseline-development/&amp;psig=AOvVaw2-m7l9lhVX6yaK4DUT9GQs&amp;ust=1516797364330969" TargetMode="External"/><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media/image10.jpeg"/><Relationship Id="rId4" Type="http://schemas.openxmlformats.org/officeDocument/2006/relationships/image" Target="../media/image9.jpeg"/></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13.png"/><Relationship Id="rId4" Type="http://schemas.openxmlformats.org/officeDocument/2006/relationships/image" Target="../media/image10.jpeg"/></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26.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13.png"/><Relationship Id="rId4" Type="http://schemas.openxmlformats.org/officeDocument/2006/relationships/image" Target="../media/image10.jpeg"/></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media/image16.jpeg"/><Relationship Id="rId4" Type="http://schemas.openxmlformats.org/officeDocument/2006/relationships/image" Target="../media/image10.jpeg"/></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28.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media/image16.jpeg"/><Relationship Id="rId4" Type="http://schemas.openxmlformats.org/officeDocument/2006/relationships/image" Target="../media/image10.jpeg"/></Relationships>
</file>

<file path=ppt/slides/_rels/slide18.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26.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16.jpeg"/><Relationship Id="rId4" Type="http://schemas.openxmlformats.org/officeDocument/2006/relationships/image" Target="../media/image10.jpeg"/></Relationships>
</file>

<file path=ppt/slides/_rels/slide19.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9.jpeg"/><Relationship Id="rId7" Type="http://schemas.openxmlformats.org/officeDocument/2006/relationships/diagramQuickStyle" Target="../diagrams/quickStyle1.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Layout" Target="../diagrams/layout1.xml"/><Relationship Id="rId5" Type="http://schemas.openxmlformats.org/officeDocument/2006/relationships/diagramData" Target="../diagrams/data1.xml"/><Relationship Id="rId10" Type="http://schemas.openxmlformats.org/officeDocument/2006/relationships/image" Target="../media/image29.png"/><Relationship Id="rId4" Type="http://schemas.openxmlformats.org/officeDocument/2006/relationships/image" Target="../media/image10.jpeg"/><Relationship Id="rId9" Type="http://schemas.microsoft.com/office/2007/relationships/diagramDrawing" Target="../diagrams/drawing1.xml"/></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jpeg"/></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0.jpeg"/></Relationships>
</file>

<file path=ppt/slides/_rels/slide4.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9.jpeg"/><Relationship Id="rId7" Type="http://schemas.openxmlformats.org/officeDocument/2006/relationships/image" Target="../media/image15.emf"/><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Cím 1"/>
          <p:cNvSpPr>
            <a:spLocks noGrp="1"/>
          </p:cNvSpPr>
          <p:nvPr>
            <p:ph type="ctrTitle"/>
          </p:nvPr>
        </p:nvSpPr>
        <p:spPr>
          <a:xfrm>
            <a:off x="3222726" y="2348880"/>
            <a:ext cx="5957786" cy="1512168"/>
          </a:xfrm>
        </p:spPr>
        <p:txBody>
          <a:bodyPr/>
          <a:lstStyle/>
          <a:p>
            <a:pPr eaLnBrk="1" hangingPunct="1"/>
            <a:r>
              <a:rPr lang="en-GB" sz="2400" b="1" dirty="0" smtClean="0">
                <a:solidFill>
                  <a:srgbClr val="003399"/>
                </a:solidFill>
                <a:latin typeface="Verdana" pitchFamily="34" charset="0"/>
              </a:rPr>
              <a:t>GUIDELINES FOR APPLICANTS UNDER THE  SECOND CALL</a:t>
            </a:r>
            <a:br>
              <a:rPr lang="en-GB" sz="2400" b="1" dirty="0" smtClean="0">
                <a:solidFill>
                  <a:srgbClr val="003399"/>
                </a:solidFill>
                <a:latin typeface="Verdana" pitchFamily="34" charset="0"/>
              </a:rPr>
            </a:br>
            <a:r>
              <a:rPr lang="en-GB" sz="2400" b="1" dirty="0" smtClean="0">
                <a:solidFill>
                  <a:srgbClr val="003399"/>
                </a:solidFill>
                <a:latin typeface="Verdana" pitchFamily="34" charset="0"/>
              </a:rPr>
              <a:t>FOR PROJECT PROPOSALS</a:t>
            </a:r>
            <a:endParaRPr lang="en-GB" sz="2400" b="1" dirty="0">
              <a:solidFill>
                <a:srgbClr val="003399"/>
              </a:solidFill>
              <a:latin typeface="Verdana" pitchFamily="34" charset="0"/>
            </a:endParaRPr>
          </a:p>
        </p:txBody>
      </p:sp>
      <p:sp>
        <p:nvSpPr>
          <p:cNvPr id="3" name="Alcím 2"/>
          <p:cNvSpPr>
            <a:spLocks noGrp="1"/>
          </p:cNvSpPr>
          <p:nvPr>
            <p:ph type="subTitle" idx="1"/>
          </p:nvPr>
        </p:nvSpPr>
        <p:spPr>
          <a:xfrm>
            <a:off x="340461" y="5949280"/>
            <a:ext cx="5167643" cy="864096"/>
          </a:xfrm>
          <a:noFill/>
        </p:spPr>
        <p:txBody>
          <a:bodyPr rtlCol="0">
            <a:normAutofit/>
          </a:bodyPr>
          <a:lstStyle/>
          <a:p>
            <a:pPr algn="l" eaLnBrk="1" fontAlgn="auto" hangingPunct="1">
              <a:spcAft>
                <a:spcPts val="0"/>
              </a:spcAft>
              <a:defRPr/>
            </a:pPr>
            <a:r>
              <a:rPr lang="en-US" sz="1400" dirty="0">
                <a:solidFill>
                  <a:srgbClr val="003399"/>
                </a:solidFill>
                <a:latin typeface="Verdana" panose="020B0604030504040204" pitchFamily="34" charset="0"/>
                <a:ea typeface="Verdana" panose="020B0604030504040204" pitchFamily="34" charset="0"/>
                <a:cs typeface="Verdana" panose="020B0604030504040204" pitchFamily="34" charset="0"/>
              </a:rPr>
              <a:t>INTERREG - IPA </a:t>
            </a:r>
            <a:r>
              <a:rPr lang="en-US"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CBC Programme Bulgaria–Turkey</a:t>
            </a:r>
          </a:p>
          <a:p>
            <a:pPr algn="l" eaLnBrk="1" fontAlgn="auto" hangingPunct="1">
              <a:spcAft>
                <a:spcPts val="0"/>
              </a:spcAft>
              <a:defRPr/>
            </a:pPr>
            <a:r>
              <a:rPr lang="hu-HU" sz="1400" dirty="0">
                <a:solidFill>
                  <a:srgbClr val="003399"/>
                </a:solidFill>
                <a:latin typeface="Verdana" panose="020B0604030504040204" pitchFamily="34" charset="0"/>
                <a:ea typeface="Verdana" panose="020B0604030504040204" pitchFamily="34" charset="0"/>
                <a:cs typeface="Verdana" panose="020B0604030504040204" pitchFamily="34" charset="0"/>
              </a:rPr>
              <a:t>CCI 2014TC16I5CB005</a:t>
            </a:r>
          </a:p>
        </p:txBody>
      </p:sp>
      <p:sp>
        <p:nvSpPr>
          <p:cNvPr id="14339" name="Rectangle 9"/>
          <p:cNvSpPr>
            <a:spLocks noChangeArrowheads="1"/>
          </p:cNvSpPr>
          <p:nvPr/>
        </p:nvSpPr>
        <p:spPr bwMode="auto">
          <a:xfrm>
            <a:off x="0" y="1125538"/>
            <a:ext cx="9144000" cy="574675"/>
          </a:xfrm>
          <a:prstGeom prst="rect">
            <a:avLst/>
          </a:prstGeom>
          <a:solidFill>
            <a:srgbClr val="98C222"/>
          </a:solidFill>
          <a:ln w="9525">
            <a:noFill/>
            <a:miter lim="800000"/>
            <a:headEnd/>
            <a:tailEnd/>
          </a:ln>
        </p:spPr>
        <p:txBody>
          <a:bodyPr/>
          <a:lstStyle/>
          <a:p>
            <a:endParaRPr lang="en-US" dirty="0">
              <a:latin typeface="Calibri" pitchFamily="34" charset="0"/>
            </a:endParaRPr>
          </a:p>
        </p:txBody>
      </p:sp>
      <p:sp>
        <p:nvSpPr>
          <p:cNvPr id="14340" name="Rectangle 10"/>
          <p:cNvSpPr>
            <a:spLocks noChangeArrowheads="1"/>
          </p:cNvSpPr>
          <p:nvPr/>
        </p:nvSpPr>
        <p:spPr bwMode="auto">
          <a:xfrm>
            <a:off x="-36512" y="908050"/>
            <a:ext cx="8675688" cy="360363"/>
          </a:xfrm>
          <a:prstGeom prst="rect">
            <a:avLst/>
          </a:prstGeom>
          <a:solidFill>
            <a:srgbClr val="843D8D"/>
          </a:solidFill>
          <a:ln w="38100">
            <a:solidFill>
              <a:srgbClr val="FFFFFF"/>
            </a:solidFill>
            <a:miter lim="800000"/>
            <a:headEnd/>
            <a:tailEnd/>
          </a:ln>
        </p:spPr>
        <p:txBody>
          <a:bodyPr/>
          <a:lstStyle/>
          <a:p>
            <a:endParaRPr lang="en-US" dirty="0">
              <a:latin typeface="Calibri" pitchFamily="34" charset="0"/>
            </a:endParaRPr>
          </a:p>
        </p:txBody>
      </p:sp>
      <p:pic>
        <p:nvPicPr>
          <p:cNvPr id="14342" name="Picture 11"/>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805910" y="5981535"/>
            <a:ext cx="800358" cy="543809"/>
          </a:xfrm>
          <a:prstGeom prst="rect">
            <a:avLst/>
          </a:prstGeom>
          <a:noFill/>
          <a:ln w="9525">
            <a:noFill/>
            <a:miter lim="800000"/>
            <a:headEnd/>
            <a:tailEnd/>
          </a:ln>
        </p:spPr>
      </p:pic>
      <p:pic>
        <p:nvPicPr>
          <p:cNvPr id="14343" name="Kép 6"/>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877024" y="260350"/>
            <a:ext cx="1799432" cy="557824"/>
          </a:xfrm>
          <a:prstGeom prst="rect">
            <a:avLst/>
          </a:prstGeom>
          <a:noFill/>
          <a:ln w="9525">
            <a:noFill/>
            <a:miter lim="800000"/>
            <a:headEnd/>
            <a:tailEnd/>
          </a:ln>
        </p:spPr>
      </p:pic>
      <p:pic>
        <p:nvPicPr>
          <p:cNvPr id="23554" name="Picture 2" descr="C:\Users\HristovaV\Desktop\PIM 2017\EC illustrations - free to use\reaching_for_EU.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3568" y="2236032"/>
            <a:ext cx="1131903" cy="1684969"/>
          </a:xfrm>
          <a:prstGeom prst="rect">
            <a:avLst/>
          </a:prstGeom>
          <a:solidFill>
            <a:schemeClr val="bg1">
              <a:alpha val="0"/>
            </a:schemeClr>
          </a:solidFill>
          <a:ln w="38100" cap="sq">
            <a:solidFill>
              <a:schemeClr val="bg1"/>
            </a:solidFill>
            <a:prstDash val="solid"/>
            <a:miter lim="800000"/>
          </a:ln>
          <a:effectLst>
            <a:outerShdw blurRad="50800" dist="38100" dir="2700000" algn="tl" rotWithShape="0">
              <a:srgbClr val="000000">
                <a:alpha val="43000"/>
              </a:srgbClr>
            </a:outerShdw>
          </a:effectLst>
          <a:extLst/>
        </p:spPr>
      </p:pic>
      <p:pic>
        <p:nvPicPr>
          <p:cNvPr id="23561" name="Picture 9"/>
          <p:cNvPicPr>
            <a:picLocks noChangeAspect="1" noChangeArrowheads="1"/>
          </p:cNvPicPr>
          <p:nvPr/>
        </p:nvPicPr>
        <p:blipFill rotWithShape="1">
          <a:blip r:embed="rId6">
            <a:extLst>
              <a:ext uri="{28A0092B-C50C-407E-A947-70E740481C1C}">
                <a14:useLocalDpi xmlns:a14="http://schemas.microsoft.com/office/drawing/2010/main" val="0"/>
              </a:ext>
            </a:extLst>
          </a:blip>
          <a:srcRect l="4965" t="5310" r="6333" b="5990"/>
          <a:stretch/>
        </p:blipFill>
        <p:spPr bwMode="auto">
          <a:xfrm>
            <a:off x="395536" y="1175099"/>
            <a:ext cx="1512168" cy="1008112"/>
          </a:xfrm>
          <a:prstGeom prst="rect">
            <a:avLst/>
          </a:prstGeom>
          <a:ln w="38100" cap="sq">
            <a:solidFill>
              <a:schemeClr val="bg1"/>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23557" name="Picture 5" descr="C:\Users\HristovaV\Desktop\AIR\DSC_2443 - Copy (2).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835696" y="3267735"/>
            <a:ext cx="1387030" cy="1385401"/>
          </a:xfrm>
          <a:prstGeom prst="rect">
            <a:avLst/>
          </a:prstGeom>
          <a:ln w="38100" cap="sq">
            <a:solidFill>
              <a:schemeClr val="bg1"/>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23566" name="Picture 1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835697" y="2492910"/>
            <a:ext cx="1387029" cy="720066"/>
          </a:xfrm>
          <a:prstGeom prst="rect">
            <a:avLst/>
          </a:prstGeom>
          <a:ln w="38100" cap="sq">
            <a:solidFill>
              <a:schemeClr val="bg1"/>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23556" name="Picture 4" descr="C:\Users\HristovaV\Desktop\PIM 2017\EC illustrations - free to use\EU_wind_power_small_size.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835697" y="548680"/>
            <a:ext cx="1387029" cy="942553"/>
          </a:xfrm>
          <a:prstGeom prst="rect">
            <a:avLst/>
          </a:prstGeom>
          <a:ln w="38100" cap="sq">
            <a:solidFill>
              <a:schemeClr val="bg1"/>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23565" name="Picture 13"/>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835696" y="1511260"/>
            <a:ext cx="1387030" cy="913392"/>
          </a:xfrm>
          <a:prstGeom prst="rect">
            <a:avLst/>
          </a:prstGeom>
          <a:ln w="38100" cap="sq">
            <a:solidFill>
              <a:schemeClr val="bg1"/>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15" name="Alcím 2"/>
          <p:cNvSpPr txBox="1">
            <a:spLocks/>
          </p:cNvSpPr>
          <p:nvPr/>
        </p:nvSpPr>
        <p:spPr bwMode="auto">
          <a:xfrm>
            <a:off x="3779912" y="4725144"/>
            <a:ext cx="5167643" cy="1076265"/>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eaLnBrk="1" fontAlgn="auto" hangingPunct="1">
              <a:spcAft>
                <a:spcPts val="0"/>
              </a:spcAft>
              <a:defRPr/>
            </a:pPr>
            <a:r>
              <a:rPr lang="en-US"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INFO DAYS</a:t>
            </a:r>
            <a:endParaRPr lang="bg-BG"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r" eaLnBrk="1" fontAlgn="auto" hangingPunct="1">
              <a:spcAft>
                <a:spcPts val="0"/>
              </a:spcAft>
              <a:defRPr/>
            </a:pPr>
            <a:r>
              <a:rPr lang="en-US"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FEBRUARY </a:t>
            </a:r>
            <a:r>
              <a:rPr lang="bg-BG"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2018</a:t>
            </a:r>
            <a:endParaRPr lang="hu-HU"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r" eaLnBrk="1" fontAlgn="auto" hangingPunct="1">
              <a:spcAft>
                <a:spcPts val="0"/>
              </a:spcAft>
              <a:defRPr/>
            </a:pPr>
            <a:endParaRPr lang="en-US" sz="2400" b="1" dirty="0">
              <a:solidFill>
                <a:srgbClr val="00339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500"/>
                                  </p:stCondLst>
                                  <p:childTnLst>
                                    <p:set>
                                      <p:cBhvr>
                                        <p:cTn id="6" dur="1" fill="hold">
                                          <p:stCondLst>
                                            <p:cond delay="249"/>
                                          </p:stCondLst>
                                        </p:cTn>
                                        <p:tgtEl>
                                          <p:spTgt spid="1433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arn(inVertical)">
                                      <p:cBhvr>
                                        <p:cTn id="11" dur="1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barn(inVertical)">
                                      <p:cBhvr>
                                        <p:cTn id="16" dur="1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5">
                                            <p:txEl>
                                              <p:pRg st="0" end="0"/>
                                            </p:txEl>
                                          </p:spTgt>
                                        </p:tgtEl>
                                        <p:attrNameLst>
                                          <p:attrName>style.visibility</p:attrName>
                                        </p:attrNameLst>
                                      </p:cBhvr>
                                      <p:to>
                                        <p:strVal val="visible"/>
                                      </p:to>
                                    </p:set>
                                    <p:animEffect transition="in" filter="barn(inVertical)">
                                      <p:cBhvr>
                                        <p:cTn id="21" dur="10"/>
                                        <p:tgtEl>
                                          <p:spTgt spid="15">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5">
                                            <p:txEl>
                                              <p:pRg st="1" end="1"/>
                                            </p:txEl>
                                          </p:spTgt>
                                        </p:tgtEl>
                                        <p:attrNameLst>
                                          <p:attrName>style.visibility</p:attrName>
                                        </p:attrNameLst>
                                      </p:cBhvr>
                                      <p:to>
                                        <p:strVal val="visible"/>
                                      </p:to>
                                    </p:set>
                                    <p:animEffect transition="in" filter="barn(inVertical)">
                                      <p:cBhvr>
                                        <p:cTn id="26" dur="1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7" grpId="0"/>
      <p:bldP spid="3" grpId="0" build="p"/>
      <p:bldP spid="15"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ím 11"/>
          <p:cNvSpPr>
            <a:spLocks noGrp="1"/>
          </p:cNvSpPr>
          <p:nvPr>
            <p:ph type="title"/>
          </p:nvPr>
        </p:nvSpPr>
        <p:spPr>
          <a:xfrm>
            <a:off x="457200" y="265212"/>
            <a:ext cx="8229600" cy="1143000"/>
          </a:xfrm>
        </p:spPr>
        <p:txBody>
          <a:bodyPr rtlCol="0">
            <a:normAutofit/>
          </a:bodyPr>
          <a:lstStyle/>
          <a:p>
            <a:pPr eaLnBrk="1" fontAlgn="auto" hangingPunct="1">
              <a:spcAft>
                <a:spcPts val="0"/>
              </a:spcAft>
              <a:defRPr/>
            </a:pPr>
            <a:r>
              <a:rPr lang="en-US" sz="2400" b="1" cap="small" dirty="0" smtClean="0">
                <a:solidFill>
                  <a:srgbClr val="003399"/>
                </a:solidFill>
                <a:latin typeface="Verdana" pitchFamily="34" charset="0"/>
              </a:rPr>
              <a:t> </a:t>
            </a:r>
            <a:r>
              <a:rPr lang="en-US" sz="1800" b="1" cap="small" dirty="0" smtClean="0">
                <a:solidFill>
                  <a:srgbClr val="003399"/>
                </a:solidFill>
                <a:latin typeface="Verdana" pitchFamily="34" charset="0"/>
              </a:rPr>
              <a:t>STATE AID</a:t>
            </a:r>
            <a:endParaRPr lang="bg-BG" sz="1800" b="1" cap="small" dirty="0">
              <a:solidFill>
                <a:srgbClr val="003399"/>
              </a:solidFill>
              <a:latin typeface="Verdana" pitchFamily="34" charset="0"/>
            </a:endParaRPr>
          </a:p>
        </p:txBody>
      </p:sp>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11" name="TextBox 1"/>
          <p:cNvSpPr txBox="1">
            <a:spLocks noGrp="1" noChangeArrowheads="1"/>
          </p:cNvSpPr>
          <p:nvPr>
            <p:ph idx="1"/>
          </p:nvPr>
        </p:nvSpPr>
        <p:spPr bwMode="auto">
          <a:xfrm>
            <a:off x="943000" y="2708920"/>
            <a:ext cx="7344816" cy="196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500">
                <a:solidFill>
                  <a:srgbClr val="3366CC"/>
                </a:solidFill>
                <a:latin typeface="Arial" pitchFamily="34" charset="0"/>
                <a:cs typeface="Arial" pitchFamily="34" charset="0"/>
              </a:defRPr>
            </a:lvl1pPr>
            <a:lvl2pPr marL="742950" indent="-285750" eaLnBrk="0" hangingPunct="0">
              <a:defRPr sz="1500">
                <a:solidFill>
                  <a:srgbClr val="3366CC"/>
                </a:solidFill>
                <a:latin typeface="Arial" pitchFamily="34" charset="0"/>
                <a:cs typeface="Arial" pitchFamily="34" charset="0"/>
              </a:defRPr>
            </a:lvl2pPr>
            <a:lvl3pPr marL="1143000" indent="-228600" eaLnBrk="0" hangingPunct="0">
              <a:defRPr sz="1500">
                <a:solidFill>
                  <a:srgbClr val="3366CC"/>
                </a:solidFill>
                <a:latin typeface="Arial" pitchFamily="34" charset="0"/>
                <a:cs typeface="Arial" pitchFamily="34" charset="0"/>
              </a:defRPr>
            </a:lvl3pPr>
            <a:lvl4pPr marL="1600200" indent="-228600" eaLnBrk="0" hangingPunct="0">
              <a:defRPr sz="1500">
                <a:solidFill>
                  <a:srgbClr val="3366CC"/>
                </a:solidFill>
                <a:latin typeface="Arial" pitchFamily="34" charset="0"/>
                <a:cs typeface="Arial" pitchFamily="34" charset="0"/>
              </a:defRPr>
            </a:lvl4pPr>
            <a:lvl5pPr marL="2057400" indent="-228600" eaLnBrk="0" hangingPunct="0">
              <a:defRPr sz="1500">
                <a:solidFill>
                  <a:srgbClr val="3366CC"/>
                </a:solidFill>
                <a:latin typeface="Arial" pitchFamily="34" charset="0"/>
                <a:cs typeface="Arial" pitchFamily="34" charset="0"/>
              </a:defRPr>
            </a:lvl5pPr>
            <a:lvl6pPr marL="2514600" indent="-228600" eaLnBrk="0" fontAlgn="base" hangingPunct="0">
              <a:spcBef>
                <a:spcPct val="0"/>
              </a:spcBef>
              <a:spcAft>
                <a:spcPct val="0"/>
              </a:spcAft>
              <a:defRPr sz="1500">
                <a:solidFill>
                  <a:srgbClr val="3366CC"/>
                </a:solidFill>
                <a:latin typeface="Arial" pitchFamily="34" charset="0"/>
                <a:cs typeface="Arial" pitchFamily="34" charset="0"/>
              </a:defRPr>
            </a:lvl6pPr>
            <a:lvl7pPr marL="2971800" indent="-228600" eaLnBrk="0" fontAlgn="base" hangingPunct="0">
              <a:spcBef>
                <a:spcPct val="0"/>
              </a:spcBef>
              <a:spcAft>
                <a:spcPct val="0"/>
              </a:spcAft>
              <a:defRPr sz="1500">
                <a:solidFill>
                  <a:srgbClr val="3366CC"/>
                </a:solidFill>
                <a:latin typeface="Arial" pitchFamily="34" charset="0"/>
                <a:cs typeface="Arial" pitchFamily="34" charset="0"/>
              </a:defRPr>
            </a:lvl7pPr>
            <a:lvl8pPr marL="3429000" indent="-228600" eaLnBrk="0" fontAlgn="base" hangingPunct="0">
              <a:spcBef>
                <a:spcPct val="0"/>
              </a:spcBef>
              <a:spcAft>
                <a:spcPct val="0"/>
              </a:spcAft>
              <a:defRPr sz="1500">
                <a:solidFill>
                  <a:srgbClr val="3366CC"/>
                </a:solidFill>
                <a:latin typeface="Arial" pitchFamily="34" charset="0"/>
                <a:cs typeface="Arial" pitchFamily="34" charset="0"/>
              </a:defRPr>
            </a:lvl8pPr>
            <a:lvl9pPr marL="3886200" indent="-228600" eaLnBrk="0" fontAlgn="base" hangingPunct="0">
              <a:spcBef>
                <a:spcPct val="0"/>
              </a:spcBef>
              <a:spcAft>
                <a:spcPct val="0"/>
              </a:spcAft>
              <a:defRPr sz="1500">
                <a:solidFill>
                  <a:srgbClr val="3366CC"/>
                </a:solidFill>
                <a:latin typeface="Arial" pitchFamily="34" charset="0"/>
                <a:cs typeface="Arial" pitchFamily="34" charset="0"/>
              </a:defRPr>
            </a:lvl9pPr>
          </a:lstStyle>
          <a:p>
            <a:pPr marL="0" indent="0" algn="just" eaLnBrk="1" hangingPunct="1">
              <a:spcAft>
                <a:spcPts val="600"/>
              </a:spcAft>
              <a:buNone/>
            </a:pPr>
            <a:endParaRPr lang="bg-BG" altLang="bg-BG" sz="1400" dirty="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eaLnBrk="1" hangingPunct="1">
              <a:spcAft>
                <a:spcPts val="600"/>
              </a:spcAft>
              <a:buFont typeface="Wingdings" pitchFamily="2" charset="2"/>
              <a:buChar char="ü"/>
            </a:pPr>
            <a:r>
              <a:rPr lang="en-GB" altLang="bg-BG"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All activities envisaged by </a:t>
            </a:r>
            <a:r>
              <a:rPr lang="en-GB" altLang="bg-BG"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Bulgarian partners </a:t>
            </a:r>
            <a:r>
              <a:rPr lang="en-GB" altLang="bg-BG"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within the projects proposed for financing shall be subject to </a:t>
            </a:r>
            <a:r>
              <a:rPr lang="en-GB" altLang="bg-BG"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state aid </a:t>
            </a:r>
            <a:r>
              <a:rPr lang="en-GB" altLang="bg-BG"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assessment;</a:t>
            </a:r>
          </a:p>
          <a:p>
            <a:pPr algn="just" eaLnBrk="1" hangingPunct="1">
              <a:spcAft>
                <a:spcPts val="600"/>
              </a:spcAft>
              <a:buFont typeface="Wingdings" pitchFamily="2" charset="2"/>
              <a:buChar char="ü"/>
            </a:pPr>
            <a:r>
              <a:rPr lang="en-GB" altLang="bg-BG"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 adherence of the state aid rules will be </a:t>
            </a:r>
            <a:r>
              <a:rPr lang="en-GB" altLang="bg-BG"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monitored during the whole implementation period </a:t>
            </a:r>
            <a:r>
              <a:rPr lang="en-GB" altLang="bg-BG"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of the projects;</a:t>
            </a:r>
          </a:p>
          <a:p>
            <a:pPr algn="just" eaLnBrk="1" hangingPunct="1">
              <a:spcAft>
                <a:spcPts val="600"/>
              </a:spcAft>
              <a:buFont typeface="Wingdings" pitchFamily="2" charset="2"/>
              <a:buChar char="ü"/>
            </a:pPr>
            <a:r>
              <a:rPr lang="en-GB" altLang="bg-BG"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 Turkish applicants are not required to sign declarations regarding State aid.</a:t>
            </a:r>
            <a:endParaRPr lang="en-GB" altLang="bg-BG" sz="14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
        <p:nvSpPr>
          <p:cNvPr id="10" name="Rectangle 9"/>
          <p:cNvSpPr/>
          <p:nvPr/>
        </p:nvSpPr>
        <p:spPr>
          <a:xfrm>
            <a:off x="1084514" y="1716777"/>
            <a:ext cx="564577" cy="923330"/>
          </a:xfrm>
          <a:prstGeom prst="rect">
            <a:avLst/>
          </a:prstGeom>
          <a:noFill/>
        </p:spPr>
        <p:txBody>
          <a:bodyPr wrap="none" lIns="91440" tIns="45720" rIns="91440" bIns="45720">
            <a:spAutoFit/>
          </a:bodyPr>
          <a:lstStyle/>
          <a:p>
            <a:pPr algn="ctr"/>
            <a:r>
              <a:rPr lang="en-US" sz="5400" b="1" cap="all" dirty="0">
                <a:ln w="9000" cmpd="sng">
                  <a:noFill/>
                  <a:prstDash val="solid"/>
                </a:ln>
                <a:solidFill>
                  <a:srgbClr val="4D7620"/>
                </a:solidFill>
                <a:effectLst>
                  <a:reflection blurRad="12700" stA="28000" endPos="45000" dist="1000" dir="5400000" sy="-100000" algn="bl" rotWithShape="0"/>
                </a:effectLst>
                <a:sym typeface="Wingdings"/>
              </a:rPr>
              <a:t></a:t>
            </a:r>
            <a:endParaRPr lang="en-US" sz="5400" b="1" cap="all" spc="0" dirty="0">
              <a:ln w="9000" cmpd="sng">
                <a:noFill/>
                <a:prstDash val="solid"/>
              </a:ln>
              <a:solidFill>
                <a:srgbClr val="4D7620"/>
              </a:solidFill>
              <a:effectLst>
                <a:reflection blurRad="12700" stA="28000" endPos="45000" dist="1000" dir="5400000" sy="-100000" algn="bl" rotWithShape="0"/>
              </a:effectLst>
            </a:endParaRPr>
          </a:p>
        </p:txBody>
      </p:sp>
      <p:sp>
        <p:nvSpPr>
          <p:cNvPr id="2" name="TextBox 1"/>
          <p:cNvSpPr txBox="1"/>
          <p:nvPr/>
        </p:nvSpPr>
        <p:spPr>
          <a:xfrm>
            <a:off x="1997840" y="1916832"/>
            <a:ext cx="5829328" cy="523220"/>
          </a:xfrm>
          <a:prstGeom prst="rect">
            <a:avLst/>
          </a:prstGeom>
          <a:noFill/>
          <a:ln w="3175">
            <a:solidFill>
              <a:schemeClr val="tx1"/>
            </a:solidFill>
          </a:ln>
          <a:effectLst>
            <a:glow rad="101600">
              <a:schemeClr val="accent3">
                <a:satMod val="175000"/>
                <a:alpha val="40000"/>
              </a:schemeClr>
            </a:glow>
          </a:effectLst>
        </p:spPr>
        <p:txBody>
          <a:bodyPr wrap="square" rtlCol="0">
            <a:spAutoFit/>
          </a:bodyPr>
          <a:lstStyle/>
          <a:p>
            <a:pPr algn="just"/>
            <a:r>
              <a:rPr lang="en-GB" sz="1400" dirty="0" smtClean="0">
                <a:solidFill>
                  <a:srgbClr val="006600"/>
                </a:solidFill>
                <a:latin typeface="Verdana" panose="020B0604030504040204" pitchFamily="34" charset="0"/>
                <a:ea typeface="Verdana" panose="020B0604030504040204" pitchFamily="34" charset="0"/>
                <a:cs typeface="Verdana" panose="020B0604030504040204" pitchFamily="34" charset="0"/>
              </a:rPr>
              <a:t>Activities of economic character could be financed under the </a:t>
            </a:r>
            <a:r>
              <a:rPr lang="en-GB" sz="1400" b="1" dirty="0" smtClean="0">
                <a:solidFill>
                  <a:srgbClr val="C00000"/>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rPr>
              <a:t>„</a:t>
            </a:r>
            <a:r>
              <a:rPr lang="la-Latn" sz="1400" b="1" dirty="0" smtClean="0">
                <a:solidFill>
                  <a:srgbClr val="C00000"/>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rPr>
              <a:t>de minimis</a:t>
            </a:r>
            <a:r>
              <a:rPr lang="en-GB" sz="1400" b="1" dirty="0" smtClean="0">
                <a:solidFill>
                  <a:srgbClr val="C00000"/>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rPr>
              <a:t>“ rule. </a:t>
            </a:r>
            <a:endParaRPr lang="en-GB" sz="1400" b="1" dirty="0">
              <a:solidFill>
                <a:srgbClr val="C00000"/>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8492194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ím 11"/>
          <p:cNvSpPr>
            <a:spLocks noGrp="1"/>
          </p:cNvSpPr>
          <p:nvPr>
            <p:ph type="title"/>
          </p:nvPr>
        </p:nvSpPr>
        <p:spPr>
          <a:xfrm>
            <a:off x="457200" y="265212"/>
            <a:ext cx="8229600" cy="1143000"/>
          </a:xfrm>
        </p:spPr>
        <p:txBody>
          <a:bodyPr rtlCol="0">
            <a:normAutofit/>
          </a:bodyPr>
          <a:lstStyle/>
          <a:p>
            <a:pPr eaLnBrk="1" fontAlgn="auto" hangingPunct="1">
              <a:spcAft>
                <a:spcPts val="0"/>
              </a:spcAft>
              <a:defRPr/>
            </a:pPr>
            <a:r>
              <a:rPr lang="en-US" sz="2400" b="1" cap="small" dirty="0" smtClean="0">
                <a:solidFill>
                  <a:srgbClr val="003399"/>
                </a:solidFill>
                <a:latin typeface="Verdana" pitchFamily="34" charset="0"/>
              </a:rPr>
              <a:t> </a:t>
            </a:r>
            <a:r>
              <a:rPr lang="en-US" sz="2000" b="1" cap="small" dirty="0" smtClean="0">
                <a:solidFill>
                  <a:srgbClr val="003399"/>
                </a:solidFill>
              </a:rPr>
              <a:t>INDICATIVE </a:t>
            </a:r>
            <a:r>
              <a:rPr lang="en-US" sz="2000" b="1" cap="small" dirty="0" smtClean="0">
                <a:solidFill>
                  <a:srgbClr val="003399"/>
                </a:solidFill>
              </a:rPr>
              <a:t>ACTIVITIES</a:t>
            </a:r>
            <a:endParaRPr lang="en-US" sz="2400" b="1" cap="small" dirty="0" smtClean="0">
              <a:solidFill>
                <a:srgbClr val="003399"/>
              </a:solidFill>
              <a:latin typeface="Verdana" pitchFamily="34" charset="0"/>
            </a:endParaRPr>
          </a:p>
        </p:txBody>
      </p:sp>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graphicFrame>
        <p:nvGraphicFramePr>
          <p:cNvPr id="9" name="Table 8"/>
          <p:cNvGraphicFramePr>
            <a:graphicFrameLocks noGrp="1"/>
          </p:cNvGraphicFramePr>
          <p:nvPr>
            <p:extLst>
              <p:ext uri="{D42A27DB-BD31-4B8C-83A1-F6EECF244321}">
                <p14:modId xmlns:p14="http://schemas.microsoft.com/office/powerpoint/2010/main" val="1332401952"/>
              </p:ext>
            </p:extLst>
          </p:nvPr>
        </p:nvGraphicFramePr>
        <p:xfrm>
          <a:off x="251520" y="1556792"/>
          <a:ext cx="8496944" cy="4557887"/>
        </p:xfrm>
        <a:graphic>
          <a:graphicData uri="http://schemas.openxmlformats.org/drawingml/2006/table">
            <a:tbl>
              <a:tblPr firstRow="1" firstCol="1" lastRow="1" lastCol="1" bandRow="1" bandCol="1">
                <a:effectLst>
                  <a:outerShdw blurRad="50800" dist="38100" dir="18900000" algn="bl" rotWithShape="0">
                    <a:prstClr val="black">
                      <a:alpha val="40000"/>
                    </a:prstClr>
                  </a:outerShdw>
                </a:effectLst>
              </a:tblPr>
              <a:tblGrid>
                <a:gridCol w="1296145"/>
                <a:gridCol w="3888431"/>
                <a:gridCol w="1152128"/>
                <a:gridCol w="1224136"/>
                <a:gridCol w="936104"/>
              </a:tblGrid>
              <a:tr h="429377">
                <a:tc>
                  <a:txBody>
                    <a:bodyPr/>
                    <a:lstStyle/>
                    <a:p>
                      <a:pPr algn="ctr">
                        <a:lnSpc>
                          <a:spcPct val="115000"/>
                        </a:lnSpc>
                        <a:spcAft>
                          <a:spcPts val="0"/>
                        </a:spcAft>
                      </a:pPr>
                      <a:endParaRPr lang="en-GB" sz="1000" b="1" kern="1200" noProof="0" dirty="0" smtClean="0">
                        <a:solidFill>
                          <a:srgbClr val="003399"/>
                        </a:solidFill>
                        <a:effectLst/>
                        <a:latin typeface="Verdana" panose="020B0604030504040204" pitchFamily="34" charset="0"/>
                        <a:ea typeface="Verdana" panose="020B0604030504040204" pitchFamily="34" charset="0"/>
                        <a:cs typeface="Verdana" panose="020B0604030504040204" pitchFamily="34" charset="0"/>
                      </a:endParaRPr>
                    </a:p>
                    <a:p>
                      <a:pPr algn="ctr">
                        <a:lnSpc>
                          <a:spcPct val="115000"/>
                        </a:lnSpc>
                        <a:spcAft>
                          <a:spcPts val="0"/>
                        </a:spcAft>
                      </a:pPr>
                      <a:r>
                        <a:rPr lang="en-GB" sz="1000" b="1" kern="1200" noProof="0" dirty="0" smtClean="0">
                          <a:solidFill>
                            <a:srgbClr val="003399"/>
                          </a:solidFill>
                          <a:effectLst/>
                          <a:latin typeface="Verdana" panose="020B0604030504040204" pitchFamily="34" charset="0"/>
                          <a:ea typeface="Verdana" panose="020B0604030504040204" pitchFamily="34" charset="0"/>
                          <a:cs typeface="Verdana" panose="020B0604030504040204" pitchFamily="34" charset="0"/>
                        </a:rPr>
                        <a:t>Priority axis</a:t>
                      </a:r>
                      <a:endParaRPr lang="en-GB" sz="1000" b="1" noProof="0" dirty="0">
                        <a:effectLst/>
                        <a:latin typeface="Verdana" panose="020B0604030504040204" pitchFamily="34" charset="0"/>
                        <a:ea typeface="Verdana" panose="020B0604030504040204" pitchFamily="34" charset="0"/>
                        <a:cs typeface="Verdana" panose="020B0604030504040204" pitchFamily="34" charset="0"/>
                      </a:endParaRPr>
                    </a:p>
                  </a:txBody>
                  <a:tcPr marL="22700" marR="22700" marT="4102" marB="0">
                    <a:lnL w="1270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solidFill>
                      <a:schemeClr val="accent3">
                        <a:lumMod val="40000"/>
                        <a:lumOff val="60000"/>
                      </a:schemeClr>
                    </a:solidFill>
                  </a:tcPr>
                </a:tc>
                <a:tc>
                  <a:txBody>
                    <a:bodyPr/>
                    <a:lstStyle/>
                    <a:p>
                      <a:pPr algn="ctr" fontAlgn="base">
                        <a:spcAft>
                          <a:spcPts val="0"/>
                        </a:spcAft>
                      </a:pPr>
                      <a:endParaRPr lang="en-GB" sz="1000" b="1" kern="1200" noProof="0" dirty="0" smtClean="0">
                        <a:solidFill>
                          <a:srgbClr val="003399"/>
                        </a:solidFill>
                        <a:effectLst/>
                        <a:latin typeface="Verdana" panose="020B0604030504040204" pitchFamily="34" charset="0"/>
                        <a:ea typeface="Verdana" panose="020B0604030504040204" pitchFamily="34" charset="0"/>
                        <a:cs typeface="Verdana" panose="020B0604030504040204" pitchFamily="34" charset="0"/>
                      </a:endParaRPr>
                    </a:p>
                    <a:p>
                      <a:pPr algn="ctr" fontAlgn="base">
                        <a:spcAft>
                          <a:spcPts val="0"/>
                        </a:spcAft>
                      </a:pPr>
                      <a:r>
                        <a:rPr lang="en-GB" sz="1000" b="1" kern="1200" noProof="0" dirty="0" smtClean="0">
                          <a:solidFill>
                            <a:srgbClr val="003399"/>
                          </a:solidFill>
                          <a:effectLst/>
                          <a:latin typeface="Verdana" panose="020B0604030504040204" pitchFamily="34" charset="0"/>
                          <a:ea typeface="Verdana" panose="020B0604030504040204" pitchFamily="34" charset="0"/>
                          <a:cs typeface="Verdana" panose="020B0604030504040204" pitchFamily="34" charset="0"/>
                        </a:rPr>
                        <a:t>Specific objective</a:t>
                      </a:r>
                      <a:endParaRPr lang="en-GB" sz="1000" b="1" noProof="0" dirty="0">
                        <a:solidFill>
                          <a:srgbClr val="003399"/>
                        </a:solidFill>
                        <a:effectLst/>
                        <a:latin typeface="Verdana" panose="020B0604030504040204" pitchFamily="34" charset="0"/>
                        <a:ea typeface="Verdana" panose="020B0604030504040204" pitchFamily="34" charset="0"/>
                        <a:cs typeface="Verdana" panose="020B0604030504040204" pitchFamily="34" charset="0"/>
                      </a:endParaRPr>
                    </a:p>
                  </a:txBody>
                  <a:tcPr marL="22700" marR="22700" marT="4102" marB="0">
                    <a:lnL w="1270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solidFill>
                      <a:schemeClr val="accent3">
                        <a:lumMod val="40000"/>
                        <a:lumOff val="60000"/>
                      </a:schemeClr>
                    </a:solidFill>
                  </a:tcPr>
                </a:tc>
                <a:tc>
                  <a:txBody>
                    <a:bodyPr/>
                    <a:lstStyle/>
                    <a:p>
                      <a:pPr algn="ctr" fontAlgn="base">
                        <a:spcAft>
                          <a:spcPts val="0"/>
                        </a:spcAft>
                      </a:pPr>
                      <a:endParaRPr lang="en-GB" sz="1000" b="1" kern="1200" noProof="0" dirty="0" smtClean="0">
                        <a:solidFill>
                          <a:srgbClr val="003399"/>
                        </a:solidFill>
                        <a:effectLst/>
                        <a:latin typeface="Verdana" panose="020B0604030504040204" pitchFamily="34" charset="0"/>
                        <a:ea typeface="Verdana" panose="020B0604030504040204" pitchFamily="34" charset="0"/>
                        <a:cs typeface="Verdana" panose="020B0604030504040204" pitchFamily="34" charset="0"/>
                      </a:endParaRPr>
                    </a:p>
                    <a:p>
                      <a:pPr algn="ctr" fontAlgn="base">
                        <a:spcAft>
                          <a:spcPts val="0"/>
                        </a:spcAft>
                      </a:pPr>
                      <a:r>
                        <a:rPr lang="en-GB" sz="1000" b="1" kern="1200" noProof="0" dirty="0" smtClean="0">
                          <a:solidFill>
                            <a:srgbClr val="003399"/>
                          </a:solidFill>
                          <a:effectLst/>
                          <a:latin typeface="Verdana" panose="020B0604030504040204" pitchFamily="34" charset="0"/>
                          <a:ea typeface="Verdana" panose="020B0604030504040204" pitchFamily="34" charset="0"/>
                          <a:cs typeface="Verdana" panose="020B0604030504040204" pitchFamily="34" charset="0"/>
                        </a:rPr>
                        <a:t>Project type</a:t>
                      </a:r>
                      <a:endParaRPr lang="en-GB" sz="1000" b="1" noProof="0" dirty="0">
                        <a:solidFill>
                          <a:srgbClr val="003399"/>
                        </a:solidFill>
                        <a:effectLst/>
                        <a:latin typeface="Verdana" panose="020B0604030504040204" pitchFamily="34" charset="0"/>
                        <a:ea typeface="Verdana" panose="020B0604030504040204" pitchFamily="34" charset="0"/>
                        <a:cs typeface="Verdana" panose="020B0604030504040204" pitchFamily="34" charset="0"/>
                      </a:endParaRPr>
                    </a:p>
                  </a:txBody>
                  <a:tcPr marL="22700" marR="22700" marT="4102" marB="0">
                    <a:lnL w="1270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solidFill>
                      <a:schemeClr val="accent3">
                        <a:lumMod val="40000"/>
                        <a:lumOff val="60000"/>
                      </a:schemeClr>
                    </a:solidFill>
                  </a:tcPr>
                </a:tc>
                <a:tc>
                  <a:txBody>
                    <a:bodyPr/>
                    <a:lstStyle/>
                    <a:p>
                      <a:pPr algn="ctr" fontAlgn="base">
                        <a:spcAft>
                          <a:spcPts val="0"/>
                        </a:spcAft>
                      </a:pPr>
                      <a:r>
                        <a:rPr lang="en-GB" sz="1000" b="1" kern="1200" noProof="0" dirty="0" smtClean="0">
                          <a:solidFill>
                            <a:srgbClr val="003399"/>
                          </a:solidFill>
                          <a:effectLst/>
                          <a:latin typeface="Verdana" panose="020B0604030504040204" pitchFamily="34" charset="0"/>
                          <a:ea typeface="Verdana" panose="020B0604030504040204" pitchFamily="34" charset="0"/>
                          <a:cs typeface="Verdana" panose="020B0604030504040204" pitchFamily="34" charset="0"/>
                        </a:rPr>
                        <a:t>Grant amounts</a:t>
                      </a:r>
                      <a:endParaRPr lang="en-GB" sz="1000" b="1" noProof="0" dirty="0" smtClean="0">
                        <a:solidFill>
                          <a:srgbClr val="003399"/>
                        </a:solidFill>
                        <a:effectLst/>
                        <a:latin typeface="Verdana" panose="020B0604030504040204" pitchFamily="34" charset="0"/>
                        <a:ea typeface="Verdana" panose="020B0604030504040204" pitchFamily="34" charset="0"/>
                        <a:cs typeface="Verdana" panose="020B0604030504040204" pitchFamily="34" charset="0"/>
                      </a:endParaRPr>
                    </a:p>
                    <a:p>
                      <a:pPr algn="ctr" fontAlgn="base">
                        <a:spcAft>
                          <a:spcPts val="0"/>
                        </a:spcAft>
                      </a:pPr>
                      <a:r>
                        <a:rPr lang="en-GB" sz="1000" b="1" kern="1200" noProof="0" dirty="0" smtClean="0">
                          <a:solidFill>
                            <a:srgbClr val="003399"/>
                          </a:solidFill>
                          <a:effectLst/>
                          <a:latin typeface="Verdana" panose="020B0604030504040204" pitchFamily="34" charset="0"/>
                          <a:ea typeface="Verdana" panose="020B0604030504040204" pitchFamily="34" charset="0"/>
                          <a:cs typeface="Verdana" panose="020B0604030504040204" pitchFamily="34" charset="0"/>
                        </a:rPr>
                        <a:t>(Euro)</a:t>
                      </a:r>
                      <a:endParaRPr lang="en-GB" sz="1000" b="1" noProof="0" dirty="0">
                        <a:solidFill>
                          <a:srgbClr val="003399"/>
                        </a:solidFill>
                        <a:effectLst/>
                        <a:latin typeface="Verdana" panose="020B0604030504040204" pitchFamily="34" charset="0"/>
                        <a:ea typeface="Verdana" panose="020B0604030504040204" pitchFamily="34" charset="0"/>
                        <a:cs typeface="Verdana" panose="020B0604030504040204" pitchFamily="34" charset="0"/>
                      </a:endParaRPr>
                    </a:p>
                  </a:txBody>
                  <a:tcPr marL="22700" marR="22700" marT="4102" marB="0">
                    <a:lnL w="1270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solidFill>
                      <a:schemeClr val="accent3">
                        <a:lumMod val="40000"/>
                        <a:lumOff val="60000"/>
                      </a:schemeClr>
                    </a:solidFill>
                  </a:tcPr>
                </a:tc>
                <a:tc>
                  <a:txBody>
                    <a:bodyPr/>
                    <a:lstStyle/>
                    <a:p>
                      <a:pPr algn="ctr" fontAlgn="base">
                        <a:spcAft>
                          <a:spcPts val="0"/>
                        </a:spcAft>
                      </a:pPr>
                      <a:r>
                        <a:rPr lang="en-GB" sz="1000" b="1" kern="1200" noProof="0" dirty="0" smtClean="0">
                          <a:solidFill>
                            <a:srgbClr val="003399"/>
                          </a:solidFill>
                          <a:effectLst/>
                          <a:latin typeface="Verdana" panose="020B0604030504040204" pitchFamily="34" charset="0"/>
                          <a:ea typeface="Verdana" panose="020B0604030504040204" pitchFamily="34" charset="0"/>
                          <a:cs typeface="Verdana" panose="020B0604030504040204" pitchFamily="34" charset="0"/>
                        </a:rPr>
                        <a:t>Project duration (month)</a:t>
                      </a:r>
                      <a:endParaRPr lang="en-GB" sz="1000" b="1" noProof="0" dirty="0">
                        <a:solidFill>
                          <a:srgbClr val="003399"/>
                        </a:solidFill>
                        <a:effectLst/>
                        <a:latin typeface="Verdana" panose="020B0604030504040204" pitchFamily="34" charset="0"/>
                        <a:ea typeface="Verdana" panose="020B0604030504040204" pitchFamily="34" charset="0"/>
                        <a:cs typeface="Verdana" panose="020B0604030504040204" pitchFamily="34" charset="0"/>
                      </a:endParaRPr>
                    </a:p>
                  </a:txBody>
                  <a:tcPr marL="22700" marR="22700" marT="4102" marB="0">
                    <a:lnL w="1270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solidFill>
                      <a:schemeClr val="accent3">
                        <a:lumMod val="40000"/>
                        <a:lumOff val="60000"/>
                      </a:schemeClr>
                    </a:solidFill>
                  </a:tcPr>
                </a:tc>
              </a:tr>
              <a:tr h="185261">
                <a:tc rowSpan="4">
                  <a:txBody>
                    <a:bodyPr/>
                    <a:lstStyle/>
                    <a:p>
                      <a:pPr>
                        <a:lnSpc>
                          <a:spcPct val="115000"/>
                        </a:lnSpc>
                        <a:spcAft>
                          <a:spcPts val="0"/>
                        </a:spcAft>
                      </a:pPr>
                      <a:r>
                        <a:rPr lang="en-GB" sz="1000" kern="1200" noProof="0" dirty="0" smtClean="0">
                          <a:solidFill>
                            <a:srgbClr val="003399"/>
                          </a:solidFill>
                          <a:effectLst/>
                          <a:latin typeface="Verdana" panose="020B0604030504040204" pitchFamily="34" charset="0"/>
                          <a:ea typeface="Verdana" panose="020B0604030504040204" pitchFamily="34" charset="0"/>
                          <a:cs typeface="Verdana" panose="020B0604030504040204" pitchFamily="34" charset="0"/>
                        </a:rPr>
                        <a:t>Priority axis 1 </a:t>
                      </a:r>
                    </a:p>
                    <a:p>
                      <a:pPr>
                        <a:lnSpc>
                          <a:spcPct val="115000"/>
                        </a:lnSpc>
                        <a:spcAft>
                          <a:spcPts val="0"/>
                        </a:spcAft>
                      </a:pPr>
                      <a:r>
                        <a:rPr lang="en-GB" sz="1000" b="1" kern="1200" noProof="0" dirty="0" smtClean="0">
                          <a:solidFill>
                            <a:srgbClr val="003399"/>
                          </a:solidFill>
                          <a:effectLst/>
                          <a:latin typeface="Verdana" panose="020B0604030504040204" pitchFamily="34" charset="0"/>
                          <a:ea typeface="Verdana" panose="020B0604030504040204" pitchFamily="34" charset="0"/>
                          <a:cs typeface="Verdana" panose="020B0604030504040204" pitchFamily="34" charset="0"/>
                        </a:rPr>
                        <a:t>Environment</a:t>
                      </a:r>
                    </a:p>
                    <a:p>
                      <a:pPr>
                        <a:lnSpc>
                          <a:spcPct val="115000"/>
                        </a:lnSpc>
                        <a:spcAft>
                          <a:spcPts val="0"/>
                        </a:spcAft>
                      </a:pPr>
                      <a:endParaRPr lang="en-GB" sz="1000" b="1" noProof="0" dirty="0">
                        <a:solidFill>
                          <a:srgbClr val="003399"/>
                        </a:solidFill>
                        <a:effectLst/>
                        <a:latin typeface="Verdana" panose="020B0604030504040204" pitchFamily="34" charset="0"/>
                        <a:ea typeface="Verdana" panose="020B0604030504040204" pitchFamily="34" charset="0"/>
                        <a:cs typeface="Verdana" panose="020B0604030504040204" pitchFamily="34" charset="0"/>
                      </a:endParaRPr>
                    </a:p>
                  </a:txBody>
                  <a:tcPr marL="22700" marR="22700" marT="4102" marB="0">
                    <a:lnL w="1270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solidFill>
                      <a:schemeClr val="accent3">
                        <a:lumMod val="40000"/>
                        <a:lumOff val="60000"/>
                      </a:schemeClr>
                    </a:solidFill>
                  </a:tcPr>
                </a:tc>
                <a:tc rowSpan="2">
                  <a:txBody>
                    <a:bodyPr/>
                    <a:lstStyle/>
                    <a:p>
                      <a:pPr>
                        <a:lnSpc>
                          <a:spcPct val="115000"/>
                        </a:lnSpc>
                        <a:spcAft>
                          <a:spcPts val="0"/>
                        </a:spcAft>
                      </a:pPr>
                      <a:r>
                        <a:rPr lang="en-GB" sz="1000" kern="1200" noProof="0" dirty="0" smtClean="0">
                          <a:solidFill>
                            <a:schemeClr val="accent2">
                              <a:lumMod val="75000"/>
                            </a:schemeClr>
                          </a:solidFill>
                          <a:effectLst/>
                          <a:latin typeface="Verdana" panose="020B0604030504040204" pitchFamily="34" charset="0"/>
                          <a:ea typeface="Verdana" panose="020B0604030504040204" pitchFamily="34" charset="0"/>
                          <a:cs typeface="Verdana" panose="020B0604030504040204" pitchFamily="34" charset="0"/>
                        </a:rPr>
                        <a:t>1.1. Preventing and mitigating the consequences of natural and man-made disasters in the cross-border area</a:t>
                      </a:r>
                    </a:p>
                  </a:txBody>
                  <a:tcPr marL="22700" marR="22700" marT="4102" marB="0">
                    <a:lnL w="1270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solidFill>
                      <a:srgbClr val="F2FBD5"/>
                    </a:solidFill>
                  </a:tcPr>
                </a:tc>
                <a:tc>
                  <a:txBody>
                    <a:bodyPr/>
                    <a:lstStyle/>
                    <a:p>
                      <a:pPr algn="ctr">
                        <a:lnSpc>
                          <a:spcPct val="115000"/>
                        </a:lnSpc>
                        <a:spcAft>
                          <a:spcPts val="0"/>
                        </a:spcAft>
                      </a:pPr>
                      <a:r>
                        <a:rPr lang="en-GB" sz="1000" kern="1200" noProof="0" dirty="0" smtClean="0">
                          <a:solidFill>
                            <a:schemeClr val="accent2">
                              <a:lumMod val="75000"/>
                            </a:schemeClr>
                          </a:solidFill>
                          <a:effectLst/>
                          <a:latin typeface="Verdana" panose="020B0604030504040204" pitchFamily="34" charset="0"/>
                          <a:ea typeface="Verdana" panose="020B0604030504040204" pitchFamily="34" charset="0"/>
                          <a:cs typeface="Verdana" panose="020B0604030504040204" pitchFamily="34" charset="0"/>
                        </a:rPr>
                        <a:t>Investment</a:t>
                      </a:r>
                      <a:endParaRPr lang="en-GB" sz="1000" noProof="0" dirty="0">
                        <a:solidFill>
                          <a:schemeClr val="accent2">
                            <a:lumMod val="75000"/>
                          </a:schemeClr>
                        </a:solidFill>
                        <a:effectLst/>
                        <a:latin typeface="Verdana" panose="020B0604030504040204" pitchFamily="34" charset="0"/>
                        <a:ea typeface="Verdana" panose="020B0604030504040204" pitchFamily="34" charset="0"/>
                        <a:cs typeface="Verdana" panose="020B0604030504040204" pitchFamily="34" charset="0"/>
                      </a:endParaRPr>
                    </a:p>
                  </a:txBody>
                  <a:tcPr marL="22700" marR="22700" marT="4102" marB="0" anchor="ctr">
                    <a:lnL w="1270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solidFill>
                      <a:schemeClr val="accent3">
                        <a:lumMod val="40000"/>
                        <a:lumOff val="60000"/>
                      </a:schemeClr>
                    </a:solidFill>
                  </a:tcPr>
                </a:tc>
                <a:tc>
                  <a:txBody>
                    <a:bodyPr/>
                    <a:lstStyle/>
                    <a:p>
                      <a:pPr algn="ctr">
                        <a:lnSpc>
                          <a:spcPct val="115000"/>
                        </a:lnSpc>
                        <a:spcAft>
                          <a:spcPts val="0"/>
                        </a:spcAft>
                      </a:pPr>
                      <a:r>
                        <a:rPr lang="en-GB" sz="1000" kern="1200" noProof="0" dirty="0" smtClean="0">
                          <a:solidFill>
                            <a:schemeClr val="accent2">
                              <a:lumMod val="75000"/>
                            </a:schemeClr>
                          </a:solidFill>
                          <a:effectLst/>
                          <a:latin typeface="Verdana" panose="020B0604030504040204" pitchFamily="34" charset="0"/>
                          <a:ea typeface="Verdana" panose="020B0604030504040204" pitchFamily="34" charset="0"/>
                          <a:cs typeface="Verdana" panose="020B0604030504040204" pitchFamily="34" charset="0"/>
                        </a:rPr>
                        <a:t>250.000-600.000</a:t>
                      </a:r>
                      <a:endParaRPr lang="en-GB" sz="1000" noProof="0" dirty="0">
                        <a:solidFill>
                          <a:schemeClr val="accent2">
                            <a:lumMod val="75000"/>
                          </a:schemeClr>
                        </a:solidFill>
                        <a:effectLst/>
                        <a:latin typeface="Verdana" panose="020B0604030504040204" pitchFamily="34" charset="0"/>
                        <a:ea typeface="Verdana" panose="020B0604030504040204" pitchFamily="34" charset="0"/>
                        <a:cs typeface="Verdana" panose="020B0604030504040204" pitchFamily="34" charset="0"/>
                      </a:endParaRPr>
                    </a:p>
                  </a:txBody>
                  <a:tcPr marL="22700" marR="22700" marT="4102" marB="0" anchor="ctr">
                    <a:lnL w="1270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solidFill>
                      <a:schemeClr val="accent3">
                        <a:lumMod val="40000"/>
                        <a:lumOff val="60000"/>
                      </a:schemeClr>
                    </a:solidFill>
                  </a:tcPr>
                </a:tc>
                <a:tc>
                  <a:txBody>
                    <a:bodyPr/>
                    <a:lstStyle/>
                    <a:p>
                      <a:pPr algn="ctr">
                        <a:lnSpc>
                          <a:spcPct val="115000"/>
                        </a:lnSpc>
                        <a:spcAft>
                          <a:spcPts val="0"/>
                        </a:spcAft>
                      </a:pPr>
                      <a:r>
                        <a:rPr lang="en-GB" sz="1000" kern="1200" noProof="0" dirty="0" smtClean="0">
                          <a:solidFill>
                            <a:schemeClr val="accent2">
                              <a:lumMod val="75000"/>
                            </a:schemeClr>
                          </a:solidFill>
                          <a:effectLst/>
                          <a:latin typeface="Verdana" panose="020B0604030504040204" pitchFamily="34" charset="0"/>
                          <a:ea typeface="Verdana" panose="020B0604030504040204" pitchFamily="34" charset="0"/>
                          <a:cs typeface="Verdana" panose="020B0604030504040204" pitchFamily="34" charset="0"/>
                        </a:rPr>
                        <a:t>12-24</a:t>
                      </a:r>
                      <a:endParaRPr lang="en-GB" sz="1000" noProof="0" dirty="0">
                        <a:solidFill>
                          <a:schemeClr val="accent2">
                            <a:lumMod val="75000"/>
                          </a:schemeClr>
                        </a:solidFill>
                        <a:effectLst/>
                        <a:latin typeface="Verdana" panose="020B0604030504040204" pitchFamily="34" charset="0"/>
                        <a:ea typeface="Verdana" panose="020B0604030504040204" pitchFamily="34" charset="0"/>
                        <a:cs typeface="Verdana" panose="020B0604030504040204" pitchFamily="34" charset="0"/>
                      </a:endParaRPr>
                    </a:p>
                  </a:txBody>
                  <a:tcPr marL="22700" marR="22700" marT="4102" marB="0" anchor="ctr">
                    <a:lnL w="1270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solidFill>
                      <a:schemeClr val="accent3">
                        <a:lumMod val="40000"/>
                        <a:lumOff val="60000"/>
                      </a:schemeClr>
                    </a:solidFill>
                  </a:tcPr>
                </a:tc>
              </a:tr>
              <a:tr h="543477">
                <a:tc vMerge="1">
                  <a:txBody>
                    <a:bodyPr/>
                    <a:lstStyle/>
                    <a:p>
                      <a:endParaRPr lang="bg-BG"/>
                    </a:p>
                  </a:txBody>
                  <a:tcPr/>
                </a:tc>
                <a:tc vMerge="1">
                  <a:txBody>
                    <a:bodyPr/>
                    <a:lstStyle/>
                    <a:p>
                      <a:endParaRPr lang="bg-BG"/>
                    </a:p>
                  </a:txBody>
                  <a:tcPr/>
                </a:tc>
                <a:tc>
                  <a:txBody>
                    <a:bodyPr/>
                    <a:lstStyle/>
                    <a:p>
                      <a:pPr algn="ctr">
                        <a:lnSpc>
                          <a:spcPct val="115000"/>
                        </a:lnSpc>
                        <a:spcAft>
                          <a:spcPts val="0"/>
                        </a:spcAft>
                      </a:pPr>
                      <a:r>
                        <a:rPr lang="en-GB" sz="1000" kern="1200" noProof="0" dirty="0" smtClean="0">
                          <a:solidFill>
                            <a:schemeClr val="accent2">
                              <a:lumMod val="75000"/>
                            </a:schemeClr>
                          </a:solidFill>
                          <a:effectLst/>
                          <a:latin typeface="Verdana" panose="020B0604030504040204" pitchFamily="34" charset="0"/>
                          <a:ea typeface="Verdana" panose="020B0604030504040204" pitchFamily="34" charset="0"/>
                          <a:cs typeface="Verdana" panose="020B0604030504040204" pitchFamily="34" charset="0"/>
                        </a:rPr>
                        <a:t>Soft measures</a:t>
                      </a:r>
                      <a:endParaRPr lang="en-GB" sz="1000" noProof="0" dirty="0">
                        <a:solidFill>
                          <a:schemeClr val="accent2">
                            <a:lumMod val="75000"/>
                          </a:schemeClr>
                        </a:solidFill>
                        <a:effectLst/>
                        <a:latin typeface="Verdana" panose="020B0604030504040204" pitchFamily="34" charset="0"/>
                        <a:ea typeface="Verdana" panose="020B0604030504040204" pitchFamily="34" charset="0"/>
                        <a:cs typeface="Verdana" panose="020B0604030504040204" pitchFamily="34" charset="0"/>
                      </a:endParaRPr>
                    </a:p>
                  </a:txBody>
                  <a:tcPr marL="22700" marR="22700" marT="4102" marB="0" anchor="ctr">
                    <a:lnL w="1270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solidFill>
                      <a:srgbClr val="F2FBD5"/>
                    </a:solidFill>
                  </a:tcPr>
                </a:tc>
                <a:tc>
                  <a:txBody>
                    <a:bodyPr/>
                    <a:lstStyle/>
                    <a:p>
                      <a:pPr algn="ctr">
                        <a:lnSpc>
                          <a:spcPct val="115000"/>
                        </a:lnSpc>
                        <a:spcAft>
                          <a:spcPts val="0"/>
                        </a:spcAft>
                      </a:pPr>
                      <a:r>
                        <a:rPr lang="en-GB" sz="1000" kern="1200" noProof="0" dirty="0" smtClean="0">
                          <a:solidFill>
                            <a:schemeClr val="accent2">
                              <a:lumMod val="75000"/>
                            </a:schemeClr>
                          </a:solidFill>
                          <a:effectLst/>
                          <a:latin typeface="Verdana" panose="020B0604030504040204" pitchFamily="34" charset="0"/>
                          <a:ea typeface="Verdana" panose="020B0604030504040204" pitchFamily="34" charset="0"/>
                          <a:cs typeface="Verdana" panose="020B0604030504040204" pitchFamily="34" charset="0"/>
                        </a:rPr>
                        <a:t>50.000-120.000</a:t>
                      </a:r>
                      <a:endParaRPr lang="en-GB" sz="1000" noProof="0" dirty="0">
                        <a:solidFill>
                          <a:schemeClr val="accent2">
                            <a:lumMod val="75000"/>
                          </a:schemeClr>
                        </a:solidFill>
                        <a:effectLst/>
                        <a:latin typeface="Verdana" panose="020B0604030504040204" pitchFamily="34" charset="0"/>
                        <a:ea typeface="Verdana" panose="020B0604030504040204" pitchFamily="34" charset="0"/>
                        <a:cs typeface="Verdana" panose="020B0604030504040204" pitchFamily="34" charset="0"/>
                      </a:endParaRPr>
                    </a:p>
                  </a:txBody>
                  <a:tcPr marL="22700" marR="22700" marT="4102" marB="0" anchor="ctr">
                    <a:lnL w="1270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solidFill>
                      <a:srgbClr val="F2FBD5"/>
                    </a:solidFill>
                  </a:tcPr>
                </a:tc>
                <a:tc>
                  <a:txBody>
                    <a:bodyPr/>
                    <a:lstStyle/>
                    <a:p>
                      <a:pPr algn="ctr">
                        <a:lnSpc>
                          <a:spcPct val="115000"/>
                        </a:lnSpc>
                        <a:spcAft>
                          <a:spcPts val="0"/>
                        </a:spcAft>
                      </a:pPr>
                      <a:r>
                        <a:rPr lang="en-GB" sz="1000" kern="1200" noProof="0" dirty="0" smtClean="0">
                          <a:solidFill>
                            <a:schemeClr val="accent2">
                              <a:lumMod val="75000"/>
                            </a:schemeClr>
                          </a:solidFill>
                          <a:effectLst/>
                          <a:latin typeface="Verdana" panose="020B0604030504040204" pitchFamily="34" charset="0"/>
                          <a:ea typeface="Verdana" panose="020B0604030504040204" pitchFamily="34" charset="0"/>
                          <a:cs typeface="Verdana" panose="020B0604030504040204" pitchFamily="34" charset="0"/>
                        </a:rPr>
                        <a:t>8-15</a:t>
                      </a:r>
                      <a:endParaRPr lang="en-GB" sz="1000" noProof="0" dirty="0">
                        <a:solidFill>
                          <a:schemeClr val="accent2">
                            <a:lumMod val="75000"/>
                          </a:schemeClr>
                        </a:solidFill>
                        <a:effectLst/>
                        <a:latin typeface="Verdana" panose="020B0604030504040204" pitchFamily="34" charset="0"/>
                        <a:ea typeface="Verdana" panose="020B0604030504040204" pitchFamily="34" charset="0"/>
                        <a:cs typeface="Verdana" panose="020B0604030504040204" pitchFamily="34" charset="0"/>
                      </a:endParaRPr>
                    </a:p>
                  </a:txBody>
                  <a:tcPr marL="22700" marR="22700" marT="4102" marB="0" anchor="ctr">
                    <a:lnL w="1270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solidFill>
                      <a:srgbClr val="F2FBD5"/>
                    </a:solidFill>
                  </a:tcPr>
                </a:tc>
              </a:tr>
              <a:tr h="257626">
                <a:tc vMerge="1">
                  <a:txBody>
                    <a:bodyPr/>
                    <a:lstStyle/>
                    <a:p>
                      <a:endParaRPr lang="bg-BG"/>
                    </a:p>
                  </a:txBody>
                  <a:tcPr/>
                </a:tc>
                <a:tc rowSpan="2">
                  <a:txBody>
                    <a:bodyPr/>
                    <a:lstStyle/>
                    <a:p>
                      <a:pPr>
                        <a:lnSpc>
                          <a:spcPct val="115000"/>
                        </a:lnSpc>
                        <a:spcAft>
                          <a:spcPts val="0"/>
                        </a:spcAft>
                      </a:pPr>
                      <a:r>
                        <a:rPr lang="en-GB" sz="1000" kern="1200" noProof="0" dirty="0" smtClean="0">
                          <a:solidFill>
                            <a:srgbClr val="003399"/>
                          </a:solidFill>
                          <a:effectLst/>
                          <a:latin typeface="Verdana" panose="020B0604030504040204" pitchFamily="34" charset="0"/>
                          <a:ea typeface="Verdana" panose="020B0604030504040204" pitchFamily="34" charset="0"/>
                          <a:cs typeface="Verdana" panose="020B0604030504040204" pitchFamily="34" charset="0"/>
                        </a:rPr>
                        <a:t>1.2. Improving the capacity for nature protection, sustainable use and management of common natural resources through cooperation initiatives in the cross-border area</a:t>
                      </a:r>
                      <a:endParaRPr lang="en-GB" sz="1000" kern="1200" noProof="0" dirty="0">
                        <a:solidFill>
                          <a:srgbClr val="003399"/>
                        </a:solidFill>
                        <a:effectLst/>
                        <a:latin typeface="Verdana" panose="020B0604030504040204" pitchFamily="34" charset="0"/>
                        <a:ea typeface="Verdana" panose="020B0604030504040204" pitchFamily="34" charset="0"/>
                        <a:cs typeface="Verdana" panose="020B0604030504040204" pitchFamily="34" charset="0"/>
                      </a:endParaRPr>
                    </a:p>
                  </a:txBody>
                  <a:tcPr marL="22700" marR="22700" marT="4102" marB="0" anchor="ctr">
                    <a:lnL w="1270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solidFill>
                      <a:schemeClr val="accent3">
                        <a:lumMod val="40000"/>
                        <a:lumOff val="60000"/>
                      </a:schemeClr>
                    </a:solidFill>
                  </a:tcPr>
                </a:tc>
                <a:tc>
                  <a:txBody>
                    <a:bodyPr/>
                    <a:lstStyle/>
                    <a:p>
                      <a:pPr algn="ctr">
                        <a:lnSpc>
                          <a:spcPct val="115000"/>
                        </a:lnSpc>
                        <a:spcAft>
                          <a:spcPts val="0"/>
                        </a:spcAft>
                      </a:pPr>
                      <a:r>
                        <a:rPr lang="en-GB" sz="1000" kern="1200" noProof="0" dirty="0" smtClean="0">
                          <a:solidFill>
                            <a:srgbClr val="003399"/>
                          </a:solidFill>
                          <a:effectLst/>
                          <a:latin typeface="Verdana" panose="020B0604030504040204" pitchFamily="34" charset="0"/>
                          <a:ea typeface="Verdana" panose="020B0604030504040204" pitchFamily="34" charset="0"/>
                          <a:cs typeface="Verdana" panose="020B0604030504040204" pitchFamily="34" charset="0"/>
                        </a:rPr>
                        <a:t>Investment</a:t>
                      </a:r>
                      <a:endParaRPr lang="en-GB" sz="1000" noProof="0" dirty="0">
                        <a:solidFill>
                          <a:srgbClr val="003399"/>
                        </a:solidFill>
                        <a:effectLst/>
                        <a:latin typeface="Verdana" panose="020B0604030504040204" pitchFamily="34" charset="0"/>
                        <a:ea typeface="Verdana" panose="020B0604030504040204" pitchFamily="34" charset="0"/>
                        <a:cs typeface="Verdana" panose="020B0604030504040204" pitchFamily="34" charset="0"/>
                      </a:endParaRPr>
                    </a:p>
                  </a:txBody>
                  <a:tcPr marL="22700" marR="22700" marT="4102" marB="0" anchor="ctr">
                    <a:lnL w="1270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solidFill>
                      <a:schemeClr val="accent3">
                        <a:lumMod val="40000"/>
                        <a:lumOff val="60000"/>
                      </a:schemeClr>
                    </a:solidFill>
                  </a:tcPr>
                </a:tc>
                <a:tc>
                  <a:txBody>
                    <a:bodyPr/>
                    <a:lstStyle/>
                    <a:p>
                      <a:pPr algn="ctr">
                        <a:lnSpc>
                          <a:spcPct val="115000"/>
                        </a:lnSpc>
                        <a:spcAft>
                          <a:spcPts val="0"/>
                        </a:spcAft>
                      </a:pPr>
                      <a:r>
                        <a:rPr lang="en-GB" sz="1000" kern="1200" noProof="0" dirty="0" smtClean="0">
                          <a:solidFill>
                            <a:srgbClr val="003399"/>
                          </a:solidFill>
                          <a:effectLst/>
                          <a:latin typeface="Verdana" panose="020B0604030504040204" pitchFamily="34" charset="0"/>
                          <a:ea typeface="Verdana" panose="020B0604030504040204" pitchFamily="34" charset="0"/>
                          <a:cs typeface="Verdana" panose="020B0604030504040204" pitchFamily="34" charset="0"/>
                        </a:rPr>
                        <a:t>250.000-400.000</a:t>
                      </a:r>
                      <a:endParaRPr lang="en-GB" sz="1000" noProof="0" dirty="0">
                        <a:solidFill>
                          <a:srgbClr val="003399"/>
                        </a:solidFill>
                        <a:effectLst/>
                        <a:latin typeface="Verdana" panose="020B0604030504040204" pitchFamily="34" charset="0"/>
                        <a:ea typeface="Verdana" panose="020B0604030504040204" pitchFamily="34" charset="0"/>
                        <a:cs typeface="Verdana" panose="020B0604030504040204" pitchFamily="34" charset="0"/>
                      </a:endParaRPr>
                    </a:p>
                  </a:txBody>
                  <a:tcPr marL="22700" marR="22700" marT="4102" marB="0" anchor="ctr">
                    <a:lnL w="1270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solidFill>
                      <a:schemeClr val="accent3">
                        <a:lumMod val="40000"/>
                        <a:lumOff val="60000"/>
                      </a:schemeClr>
                    </a:solidFill>
                  </a:tcPr>
                </a:tc>
                <a:tc>
                  <a:txBody>
                    <a:bodyPr/>
                    <a:lstStyle/>
                    <a:p>
                      <a:pPr algn="ctr">
                        <a:lnSpc>
                          <a:spcPct val="115000"/>
                        </a:lnSpc>
                        <a:spcAft>
                          <a:spcPts val="0"/>
                        </a:spcAft>
                      </a:pPr>
                      <a:r>
                        <a:rPr lang="en-GB" sz="1000" kern="1200" noProof="0" dirty="0" smtClean="0">
                          <a:solidFill>
                            <a:srgbClr val="003399"/>
                          </a:solidFill>
                          <a:effectLst/>
                          <a:latin typeface="Verdana" panose="020B0604030504040204" pitchFamily="34" charset="0"/>
                          <a:ea typeface="Verdana" panose="020B0604030504040204" pitchFamily="34" charset="0"/>
                          <a:cs typeface="Verdana" panose="020B0604030504040204" pitchFamily="34" charset="0"/>
                        </a:rPr>
                        <a:t>12-24</a:t>
                      </a:r>
                      <a:endParaRPr lang="en-GB" sz="1000" noProof="0" dirty="0">
                        <a:solidFill>
                          <a:srgbClr val="003399"/>
                        </a:solidFill>
                        <a:effectLst/>
                        <a:latin typeface="Verdana" panose="020B0604030504040204" pitchFamily="34" charset="0"/>
                        <a:ea typeface="Verdana" panose="020B0604030504040204" pitchFamily="34" charset="0"/>
                        <a:cs typeface="Verdana" panose="020B0604030504040204" pitchFamily="34" charset="0"/>
                      </a:endParaRPr>
                    </a:p>
                  </a:txBody>
                  <a:tcPr marL="22700" marR="22700" marT="4102" marB="0" anchor="ctr">
                    <a:lnL w="12700" cap="flat" cmpd="sng" algn="ctr">
                      <a:solidFill>
                        <a:srgbClr val="003399"/>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solidFill>
                      <a:schemeClr val="accent3">
                        <a:lumMod val="40000"/>
                        <a:lumOff val="60000"/>
                      </a:schemeClr>
                    </a:solidFill>
                  </a:tcPr>
                </a:tc>
              </a:tr>
              <a:tr h="833429">
                <a:tc vMerge="1">
                  <a:txBody>
                    <a:bodyPr/>
                    <a:lstStyle/>
                    <a:p>
                      <a:endParaRPr lang="bg-BG"/>
                    </a:p>
                  </a:txBody>
                  <a:tcPr/>
                </a:tc>
                <a:tc vMerge="1">
                  <a:txBody>
                    <a:bodyPr/>
                    <a:lstStyle/>
                    <a:p>
                      <a:endParaRPr lang="bg-BG"/>
                    </a:p>
                  </a:txBody>
                  <a:tcPr/>
                </a:tc>
                <a:tc>
                  <a:txBody>
                    <a:bodyPr/>
                    <a:lstStyle/>
                    <a:p>
                      <a:pPr algn="ctr">
                        <a:lnSpc>
                          <a:spcPct val="115000"/>
                        </a:lnSpc>
                        <a:spcAft>
                          <a:spcPts val="0"/>
                        </a:spcAft>
                      </a:pPr>
                      <a:r>
                        <a:rPr lang="en-GB" sz="1000" kern="1200" noProof="0" dirty="0" smtClean="0">
                          <a:solidFill>
                            <a:srgbClr val="003399"/>
                          </a:solidFill>
                          <a:effectLst/>
                          <a:latin typeface="Verdana" panose="020B0604030504040204" pitchFamily="34" charset="0"/>
                          <a:ea typeface="Verdana" panose="020B0604030504040204" pitchFamily="34" charset="0"/>
                          <a:cs typeface="Verdana" panose="020B0604030504040204" pitchFamily="34" charset="0"/>
                        </a:rPr>
                        <a:t>Soft measures</a:t>
                      </a:r>
                      <a:endParaRPr lang="en-GB" sz="1000" noProof="0" dirty="0">
                        <a:solidFill>
                          <a:srgbClr val="003399"/>
                        </a:solidFill>
                        <a:effectLst/>
                        <a:latin typeface="Verdana" panose="020B0604030504040204" pitchFamily="34" charset="0"/>
                        <a:ea typeface="Verdana" panose="020B0604030504040204" pitchFamily="34" charset="0"/>
                        <a:cs typeface="Verdana" panose="020B0604030504040204" pitchFamily="34" charset="0"/>
                      </a:endParaRPr>
                    </a:p>
                  </a:txBody>
                  <a:tcPr marL="22700" marR="22700" marT="4102" marB="0" anchor="ctr">
                    <a:lnL w="1270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solidFill>
                      <a:srgbClr val="F2FBD5"/>
                    </a:solidFill>
                  </a:tcPr>
                </a:tc>
                <a:tc>
                  <a:txBody>
                    <a:bodyPr/>
                    <a:lstStyle/>
                    <a:p>
                      <a:pPr algn="ctr">
                        <a:lnSpc>
                          <a:spcPct val="115000"/>
                        </a:lnSpc>
                        <a:spcAft>
                          <a:spcPts val="0"/>
                        </a:spcAft>
                      </a:pPr>
                      <a:r>
                        <a:rPr lang="en-GB" sz="1000" kern="1200" noProof="0" dirty="0" smtClean="0">
                          <a:solidFill>
                            <a:srgbClr val="003399"/>
                          </a:solidFill>
                          <a:effectLst/>
                          <a:latin typeface="Verdana" panose="020B0604030504040204" pitchFamily="34" charset="0"/>
                          <a:ea typeface="Verdana" panose="020B0604030504040204" pitchFamily="34" charset="0"/>
                          <a:cs typeface="Verdana" panose="020B0604030504040204" pitchFamily="34" charset="0"/>
                        </a:rPr>
                        <a:t>50.000-120.000</a:t>
                      </a:r>
                      <a:endParaRPr lang="en-GB" sz="1000" noProof="0" dirty="0">
                        <a:solidFill>
                          <a:srgbClr val="003399"/>
                        </a:solidFill>
                        <a:effectLst/>
                        <a:latin typeface="Verdana" panose="020B0604030504040204" pitchFamily="34" charset="0"/>
                        <a:ea typeface="Verdana" panose="020B0604030504040204" pitchFamily="34" charset="0"/>
                        <a:cs typeface="Verdana" panose="020B0604030504040204" pitchFamily="34" charset="0"/>
                      </a:endParaRPr>
                    </a:p>
                  </a:txBody>
                  <a:tcPr marL="22700" marR="22700" marT="4102" marB="0" anchor="ctr">
                    <a:lnL w="1270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solidFill>
                      <a:srgbClr val="F2FBD5"/>
                    </a:solidFill>
                  </a:tcPr>
                </a:tc>
                <a:tc>
                  <a:txBody>
                    <a:bodyPr/>
                    <a:lstStyle/>
                    <a:p>
                      <a:pPr algn="ctr">
                        <a:lnSpc>
                          <a:spcPct val="115000"/>
                        </a:lnSpc>
                        <a:spcAft>
                          <a:spcPts val="0"/>
                        </a:spcAft>
                      </a:pPr>
                      <a:r>
                        <a:rPr lang="en-GB" sz="1000" kern="1200" noProof="0" dirty="0" smtClean="0">
                          <a:solidFill>
                            <a:srgbClr val="003399"/>
                          </a:solidFill>
                          <a:effectLst/>
                          <a:latin typeface="Verdana" panose="020B0604030504040204" pitchFamily="34" charset="0"/>
                          <a:ea typeface="Verdana" panose="020B0604030504040204" pitchFamily="34" charset="0"/>
                          <a:cs typeface="Verdana" panose="020B0604030504040204" pitchFamily="34" charset="0"/>
                        </a:rPr>
                        <a:t>8-15</a:t>
                      </a:r>
                      <a:endParaRPr lang="en-GB" sz="1000" noProof="0" dirty="0">
                        <a:solidFill>
                          <a:srgbClr val="003399"/>
                        </a:solidFill>
                        <a:effectLst/>
                        <a:latin typeface="Verdana" panose="020B0604030504040204" pitchFamily="34" charset="0"/>
                        <a:ea typeface="Verdana" panose="020B0604030504040204" pitchFamily="34" charset="0"/>
                        <a:cs typeface="Verdana" panose="020B0604030504040204" pitchFamily="34" charset="0"/>
                      </a:endParaRPr>
                    </a:p>
                  </a:txBody>
                  <a:tcPr marL="22700" marR="22700" marT="4102" marB="0" anchor="ctr">
                    <a:lnL w="1270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solidFill>
                      <a:srgbClr val="F2FBD5"/>
                    </a:solidFill>
                  </a:tcPr>
                </a:tc>
              </a:tr>
              <a:tr h="1091055">
                <a:tc rowSpan="3">
                  <a:txBody>
                    <a:bodyPr/>
                    <a:lstStyle/>
                    <a:p>
                      <a:pPr>
                        <a:lnSpc>
                          <a:spcPct val="115000"/>
                        </a:lnSpc>
                        <a:spcAft>
                          <a:spcPts val="0"/>
                        </a:spcAft>
                      </a:pPr>
                      <a:r>
                        <a:rPr lang="en-GB" sz="1000" kern="1200" noProof="0" dirty="0" smtClean="0">
                          <a:solidFill>
                            <a:srgbClr val="003399"/>
                          </a:solidFill>
                          <a:effectLst/>
                          <a:latin typeface="Verdana" panose="020B0604030504040204" pitchFamily="34" charset="0"/>
                          <a:ea typeface="Verdana" panose="020B0604030504040204" pitchFamily="34" charset="0"/>
                          <a:cs typeface="Verdana" panose="020B0604030504040204" pitchFamily="34" charset="0"/>
                        </a:rPr>
                        <a:t>Priority axis 2  </a:t>
                      </a:r>
                    </a:p>
                    <a:p>
                      <a:pPr>
                        <a:lnSpc>
                          <a:spcPct val="115000"/>
                        </a:lnSpc>
                        <a:spcAft>
                          <a:spcPts val="0"/>
                        </a:spcAft>
                      </a:pPr>
                      <a:r>
                        <a:rPr lang="en-GB" sz="1000" b="1" kern="1200" noProof="0" dirty="0" smtClean="0">
                          <a:solidFill>
                            <a:srgbClr val="003399"/>
                          </a:solidFill>
                          <a:effectLst/>
                          <a:latin typeface="Verdana" panose="020B0604030504040204" pitchFamily="34" charset="0"/>
                          <a:ea typeface="Verdana" panose="020B0604030504040204" pitchFamily="34" charset="0"/>
                          <a:cs typeface="Verdana" panose="020B0604030504040204" pitchFamily="34" charset="0"/>
                        </a:rPr>
                        <a:t>Sustainable tourism</a:t>
                      </a:r>
                    </a:p>
                    <a:p>
                      <a:pPr>
                        <a:lnSpc>
                          <a:spcPct val="115000"/>
                        </a:lnSpc>
                        <a:spcAft>
                          <a:spcPts val="0"/>
                        </a:spcAft>
                      </a:pPr>
                      <a:endParaRPr lang="en-GB" sz="1000" b="1" kern="1200" noProof="0" dirty="0" smtClean="0">
                        <a:solidFill>
                          <a:srgbClr val="003399"/>
                        </a:solidFill>
                        <a:effectLst/>
                        <a:latin typeface="Verdana" panose="020B0604030504040204" pitchFamily="34" charset="0"/>
                        <a:ea typeface="Verdana" panose="020B0604030504040204" pitchFamily="34" charset="0"/>
                        <a:cs typeface="Verdana" panose="020B0604030504040204" pitchFamily="34" charset="0"/>
                      </a:endParaRPr>
                    </a:p>
                    <a:p>
                      <a:pPr>
                        <a:lnSpc>
                          <a:spcPct val="115000"/>
                        </a:lnSpc>
                        <a:spcAft>
                          <a:spcPts val="0"/>
                        </a:spcAft>
                      </a:pPr>
                      <a:endParaRPr lang="en-GB" sz="1000" b="1" noProof="0" dirty="0">
                        <a:solidFill>
                          <a:srgbClr val="003399"/>
                        </a:solidFill>
                        <a:effectLst/>
                        <a:latin typeface="Verdana" panose="020B0604030504040204" pitchFamily="34" charset="0"/>
                        <a:ea typeface="Verdana" panose="020B0604030504040204" pitchFamily="34" charset="0"/>
                        <a:cs typeface="Verdana" panose="020B0604030504040204" pitchFamily="34" charset="0"/>
                      </a:endParaRPr>
                    </a:p>
                  </a:txBody>
                  <a:tcPr marL="22700" marR="22700" marT="4102" marB="0">
                    <a:lnL w="1270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solidFill>
                      <a:schemeClr val="accent4">
                        <a:lumMod val="40000"/>
                        <a:lumOff val="60000"/>
                      </a:schemeClr>
                    </a:solidFill>
                  </a:tcPr>
                </a:tc>
                <a:tc>
                  <a:txBody>
                    <a:bodyPr/>
                    <a:lstStyle/>
                    <a:p>
                      <a:pPr algn="l">
                        <a:spcAft>
                          <a:spcPts val="0"/>
                        </a:spcAft>
                      </a:pPr>
                      <a:r>
                        <a:rPr lang="en-GB" sz="1000" noProof="0" dirty="0" smtClean="0">
                          <a:solidFill>
                            <a:srgbClr val="003399"/>
                          </a:solidFill>
                          <a:effectLst/>
                          <a:latin typeface="Verdana" panose="020B0604030504040204" pitchFamily="34" charset="0"/>
                          <a:ea typeface="Verdana" panose="020B0604030504040204" pitchFamily="34" charset="0"/>
                          <a:cs typeface="Verdana" panose="020B0604030504040204" pitchFamily="34" charset="0"/>
                        </a:rPr>
                        <a:t>2.1. Increasing the touristic attractiveness of the cross-border area through better utilisation of natural, cultural and historical heritage and related infrastructure</a:t>
                      </a:r>
                      <a:endParaRPr lang="en-GB" sz="1000" noProof="0" dirty="0">
                        <a:solidFill>
                          <a:srgbClr val="003399"/>
                        </a:solidFill>
                        <a:effectLst/>
                        <a:latin typeface="Verdana" panose="020B0604030504040204" pitchFamily="34" charset="0"/>
                        <a:ea typeface="Verdana" panose="020B0604030504040204" pitchFamily="34" charset="0"/>
                        <a:cs typeface="Verdana" panose="020B0604030504040204" pitchFamily="34" charset="0"/>
                      </a:endParaRPr>
                    </a:p>
                  </a:txBody>
                  <a:tcPr marL="52901" marR="52901" marT="0" marB="0" anchor="ctr">
                    <a:lnL w="1270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solidFill>
                      <a:schemeClr val="accent4">
                        <a:lumMod val="40000"/>
                        <a:lumOff val="60000"/>
                      </a:schemeClr>
                    </a:solidFill>
                  </a:tcPr>
                </a:tc>
                <a:tc>
                  <a:txBody>
                    <a:bodyPr/>
                    <a:lstStyle/>
                    <a:p>
                      <a:pPr algn="ctr">
                        <a:lnSpc>
                          <a:spcPct val="115000"/>
                        </a:lnSpc>
                        <a:spcAft>
                          <a:spcPts val="0"/>
                        </a:spcAft>
                      </a:pPr>
                      <a:r>
                        <a:rPr lang="en-GB" sz="1000" kern="1200" noProof="0" dirty="0" smtClean="0">
                          <a:solidFill>
                            <a:srgbClr val="003399"/>
                          </a:solidFill>
                          <a:effectLst/>
                          <a:latin typeface="Verdana" panose="020B0604030504040204" pitchFamily="34" charset="0"/>
                          <a:ea typeface="Verdana" panose="020B0604030504040204" pitchFamily="34" charset="0"/>
                          <a:cs typeface="Verdana" panose="020B0604030504040204" pitchFamily="34" charset="0"/>
                        </a:rPr>
                        <a:t>Investment</a:t>
                      </a:r>
                      <a:endParaRPr lang="en-GB" sz="1000" noProof="0" dirty="0" smtClean="0">
                        <a:solidFill>
                          <a:srgbClr val="003399"/>
                        </a:solidFill>
                        <a:effectLst/>
                        <a:latin typeface="Verdana" panose="020B0604030504040204" pitchFamily="34" charset="0"/>
                        <a:ea typeface="Verdana" panose="020B0604030504040204" pitchFamily="34" charset="0"/>
                        <a:cs typeface="Verdana" panose="020B0604030504040204" pitchFamily="34" charset="0"/>
                      </a:endParaRPr>
                    </a:p>
                    <a:p>
                      <a:pPr algn="ctr">
                        <a:lnSpc>
                          <a:spcPct val="115000"/>
                        </a:lnSpc>
                        <a:spcAft>
                          <a:spcPts val="0"/>
                        </a:spcAft>
                      </a:pPr>
                      <a:r>
                        <a:rPr lang="en-GB" sz="1000" kern="1200" noProof="0" dirty="0" smtClean="0">
                          <a:solidFill>
                            <a:srgbClr val="003399"/>
                          </a:solidFill>
                          <a:effectLst/>
                          <a:latin typeface="Verdana" panose="020B0604030504040204" pitchFamily="34" charset="0"/>
                          <a:ea typeface="Verdana" panose="020B0604030504040204" pitchFamily="34" charset="0"/>
                          <a:cs typeface="Verdana" panose="020B0604030504040204" pitchFamily="34" charset="0"/>
                        </a:rPr>
                        <a:t> </a:t>
                      </a:r>
                      <a:endParaRPr lang="en-GB" sz="1000" noProof="0" dirty="0">
                        <a:solidFill>
                          <a:srgbClr val="003399"/>
                        </a:solidFill>
                        <a:effectLst/>
                        <a:latin typeface="Verdana" panose="020B0604030504040204" pitchFamily="34" charset="0"/>
                        <a:ea typeface="Verdana" panose="020B0604030504040204" pitchFamily="34" charset="0"/>
                        <a:cs typeface="Verdana" panose="020B0604030504040204" pitchFamily="34" charset="0"/>
                      </a:endParaRPr>
                    </a:p>
                  </a:txBody>
                  <a:tcPr marL="22700" marR="22700" marT="4102" marB="0" anchor="ctr">
                    <a:lnL w="1270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solidFill>
                      <a:schemeClr val="accent4">
                        <a:lumMod val="40000"/>
                        <a:lumOff val="60000"/>
                      </a:schemeClr>
                    </a:solidFill>
                  </a:tcPr>
                </a:tc>
                <a:tc>
                  <a:txBody>
                    <a:bodyPr/>
                    <a:lstStyle/>
                    <a:p>
                      <a:pPr algn="ctr">
                        <a:lnSpc>
                          <a:spcPct val="115000"/>
                        </a:lnSpc>
                        <a:spcAft>
                          <a:spcPts val="0"/>
                        </a:spcAft>
                      </a:pPr>
                      <a:r>
                        <a:rPr lang="en-GB" sz="1000" kern="1200" noProof="0" dirty="0" smtClean="0">
                          <a:solidFill>
                            <a:srgbClr val="003399"/>
                          </a:solidFill>
                          <a:effectLst/>
                          <a:latin typeface="Verdana" panose="020B0604030504040204" pitchFamily="34" charset="0"/>
                          <a:ea typeface="Verdana" panose="020B0604030504040204" pitchFamily="34" charset="0"/>
                          <a:cs typeface="Verdana" panose="020B0604030504040204" pitchFamily="34" charset="0"/>
                        </a:rPr>
                        <a:t>250.000-500.000</a:t>
                      </a:r>
                      <a:endParaRPr lang="en-GB" sz="1000" noProof="0" dirty="0" smtClean="0">
                        <a:solidFill>
                          <a:srgbClr val="003399"/>
                        </a:solidFill>
                        <a:effectLst/>
                        <a:latin typeface="Verdana" panose="020B0604030504040204" pitchFamily="34" charset="0"/>
                        <a:ea typeface="Verdana" panose="020B0604030504040204" pitchFamily="34" charset="0"/>
                        <a:cs typeface="Verdana" panose="020B0604030504040204" pitchFamily="34" charset="0"/>
                      </a:endParaRPr>
                    </a:p>
                    <a:p>
                      <a:pPr algn="ctr">
                        <a:lnSpc>
                          <a:spcPct val="115000"/>
                        </a:lnSpc>
                        <a:spcAft>
                          <a:spcPts val="0"/>
                        </a:spcAft>
                      </a:pPr>
                      <a:r>
                        <a:rPr lang="en-GB" sz="1000" kern="1200" noProof="0" dirty="0" smtClean="0">
                          <a:solidFill>
                            <a:srgbClr val="003399"/>
                          </a:solidFill>
                          <a:effectLst/>
                          <a:latin typeface="Verdana" panose="020B0604030504040204" pitchFamily="34" charset="0"/>
                          <a:ea typeface="Verdana" panose="020B0604030504040204" pitchFamily="34" charset="0"/>
                          <a:cs typeface="Verdana" panose="020B0604030504040204" pitchFamily="34" charset="0"/>
                        </a:rPr>
                        <a:t> </a:t>
                      </a:r>
                      <a:endParaRPr lang="en-GB" sz="1000" noProof="0" dirty="0">
                        <a:solidFill>
                          <a:srgbClr val="003399"/>
                        </a:solidFill>
                        <a:effectLst/>
                        <a:latin typeface="Verdana" panose="020B0604030504040204" pitchFamily="34" charset="0"/>
                        <a:ea typeface="Verdana" panose="020B0604030504040204" pitchFamily="34" charset="0"/>
                        <a:cs typeface="Verdana" panose="020B0604030504040204" pitchFamily="34" charset="0"/>
                      </a:endParaRPr>
                    </a:p>
                  </a:txBody>
                  <a:tcPr marL="22700" marR="22700" marT="4102" marB="0" anchor="ctr">
                    <a:lnL w="1270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solidFill>
                      <a:schemeClr val="accent4">
                        <a:lumMod val="40000"/>
                        <a:lumOff val="60000"/>
                      </a:schemeClr>
                    </a:solidFill>
                  </a:tcPr>
                </a:tc>
                <a:tc>
                  <a:txBody>
                    <a:bodyPr/>
                    <a:lstStyle/>
                    <a:p>
                      <a:pPr algn="ctr">
                        <a:lnSpc>
                          <a:spcPct val="115000"/>
                        </a:lnSpc>
                        <a:spcAft>
                          <a:spcPts val="0"/>
                        </a:spcAft>
                      </a:pPr>
                      <a:r>
                        <a:rPr lang="en-GB" sz="1000" kern="1200" noProof="0" dirty="0" smtClean="0">
                          <a:solidFill>
                            <a:srgbClr val="003399"/>
                          </a:solidFill>
                          <a:effectLst/>
                          <a:latin typeface="Verdana" panose="020B0604030504040204" pitchFamily="34" charset="0"/>
                          <a:ea typeface="Verdana" panose="020B0604030504040204" pitchFamily="34" charset="0"/>
                          <a:cs typeface="Verdana" panose="020B0604030504040204" pitchFamily="34" charset="0"/>
                        </a:rPr>
                        <a:t>12-24</a:t>
                      </a:r>
                      <a:endParaRPr lang="en-GB" sz="1000" noProof="0" dirty="0" smtClean="0">
                        <a:solidFill>
                          <a:srgbClr val="003399"/>
                        </a:solidFill>
                        <a:effectLst/>
                        <a:latin typeface="Verdana" panose="020B0604030504040204" pitchFamily="34" charset="0"/>
                        <a:ea typeface="Verdana" panose="020B0604030504040204" pitchFamily="34" charset="0"/>
                        <a:cs typeface="Verdana" panose="020B0604030504040204" pitchFamily="34" charset="0"/>
                      </a:endParaRPr>
                    </a:p>
                    <a:p>
                      <a:pPr algn="ctr">
                        <a:lnSpc>
                          <a:spcPct val="115000"/>
                        </a:lnSpc>
                        <a:spcAft>
                          <a:spcPts val="0"/>
                        </a:spcAft>
                      </a:pPr>
                      <a:r>
                        <a:rPr lang="en-GB" sz="1000" kern="1200" noProof="0" dirty="0" smtClean="0">
                          <a:solidFill>
                            <a:srgbClr val="003399"/>
                          </a:solidFill>
                          <a:effectLst/>
                          <a:latin typeface="Verdana" panose="020B0604030504040204" pitchFamily="34" charset="0"/>
                          <a:ea typeface="Verdana" panose="020B0604030504040204" pitchFamily="34" charset="0"/>
                          <a:cs typeface="Verdana" panose="020B0604030504040204" pitchFamily="34" charset="0"/>
                        </a:rPr>
                        <a:t> </a:t>
                      </a:r>
                      <a:endParaRPr lang="en-GB" sz="1000" noProof="0" dirty="0">
                        <a:solidFill>
                          <a:srgbClr val="003399"/>
                        </a:solidFill>
                        <a:effectLst/>
                        <a:latin typeface="Verdana" panose="020B0604030504040204" pitchFamily="34" charset="0"/>
                        <a:ea typeface="Verdana" panose="020B0604030504040204" pitchFamily="34" charset="0"/>
                        <a:cs typeface="Verdana" panose="020B0604030504040204" pitchFamily="34" charset="0"/>
                      </a:endParaRPr>
                    </a:p>
                  </a:txBody>
                  <a:tcPr marL="22700" marR="22700" marT="4102" marB="0" anchor="ctr">
                    <a:lnL w="1270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solidFill>
                      <a:schemeClr val="accent4">
                        <a:lumMod val="40000"/>
                        <a:lumOff val="60000"/>
                      </a:schemeClr>
                    </a:solidFill>
                  </a:tcPr>
                </a:tc>
              </a:tr>
              <a:tr h="547579">
                <a:tc vMerge="1">
                  <a:txBody>
                    <a:bodyPr/>
                    <a:lstStyle/>
                    <a:p>
                      <a:endParaRPr lang="bg-BG"/>
                    </a:p>
                  </a:txBody>
                  <a:tcPr/>
                </a:tc>
                <a:tc>
                  <a:txBody>
                    <a:bodyPr/>
                    <a:lstStyle/>
                    <a:p>
                      <a:pPr algn="l">
                        <a:spcAft>
                          <a:spcPts val="0"/>
                        </a:spcAft>
                      </a:pPr>
                      <a:r>
                        <a:rPr lang="en-GB" sz="1000" noProof="0" dirty="0" smtClean="0">
                          <a:solidFill>
                            <a:srgbClr val="003399"/>
                          </a:solidFill>
                          <a:effectLst/>
                          <a:latin typeface="Verdana" panose="020B0604030504040204" pitchFamily="34" charset="0"/>
                          <a:ea typeface="Verdana" panose="020B0604030504040204" pitchFamily="34" charset="0"/>
                          <a:cs typeface="Verdana" panose="020B0604030504040204" pitchFamily="34" charset="0"/>
                        </a:rPr>
                        <a:t>2.2. Increasing the cross-border tourism potential by developing common destinations</a:t>
                      </a:r>
                      <a:endParaRPr lang="en-GB" sz="1000" noProof="0" dirty="0">
                        <a:solidFill>
                          <a:srgbClr val="003399"/>
                        </a:solidFill>
                        <a:effectLst/>
                        <a:latin typeface="Verdana" panose="020B0604030504040204" pitchFamily="34" charset="0"/>
                        <a:ea typeface="Verdana" panose="020B0604030504040204" pitchFamily="34" charset="0"/>
                        <a:cs typeface="Verdana" panose="020B0604030504040204" pitchFamily="34" charset="0"/>
                      </a:endParaRPr>
                    </a:p>
                  </a:txBody>
                  <a:tcPr marL="52901" marR="52901" marT="0" marB="0">
                    <a:lnL w="1270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solidFill>
                      <a:schemeClr val="accent4">
                        <a:lumMod val="20000"/>
                        <a:lumOff val="80000"/>
                      </a:schemeClr>
                    </a:solidFill>
                  </a:tcPr>
                </a:tc>
                <a:tc>
                  <a:txBody>
                    <a:bodyPr/>
                    <a:lstStyle/>
                    <a:p>
                      <a:pPr algn="ctr">
                        <a:lnSpc>
                          <a:spcPct val="115000"/>
                        </a:lnSpc>
                        <a:spcAft>
                          <a:spcPts val="0"/>
                        </a:spcAft>
                      </a:pPr>
                      <a:r>
                        <a:rPr lang="en-GB" sz="1000" kern="1200" noProof="0" dirty="0" smtClean="0">
                          <a:solidFill>
                            <a:srgbClr val="003399"/>
                          </a:solidFill>
                          <a:effectLst/>
                          <a:latin typeface="Verdana" panose="020B0604030504040204" pitchFamily="34" charset="0"/>
                          <a:ea typeface="Verdana" panose="020B0604030504040204" pitchFamily="34" charset="0"/>
                          <a:cs typeface="Verdana" panose="020B0604030504040204" pitchFamily="34" charset="0"/>
                        </a:rPr>
                        <a:t>Soft measures</a:t>
                      </a:r>
                      <a:endParaRPr lang="en-GB" sz="1000" noProof="0" dirty="0">
                        <a:solidFill>
                          <a:srgbClr val="003399"/>
                        </a:solidFill>
                        <a:effectLst/>
                        <a:latin typeface="Verdana" panose="020B0604030504040204" pitchFamily="34" charset="0"/>
                        <a:ea typeface="Verdana" panose="020B0604030504040204" pitchFamily="34" charset="0"/>
                        <a:cs typeface="Verdana" panose="020B0604030504040204" pitchFamily="34" charset="0"/>
                      </a:endParaRPr>
                    </a:p>
                  </a:txBody>
                  <a:tcPr marL="22700" marR="22700" marT="4102" marB="0" anchor="ctr">
                    <a:lnL w="1270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solidFill>
                      <a:schemeClr val="accent4">
                        <a:lumMod val="20000"/>
                        <a:lumOff val="80000"/>
                      </a:schemeClr>
                    </a:solidFill>
                  </a:tcPr>
                </a:tc>
                <a:tc>
                  <a:txBody>
                    <a:bodyPr/>
                    <a:lstStyle/>
                    <a:p>
                      <a:pPr algn="ctr">
                        <a:lnSpc>
                          <a:spcPct val="115000"/>
                        </a:lnSpc>
                        <a:spcAft>
                          <a:spcPts val="0"/>
                        </a:spcAft>
                      </a:pPr>
                      <a:r>
                        <a:rPr lang="en-GB" sz="1000" kern="1200" noProof="0" dirty="0" smtClean="0">
                          <a:solidFill>
                            <a:srgbClr val="003399"/>
                          </a:solidFill>
                          <a:effectLst/>
                          <a:latin typeface="Verdana" panose="020B0604030504040204" pitchFamily="34" charset="0"/>
                          <a:ea typeface="Verdana" panose="020B0604030504040204" pitchFamily="34" charset="0"/>
                          <a:cs typeface="Verdana" panose="020B0604030504040204" pitchFamily="34" charset="0"/>
                        </a:rPr>
                        <a:t>50.000-120.000</a:t>
                      </a:r>
                      <a:endParaRPr lang="en-GB" sz="1000" noProof="0" dirty="0">
                        <a:solidFill>
                          <a:srgbClr val="003399"/>
                        </a:solidFill>
                        <a:effectLst/>
                        <a:latin typeface="Verdana" panose="020B0604030504040204" pitchFamily="34" charset="0"/>
                        <a:ea typeface="Verdana" panose="020B0604030504040204" pitchFamily="34" charset="0"/>
                        <a:cs typeface="Verdana" panose="020B0604030504040204" pitchFamily="34" charset="0"/>
                      </a:endParaRPr>
                    </a:p>
                  </a:txBody>
                  <a:tcPr marL="22700" marR="22700" marT="4102" marB="0" anchor="ctr">
                    <a:lnL w="1270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solidFill>
                      <a:schemeClr val="accent4">
                        <a:lumMod val="20000"/>
                        <a:lumOff val="80000"/>
                      </a:schemeClr>
                    </a:solidFill>
                  </a:tcPr>
                </a:tc>
                <a:tc>
                  <a:txBody>
                    <a:bodyPr/>
                    <a:lstStyle/>
                    <a:p>
                      <a:pPr algn="ctr">
                        <a:lnSpc>
                          <a:spcPct val="115000"/>
                        </a:lnSpc>
                        <a:spcAft>
                          <a:spcPts val="0"/>
                        </a:spcAft>
                      </a:pPr>
                      <a:r>
                        <a:rPr lang="en-GB" sz="1000" kern="1200" noProof="0" dirty="0" smtClean="0">
                          <a:solidFill>
                            <a:srgbClr val="003399"/>
                          </a:solidFill>
                          <a:effectLst/>
                          <a:latin typeface="Verdana" panose="020B0604030504040204" pitchFamily="34" charset="0"/>
                          <a:ea typeface="Verdana" panose="020B0604030504040204" pitchFamily="34" charset="0"/>
                          <a:cs typeface="Verdana" panose="020B0604030504040204" pitchFamily="34" charset="0"/>
                        </a:rPr>
                        <a:t>8-15</a:t>
                      </a:r>
                      <a:endParaRPr lang="en-GB" sz="1000" noProof="0" dirty="0">
                        <a:solidFill>
                          <a:srgbClr val="003399"/>
                        </a:solidFill>
                        <a:effectLst/>
                        <a:latin typeface="Verdana" panose="020B0604030504040204" pitchFamily="34" charset="0"/>
                        <a:ea typeface="Verdana" panose="020B0604030504040204" pitchFamily="34" charset="0"/>
                        <a:cs typeface="Verdana" panose="020B0604030504040204" pitchFamily="34" charset="0"/>
                      </a:endParaRPr>
                    </a:p>
                  </a:txBody>
                  <a:tcPr marL="22700" marR="22700" marT="4102" marB="0" anchor="ctr">
                    <a:lnL w="1270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solidFill>
                      <a:schemeClr val="accent4">
                        <a:lumMod val="20000"/>
                        <a:lumOff val="80000"/>
                      </a:schemeClr>
                    </a:solidFill>
                  </a:tcPr>
                </a:tc>
              </a:tr>
              <a:tr h="638158">
                <a:tc vMerge="1">
                  <a:txBody>
                    <a:bodyPr/>
                    <a:lstStyle/>
                    <a:p>
                      <a:endParaRPr lang="bg-BG"/>
                    </a:p>
                  </a:txBody>
                  <a:tcPr/>
                </a:tc>
                <a:tc>
                  <a:txBody>
                    <a:bodyPr/>
                    <a:lstStyle/>
                    <a:p>
                      <a:pPr algn="l">
                        <a:spcAft>
                          <a:spcPts val="0"/>
                        </a:spcAft>
                      </a:pPr>
                      <a:r>
                        <a:rPr lang="en-GB" sz="1000" noProof="0" dirty="0" smtClean="0">
                          <a:solidFill>
                            <a:srgbClr val="003399"/>
                          </a:solidFill>
                          <a:effectLst/>
                          <a:latin typeface="Verdana" panose="020B0604030504040204" pitchFamily="34" charset="0"/>
                          <a:ea typeface="Verdana" panose="020B0604030504040204" pitchFamily="34" charset="0"/>
                          <a:cs typeface="Verdana" panose="020B0604030504040204" pitchFamily="34" charset="0"/>
                        </a:rPr>
                        <a:t>2.3. Increasing networking for development of sustainable tourism through cross-border cooperation initiatives</a:t>
                      </a:r>
                      <a:endParaRPr lang="en-GB" sz="1000" noProof="0" dirty="0">
                        <a:solidFill>
                          <a:srgbClr val="003399"/>
                        </a:solidFill>
                        <a:effectLst/>
                        <a:latin typeface="Verdana" panose="020B0604030504040204" pitchFamily="34" charset="0"/>
                        <a:ea typeface="Verdana" panose="020B0604030504040204" pitchFamily="34" charset="0"/>
                        <a:cs typeface="Verdana" panose="020B0604030504040204" pitchFamily="34" charset="0"/>
                      </a:endParaRPr>
                    </a:p>
                  </a:txBody>
                  <a:tcPr marL="52901" marR="52901" marT="0" marB="0">
                    <a:lnL w="1270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solidFill>
                      <a:schemeClr val="accent4">
                        <a:lumMod val="40000"/>
                        <a:lumOff val="60000"/>
                      </a:schemeClr>
                    </a:solidFill>
                  </a:tcPr>
                </a:tc>
                <a:tc>
                  <a:txBody>
                    <a:bodyPr/>
                    <a:lstStyle/>
                    <a:p>
                      <a:pPr algn="ctr">
                        <a:lnSpc>
                          <a:spcPct val="115000"/>
                        </a:lnSpc>
                        <a:spcAft>
                          <a:spcPts val="0"/>
                        </a:spcAft>
                      </a:pPr>
                      <a:r>
                        <a:rPr lang="en-GB" sz="1000" kern="1200" noProof="0" dirty="0" smtClean="0">
                          <a:solidFill>
                            <a:srgbClr val="003399"/>
                          </a:solidFill>
                          <a:effectLst/>
                          <a:latin typeface="Verdana" panose="020B0604030504040204" pitchFamily="34" charset="0"/>
                          <a:ea typeface="Verdana" panose="020B0604030504040204" pitchFamily="34" charset="0"/>
                          <a:cs typeface="Verdana" panose="020B0604030504040204" pitchFamily="34" charset="0"/>
                        </a:rPr>
                        <a:t>Soft measures</a:t>
                      </a:r>
                      <a:endParaRPr lang="en-GB" sz="1000" noProof="0" dirty="0">
                        <a:solidFill>
                          <a:srgbClr val="003399"/>
                        </a:solidFill>
                        <a:effectLst/>
                        <a:latin typeface="Verdana" panose="020B0604030504040204" pitchFamily="34" charset="0"/>
                        <a:ea typeface="Verdana" panose="020B0604030504040204" pitchFamily="34" charset="0"/>
                        <a:cs typeface="Verdana" panose="020B0604030504040204" pitchFamily="34" charset="0"/>
                      </a:endParaRPr>
                    </a:p>
                  </a:txBody>
                  <a:tcPr marL="22700" marR="22700" marT="4102" marB="0" anchor="ctr">
                    <a:lnL w="1270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solidFill>
                      <a:schemeClr val="accent4">
                        <a:lumMod val="40000"/>
                        <a:lumOff val="60000"/>
                      </a:schemeClr>
                    </a:solidFill>
                  </a:tcPr>
                </a:tc>
                <a:tc>
                  <a:txBody>
                    <a:bodyPr/>
                    <a:lstStyle/>
                    <a:p>
                      <a:pPr algn="ctr">
                        <a:lnSpc>
                          <a:spcPct val="115000"/>
                        </a:lnSpc>
                        <a:spcAft>
                          <a:spcPts val="0"/>
                        </a:spcAft>
                      </a:pPr>
                      <a:r>
                        <a:rPr lang="en-GB" sz="1000" kern="1200" noProof="0" dirty="0" smtClean="0">
                          <a:solidFill>
                            <a:srgbClr val="003399"/>
                          </a:solidFill>
                          <a:effectLst/>
                          <a:latin typeface="Verdana" panose="020B0604030504040204" pitchFamily="34" charset="0"/>
                          <a:ea typeface="Verdana" panose="020B0604030504040204" pitchFamily="34" charset="0"/>
                          <a:cs typeface="Verdana" panose="020B0604030504040204" pitchFamily="34" charset="0"/>
                        </a:rPr>
                        <a:t>50.000-100.000</a:t>
                      </a:r>
                      <a:endParaRPr lang="en-GB" sz="1000" noProof="0" dirty="0">
                        <a:solidFill>
                          <a:srgbClr val="003399"/>
                        </a:solidFill>
                        <a:effectLst/>
                        <a:latin typeface="Verdana" panose="020B0604030504040204" pitchFamily="34" charset="0"/>
                        <a:ea typeface="Verdana" panose="020B0604030504040204" pitchFamily="34" charset="0"/>
                        <a:cs typeface="Verdana" panose="020B0604030504040204" pitchFamily="34" charset="0"/>
                      </a:endParaRPr>
                    </a:p>
                  </a:txBody>
                  <a:tcPr marL="22700" marR="22700" marT="4102" marB="0" anchor="ctr">
                    <a:lnL w="1270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solidFill>
                      <a:schemeClr val="accent4">
                        <a:lumMod val="40000"/>
                        <a:lumOff val="60000"/>
                      </a:schemeClr>
                    </a:solidFill>
                  </a:tcPr>
                </a:tc>
                <a:tc>
                  <a:txBody>
                    <a:bodyPr/>
                    <a:lstStyle/>
                    <a:p>
                      <a:pPr algn="ctr">
                        <a:lnSpc>
                          <a:spcPct val="115000"/>
                        </a:lnSpc>
                        <a:spcAft>
                          <a:spcPts val="0"/>
                        </a:spcAft>
                      </a:pPr>
                      <a:r>
                        <a:rPr lang="en-GB" sz="1000" kern="1200" noProof="0" dirty="0" smtClean="0">
                          <a:solidFill>
                            <a:srgbClr val="003399"/>
                          </a:solidFill>
                          <a:effectLst/>
                          <a:latin typeface="Verdana" panose="020B0604030504040204" pitchFamily="34" charset="0"/>
                          <a:ea typeface="Verdana" panose="020B0604030504040204" pitchFamily="34" charset="0"/>
                          <a:cs typeface="Verdana" panose="020B0604030504040204" pitchFamily="34" charset="0"/>
                        </a:rPr>
                        <a:t>8-15</a:t>
                      </a:r>
                      <a:endParaRPr lang="en-GB" sz="1000" noProof="0" dirty="0">
                        <a:solidFill>
                          <a:srgbClr val="003399"/>
                        </a:solidFill>
                        <a:effectLst/>
                        <a:latin typeface="Verdana" panose="020B0604030504040204" pitchFamily="34" charset="0"/>
                        <a:ea typeface="Verdana" panose="020B0604030504040204" pitchFamily="34" charset="0"/>
                        <a:cs typeface="Verdana" panose="020B0604030504040204" pitchFamily="34" charset="0"/>
                      </a:endParaRPr>
                    </a:p>
                  </a:txBody>
                  <a:tcPr marL="22700" marR="22700" marT="4102" marB="0" anchor="ctr">
                    <a:lnL w="12700" cap="flat" cmpd="sng" algn="ctr">
                      <a:solidFill>
                        <a:srgbClr val="003399"/>
                      </a:solidFill>
                      <a:prstDash val="solid"/>
                      <a:round/>
                      <a:headEnd type="none" w="med" len="med"/>
                      <a:tailEnd type="none" w="med" len="med"/>
                    </a:lnL>
                    <a:lnR w="12700" cap="flat" cmpd="sng" algn="ctr">
                      <a:solidFill>
                        <a:srgbClr val="003399"/>
                      </a:solidFill>
                      <a:prstDash val="solid"/>
                      <a:round/>
                      <a:headEnd type="none" w="med" len="med"/>
                      <a:tailEnd type="none" w="med" len="med"/>
                    </a:lnR>
                    <a:lnT w="12700" cap="flat" cmpd="sng" algn="ctr">
                      <a:solidFill>
                        <a:srgbClr val="003399"/>
                      </a:solidFill>
                      <a:prstDash val="solid"/>
                      <a:round/>
                      <a:headEnd type="none" w="med" len="med"/>
                      <a:tailEnd type="none" w="med" len="med"/>
                    </a:lnT>
                    <a:lnB w="12700" cap="flat" cmpd="sng" algn="ctr">
                      <a:solidFill>
                        <a:srgbClr val="003399"/>
                      </a:solidFill>
                      <a:prstDash val="solid"/>
                      <a:round/>
                      <a:headEnd type="none" w="med" len="med"/>
                      <a:tailEnd type="none" w="med" len="med"/>
                    </a:lnB>
                    <a:solidFill>
                      <a:schemeClr val="accent4">
                        <a:lumMod val="40000"/>
                        <a:lumOff val="60000"/>
                      </a:schemeClr>
                    </a:solidFill>
                  </a:tcPr>
                </a:tc>
              </a:tr>
            </a:tbl>
          </a:graphicData>
        </a:graphic>
      </p:graphicFrame>
      <p:pic>
        <p:nvPicPr>
          <p:cNvPr id="1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7544" y="2780928"/>
            <a:ext cx="847725" cy="847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7543" y="4941168"/>
            <a:ext cx="809625" cy="752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5642607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ím 11"/>
          <p:cNvSpPr>
            <a:spLocks noGrp="1"/>
          </p:cNvSpPr>
          <p:nvPr>
            <p:ph type="title"/>
          </p:nvPr>
        </p:nvSpPr>
        <p:spPr>
          <a:xfrm>
            <a:off x="457200" y="265212"/>
            <a:ext cx="8229600" cy="1143000"/>
          </a:xfrm>
        </p:spPr>
        <p:txBody>
          <a:bodyPr rtlCol="0">
            <a:normAutofit/>
          </a:bodyPr>
          <a:lstStyle/>
          <a:p>
            <a:pPr eaLnBrk="1" fontAlgn="auto" hangingPunct="1">
              <a:spcAft>
                <a:spcPts val="0"/>
              </a:spcAft>
              <a:defRPr/>
            </a:pPr>
            <a:r>
              <a:rPr lang="en-US" sz="2400" b="1" cap="small" dirty="0" smtClean="0">
                <a:solidFill>
                  <a:srgbClr val="003399"/>
                </a:solidFill>
                <a:latin typeface="Verdana" pitchFamily="34" charset="0"/>
              </a:rPr>
              <a:t> programme </a:t>
            </a:r>
            <a:r>
              <a:rPr lang="en-US" sz="1800" b="1" cap="small" dirty="0" smtClean="0">
                <a:solidFill>
                  <a:srgbClr val="003399"/>
                </a:solidFill>
                <a:latin typeface="Verdana" pitchFamily="34" charset="0"/>
              </a:rPr>
              <a:t>INDICATORS</a:t>
            </a:r>
          </a:p>
        </p:txBody>
      </p:sp>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sp>
        <p:nvSpPr>
          <p:cNvPr id="5" name="Content Placeholder 4"/>
          <p:cNvSpPr>
            <a:spLocks noGrp="1"/>
          </p:cNvSpPr>
          <p:nvPr>
            <p:ph idx="1"/>
          </p:nvPr>
        </p:nvSpPr>
        <p:spPr>
          <a:xfrm>
            <a:off x="659223" y="2348880"/>
            <a:ext cx="8003232" cy="2232248"/>
          </a:xfrm>
        </p:spPr>
        <p:txBody>
          <a:bodyPr/>
          <a:lstStyle/>
          <a:p>
            <a:pPr algn="just">
              <a:spcBef>
                <a:spcPts val="0"/>
              </a:spcBef>
              <a:spcAft>
                <a:spcPts val="600"/>
              </a:spcAft>
              <a:buFont typeface="Wingdings" panose="05000000000000000000" pitchFamily="2" charset="2"/>
              <a:buChar char="Ø"/>
            </a:pPr>
            <a:r>
              <a:rPr lang="en-GB"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Output indicators </a:t>
            </a:r>
            <a:r>
              <a:rPr lang="en-GB"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measure the achievement of the quantitative targets of the Programme; </a:t>
            </a:r>
          </a:p>
          <a:p>
            <a:pPr algn="just">
              <a:spcBef>
                <a:spcPts val="0"/>
              </a:spcBef>
              <a:spcAft>
                <a:spcPts val="600"/>
              </a:spcAft>
              <a:buFont typeface="Wingdings" panose="05000000000000000000" pitchFamily="2" charset="2"/>
              <a:buChar char="Ø"/>
            </a:pPr>
            <a:r>
              <a:rPr lang="en-GB"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Result indicators </a:t>
            </a:r>
            <a:r>
              <a:rPr lang="en-GB"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measure the level of achievement of the intended positive change in the cooperation fields between the two partnering countries.</a:t>
            </a:r>
          </a:p>
          <a:p>
            <a:pPr algn="just">
              <a:spcBef>
                <a:spcPts val="0"/>
              </a:spcBef>
              <a:spcAft>
                <a:spcPts val="600"/>
              </a:spcAft>
              <a:buFont typeface="Wingdings" panose="05000000000000000000" pitchFamily="2" charset="2"/>
              <a:buChar char="Ø"/>
            </a:pPr>
            <a:r>
              <a:rPr lang="en-GB"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Each </a:t>
            </a:r>
            <a:r>
              <a:rPr lang="en-GB"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project</a:t>
            </a:r>
            <a:r>
              <a:rPr lang="en-GB"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must contribute to the achievement of at least </a:t>
            </a:r>
            <a:r>
              <a:rPr lang="en-GB"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one</a:t>
            </a:r>
            <a:r>
              <a:rPr lang="en-GB"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of the programme </a:t>
            </a:r>
            <a:r>
              <a:rPr lang="en-GB"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output indicators</a:t>
            </a:r>
            <a:r>
              <a:rPr lang="en-GB"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a:t>
            </a:r>
          </a:p>
          <a:p>
            <a:pPr algn="just">
              <a:spcBef>
                <a:spcPts val="0"/>
              </a:spcBef>
              <a:spcAft>
                <a:spcPts val="600"/>
              </a:spcAft>
              <a:buFont typeface="Wingdings" panose="05000000000000000000" pitchFamily="2" charset="2"/>
              <a:buChar char="Ø"/>
            </a:pPr>
            <a:r>
              <a:rPr lang="en-GB"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 choice of appropriate project output indicator/s and justification on the way the project contributes to the Programme results is important for the project assessment.</a:t>
            </a: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a:t>
            </a:r>
          </a:p>
          <a:p>
            <a:pPr algn="just">
              <a:spcBef>
                <a:spcPts val="0"/>
              </a:spcBef>
              <a:spcAft>
                <a:spcPts val="600"/>
              </a:spcAft>
              <a:buFont typeface="Wingdings" panose="05000000000000000000" pitchFamily="2" charset="2"/>
              <a:buChar char="Ø"/>
            </a:pPr>
            <a:endParaRPr lang="en-US" sz="2000" dirty="0" smtClean="0">
              <a:solidFill>
                <a:srgbClr val="003399"/>
              </a:solidFill>
            </a:endParaRPr>
          </a:p>
          <a:p>
            <a:pPr algn="just">
              <a:spcBef>
                <a:spcPts val="0"/>
              </a:spcBef>
              <a:spcAft>
                <a:spcPts val="600"/>
              </a:spcAft>
            </a:pPr>
            <a:endParaRPr lang="en-US" sz="2000" dirty="0" smtClean="0">
              <a:solidFill>
                <a:srgbClr val="003399"/>
              </a:solidFill>
            </a:endParaRPr>
          </a:p>
          <a:p>
            <a:pPr marL="0" indent="0">
              <a:spcBef>
                <a:spcPts val="0"/>
              </a:spcBef>
              <a:spcAft>
                <a:spcPts val="600"/>
              </a:spcAft>
              <a:buNone/>
            </a:pPr>
            <a:endParaRPr lang="en-US" sz="2000" dirty="0" smtClean="0">
              <a:solidFill>
                <a:srgbClr val="003399"/>
              </a:solidFill>
            </a:endParaRPr>
          </a:p>
          <a:p>
            <a:pPr>
              <a:spcBef>
                <a:spcPts val="0"/>
              </a:spcBef>
              <a:spcAft>
                <a:spcPts val="600"/>
              </a:spcAft>
            </a:pPr>
            <a:endParaRPr lang="en-US" sz="2000" dirty="0">
              <a:solidFill>
                <a:srgbClr val="003399"/>
              </a:solidFill>
            </a:endParaRPr>
          </a:p>
          <a:p>
            <a:pPr marL="0" indent="0">
              <a:spcBef>
                <a:spcPts val="0"/>
              </a:spcBef>
              <a:spcAft>
                <a:spcPts val="600"/>
              </a:spcAft>
              <a:buNone/>
            </a:pPr>
            <a:r>
              <a:rPr lang="en-US" sz="1900" dirty="0" smtClean="0">
                <a:solidFill>
                  <a:srgbClr val="003399"/>
                </a:solidFill>
              </a:rPr>
              <a:t> </a:t>
            </a:r>
            <a:endParaRPr lang="en-US" sz="1900" dirty="0">
              <a:solidFill>
                <a:srgbClr val="003399"/>
              </a:solidFill>
            </a:endParaRPr>
          </a:p>
        </p:txBody>
      </p:sp>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2" name="TextBox 1"/>
          <p:cNvSpPr txBox="1"/>
          <p:nvPr/>
        </p:nvSpPr>
        <p:spPr>
          <a:xfrm>
            <a:off x="1907704" y="1502406"/>
            <a:ext cx="6380112" cy="338554"/>
          </a:xfrm>
          <a:prstGeom prst="rect">
            <a:avLst/>
          </a:prstGeom>
          <a:noFill/>
          <a:ln w="3175">
            <a:solidFill>
              <a:srgbClr val="D3F0B0"/>
            </a:solidFill>
          </a:ln>
        </p:spPr>
        <p:txBody>
          <a:bodyPr wrap="square" rtlCol="0">
            <a:spAutoFit/>
          </a:bodyPr>
          <a:lstStyle/>
          <a:p>
            <a:pPr marL="0" indent="0" algn="ctr">
              <a:spcBef>
                <a:spcPts val="0"/>
              </a:spcBef>
              <a:spcAft>
                <a:spcPts val="600"/>
              </a:spcAft>
              <a:buNone/>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Programme Indicators and Ranking of Project Proposals</a:t>
            </a:r>
            <a:endParaRPr lang="en-GB" sz="16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pic>
        <p:nvPicPr>
          <p:cNvPr id="8196" name="irc_mi" descr="Свързано изображение">
            <a:hlinkClick r:id="rId5"/>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6567" y="1295853"/>
            <a:ext cx="1524000" cy="1143000"/>
          </a:xfrm>
          <a:prstGeom prst="rect">
            <a:avLst/>
          </a:prstGeom>
          <a:ln>
            <a:noFill/>
          </a:ln>
          <a:effectLst>
            <a:softEdge rad="112500"/>
          </a:effectLst>
          <a:scene3d>
            <a:camera prst="orthographicFront">
              <a:rot lat="0" lon="0" rev="0"/>
            </a:camera>
            <a:lightRig rig="glow" dir="t">
              <a:rot lat="0" lon="0" rev="14100000"/>
            </a:lightRig>
          </a:scene3d>
          <a:sp3d prstMaterial="softEdge">
            <a:bevelT w="127000" prst="artDeco"/>
          </a:sp3d>
          <a:extLst>
            <a:ext uri="{91240B29-F687-4F45-9708-019B960494DF}">
              <a14:hiddenLine xmlns:a14="http://schemas.microsoft.com/office/drawing/2010/main" w="9525">
                <a:solidFill>
                  <a:srgbClr val="000000"/>
                </a:solidFill>
                <a:miter lim="800000"/>
                <a:headEnd/>
                <a:tailEnd/>
              </a14:hiddenLine>
            </a:ext>
          </a:extLst>
        </p:spPr>
      </p:pic>
      <p:sp>
        <p:nvSpPr>
          <p:cNvPr id="13" name="Rectangle 12"/>
          <p:cNvSpPr/>
          <p:nvPr/>
        </p:nvSpPr>
        <p:spPr>
          <a:xfrm>
            <a:off x="1178746" y="4797152"/>
            <a:ext cx="7200800" cy="1569660"/>
          </a:xfrm>
          <a:prstGeom prst="rect">
            <a:avLst/>
          </a:prstGeom>
          <a:ln/>
          <a:effectLst>
            <a:glow rad="101600">
              <a:schemeClr val="accent3">
                <a:satMod val="175000"/>
                <a:alpha val="40000"/>
              </a:schemeClr>
            </a:glow>
          </a:effectLst>
        </p:spPr>
        <p:style>
          <a:lnRef idx="2">
            <a:schemeClr val="accent3"/>
          </a:lnRef>
          <a:fillRef idx="1">
            <a:schemeClr val="lt1"/>
          </a:fillRef>
          <a:effectRef idx="0">
            <a:schemeClr val="accent3"/>
          </a:effectRef>
          <a:fontRef idx="minor">
            <a:schemeClr val="dk1"/>
          </a:fontRef>
        </p:style>
        <p:txBody>
          <a:bodyPr wrap="square">
            <a:spAutoFit/>
          </a:bodyPr>
          <a:lstStyle/>
          <a:p>
            <a:pPr algn="just"/>
            <a:r>
              <a:rPr lang="en-GB" sz="1200" dirty="0" smtClean="0">
                <a:solidFill>
                  <a:srgbClr val="006600"/>
                </a:solidFill>
                <a:latin typeface="Verdana" panose="020B0604030504040204" pitchFamily="34" charset="0"/>
                <a:ea typeface="Verdana" panose="020B0604030504040204" pitchFamily="34" charset="0"/>
                <a:cs typeface="Verdana" panose="020B0604030504040204" pitchFamily="34" charset="0"/>
              </a:rPr>
              <a:t>Under the Second call the project proposals will be funded following a competitive procedure. </a:t>
            </a:r>
            <a:r>
              <a:rPr lang="en-GB" sz="1200" b="1" dirty="0" smtClean="0">
                <a:solidFill>
                  <a:srgbClr val="006600"/>
                </a:solidFill>
                <a:latin typeface="Verdana" panose="020B0604030504040204" pitchFamily="34" charset="0"/>
                <a:ea typeface="Verdana" panose="020B0604030504040204" pitchFamily="34" charset="0"/>
                <a:cs typeface="Verdana" panose="020B0604030504040204" pitchFamily="34" charset="0"/>
              </a:rPr>
              <a:t>High priority</a:t>
            </a:r>
            <a:r>
              <a:rPr lang="en-GB" sz="1200" dirty="0" smtClean="0">
                <a:solidFill>
                  <a:srgbClr val="006600"/>
                </a:solidFill>
                <a:latin typeface="Verdana" panose="020B0604030504040204" pitchFamily="34" charset="0"/>
                <a:ea typeface="Verdana" panose="020B0604030504040204" pitchFamily="34" charset="0"/>
                <a:cs typeface="Verdana" panose="020B0604030504040204" pitchFamily="34" charset="0"/>
              </a:rPr>
              <a:t> will be given to project proposals contributing to the </a:t>
            </a:r>
            <a:r>
              <a:rPr lang="en-GB" sz="1200" b="1" dirty="0" smtClean="0">
                <a:solidFill>
                  <a:srgbClr val="006600"/>
                </a:solidFill>
                <a:latin typeface="Verdana" panose="020B0604030504040204" pitchFamily="34" charset="0"/>
                <a:ea typeface="Verdana" panose="020B0604030504040204" pitchFamily="34" charset="0"/>
                <a:cs typeface="Verdana" panose="020B0604030504040204" pitchFamily="34" charset="0"/>
              </a:rPr>
              <a:t>Programme output indicators</a:t>
            </a:r>
            <a:r>
              <a:rPr lang="en-GB" sz="1200" dirty="0" smtClean="0">
                <a:solidFill>
                  <a:srgbClr val="006600"/>
                </a:solidFill>
                <a:latin typeface="Verdana" panose="020B0604030504040204" pitchFamily="34" charset="0"/>
                <a:ea typeface="Verdana" panose="020B0604030504040204" pitchFamily="34" charset="0"/>
                <a:cs typeface="Verdana" panose="020B0604030504040204" pitchFamily="34" charset="0"/>
              </a:rPr>
              <a:t>, which have not been fully achieved by the projects contracted under the 1st Call for Proposals. </a:t>
            </a:r>
          </a:p>
          <a:p>
            <a:pPr algn="just"/>
            <a:endParaRPr lang="en-GB" sz="1200" dirty="0" smtClean="0">
              <a:solidFill>
                <a:srgbClr val="006600"/>
              </a:solidFill>
              <a:latin typeface="Verdana" panose="020B0604030504040204" pitchFamily="34" charset="0"/>
              <a:ea typeface="Verdana" panose="020B0604030504040204" pitchFamily="34" charset="0"/>
              <a:cs typeface="Verdana" panose="020B0604030504040204" pitchFamily="34" charset="0"/>
            </a:endParaRPr>
          </a:p>
          <a:p>
            <a:pPr algn="just"/>
            <a:r>
              <a:rPr lang="en-GB" sz="1200" dirty="0" smtClean="0">
                <a:solidFill>
                  <a:srgbClr val="006600"/>
                </a:solidFill>
                <a:latin typeface="Verdana" panose="020B0604030504040204" pitchFamily="34" charset="0"/>
                <a:ea typeface="Verdana" panose="020B0604030504040204" pitchFamily="34" charset="0"/>
                <a:cs typeface="Verdana" panose="020B0604030504040204" pitchFamily="34" charset="0"/>
              </a:rPr>
              <a:t>Applicants should pay serious attention to information regarding Fulfilment of Programme Indicators and Ranking of Project Proposals, published in </a:t>
            </a:r>
            <a:r>
              <a:rPr lang="en-GB" sz="1200" b="1" dirty="0" smtClean="0">
                <a:solidFill>
                  <a:srgbClr val="006600"/>
                </a:solidFill>
                <a:latin typeface="Verdana" panose="020B0604030504040204" pitchFamily="34" charset="0"/>
                <a:ea typeface="Verdana" panose="020B0604030504040204" pitchFamily="34" charset="0"/>
                <a:cs typeface="Verdana" panose="020B0604030504040204" pitchFamily="34" charset="0"/>
              </a:rPr>
              <a:t>Annex 1 </a:t>
            </a:r>
            <a:r>
              <a:rPr lang="en-GB" sz="1200" dirty="0" smtClean="0">
                <a:solidFill>
                  <a:srgbClr val="006600"/>
                </a:solidFill>
                <a:latin typeface="Verdana" panose="020B0604030504040204" pitchFamily="34" charset="0"/>
                <a:ea typeface="Verdana" panose="020B0604030504040204" pitchFamily="34" charset="0"/>
                <a:cs typeface="Verdana" panose="020B0604030504040204" pitchFamily="34" charset="0"/>
              </a:rPr>
              <a:t>of the </a:t>
            </a:r>
            <a:r>
              <a:rPr lang="en-GB" sz="1200" b="1" dirty="0" smtClean="0">
                <a:solidFill>
                  <a:srgbClr val="006600"/>
                </a:solidFill>
                <a:latin typeface="Verdana" panose="020B0604030504040204" pitchFamily="34" charset="0"/>
                <a:ea typeface="Verdana" panose="020B0604030504040204" pitchFamily="34" charset="0"/>
                <a:cs typeface="Verdana" panose="020B0604030504040204" pitchFamily="34" charset="0"/>
              </a:rPr>
              <a:t>Guidelines for applicants.</a:t>
            </a:r>
            <a:endParaRPr lang="en-GB" sz="1200" b="1" dirty="0">
              <a:solidFill>
                <a:srgbClr val="006600"/>
              </a:solidFill>
              <a:latin typeface="Verdana" panose="020B0604030504040204" pitchFamily="34" charset="0"/>
              <a:ea typeface="Verdana" panose="020B0604030504040204" pitchFamily="34" charset="0"/>
              <a:cs typeface="Verdana" panose="020B0604030504040204" pitchFamily="34" charset="0"/>
            </a:endParaRPr>
          </a:p>
        </p:txBody>
      </p:sp>
      <p:sp>
        <p:nvSpPr>
          <p:cNvPr id="14" name="Rectangle 13"/>
          <p:cNvSpPr/>
          <p:nvPr/>
        </p:nvSpPr>
        <p:spPr>
          <a:xfrm>
            <a:off x="376935" y="4797152"/>
            <a:ext cx="564577" cy="923330"/>
          </a:xfrm>
          <a:prstGeom prst="rect">
            <a:avLst/>
          </a:prstGeom>
          <a:noFill/>
        </p:spPr>
        <p:txBody>
          <a:bodyPr wrap="none" lIns="91440" tIns="45720" rIns="91440" bIns="45720">
            <a:spAutoFit/>
          </a:bodyPr>
          <a:lstStyle/>
          <a:p>
            <a:pPr algn="ctr"/>
            <a:r>
              <a:rPr lang="en-US" sz="5400" b="1" cap="all" dirty="0">
                <a:ln w="9000" cmpd="sng">
                  <a:noFill/>
                  <a:prstDash val="solid"/>
                </a:ln>
                <a:solidFill>
                  <a:srgbClr val="4D7620"/>
                </a:solidFill>
                <a:effectLst>
                  <a:reflection blurRad="12700" stA="28000" endPos="45000" dist="1000" dir="5400000" sy="-100000" algn="bl" rotWithShape="0"/>
                </a:effectLst>
                <a:sym typeface="Wingdings"/>
              </a:rPr>
              <a:t></a:t>
            </a:r>
            <a:endParaRPr lang="en-US" sz="5400" b="1" cap="all" spc="0" dirty="0">
              <a:ln w="9000" cmpd="sng">
                <a:noFill/>
                <a:prstDash val="solid"/>
              </a:ln>
              <a:solidFill>
                <a:srgbClr val="4D7620"/>
              </a:solidFill>
              <a:effectLst>
                <a:reflection blurRad="12700" stA="28000" endPos="45000" dist="1000" dir="5400000" sy="-100000" algn="bl" rotWithShape="0"/>
              </a:effectLst>
            </a:endParaRPr>
          </a:p>
        </p:txBody>
      </p:sp>
    </p:spTree>
    <p:extLst>
      <p:ext uri="{BB962C8B-B14F-4D97-AF65-F5344CB8AC3E}">
        <p14:creationId xmlns:p14="http://schemas.microsoft.com/office/powerpoint/2010/main" val="420701123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681240031"/>
              </p:ext>
            </p:extLst>
          </p:nvPr>
        </p:nvGraphicFramePr>
        <p:xfrm>
          <a:off x="565737" y="1957958"/>
          <a:ext cx="1728192" cy="4711398"/>
        </p:xfrm>
        <a:graphic>
          <a:graphicData uri="http://schemas.openxmlformats.org/drawingml/2006/table">
            <a:tbl>
              <a:tblPr firstRow="1" bandRow="1">
                <a:effectLst>
                  <a:outerShdw blurRad="50800" dist="38100" dir="18900000" algn="bl" rotWithShape="0">
                    <a:prstClr val="black">
                      <a:alpha val="40000"/>
                    </a:prstClr>
                  </a:outerShdw>
                </a:effectLst>
              </a:tblPr>
              <a:tblGrid>
                <a:gridCol w="1728192"/>
              </a:tblGrid>
              <a:tr h="523179">
                <a:tc>
                  <a:txBody>
                    <a:bodyPr/>
                    <a:lstStyle/>
                    <a:p>
                      <a:pPr algn="ctr">
                        <a:lnSpc>
                          <a:spcPct val="115000"/>
                        </a:lnSpc>
                        <a:spcAft>
                          <a:spcPts val="0"/>
                        </a:spcAft>
                      </a:pPr>
                      <a:r>
                        <a:rPr lang="en-GB" sz="1000" b="1" kern="1200" noProof="0" dirty="0" smtClean="0">
                          <a:solidFill>
                            <a:schemeClr val="bg1"/>
                          </a:solidFill>
                          <a:effectLst/>
                          <a:latin typeface="Verdana"/>
                          <a:ea typeface="Verdana"/>
                          <a:cs typeface="Verdana"/>
                        </a:rPr>
                        <a:t>Achieved targets</a:t>
                      </a:r>
                      <a:endParaRPr lang="en-GB" sz="1100" b="1" noProof="0" dirty="0">
                        <a:solidFill>
                          <a:schemeClr val="bg1"/>
                        </a:solidFill>
                        <a:effectLst/>
                        <a:latin typeface="Calibri"/>
                        <a:ea typeface="Calibri"/>
                        <a:cs typeface="Times New Roman"/>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3399"/>
                    </a:solidFill>
                  </a:tcPr>
                </a:tc>
              </a:tr>
              <a:tr h="310014">
                <a:tc>
                  <a:txBody>
                    <a:bodyPr/>
                    <a:lstStyle/>
                    <a:p>
                      <a:pPr algn="ctr">
                        <a:lnSpc>
                          <a:spcPct val="115000"/>
                        </a:lnSpc>
                        <a:spcAft>
                          <a:spcPts val="0"/>
                        </a:spcAft>
                      </a:pPr>
                      <a:r>
                        <a:rPr lang="en-GB" sz="1000" b="1" kern="1200" noProof="0" dirty="0" smtClean="0">
                          <a:solidFill>
                            <a:srgbClr val="74913B"/>
                          </a:solidFill>
                          <a:effectLst/>
                          <a:latin typeface="Verdana"/>
                          <a:ea typeface="Verdana"/>
                          <a:cs typeface="Verdana"/>
                        </a:rPr>
                        <a:t> OI 1.1.1</a:t>
                      </a:r>
                      <a:endParaRPr lang="en-GB" sz="1100" b="1" noProof="0" dirty="0">
                        <a:solidFill>
                          <a:srgbClr val="74913B"/>
                        </a:solidFill>
                        <a:effectLst/>
                        <a:latin typeface="Calibri"/>
                        <a:ea typeface="Calibri"/>
                        <a:cs typeface="Times New Roman"/>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324381">
                <a:tc>
                  <a:txBody>
                    <a:bodyPr/>
                    <a:lstStyle/>
                    <a:p>
                      <a:pPr algn="ctr">
                        <a:lnSpc>
                          <a:spcPct val="115000"/>
                        </a:lnSpc>
                        <a:spcAft>
                          <a:spcPts val="0"/>
                        </a:spcAft>
                      </a:pPr>
                      <a:r>
                        <a:rPr lang="en-GB" sz="1000" b="1" kern="1200" noProof="0" dirty="0" smtClean="0">
                          <a:solidFill>
                            <a:srgbClr val="74913B"/>
                          </a:solidFill>
                          <a:effectLst/>
                          <a:latin typeface="Verdana"/>
                          <a:ea typeface="Verdana"/>
                          <a:cs typeface="Verdana"/>
                        </a:rPr>
                        <a:t>OI 1.1.2</a:t>
                      </a:r>
                      <a:endParaRPr lang="en-GB" sz="1100" b="1" noProof="0" dirty="0">
                        <a:solidFill>
                          <a:srgbClr val="74913B"/>
                        </a:solidFill>
                        <a:effectLst/>
                        <a:latin typeface="Calibri"/>
                        <a:ea typeface="Calibri"/>
                        <a:cs typeface="Times New Roman"/>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310014">
                <a:tc>
                  <a:txBody>
                    <a:bodyPr/>
                    <a:lstStyle/>
                    <a:p>
                      <a:pPr algn="ctr">
                        <a:lnSpc>
                          <a:spcPct val="115000"/>
                        </a:lnSpc>
                        <a:spcAft>
                          <a:spcPts val="0"/>
                        </a:spcAft>
                      </a:pPr>
                      <a:r>
                        <a:rPr lang="en-GB" sz="1000" b="1" kern="1200" noProof="0" dirty="0" smtClean="0">
                          <a:solidFill>
                            <a:srgbClr val="74913B"/>
                          </a:solidFill>
                          <a:effectLst/>
                          <a:latin typeface="Verdana"/>
                          <a:ea typeface="Verdana"/>
                          <a:cs typeface="Verdana"/>
                        </a:rPr>
                        <a:t>OI 1.1.3</a:t>
                      </a:r>
                      <a:endParaRPr lang="en-GB" sz="1100" b="1" noProof="0" dirty="0">
                        <a:solidFill>
                          <a:srgbClr val="74913B"/>
                        </a:solidFill>
                        <a:effectLst/>
                        <a:latin typeface="Calibri"/>
                        <a:ea typeface="Calibri"/>
                        <a:cs typeface="Times New Roman"/>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324381">
                <a:tc>
                  <a:txBody>
                    <a:bodyPr/>
                    <a:lstStyle/>
                    <a:p>
                      <a:pPr algn="ctr">
                        <a:lnSpc>
                          <a:spcPct val="115000"/>
                        </a:lnSpc>
                        <a:spcAft>
                          <a:spcPts val="0"/>
                        </a:spcAft>
                      </a:pPr>
                      <a:r>
                        <a:rPr lang="en-GB" sz="1000" b="1" kern="1200" noProof="0" dirty="0" smtClean="0">
                          <a:solidFill>
                            <a:srgbClr val="74913B"/>
                          </a:solidFill>
                          <a:effectLst/>
                          <a:latin typeface="Verdana"/>
                          <a:ea typeface="Verdana"/>
                          <a:cs typeface="Verdana"/>
                        </a:rPr>
                        <a:t>OI 1.1.4</a:t>
                      </a:r>
                      <a:endParaRPr lang="en-GB" sz="1100" b="1" noProof="0" dirty="0">
                        <a:solidFill>
                          <a:srgbClr val="74913B"/>
                        </a:solidFill>
                        <a:effectLst/>
                        <a:latin typeface="Calibri"/>
                        <a:ea typeface="Calibri"/>
                        <a:cs typeface="Times New Roman"/>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324381">
                <a:tc>
                  <a:txBody>
                    <a:bodyPr/>
                    <a:lstStyle/>
                    <a:p>
                      <a:pPr algn="ctr">
                        <a:lnSpc>
                          <a:spcPct val="115000"/>
                        </a:lnSpc>
                        <a:spcAft>
                          <a:spcPts val="0"/>
                        </a:spcAft>
                      </a:pPr>
                      <a:r>
                        <a:rPr lang="en-GB" sz="1000" b="1" kern="1200" noProof="0" dirty="0" smtClean="0">
                          <a:solidFill>
                            <a:srgbClr val="74913B"/>
                          </a:solidFill>
                          <a:effectLst/>
                          <a:latin typeface="Verdana"/>
                          <a:ea typeface="Verdana"/>
                          <a:cs typeface="Verdana"/>
                        </a:rPr>
                        <a:t>OI 1.2.1</a:t>
                      </a:r>
                      <a:endParaRPr lang="en-GB" sz="1100" b="1" noProof="0" dirty="0">
                        <a:solidFill>
                          <a:srgbClr val="74913B"/>
                        </a:solidFill>
                        <a:effectLst/>
                        <a:latin typeface="Calibri"/>
                        <a:ea typeface="Calibri"/>
                        <a:cs typeface="Times New Roman"/>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324381">
                <a:tc>
                  <a:txBody>
                    <a:bodyPr/>
                    <a:lstStyle/>
                    <a:p>
                      <a:pPr algn="ctr">
                        <a:lnSpc>
                          <a:spcPct val="115000"/>
                        </a:lnSpc>
                        <a:spcAft>
                          <a:spcPts val="0"/>
                        </a:spcAft>
                      </a:pPr>
                      <a:r>
                        <a:rPr lang="en-GB" sz="1000" b="1" kern="1200" noProof="0" dirty="0" smtClean="0">
                          <a:solidFill>
                            <a:srgbClr val="74913B"/>
                          </a:solidFill>
                          <a:effectLst/>
                          <a:latin typeface="Verdana"/>
                          <a:ea typeface="Verdana"/>
                          <a:cs typeface="Verdana"/>
                        </a:rPr>
                        <a:t>OI 1.2.2</a:t>
                      </a:r>
                      <a:endParaRPr lang="en-GB" sz="1100" b="1" noProof="0" dirty="0">
                        <a:solidFill>
                          <a:srgbClr val="74913B"/>
                        </a:solidFill>
                        <a:effectLst/>
                        <a:latin typeface="Calibri"/>
                        <a:ea typeface="Calibri"/>
                        <a:cs typeface="Times New Roman"/>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324381">
                <a:tc>
                  <a:txBody>
                    <a:bodyPr/>
                    <a:lstStyle/>
                    <a:p>
                      <a:pPr algn="ctr">
                        <a:lnSpc>
                          <a:spcPct val="115000"/>
                        </a:lnSpc>
                        <a:spcAft>
                          <a:spcPts val="0"/>
                        </a:spcAft>
                      </a:pPr>
                      <a:r>
                        <a:rPr lang="en-GB" sz="1000" b="1" kern="1200" noProof="0" dirty="0" smtClean="0">
                          <a:solidFill>
                            <a:srgbClr val="74913B"/>
                          </a:solidFill>
                          <a:effectLst/>
                          <a:latin typeface="Verdana"/>
                          <a:ea typeface="Verdana"/>
                          <a:cs typeface="Verdana"/>
                        </a:rPr>
                        <a:t>OI 1.2.3</a:t>
                      </a:r>
                      <a:endParaRPr lang="en-GB" sz="1100" b="1" noProof="0" dirty="0">
                        <a:solidFill>
                          <a:srgbClr val="74913B"/>
                        </a:solidFill>
                        <a:effectLst/>
                        <a:latin typeface="Calibri"/>
                        <a:ea typeface="Calibri"/>
                        <a:cs typeface="Times New Roman"/>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324381">
                <a:tc>
                  <a:txBody>
                    <a:bodyPr/>
                    <a:lstStyle/>
                    <a:p>
                      <a:pPr algn="ctr">
                        <a:lnSpc>
                          <a:spcPct val="115000"/>
                        </a:lnSpc>
                        <a:spcAft>
                          <a:spcPts val="0"/>
                        </a:spcAft>
                      </a:pPr>
                      <a:r>
                        <a:rPr lang="en-GB" sz="1000" b="1" kern="1200" noProof="0" dirty="0" smtClean="0">
                          <a:solidFill>
                            <a:srgbClr val="7030A0"/>
                          </a:solidFill>
                          <a:effectLst/>
                          <a:latin typeface="Verdana"/>
                          <a:ea typeface="Verdana"/>
                          <a:cs typeface="Verdana"/>
                        </a:rPr>
                        <a:t>OI 2.2.1</a:t>
                      </a:r>
                      <a:endParaRPr lang="en-GB" sz="1100" b="1" noProof="0" dirty="0">
                        <a:solidFill>
                          <a:srgbClr val="7030A0"/>
                        </a:solidFill>
                        <a:effectLst/>
                        <a:latin typeface="Calibri"/>
                        <a:ea typeface="Calibri"/>
                        <a:cs typeface="Times New Roman"/>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324381">
                <a:tc>
                  <a:txBody>
                    <a:bodyPr/>
                    <a:lstStyle/>
                    <a:p>
                      <a:pPr algn="ctr">
                        <a:lnSpc>
                          <a:spcPct val="115000"/>
                        </a:lnSpc>
                        <a:spcAft>
                          <a:spcPts val="0"/>
                        </a:spcAft>
                      </a:pPr>
                      <a:r>
                        <a:rPr lang="en-GB" sz="1000" b="1" kern="1200" noProof="0" dirty="0" smtClean="0">
                          <a:solidFill>
                            <a:srgbClr val="7030A0"/>
                          </a:solidFill>
                          <a:effectLst/>
                          <a:latin typeface="Verdana"/>
                          <a:ea typeface="Verdana"/>
                          <a:cs typeface="Verdana"/>
                        </a:rPr>
                        <a:t>OI 2.2.2</a:t>
                      </a:r>
                      <a:endParaRPr lang="en-GB" sz="1100" b="1" noProof="0" dirty="0">
                        <a:solidFill>
                          <a:srgbClr val="7030A0"/>
                        </a:solidFill>
                        <a:effectLst/>
                        <a:latin typeface="Calibri"/>
                        <a:ea typeface="Calibri"/>
                        <a:cs typeface="Times New Roman"/>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324381">
                <a:tc>
                  <a:txBody>
                    <a:bodyPr/>
                    <a:lstStyle/>
                    <a:p>
                      <a:pPr algn="ctr">
                        <a:lnSpc>
                          <a:spcPct val="115000"/>
                        </a:lnSpc>
                        <a:spcAft>
                          <a:spcPts val="0"/>
                        </a:spcAft>
                      </a:pPr>
                      <a:r>
                        <a:rPr lang="en-GB" sz="1000" b="1" kern="1200" noProof="0" dirty="0" smtClean="0">
                          <a:solidFill>
                            <a:srgbClr val="7030A0"/>
                          </a:solidFill>
                          <a:effectLst/>
                          <a:latin typeface="Verdana"/>
                          <a:ea typeface="Verdana"/>
                          <a:cs typeface="Verdana"/>
                        </a:rPr>
                        <a:t>OI 2.2.3</a:t>
                      </a:r>
                      <a:endParaRPr lang="en-GB" sz="1100" b="1" noProof="0" dirty="0">
                        <a:solidFill>
                          <a:srgbClr val="7030A0"/>
                        </a:solidFill>
                        <a:effectLst/>
                        <a:latin typeface="Calibri"/>
                        <a:ea typeface="Calibri"/>
                        <a:cs typeface="Times New Roman"/>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324381">
                <a:tc>
                  <a:txBody>
                    <a:bodyPr/>
                    <a:lstStyle/>
                    <a:p>
                      <a:pPr algn="ctr">
                        <a:lnSpc>
                          <a:spcPct val="115000"/>
                        </a:lnSpc>
                        <a:spcAft>
                          <a:spcPts val="0"/>
                        </a:spcAft>
                      </a:pPr>
                      <a:r>
                        <a:rPr lang="en-GB" sz="1000" b="1" kern="1200" noProof="0" dirty="0" smtClean="0">
                          <a:solidFill>
                            <a:srgbClr val="7030A0"/>
                          </a:solidFill>
                          <a:effectLst/>
                          <a:latin typeface="Verdana"/>
                          <a:ea typeface="Verdana"/>
                          <a:cs typeface="Verdana"/>
                        </a:rPr>
                        <a:t>OI 2.2.4</a:t>
                      </a:r>
                      <a:endParaRPr lang="en-GB" sz="1100" b="1" noProof="0" dirty="0">
                        <a:solidFill>
                          <a:srgbClr val="7030A0"/>
                        </a:solidFill>
                        <a:effectLst/>
                        <a:latin typeface="Calibri"/>
                        <a:ea typeface="Calibri"/>
                        <a:cs typeface="Times New Roman"/>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324381">
                <a:tc>
                  <a:txBody>
                    <a:bodyPr/>
                    <a:lstStyle/>
                    <a:p>
                      <a:pPr algn="ctr">
                        <a:lnSpc>
                          <a:spcPct val="115000"/>
                        </a:lnSpc>
                        <a:spcAft>
                          <a:spcPts val="0"/>
                        </a:spcAft>
                      </a:pPr>
                      <a:r>
                        <a:rPr lang="en-GB" sz="1000" b="1" kern="1200" noProof="0" dirty="0" smtClean="0">
                          <a:solidFill>
                            <a:srgbClr val="7030A0"/>
                          </a:solidFill>
                          <a:effectLst/>
                          <a:latin typeface="Verdana"/>
                          <a:ea typeface="Verdana"/>
                          <a:cs typeface="Verdana"/>
                        </a:rPr>
                        <a:t>OI 2.3.1</a:t>
                      </a:r>
                      <a:endParaRPr lang="en-GB" sz="1100" b="1" noProof="0" dirty="0">
                        <a:solidFill>
                          <a:srgbClr val="7030A0"/>
                        </a:solidFill>
                        <a:effectLst/>
                        <a:latin typeface="Calibri"/>
                        <a:ea typeface="Calibri"/>
                        <a:cs typeface="Times New Roman"/>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324381">
                <a:tc>
                  <a:txBody>
                    <a:bodyPr/>
                    <a:lstStyle/>
                    <a:p>
                      <a:pPr algn="ctr">
                        <a:lnSpc>
                          <a:spcPct val="115000"/>
                        </a:lnSpc>
                        <a:spcAft>
                          <a:spcPts val="0"/>
                        </a:spcAft>
                      </a:pPr>
                      <a:r>
                        <a:rPr lang="en-GB" sz="1000" b="1" kern="1200" noProof="0" dirty="0" smtClean="0">
                          <a:solidFill>
                            <a:srgbClr val="7030A0"/>
                          </a:solidFill>
                          <a:effectLst/>
                          <a:latin typeface="Verdana"/>
                          <a:ea typeface="Verdana"/>
                          <a:cs typeface="Verdana"/>
                        </a:rPr>
                        <a:t>OI 2.3.3</a:t>
                      </a:r>
                      <a:endParaRPr lang="en-GB" sz="1100" b="1" noProof="0" dirty="0">
                        <a:solidFill>
                          <a:srgbClr val="7030A0"/>
                        </a:solidFill>
                        <a:effectLst/>
                        <a:latin typeface="Calibri"/>
                        <a:ea typeface="Calibri"/>
                        <a:cs typeface="Times New Roman"/>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pic>
        <p:nvPicPr>
          <p:cNvPr id="3073" name="Picture 1" descr="9183741-1488289466608026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512" y="2604924"/>
            <a:ext cx="800100" cy="673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Cím 11"/>
          <p:cNvSpPr>
            <a:spLocks noGrp="1"/>
          </p:cNvSpPr>
          <p:nvPr>
            <p:ph type="title"/>
          </p:nvPr>
        </p:nvSpPr>
        <p:spPr>
          <a:xfrm>
            <a:off x="457200" y="265212"/>
            <a:ext cx="8229600" cy="1143000"/>
          </a:xfrm>
        </p:spPr>
        <p:txBody>
          <a:bodyPr rtlCol="0">
            <a:normAutofit/>
          </a:bodyPr>
          <a:lstStyle/>
          <a:p>
            <a:pPr eaLnBrk="1" fontAlgn="auto" hangingPunct="1">
              <a:spcAft>
                <a:spcPts val="0"/>
              </a:spcAft>
              <a:defRPr/>
            </a:pPr>
            <a:r>
              <a:rPr lang="en-US" sz="2400" b="1" cap="small" dirty="0" smtClean="0">
                <a:solidFill>
                  <a:srgbClr val="003399"/>
                </a:solidFill>
                <a:latin typeface="Verdana" pitchFamily="34" charset="0"/>
              </a:rPr>
              <a:t> </a:t>
            </a:r>
            <a:r>
              <a:rPr lang="en-US" sz="1800" b="1" cap="small" dirty="0" smtClean="0">
                <a:solidFill>
                  <a:srgbClr val="003399"/>
                </a:solidFill>
                <a:latin typeface="Verdana" pitchFamily="34" charset="0"/>
              </a:rPr>
              <a:t>FULFILMENT OF PROGRAMME INDICATORS</a:t>
            </a:r>
            <a:endParaRPr lang="en-US" sz="2400" b="1" cap="small" dirty="0" smtClean="0">
              <a:solidFill>
                <a:srgbClr val="003399"/>
              </a:solidFill>
              <a:latin typeface="Verdana" pitchFamily="34" charset="0"/>
            </a:endParaRPr>
          </a:p>
        </p:txBody>
      </p:sp>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graphicFrame>
        <p:nvGraphicFramePr>
          <p:cNvPr id="7" name="Table 6"/>
          <p:cNvGraphicFramePr>
            <a:graphicFrameLocks noGrp="1"/>
          </p:cNvGraphicFramePr>
          <p:nvPr>
            <p:extLst>
              <p:ext uri="{D42A27DB-BD31-4B8C-83A1-F6EECF244321}">
                <p14:modId xmlns:p14="http://schemas.microsoft.com/office/powerpoint/2010/main" val="3735578752"/>
              </p:ext>
            </p:extLst>
          </p:nvPr>
        </p:nvGraphicFramePr>
        <p:xfrm>
          <a:off x="2411761" y="1957958"/>
          <a:ext cx="6336703" cy="4750688"/>
        </p:xfrm>
        <a:graphic>
          <a:graphicData uri="http://schemas.openxmlformats.org/drawingml/2006/table">
            <a:tbl>
              <a:tblPr firstRow="1" bandRow="1">
                <a:effectLst>
                  <a:outerShdw blurRad="50800" dist="38100" dir="18900000" algn="bl" rotWithShape="0">
                    <a:prstClr val="black">
                      <a:alpha val="40000"/>
                    </a:prstClr>
                  </a:outerShdw>
                </a:effectLst>
                <a:tableStyleId>{C4B1156A-380E-4F78-BDF5-A606A8083BF9}</a:tableStyleId>
              </a:tblPr>
              <a:tblGrid>
                <a:gridCol w="3888432"/>
                <a:gridCol w="1296144"/>
                <a:gridCol w="1152127"/>
              </a:tblGrid>
              <a:tr h="331088">
                <a:tc>
                  <a:txBody>
                    <a:bodyPr/>
                    <a:lstStyle/>
                    <a:p>
                      <a:pPr algn="ctr"/>
                      <a:r>
                        <a:rPr lang="en-GB" sz="1100" kern="1200" noProof="0" dirty="0" smtClean="0">
                          <a:solidFill>
                            <a:schemeClr val="bg1"/>
                          </a:solidFill>
                        </a:rPr>
                        <a:t>Not fully achieved indicators</a:t>
                      </a:r>
                      <a:endParaRPr lang="en-GB" sz="1100" b="1" kern="1200" noProof="0" dirty="0" smtClean="0">
                        <a:solidFill>
                          <a:schemeClr val="bg1"/>
                        </a:solidFill>
                        <a:latin typeface="Verdana" panose="020B0604030504040204" pitchFamily="34" charset="0"/>
                        <a:ea typeface="Verdana" panose="020B0604030504040204" pitchFamily="34" charset="0"/>
                        <a:cs typeface="Verdana" panose="020B0604030504040204" pitchFamily="34" charset="0"/>
                      </a:endParaRPr>
                    </a:p>
                  </a:txBody>
                  <a:tcPr>
                    <a:solidFill>
                      <a:srgbClr val="003399"/>
                    </a:solidFill>
                  </a:tcPr>
                </a:tc>
                <a:tc>
                  <a:txBody>
                    <a:bodyPr/>
                    <a:lstStyle/>
                    <a:p>
                      <a:r>
                        <a:rPr lang="en-GB" sz="1100" kern="1200" noProof="0" dirty="0" smtClean="0">
                          <a:solidFill>
                            <a:schemeClr val="bg1"/>
                          </a:solidFill>
                        </a:rPr>
                        <a:t>Achievement</a:t>
                      </a:r>
                      <a:endParaRPr lang="en-GB" sz="1100" b="1" kern="1200" noProof="0" dirty="0" smtClean="0">
                        <a:solidFill>
                          <a:schemeClr val="bg1"/>
                        </a:solidFill>
                        <a:latin typeface="Verdana" panose="020B0604030504040204" pitchFamily="34" charset="0"/>
                        <a:ea typeface="Verdana" panose="020B0604030504040204" pitchFamily="34" charset="0"/>
                        <a:cs typeface="Verdana" panose="020B0604030504040204" pitchFamily="34" charset="0"/>
                      </a:endParaRPr>
                    </a:p>
                  </a:txBody>
                  <a:tcPr>
                    <a:solidFill>
                      <a:srgbClr val="003399"/>
                    </a:solidFill>
                  </a:tcPr>
                </a:tc>
                <a:tc>
                  <a:txBody>
                    <a:bodyPr/>
                    <a:lstStyle/>
                    <a:p>
                      <a:r>
                        <a:rPr lang="en-GB" sz="1100" kern="1200" noProof="0" dirty="0" smtClean="0">
                          <a:solidFill>
                            <a:schemeClr val="bg1"/>
                          </a:solidFill>
                        </a:rPr>
                        <a:t>To be achieved</a:t>
                      </a:r>
                      <a:endParaRPr lang="en-GB" sz="1100" b="1" kern="1200" noProof="0" dirty="0" smtClean="0">
                        <a:solidFill>
                          <a:schemeClr val="bg1"/>
                        </a:solidFill>
                        <a:latin typeface="Verdana" panose="020B0604030504040204" pitchFamily="34" charset="0"/>
                        <a:ea typeface="Verdana" panose="020B0604030504040204" pitchFamily="34" charset="0"/>
                        <a:cs typeface="Verdana" panose="020B0604030504040204" pitchFamily="34" charset="0"/>
                      </a:endParaRPr>
                    </a:p>
                  </a:txBody>
                  <a:tcPr>
                    <a:solidFill>
                      <a:srgbClr val="003399"/>
                    </a:solidFill>
                  </a:tcPr>
                </a:tc>
              </a:tr>
              <a:tr h="389389">
                <a:tc>
                  <a:txBody>
                    <a:bodyPr/>
                    <a:lstStyle/>
                    <a:p>
                      <a:pPr marL="285750" marR="0" lvl="0" indent="-285750" algn="l" defTabSz="914400" rtl="0" eaLnBrk="1" fontAlgn="auto" latinLnBrk="0" hangingPunct="1">
                        <a:lnSpc>
                          <a:spcPct val="100000"/>
                        </a:lnSpc>
                        <a:spcBef>
                          <a:spcPts val="0"/>
                        </a:spcBef>
                        <a:spcAft>
                          <a:spcPts val="0"/>
                        </a:spcAft>
                        <a:buClr>
                          <a:srgbClr val="C00000"/>
                        </a:buClr>
                        <a:buSzPct val="120000"/>
                        <a:buFont typeface="Calibri" panose="020F0502020204030204" pitchFamily="34" charset="0"/>
                        <a:buChar char="!"/>
                        <a:tabLst/>
                        <a:defRPr/>
                      </a:pPr>
                      <a:r>
                        <a:rPr lang="en-GB" sz="1100" kern="1200" noProof="0" dirty="0" smtClean="0">
                          <a:solidFill>
                            <a:srgbClr val="669900"/>
                          </a:solidFill>
                          <a:latin typeface="Verdana" panose="020B0604030504040204" pitchFamily="34" charset="0"/>
                          <a:ea typeface="Verdana" panose="020B0604030504040204" pitchFamily="34" charset="0"/>
                          <a:cs typeface="Verdana" panose="020B0604030504040204" pitchFamily="34" charset="0"/>
                        </a:rPr>
                        <a:t>OI 1.2.4 Number of joint initiatives addressing preservation of marine and coastal environment (incl. litter reduction)</a:t>
                      </a:r>
                    </a:p>
                  </a:txBody>
                  <a:tcPr>
                    <a:solidFill>
                      <a:schemeClr val="accent3">
                        <a:lumMod val="40000"/>
                        <a:lumOff val="60000"/>
                      </a:schemeClr>
                    </a:solidFill>
                  </a:tcPr>
                </a:tc>
                <a:tc>
                  <a:txBody>
                    <a:bodyPr/>
                    <a:lstStyle/>
                    <a:p>
                      <a:pPr algn="ctr"/>
                      <a:r>
                        <a:rPr lang="en-GB" sz="1100" kern="1200" noProof="0" dirty="0" smtClean="0"/>
                        <a:t>0</a:t>
                      </a:r>
                      <a:endParaRPr lang="en-GB" sz="1100" kern="1200" noProof="0" dirty="0">
                        <a:solidFill>
                          <a:srgbClr val="003399"/>
                        </a:solidFill>
                        <a:latin typeface="Verdana" panose="020B0604030504040204" pitchFamily="34" charset="0"/>
                        <a:ea typeface="Verdana" panose="020B0604030504040204" pitchFamily="34" charset="0"/>
                        <a:cs typeface="Verdana" panose="020B0604030504040204" pitchFamily="34" charset="0"/>
                      </a:endParaRPr>
                    </a:p>
                  </a:txBody>
                  <a:tcPr>
                    <a:solidFill>
                      <a:schemeClr val="accent3">
                        <a:lumMod val="40000"/>
                        <a:lumOff val="60000"/>
                      </a:schemeClr>
                    </a:solidFill>
                  </a:tcPr>
                </a:tc>
                <a:tc>
                  <a:txBody>
                    <a:bodyPr/>
                    <a:lstStyle/>
                    <a:p>
                      <a:pPr algn="ctr"/>
                      <a:r>
                        <a:rPr lang="en-GB" sz="1100" kern="1200" noProof="0" dirty="0" smtClean="0"/>
                        <a:t>5</a:t>
                      </a:r>
                      <a:endParaRPr lang="en-GB" sz="1100" kern="1200" noProof="0" dirty="0">
                        <a:solidFill>
                          <a:srgbClr val="C00000"/>
                        </a:solidFill>
                        <a:latin typeface="Verdana" panose="020B0604030504040204" pitchFamily="34" charset="0"/>
                        <a:ea typeface="Verdana" panose="020B0604030504040204" pitchFamily="34" charset="0"/>
                        <a:cs typeface="Verdana" panose="020B0604030504040204" pitchFamily="34" charset="0"/>
                      </a:endParaRPr>
                    </a:p>
                  </a:txBody>
                  <a:tcPr>
                    <a:solidFill>
                      <a:schemeClr val="accent3">
                        <a:lumMod val="40000"/>
                        <a:lumOff val="60000"/>
                      </a:schemeClr>
                    </a:solidFill>
                  </a:tcPr>
                </a:tc>
              </a:tr>
              <a:tr h="360040">
                <a:tc>
                  <a:txBody>
                    <a:bodyPr/>
                    <a:lstStyle/>
                    <a:p>
                      <a:pPr marL="285750" indent="-285750" algn="l">
                        <a:buClr>
                          <a:srgbClr val="C00000"/>
                        </a:buClr>
                        <a:buSzPct val="120000"/>
                        <a:buFont typeface="Calibri" panose="020F0502020204030204" pitchFamily="34" charset="0"/>
                        <a:buChar char="!"/>
                      </a:pPr>
                      <a:r>
                        <a:rPr lang="en-GB" sz="1100" kern="1200" noProof="0" dirty="0" smtClean="0">
                          <a:solidFill>
                            <a:srgbClr val="669900"/>
                          </a:solidFill>
                          <a:latin typeface="Verdana" panose="020B0604030504040204" pitchFamily="34" charset="0"/>
                          <a:ea typeface="Verdana" panose="020B0604030504040204" pitchFamily="34" charset="0"/>
                          <a:cs typeface="Verdana" panose="020B0604030504040204" pitchFamily="34" charset="0"/>
                        </a:rPr>
                        <a:t>OI 1.2.5 Number of joint management plans/ coordinated specific conservation activities for protected areas </a:t>
                      </a:r>
                    </a:p>
                  </a:txBody>
                  <a:tcPr>
                    <a:solidFill>
                      <a:schemeClr val="accent3">
                        <a:lumMod val="20000"/>
                        <a:lumOff val="80000"/>
                      </a:schemeClr>
                    </a:solidFill>
                  </a:tcPr>
                </a:tc>
                <a:tc>
                  <a:txBody>
                    <a:bodyPr/>
                    <a:lstStyle/>
                    <a:p>
                      <a:pPr algn="ctr"/>
                      <a:r>
                        <a:rPr lang="en-GB" sz="1100" kern="1200" noProof="0" dirty="0" smtClean="0"/>
                        <a:t>1</a:t>
                      </a:r>
                      <a:endParaRPr lang="en-GB" sz="1100" kern="1200" noProof="0" dirty="0">
                        <a:solidFill>
                          <a:srgbClr val="003399"/>
                        </a:solidFill>
                        <a:latin typeface="Verdana" panose="020B0604030504040204" pitchFamily="34" charset="0"/>
                        <a:ea typeface="Verdana" panose="020B0604030504040204" pitchFamily="34" charset="0"/>
                        <a:cs typeface="Verdana" panose="020B0604030504040204" pitchFamily="34" charset="0"/>
                      </a:endParaRPr>
                    </a:p>
                  </a:txBody>
                  <a:tcPr>
                    <a:solidFill>
                      <a:schemeClr val="accent3">
                        <a:lumMod val="20000"/>
                        <a:lumOff val="80000"/>
                      </a:schemeClr>
                    </a:solidFill>
                  </a:tcPr>
                </a:tc>
                <a:tc>
                  <a:txBody>
                    <a:bodyPr/>
                    <a:lstStyle/>
                    <a:p>
                      <a:pPr algn="ctr"/>
                      <a:r>
                        <a:rPr lang="en-GB" sz="1100" kern="1200" noProof="0" dirty="0" smtClean="0"/>
                        <a:t>2</a:t>
                      </a:r>
                      <a:endParaRPr lang="en-GB" sz="1100" kern="1200" noProof="0" dirty="0">
                        <a:solidFill>
                          <a:srgbClr val="C00000"/>
                        </a:solidFill>
                        <a:latin typeface="Verdana" panose="020B0604030504040204" pitchFamily="34" charset="0"/>
                        <a:ea typeface="Verdana" panose="020B0604030504040204" pitchFamily="34" charset="0"/>
                        <a:cs typeface="Verdana" panose="020B0604030504040204" pitchFamily="34" charset="0"/>
                      </a:endParaRPr>
                    </a:p>
                  </a:txBody>
                  <a:tcPr>
                    <a:solidFill>
                      <a:schemeClr val="accent3">
                        <a:lumMod val="20000"/>
                        <a:lumOff val="80000"/>
                      </a:schemeClr>
                    </a:solidFill>
                  </a:tcPr>
                </a:tc>
              </a:tr>
              <a:tr h="370840">
                <a:tc>
                  <a:txBody>
                    <a:bodyPr/>
                    <a:lstStyle/>
                    <a:p>
                      <a:pPr marL="285750" indent="-285750" algn="l">
                        <a:buClr>
                          <a:srgbClr val="C00000"/>
                        </a:buClr>
                        <a:buSzPct val="120000"/>
                        <a:buFont typeface="Calibri" panose="020F0502020204030204" pitchFamily="34" charset="0"/>
                        <a:buChar char="!"/>
                      </a:pPr>
                      <a:r>
                        <a:rPr lang="en-GB" sz="1100" kern="1200" noProof="0" dirty="0" smtClean="0">
                          <a:solidFill>
                            <a:srgbClr val="843D8D"/>
                          </a:solidFill>
                          <a:latin typeface="Verdana" panose="020B0604030504040204" pitchFamily="34" charset="0"/>
                          <a:ea typeface="Verdana" panose="020B0604030504040204" pitchFamily="34" charset="0"/>
                          <a:cs typeface="Verdana" panose="020B0604030504040204" pitchFamily="34" charset="0"/>
                        </a:rPr>
                        <a:t>OI 2.1.1 Total length of reconstructed or upgraded access roads to natural, cultural and historic tourism sites (Kilometres)</a:t>
                      </a:r>
                      <a:endParaRPr lang="en-GB" sz="1100" kern="1200" noProof="0" dirty="0">
                        <a:solidFill>
                          <a:srgbClr val="843D8D"/>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ctr"/>
                      <a:r>
                        <a:rPr lang="en-GB" sz="1100" kern="1200" noProof="0" dirty="0" smtClean="0"/>
                        <a:t>1,54</a:t>
                      </a:r>
                      <a:endParaRPr lang="en-GB" sz="1100" kern="1200" noProof="0" dirty="0">
                        <a:solidFill>
                          <a:srgbClr val="003399"/>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ctr"/>
                      <a:r>
                        <a:rPr lang="en-GB" sz="1100" kern="1200" noProof="0" dirty="0" smtClean="0"/>
                        <a:t>3,46</a:t>
                      </a:r>
                      <a:endParaRPr lang="en-GB" sz="1100" kern="1200" noProof="0" dirty="0">
                        <a:solidFill>
                          <a:srgbClr val="C00000"/>
                        </a:solidFill>
                        <a:latin typeface="Verdana" panose="020B0604030504040204" pitchFamily="34" charset="0"/>
                        <a:ea typeface="Verdana" panose="020B0604030504040204" pitchFamily="34" charset="0"/>
                        <a:cs typeface="Verdana" panose="020B0604030504040204" pitchFamily="34" charset="0"/>
                      </a:endParaRPr>
                    </a:p>
                  </a:txBody>
                  <a:tcPr/>
                </a:tc>
              </a:tr>
              <a:tr h="343520">
                <a:tc>
                  <a:txBody>
                    <a:bodyPr/>
                    <a:lstStyle/>
                    <a:p>
                      <a:pPr marL="285750" indent="-285750" algn="l">
                        <a:buClr>
                          <a:srgbClr val="C00000"/>
                        </a:buClr>
                        <a:buSzPct val="120000"/>
                        <a:buFont typeface="Calibri" panose="020F0502020204030204" pitchFamily="34" charset="0"/>
                        <a:buChar char="!"/>
                      </a:pPr>
                      <a:r>
                        <a:rPr lang="en-GB" sz="1100" kern="1200" noProof="0" dirty="0" smtClean="0">
                          <a:solidFill>
                            <a:srgbClr val="843D8D"/>
                          </a:solidFill>
                          <a:latin typeface="Verdana" panose="020B0604030504040204" pitchFamily="34" charset="0"/>
                          <a:ea typeface="Verdana" panose="020B0604030504040204" pitchFamily="34" charset="0"/>
                          <a:cs typeface="Verdana" panose="020B0604030504040204" pitchFamily="34" charset="0"/>
                        </a:rPr>
                        <a:t>OI 2.1.2 Total length of newly built, reconstructed or upgraded cycling routes / walking paths (Kilometres)</a:t>
                      </a:r>
                    </a:p>
                  </a:txBody>
                  <a:tcPr/>
                </a:tc>
                <a:tc>
                  <a:txBody>
                    <a:bodyPr/>
                    <a:lstStyle/>
                    <a:p>
                      <a:pPr algn="ctr"/>
                      <a:r>
                        <a:rPr lang="en-GB" sz="1100" kern="1200" noProof="0" dirty="0" smtClean="0"/>
                        <a:t>0,744</a:t>
                      </a:r>
                      <a:endParaRPr lang="en-GB" sz="1100" kern="1200" noProof="0" dirty="0">
                        <a:solidFill>
                          <a:srgbClr val="003399"/>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ctr"/>
                      <a:r>
                        <a:rPr lang="en-GB" sz="1100" kern="1200" noProof="0" dirty="0" smtClean="0"/>
                        <a:t>7,256</a:t>
                      </a:r>
                      <a:endParaRPr lang="en-GB" sz="1100" kern="1200" noProof="0" dirty="0">
                        <a:solidFill>
                          <a:srgbClr val="C00000"/>
                        </a:solidFill>
                        <a:latin typeface="Verdana" panose="020B0604030504040204" pitchFamily="34" charset="0"/>
                        <a:ea typeface="Verdana" panose="020B0604030504040204" pitchFamily="34" charset="0"/>
                        <a:cs typeface="Verdana" panose="020B0604030504040204" pitchFamily="34" charset="0"/>
                      </a:endParaRPr>
                    </a:p>
                  </a:txBody>
                  <a:tcPr/>
                </a:tc>
              </a:tr>
              <a:tr h="370840">
                <a:tc>
                  <a:txBody>
                    <a:bodyPr/>
                    <a:lstStyle/>
                    <a:p>
                      <a:pPr marL="285750" indent="-285750" algn="l">
                        <a:buClr>
                          <a:srgbClr val="C00000"/>
                        </a:buClr>
                        <a:buSzPct val="120000"/>
                        <a:buFont typeface="Calibri" panose="020F0502020204030204" pitchFamily="34" charset="0"/>
                        <a:buChar char="!"/>
                      </a:pPr>
                      <a:r>
                        <a:rPr lang="en-GB" sz="1100" kern="1200" noProof="0" dirty="0" smtClean="0">
                          <a:solidFill>
                            <a:srgbClr val="843D8D"/>
                          </a:solidFill>
                          <a:latin typeface="Verdana" panose="020B0604030504040204" pitchFamily="34" charset="0"/>
                          <a:ea typeface="Verdana" panose="020B0604030504040204" pitchFamily="34" charset="0"/>
                          <a:cs typeface="Verdana" panose="020B0604030504040204" pitchFamily="34" charset="0"/>
                        </a:rPr>
                        <a:t>OI 2.1.3</a:t>
                      </a:r>
                      <a:r>
                        <a:rPr lang="en-GB" sz="1100" noProof="0" dirty="0" smtClean="0">
                          <a:solidFill>
                            <a:srgbClr val="843D8D"/>
                          </a:solidFill>
                          <a:latin typeface="Verdana" panose="020B0604030504040204" pitchFamily="34" charset="0"/>
                          <a:ea typeface="Verdana" panose="020B0604030504040204" pitchFamily="34" charset="0"/>
                          <a:cs typeface="Verdana" panose="020B0604030504040204" pitchFamily="34" charset="0"/>
                        </a:rPr>
                        <a:t> </a:t>
                      </a:r>
                      <a:r>
                        <a:rPr lang="en-GB" sz="1100" kern="1200" noProof="0" dirty="0" smtClean="0">
                          <a:solidFill>
                            <a:srgbClr val="843D8D"/>
                          </a:solidFill>
                          <a:latin typeface="Verdana" panose="020B0604030504040204" pitchFamily="34" charset="0"/>
                          <a:ea typeface="Verdana" panose="020B0604030504040204" pitchFamily="34" charset="0"/>
                          <a:cs typeface="Verdana" panose="020B0604030504040204" pitchFamily="34" charset="0"/>
                        </a:rPr>
                        <a:t>Number of newly built / reconstructed facilities in / leading to touristic sites</a:t>
                      </a:r>
                    </a:p>
                  </a:txBody>
                  <a:tcPr/>
                </a:tc>
                <a:tc>
                  <a:txBody>
                    <a:bodyPr/>
                    <a:lstStyle/>
                    <a:p>
                      <a:pPr algn="ctr"/>
                      <a:r>
                        <a:rPr lang="en-GB" sz="1100" kern="1200" noProof="0" dirty="0" smtClean="0"/>
                        <a:t>7</a:t>
                      </a:r>
                      <a:endParaRPr lang="en-GB" sz="1100" kern="1200" noProof="0" dirty="0">
                        <a:solidFill>
                          <a:srgbClr val="003399"/>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ctr"/>
                      <a:r>
                        <a:rPr lang="en-GB" sz="1100" kern="1200" noProof="0" dirty="0" smtClean="0"/>
                        <a:t>3</a:t>
                      </a:r>
                      <a:endParaRPr lang="en-GB" sz="1100" kern="1200" noProof="0" dirty="0">
                        <a:solidFill>
                          <a:srgbClr val="C00000"/>
                        </a:solidFill>
                        <a:latin typeface="Verdana" panose="020B0604030504040204" pitchFamily="34" charset="0"/>
                        <a:ea typeface="Verdana" panose="020B0604030504040204" pitchFamily="34" charset="0"/>
                        <a:cs typeface="Verdana" panose="020B0604030504040204" pitchFamily="34" charset="0"/>
                      </a:endParaRPr>
                    </a:p>
                  </a:txBody>
                  <a:tcPr/>
                </a:tc>
              </a:tr>
              <a:tr h="370840">
                <a:tc>
                  <a:txBody>
                    <a:bodyPr/>
                    <a:lstStyle/>
                    <a:p>
                      <a:pPr marL="285750" indent="-285750" algn="l">
                        <a:buClr>
                          <a:srgbClr val="C00000"/>
                        </a:buClr>
                        <a:buSzPct val="120000"/>
                        <a:buFont typeface="Calibri" panose="020F0502020204030204" pitchFamily="34" charset="0"/>
                        <a:buChar char="!"/>
                      </a:pPr>
                      <a:r>
                        <a:rPr lang="en-GB" sz="1100" kern="1200" noProof="0" dirty="0" smtClean="0">
                          <a:solidFill>
                            <a:srgbClr val="843D8D"/>
                          </a:solidFill>
                          <a:latin typeface="Verdana" panose="020B0604030504040204" pitchFamily="34" charset="0"/>
                          <a:ea typeface="Verdana" panose="020B0604030504040204" pitchFamily="34" charset="0"/>
                          <a:cs typeface="Verdana" panose="020B0604030504040204" pitchFamily="34" charset="0"/>
                        </a:rPr>
                        <a:t>OI 2.1.4 Number of reconstructed / restored cultural and historical touristic sites </a:t>
                      </a:r>
                    </a:p>
                  </a:txBody>
                  <a:tcPr/>
                </a:tc>
                <a:tc>
                  <a:txBody>
                    <a:bodyPr/>
                    <a:lstStyle/>
                    <a:p>
                      <a:pPr algn="ctr"/>
                      <a:r>
                        <a:rPr lang="en-GB" sz="1100" kern="1200" noProof="0" dirty="0" smtClean="0"/>
                        <a:t>2</a:t>
                      </a:r>
                      <a:endParaRPr lang="en-GB" sz="1100" kern="1200" noProof="0" dirty="0">
                        <a:solidFill>
                          <a:srgbClr val="003399"/>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ctr"/>
                      <a:r>
                        <a:rPr lang="en-GB" sz="1100" kern="1200" noProof="0" dirty="0" smtClean="0"/>
                        <a:t>13</a:t>
                      </a:r>
                      <a:endParaRPr lang="en-GB" sz="1100" kern="1200" noProof="0" dirty="0">
                        <a:solidFill>
                          <a:srgbClr val="C00000"/>
                        </a:solidFill>
                        <a:latin typeface="Verdana" panose="020B0604030504040204" pitchFamily="34" charset="0"/>
                        <a:ea typeface="Verdana" panose="020B0604030504040204" pitchFamily="34" charset="0"/>
                        <a:cs typeface="Verdana" panose="020B0604030504040204" pitchFamily="34" charset="0"/>
                      </a:endParaRPr>
                    </a:p>
                  </a:txBody>
                  <a:tcPr/>
                </a:tc>
              </a:tr>
              <a:tr h="370840">
                <a:tc>
                  <a:txBody>
                    <a:bodyPr/>
                    <a:lstStyle/>
                    <a:p>
                      <a:pPr marL="285750" indent="-285750" algn="l" defTabSz="914400" rtl="0" eaLnBrk="1" latinLnBrk="0" hangingPunct="1">
                        <a:buClr>
                          <a:srgbClr val="C00000"/>
                        </a:buClr>
                        <a:buSzPct val="120000"/>
                        <a:buFont typeface="Calibri" panose="020F0502020204030204" pitchFamily="34" charset="0"/>
                        <a:buChar char="!"/>
                      </a:pPr>
                      <a:r>
                        <a:rPr lang="en-GB" sz="1100" kern="1200" noProof="0" dirty="0" smtClean="0">
                          <a:solidFill>
                            <a:srgbClr val="843D8D"/>
                          </a:solidFill>
                          <a:latin typeface="Verdana" panose="020B0604030504040204" pitchFamily="34" charset="0"/>
                          <a:ea typeface="Verdana" panose="020B0604030504040204" pitchFamily="34" charset="0"/>
                          <a:cs typeface="Verdana" panose="020B0604030504040204" pitchFamily="34" charset="0"/>
                        </a:rPr>
                        <a:t>OI 2.2.5 Number of people involved in training and capacity building activities in the field of sustainable tourism</a:t>
                      </a:r>
                    </a:p>
                  </a:txBody>
                  <a:tcPr/>
                </a:tc>
                <a:tc>
                  <a:txBody>
                    <a:bodyPr/>
                    <a:lstStyle/>
                    <a:p>
                      <a:pPr algn="ctr"/>
                      <a:r>
                        <a:rPr lang="en-GB" sz="1100" kern="1200" noProof="0" dirty="0" smtClean="0"/>
                        <a:t>180</a:t>
                      </a:r>
                      <a:endParaRPr lang="en-GB" sz="1100" kern="1200" noProof="0" dirty="0">
                        <a:solidFill>
                          <a:srgbClr val="003399"/>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ctr"/>
                      <a:r>
                        <a:rPr lang="en-GB" sz="1100" kern="1200" noProof="0" dirty="0" smtClean="0"/>
                        <a:t>20</a:t>
                      </a:r>
                      <a:endParaRPr lang="en-GB" sz="1100" kern="1200" noProof="0" dirty="0">
                        <a:solidFill>
                          <a:srgbClr val="C00000"/>
                        </a:solidFill>
                        <a:latin typeface="Verdana" panose="020B0604030504040204" pitchFamily="34" charset="0"/>
                        <a:ea typeface="Verdana" panose="020B0604030504040204" pitchFamily="34" charset="0"/>
                        <a:cs typeface="Verdana" panose="020B0604030504040204" pitchFamily="34" charset="0"/>
                      </a:endParaRPr>
                    </a:p>
                  </a:txBody>
                  <a:tcPr/>
                </a:tc>
              </a:tr>
              <a:tr h="370840">
                <a:tc>
                  <a:txBody>
                    <a:bodyPr/>
                    <a:lstStyle/>
                    <a:p>
                      <a:pPr marL="285750" indent="-285750" algn="l" defTabSz="914400" rtl="0" eaLnBrk="1" latinLnBrk="0" hangingPunct="1">
                        <a:buClr>
                          <a:srgbClr val="C00000"/>
                        </a:buClr>
                        <a:buSzPct val="120000"/>
                        <a:buFont typeface="Calibri" panose="020F0502020204030204" pitchFamily="34" charset="0"/>
                        <a:buChar char="!"/>
                      </a:pPr>
                      <a:r>
                        <a:rPr lang="en-GB" sz="1100" kern="1200" noProof="0" dirty="0" smtClean="0">
                          <a:solidFill>
                            <a:srgbClr val="843D8D"/>
                          </a:solidFill>
                          <a:latin typeface="Verdana" panose="020B0604030504040204" pitchFamily="34" charset="0"/>
                          <a:ea typeface="Verdana" panose="020B0604030504040204" pitchFamily="34" charset="0"/>
                          <a:cs typeface="Verdana" panose="020B0604030504040204" pitchFamily="34" charset="0"/>
                        </a:rPr>
                        <a:t>OI 2.3.2 Number of public awareness initiatives promoting sustainable use of natural, historical and cultural heritage and resources (Number)</a:t>
                      </a:r>
                    </a:p>
                  </a:txBody>
                  <a:tcPr/>
                </a:tc>
                <a:tc>
                  <a:txBody>
                    <a:bodyPr/>
                    <a:lstStyle/>
                    <a:p>
                      <a:pPr algn="ctr"/>
                      <a:r>
                        <a:rPr lang="en-GB" sz="1100" kern="1200" noProof="0" dirty="0" smtClean="0"/>
                        <a:t>17</a:t>
                      </a:r>
                      <a:endParaRPr lang="en-GB" sz="1100" kern="1200" noProof="0" dirty="0">
                        <a:solidFill>
                          <a:srgbClr val="003399"/>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ctr"/>
                      <a:r>
                        <a:rPr lang="en-GB" sz="1100" kern="1200" noProof="0" dirty="0" smtClean="0"/>
                        <a:t>3</a:t>
                      </a:r>
                      <a:endParaRPr lang="en-GB" sz="1100" kern="1200" noProof="0" dirty="0">
                        <a:solidFill>
                          <a:srgbClr val="C00000"/>
                        </a:solidFill>
                        <a:latin typeface="Verdana" panose="020B0604030504040204" pitchFamily="34" charset="0"/>
                        <a:ea typeface="Verdana" panose="020B0604030504040204" pitchFamily="34" charset="0"/>
                        <a:cs typeface="Verdana" panose="020B0604030504040204" pitchFamily="34" charset="0"/>
                      </a:endParaRPr>
                    </a:p>
                  </a:txBody>
                  <a:tcPr/>
                </a:tc>
              </a:tr>
            </a:tbl>
          </a:graphicData>
        </a:graphic>
      </p:graphicFrame>
      <p:pic>
        <p:nvPicPr>
          <p:cNvPr id="3074" name="Picture 2" descr="800px_COLOURBOX779788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076056" y="1268983"/>
            <a:ext cx="1027113"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4583916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ím 11"/>
          <p:cNvSpPr>
            <a:spLocks noGrp="1"/>
          </p:cNvSpPr>
          <p:nvPr>
            <p:ph type="title"/>
          </p:nvPr>
        </p:nvSpPr>
        <p:spPr>
          <a:xfrm>
            <a:off x="435081" y="480317"/>
            <a:ext cx="8229600" cy="1143000"/>
          </a:xfrm>
        </p:spPr>
        <p:txBody>
          <a:bodyPr rtlCol="0">
            <a:normAutofit/>
          </a:bodyPr>
          <a:lstStyle/>
          <a:p>
            <a:pPr eaLnBrk="1" fontAlgn="auto" hangingPunct="1">
              <a:spcAft>
                <a:spcPts val="0"/>
              </a:spcAft>
              <a:defRPr/>
            </a:pPr>
            <a:r>
              <a:rPr lang="en-US" sz="1800" b="1" cap="small" dirty="0" smtClean="0">
                <a:solidFill>
                  <a:srgbClr val="003399"/>
                </a:solidFill>
                <a:latin typeface="Verdana" pitchFamily="34" charset="0"/>
              </a:rPr>
              <a:t>ACTIVITIES AND INDICATORS</a:t>
            </a:r>
            <a:endParaRPr lang="bg-BG" sz="1800" b="1" cap="small" dirty="0">
              <a:solidFill>
                <a:srgbClr val="003399"/>
              </a:solidFill>
              <a:latin typeface="Verdana" pitchFamily="34" charset="0"/>
            </a:endParaRPr>
          </a:p>
        </p:txBody>
      </p:sp>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79591"/>
            <a:ext cx="2103610" cy="652119"/>
          </a:xfrm>
          <a:prstGeom prst="rect">
            <a:avLst/>
          </a:prstGeom>
          <a:noFill/>
          <a:ln w="9525">
            <a:noFill/>
            <a:miter lim="800000"/>
            <a:headEnd/>
            <a:tailEnd/>
          </a:ln>
        </p:spPr>
      </p:pic>
      <p:sp>
        <p:nvSpPr>
          <p:cNvPr id="11" name="TextBox 1"/>
          <p:cNvSpPr txBox="1">
            <a:spLocks noGrp="1" noChangeArrowheads="1"/>
          </p:cNvSpPr>
          <p:nvPr>
            <p:ph idx="1"/>
          </p:nvPr>
        </p:nvSpPr>
        <p:spPr bwMode="auto">
          <a:xfrm>
            <a:off x="1273457" y="1628957"/>
            <a:ext cx="8025257" cy="643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500">
                <a:solidFill>
                  <a:srgbClr val="3366CC"/>
                </a:solidFill>
                <a:latin typeface="Arial" pitchFamily="34" charset="0"/>
                <a:cs typeface="Arial" pitchFamily="34" charset="0"/>
              </a:defRPr>
            </a:lvl1pPr>
            <a:lvl2pPr marL="742950" indent="-285750" eaLnBrk="0" hangingPunct="0">
              <a:defRPr sz="1500">
                <a:solidFill>
                  <a:srgbClr val="3366CC"/>
                </a:solidFill>
                <a:latin typeface="Arial" pitchFamily="34" charset="0"/>
                <a:cs typeface="Arial" pitchFamily="34" charset="0"/>
              </a:defRPr>
            </a:lvl2pPr>
            <a:lvl3pPr marL="1143000" indent="-228600" eaLnBrk="0" hangingPunct="0">
              <a:defRPr sz="1500">
                <a:solidFill>
                  <a:srgbClr val="3366CC"/>
                </a:solidFill>
                <a:latin typeface="Arial" pitchFamily="34" charset="0"/>
                <a:cs typeface="Arial" pitchFamily="34" charset="0"/>
              </a:defRPr>
            </a:lvl3pPr>
            <a:lvl4pPr marL="1600200" indent="-228600" eaLnBrk="0" hangingPunct="0">
              <a:defRPr sz="1500">
                <a:solidFill>
                  <a:srgbClr val="3366CC"/>
                </a:solidFill>
                <a:latin typeface="Arial" pitchFamily="34" charset="0"/>
                <a:cs typeface="Arial" pitchFamily="34" charset="0"/>
              </a:defRPr>
            </a:lvl4pPr>
            <a:lvl5pPr marL="2057400" indent="-228600" eaLnBrk="0" hangingPunct="0">
              <a:defRPr sz="1500">
                <a:solidFill>
                  <a:srgbClr val="3366CC"/>
                </a:solidFill>
                <a:latin typeface="Arial" pitchFamily="34" charset="0"/>
                <a:cs typeface="Arial" pitchFamily="34" charset="0"/>
              </a:defRPr>
            </a:lvl5pPr>
            <a:lvl6pPr marL="2514600" indent="-228600" eaLnBrk="0" fontAlgn="base" hangingPunct="0">
              <a:spcBef>
                <a:spcPct val="0"/>
              </a:spcBef>
              <a:spcAft>
                <a:spcPct val="0"/>
              </a:spcAft>
              <a:defRPr sz="1500">
                <a:solidFill>
                  <a:srgbClr val="3366CC"/>
                </a:solidFill>
                <a:latin typeface="Arial" pitchFamily="34" charset="0"/>
                <a:cs typeface="Arial" pitchFamily="34" charset="0"/>
              </a:defRPr>
            </a:lvl6pPr>
            <a:lvl7pPr marL="2971800" indent="-228600" eaLnBrk="0" fontAlgn="base" hangingPunct="0">
              <a:spcBef>
                <a:spcPct val="0"/>
              </a:spcBef>
              <a:spcAft>
                <a:spcPct val="0"/>
              </a:spcAft>
              <a:defRPr sz="1500">
                <a:solidFill>
                  <a:srgbClr val="3366CC"/>
                </a:solidFill>
                <a:latin typeface="Arial" pitchFamily="34" charset="0"/>
                <a:cs typeface="Arial" pitchFamily="34" charset="0"/>
              </a:defRPr>
            </a:lvl7pPr>
            <a:lvl8pPr marL="3429000" indent="-228600" eaLnBrk="0" fontAlgn="base" hangingPunct="0">
              <a:spcBef>
                <a:spcPct val="0"/>
              </a:spcBef>
              <a:spcAft>
                <a:spcPct val="0"/>
              </a:spcAft>
              <a:defRPr sz="1500">
                <a:solidFill>
                  <a:srgbClr val="3366CC"/>
                </a:solidFill>
                <a:latin typeface="Arial" pitchFamily="34" charset="0"/>
                <a:cs typeface="Arial" pitchFamily="34" charset="0"/>
              </a:defRPr>
            </a:lvl8pPr>
            <a:lvl9pPr marL="3886200" indent="-228600" eaLnBrk="0" fontAlgn="base" hangingPunct="0">
              <a:spcBef>
                <a:spcPct val="0"/>
              </a:spcBef>
              <a:spcAft>
                <a:spcPct val="0"/>
              </a:spcAft>
              <a:defRPr sz="1500">
                <a:solidFill>
                  <a:srgbClr val="3366CC"/>
                </a:solidFill>
                <a:latin typeface="Arial" pitchFamily="34" charset="0"/>
                <a:cs typeface="Arial" pitchFamily="34" charset="0"/>
              </a:defRPr>
            </a:lvl9pPr>
          </a:lstStyle>
          <a:p>
            <a:pPr marL="0" indent="0" algn="just" eaLnBrk="1" hangingPunct="1">
              <a:spcAft>
                <a:spcPts val="600"/>
              </a:spcAft>
              <a:buNone/>
            </a:pPr>
            <a:r>
              <a:rPr lang="ru-RU" altLang="bg-BG"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a:t>
            </a:r>
            <a:r>
              <a:rPr lang="en-US" altLang="bg-BG"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PRIORITY AXIS </a:t>
            </a:r>
            <a:r>
              <a:rPr lang="ru-RU" altLang="bg-BG"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1 </a:t>
            </a:r>
            <a:r>
              <a:rPr lang="en-US" altLang="bg-BG"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ENVIRONMENT</a:t>
            </a:r>
            <a:endParaRPr lang="ru-RU" altLang="bg-BG" sz="1400" b="1" dirty="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eaLnBrk="1" hangingPunct="1">
              <a:spcAft>
                <a:spcPts val="600"/>
              </a:spcAft>
              <a:buFont typeface="Wingdings" pitchFamily="2" charset="2"/>
              <a:buChar char="ü"/>
            </a:pPr>
            <a:endParaRPr lang="bg-BG" altLang="bg-BG" sz="1400" b="1"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pic>
        <p:nvPicPr>
          <p:cNvPr id="1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87624" y="1382753"/>
            <a:ext cx="678095" cy="6780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380158" y="2127162"/>
            <a:ext cx="4047826" cy="600164"/>
          </a:xfrm>
          <a:prstGeom prst="rect">
            <a:avLst/>
          </a:prstGeom>
        </p:spPr>
        <p:txBody>
          <a:bodyPr wrap="square">
            <a:spAutoFit/>
          </a:bodyPr>
          <a:lstStyle/>
          <a:p>
            <a:pPr algn="just" eaLnBrk="1" hangingPunct="1">
              <a:spcAft>
                <a:spcPts val="600"/>
              </a:spcAft>
            </a:pPr>
            <a:r>
              <a:rPr lang="en-GB" altLang="bg-BG" sz="1100" b="1" dirty="0" smtClean="0">
                <a:solidFill>
                  <a:srgbClr val="548235"/>
                </a:solidFill>
                <a:latin typeface="Verdana" panose="020B0604030504040204" pitchFamily="34" charset="0"/>
                <a:ea typeface="Verdana" panose="020B0604030504040204" pitchFamily="34" charset="0"/>
                <a:cs typeface="Verdana" panose="020B0604030504040204" pitchFamily="34" charset="0"/>
              </a:rPr>
              <a:t>Specific objective1.1: Preventing and mitigating the consequences of natural and man-made disasters in the cross-border area</a:t>
            </a:r>
            <a:endParaRPr lang="en-GB" altLang="bg-BG" sz="1100" b="1" dirty="0">
              <a:solidFill>
                <a:srgbClr val="548235"/>
              </a:solidFill>
              <a:latin typeface="Verdana" panose="020B0604030504040204" pitchFamily="34" charset="0"/>
              <a:ea typeface="Verdana" panose="020B0604030504040204" pitchFamily="34" charset="0"/>
              <a:cs typeface="Verdana" panose="020B060403050404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2921445977"/>
              </p:ext>
            </p:extLst>
          </p:nvPr>
        </p:nvGraphicFramePr>
        <p:xfrm>
          <a:off x="5407497" y="3573016"/>
          <a:ext cx="2880319" cy="1693523"/>
        </p:xfrm>
        <a:graphic>
          <a:graphicData uri="http://schemas.openxmlformats.org/drawingml/2006/table">
            <a:tbl>
              <a:tblPr firstRow="1" bandRow="1">
                <a:effectLst>
                  <a:outerShdw blurRad="50800" dist="38100" dir="18900000" algn="bl" rotWithShape="0">
                    <a:prstClr val="black">
                      <a:alpha val="40000"/>
                    </a:prstClr>
                  </a:outerShdw>
                </a:effectLst>
                <a:tableStyleId>{1FECB4D8-DB02-4DC6-A0A2-4F2EBAE1DC90}</a:tableStyleId>
              </a:tblPr>
              <a:tblGrid>
                <a:gridCol w="2880319"/>
              </a:tblGrid>
              <a:tr h="494437">
                <a:tc>
                  <a:txBody>
                    <a:bodyPr/>
                    <a:lstStyle/>
                    <a:p>
                      <a:pPr algn="ctr">
                        <a:lnSpc>
                          <a:spcPct val="115000"/>
                        </a:lnSpc>
                        <a:spcAft>
                          <a:spcPts val="0"/>
                        </a:spcAft>
                      </a:pPr>
                      <a:r>
                        <a:rPr lang="en-GB" sz="1000" kern="1200" noProof="0" dirty="0" smtClean="0">
                          <a:effectLst/>
                          <a:latin typeface="Verdana" panose="020B0604030504040204" pitchFamily="34" charset="0"/>
                          <a:ea typeface="Verdana" panose="020B0604030504040204" pitchFamily="34" charset="0"/>
                          <a:cs typeface="Verdana" panose="020B0604030504040204" pitchFamily="34" charset="0"/>
                        </a:rPr>
                        <a:t>Achieved indicators</a:t>
                      </a:r>
                    </a:p>
                    <a:p>
                      <a:pPr algn="ctr">
                        <a:lnSpc>
                          <a:spcPct val="115000"/>
                        </a:lnSpc>
                        <a:spcAft>
                          <a:spcPts val="0"/>
                        </a:spcAft>
                      </a:pPr>
                      <a:r>
                        <a:rPr lang="en-GB" sz="1000" noProof="0" dirty="0" smtClean="0">
                          <a:effectLst/>
                          <a:latin typeface="Verdana" panose="020B0604030504040204" pitchFamily="34" charset="0"/>
                          <a:ea typeface="Verdana" panose="020B0604030504040204" pitchFamily="34" charset="0"/>
                          <a:cs typeface="Verdana" panose="020B0604030504040204" pitchFamily="34" charset="0"/>
                        </a:rPr>
                        <a:t>Specific objective 1.1</a:t>
                      </a:r>
                      <a:endParaRPr lang="en-GB" sz="1000" b="1" noProof="0" dirty="0">
                        <a:solidFill>
                          <a:srgbClr val="003399"/>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r>
              <a:tr h="292983">
                <a:tc>
                  <a:txBody>
                    <a:bodyPr/>
                    <a:lstStyle/>
                    <a:p>
                      <a:pPr algn="ctr">
                        <a:lnSpc>
                          <a:spcPct val="115000"/>
                        </a:lnSpc>
                        <a:spcAft>
                          <a:spcPts val="0"/>
                        </a:spcAft>
                      </a:pPr>
                      <a:r>
                        <a:rPr lang="bg-BG" sz="1000" b="1" kern="1200" dirty="0" smtClean="0">
                          <a:solidFill>
                            <a:srgbClr val="003399"/>
                          </a:solidFill>
                          <a:effectLst/>
                          <a:latin typeface="Verdana" panose="020B0604030504040204" pitchFamily="34" charset="0"/>
                          <a:ea typeface="Verdana" panose="020B0604030504040204" pitchFamily="34" charset="0"/>
                          <a:cs typeface="Verdana" panose="020B0604030504040204" pitchFamily="34" charset="0"/>
                        </a:rPr>
                        <a:t> </a:t>
                      </a:r>
                      <a:r>
                        <a:rPr lang="en-US" sz="1000" b="1" kern="1200" dirty="0" smtClean="0">
                          <a:solidFill>
                            <a:srgbClr val="003399"/>
                          </a:solidFill>
                          <a:effectLst/>
                          <a:latin typeface="Verdana" panose="020B0604030504040204" pitchFamily="34" charset="0"/>
                          <a:ea typeface="Verdana" panose="020B0604030504040204" pitchFamily="34" charset="0"/>
                          <a:cs typeface="Verdana" panose="020B0604030504040204" pitchFamily="34" charset="0"/>
                        </a:rPr>
                        <a:t>OI </a:t>
                      </a:r>
                      <a:r>
                        <a:rPr lang="bg-BG" sz="1000" b="1" kern="1200" dirty="0">
                          <a:solidFill>
                            <a:srgbClr val="003399"/>
                          </a:solidFill>
                          <a:effectLst/>
                          <a:latin typeface="Verdana" panose="020B0604030504040204" pitchFamily="34" charset="0"/>
                          <a:ea typeface="Verdana" panose="020B0604030504040204" pitchFamily="34" charset="0"/>
                          <a:cs typeface="Verdana" panose="020B0604030504040204" pitchFamily="34" charset="0"/>
                        </a:rPr>
                        <a:t>1.1.1</a:t>
                      </a:r>
                      <a:endParaRPr lang="bg-BG" sz="1000" b="1" dirty="0">
                        <a:solidFill>
                          <a:srgbClr val="003399"/>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r>
              <a:tr h="306560">
                <a:tc>
                  <a:txBody>
                    <a:bodyPr/>
                    <a:lstStyle/>
                    <a:p>
                      <a:pPr algn="ctr">
                        <a:lnSpc>
                          <a:spcPct val="115000"/>
                        </a:lnSpc>
                        <a:spcAft>
                          <a:spcPts val="0"/>
                        </a:spcAft>
                      </a:pPr>
                      <a:r>
                        <a:rPr lang="en-US" sz="1000" b="1" kern="1200" dirty="0">
                          <a:solidFill>
                            <a:srgbClr val="003399"/>
                          </a:solidFill>
                          <a:effectLst/>
                          <a:latin typeface="Verdana" panose="020B0604030504040204" pitchFamily="34" charset="0"/>
                          <a:ea typeface="Verdana" panose="020B0604030504040204" pitchFamily="34" charset="0"/>
                          <a:cs typeface="Verdana" panose="020B0604030504040204" pitchFamily="34" charset="0"/>
                        </a:rPr>
                        <a:t>OI </a:t>
                      </a:r>
                      <a:r>
                        <a:rPr lang="bg-BG" sz="1000" b="1" kern="1200" dirty="0">
                          <a:solidFill>
                            <a:srgbClr val="003399"/>
                          </a:solidFill>
                          <a:effectLst/>
                          <a:latin typeface="Verdana" panose="020B0604030504040204" pitchFamily="34" charset="0"/>
                          <a:ea typeface="Verdana" panose="020B0604030504040204" pitchFamily="34" charset="0"/>
                          <a:cs typeface="Verdana" panose="020B0604030504040204" pitchFamily="34" charset="0"/>
                        </a:rPr>
                        <a:t>1.1.2</a:t>
                      </a:r>
                      <a:endParaRPr lang="bg-BG" sz="1000" b="1" dirty="0">
                        <a:solidFill>
                          <a:srgbClr val="003399"/>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r>
              <a:tr h="292983">
                <a:tc>
                  <a:txBody>
                    <a:bodyPr/>
                    <a:lstStyle/>
                    <a:p>
                      <a:pPr algn="ctr">
                        <a:lnSpc>
                          <a:spcPct val="115000"/>
                        </a:lnSpc>
                        <a:spcAft>
                          <a:spcPts val="0"/>
                        </a:spcAft>
                      </a:pPr>
                      <a:r>
                        <a:rPr lang="en-US" sz="1000" b="1" kern="1200" dirty="0">
                          <a:solidFill>
                            <a:srgbClr val="003399"/>
                          </a:solidFill>
                          <a:effectLst/>
                          <a:latin typeface="Verdana" panose="020B0604030504040204" pitchFamily="34" charset="0"/>
                          <a:ea typeface="Verdana" panose="020B0604030504040204" pitchFamily="34" charset="0"/>
                          <a:cs typeface="Verdana" panose="020B0604030504040204" pitchFamily="34" charset="0"/>
                        </a:rPr>
                        <a:t>OI </a:t>
                      </a:r>
                      <a:r>
                        <a:rPr lang="bg-BG" sz="1000" b="1" kern="1200" dirty="0">
                          <a:solidFill>
                            <a:srgbClr val="003399"/>
                          </a:solidFill>
                          <a:effectLst/>
                          <a:latin typeface="Verdana" panose="020B0604030504040204" pitchFamily="34" charset="0"/>
                          <a:ea typeface="Verdana" panose="020B0604030504040204" pitchFamily="34" charset="0"/>
                          <a:cs typeface="Verdana" panose="020B0604030504040204" pitchFamily="34" charset="0"/>
                        </a:rPr>
                        <a:t>1.1.3</a:t>
                      </a:r>
                      <a:endParaRPr lang="bg-BG" sz="1000" b="1" dirty="0">
                        <a:solidFill>
                          <a:srgbClr val="003399"/>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r>
              <a:tr h="306560">
                <a:tc>
                  <a:txBody>
                    <a:bodyPr/>
                    <a:lstStyle/>
                    <a:p>
                      <a:pPr algn="ctr">
                        <a:lnSpc>
                          <a:spcPct val="115000"/>
                        </a:lnSpc>
                        <a:spcAft>
                          <a:spcPts val="0"/>
                        </a:spcAft>
                      </a:pPr>
                      <a:r>
                        <a:rPr lang="en-US" sz="1000" b="1" kern="1200" dirty="0">
                          <a:solidFill>
                            <a:srgbClr val="003399"/>
                          </a:solidFill>
                          <a:effectLst/>
                          <a:latin typeface="Verdana" panose="020B0604030504040204" pitchFamily="34" charset="0"/>
                          <a:ea typeface="Verdana" panose="020B0604030504040204" pitchFamily="34" charset="0"/>
                          <a:cs typeface="Verdana" panose="020B0604030504040204" pitchFamily="34" charset="0"/>
                        </a:rPr>
                        <a:t>OI </a:t>
                      </a:r>
                      <a:r>
                        <a:rPr lang="bg-BG" sz="1000" b="1" kern="1200" dirty="0">
                          <a:solidFill>
                            <a:srgbClr val="003399"/>
                          </a:solidFill>
                          <a:effectLst/>
                          <a:latin typeface="Verdana" panose="020B0604030504040204" pitchFamily="34" charset="0"/>
                          <a:ea typeface="Verdana" panose="020B0604030504040204" pitchFamily="34" charset="0"/>
                          <a:cs typeface="Verdana" panose="020B0604030504040204" pitchFamily="34" charset="0"/>
                        </a:rPr>
                        <a:t>1.1.4</a:t>
                      </a:r>
                      <a:endParaRPr lang="bg-BG" sz="1000" b="1" dirty="0">
                        <a:solidFill>
                          <a:srgbClr val="003399"/>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r>
            </a:tbl>
          </a:graphicData>
        </a:graphic>
      </p:graphicFrame>
      <p:pic>
        <p:nvPicPr>
          <p:cNvPr id="4098" name="Picture 2" descr="shutterstock_142333726b"/>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84168" y="2254274"/>
            <a:ext cx="1566367" cy="1174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467544" y="3178860"/>
            <a:ext cx="3617887" cy="2146742"/>
          </a:xfrm>
          <a:prstGeom prst="rect">
            <a:avLst/>
          </a:prstGeom>
        </p:spPr>
        <p:txBody>
          <a:bodyPr wrap="square">
            <a:spAutoFit/>
          </a:bodyPr>
          <a:lstStyle/>
          <a:p>
            <a:pPr marL="171450" indent="-171450">
              <a:lnSpc>
                <a:spcPct val="150000"/>
              </a:lnSpc>
              <a:buFont typeface="Arial" panose="020B0604020202020204" pitchFamily="34" charset="0"/>
              <a:buChar char="•"/>
            </a:pPr>
            <a:r>
              <a:rPr lang="en-GB" sz="11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Investments in supply of equipment/ fixed assets related to disaster resilience and development of early warning and disaster management systems</a:t>
            </a:r>
          </a:p>
          <a:p>
            <a:pPr marL="171450" indent="-171450">
              <a:lnSpc>
                <a:spcPct val="150000"/>
              </a:lnSpc>
              <a:buFont typeface="Arial" panose="020B0604020202020204" pitchFamily="34" charset="0"/>
              <a:buChar char="•"/>
            </a:pPr>
            <a:r>
              <a:rPr lang="en-GB" sz="11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Joint initiatives, strategies, trainings, services, awareness raising campaigns, exchange of experience and know-how, other capacity building activities</a:t>
            </a:r>
            <a:r>
              <a:rPr lang="en-GB" sz="12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t>
            </a:r>
            <a:endParaRPr lang="en-GB" sz="12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
        <p:nvSpPr>
          <p:cNvPr id="17" name="Rectangle 16"/>
          <p:cNvSpPr/>
          <p:nvPr/>
        </p:nvSpPr>
        <p:spPr>
          <a:xfrm>
            <a:off x="5483744" y="4148356"/>
            <a:ext cx="564577" cy="923330"/>
          </a:xfrm>
          <a:prstGeom prst="rect">
            <a:avLst/>
          </a:prstGeom>
          <a:noFill/>
        </p:spPr>
        <p:txBody>
          <a:bodyPr wrap="none" lIns="91440" tIns="45720" rIns="91440" bIns="45720">
            <a:spAutoFit/>
          </a:bodyPr>
          <a:lstStyle/>
          <a:p>
            <a:pPr algn="ctr"/>
            <a:r>
              <a:rPr lang="en-US" sz="5400" b="1" cap="all" dirty="0">
                <a:ln w="9000" cmpd="sng">
                  <a:noFill/>
                  <a:prstDash val="solid"/>
                </a:ln>
                <a:solidFill>
                  <a:srgbClr val="4D7620"/>
                </a:solidFill>
                <a:effectLst>
                  <a:reflection blurRad="12700" stA="28000" endPos="45000" dist="1000" dir="5400000" sy="-100000" algn="bl" rotWithShape="0"/>
                </a:effectLst>
                <a:sym typeface="Wingdings"/>
              </a:rPr>
              <a:t></a:t>
            </a:r>
            <a:endParaRPr lang="en-US" sz="5400" b="1" cap="all" spc="0" dirty="0">
              <a:ln w="9000" cmpd="sng">
                <a:noFill/>
                <a:prstDash val="solid"/>
              </a:ln>
              <a:solidFill>
                <a:srgbClr val="4D7620"/>
              </a:solidFill>
              <a:effectLst>
                <a:reflection blurRad="12700" stA="28000" endPos="45000" dist="1000" dir="5400000" sy="-100000" algn="bl" rotWithShape="0"/>
              </a:effectLst>
            </a:endParaRPr>
          </a:p>
        </p:txBody>
      </p:sp>
    </p:spTree>
    <p:extLst>
      <p:ext uri="{BB962C8B-B14F-4D97-AF65-F5344CB8AC3E}">
        <p14:creationId xmlns:p14="http://schemas.microsoft.com/office/powerpoint/2010/main" val="371490181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ím 11"/>
          <p:cNvSpPr>
            <a:spLocks noGrp="1"/>
          </p:cNvSpPr>
          <p:nvPr>
            <p:ph type="title"/>
          </p:nvPr>
        </p:nvSpPr>
        <p:spPr>
          <a:xfrm>
            <a:off x="435081" y="480317"/>
            <a:ext cx="8229600" cy="1143000"/>
          </a:xfrm>
        </p:spPr>
        <p:txBody>
          <a:bodyPr rtlCol="0">
            <a:normAutofit/>
          </a:bodyPr>
          <a:lstStyle/>
          <a:p>
            <a:pPr eaLnBrk="1" fontAlgn="auto" hangingPunct="1">
              <a:spcAft>
                <a:spcPts val="0"/>
              </a:spcAft>
              <a:defRPr/>
            </a:pPr>
            <a:r>
              <a:rPr lang="en-US" sz="1800" b="1" cap="small" dirty="0">
                <a:solidFill>
                  <a:srgbClr val="003399"/>
                </a:solidFill>
                <a:latin typeface="Verdana" pitchFamily="34" charset="0"/>
              </a:rPr>
              <a:t>ACTIVITIES AND INDICATORS</a:t>
            </a:r>
            <a:endParaRPr lang="bg-BG" sz="1800" b="1" cap="small" dirty="0">
              <a:solidFill>
                <a:srgbClr val="003399"/>
              </a:solidFill>
              <a:latin typeface="Verdana" pitchFamily="34" charset="0"/>
            </a:endParaRPr>
          </a:p>
        </p:txBody>
      </p:sp>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79591"/>
            <a:ext cx="2103610" cy="652119"/>
          </a:xfrm>
          <a:prstGeom prst="rect">
            <a:avLst/>
          </a:prstGeom>
          <a:noFill/>
          <a:ln w="9525">
            <a:noFill/>
            <a:miter lim="800000"/>
            <a:headEnd/>
            <a:tailEnd/>
          </a:ln>
        </p:spPr>
      </p:pic>
      <p:sp>
        <p:nvSpPr>
          <p:cNvPr id="11" name="TextBox 1"/>
          <p:cNvSpPr txBox="1">
            <a:spLocks noGrp="1" noChangeArrowheads="1"/>
          </p:cNvSpPr>
          <p:nvPr>
            <p:ph idx="1"/>
          </p:nvPr>
        </p:nvSpPr>
        <p:spPr bwMode="auto">
          <a:xfrm>
            <a:off x="1273457" y="1628957"/>
            <a:ext cx="8025257" cy="643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500">
                <a:solidFill>
                  <a:srgbClr val="3366CC"/>
                </a:solidFill>
                <a:latin typeface="Arial" pitchFamily="34" charset="0"/>
                <a:cs typeface="Arial" pitchFamily="34" charset="0"/>
              </a:defRPr>
            </a:lvl1pPr>
            <a:lvl2pPr marL="742950" indent="-285750" eaLnBrk="0" hangingPunct="0">
              <a:defRPr sz="1500">
                <a:solidFill>
                  <a:srgbClr val="3366CC"/>
                </a:solidFill>
                <a:latin typeface="Arial" pitchFamily="34" charset="0"/>
                <a:cs typeface="Arial" pitchFamily="34" charset="0"/>
              </a:defRPr>
            </a:lvl2pPr>
            <a:lvl3pPr marL="1143000" indent="-228600" eaLnBrk="0" hangingPunct="0">
              <a:defRPr sz="1500">
                <a:solidFill>
                  <a:srgbClr val="3366CC"/>
                </a:solidFill>
                <a:latin typeface="Arial" pitchFamily="34" charset="0"/>
                <a:cs typeface="Arial" pitchFamily="34" charset="0"/>
              </a:defRPr>
            </a:lvl3pPr>
            <a:lvl4pPr marL="1600200" indent="-228600" eaLnBrk="0" hangingPunct="0">
              <a:defRPr sz="1500">
                <a:solidFill>
                  <a:srgbClr val="3366CC"/>
                </a:solidFill>
                <a:latin typeface="Arial" pitchFamily="34" charset="0"/>
                <a:cs typeface="Arial" pitchFamily="34" charset="0"/>
              </a:defRPr>
            </a:lvl4pPr>
            <a:lvl5pPr marL="2057400" indent="-228600" eaLnBrk="0" hangingPunct="0">
              <a:defRPr sz="1500">
                <a:solidFill>
                  <a:srgbClr val="3366CC"/>
                </a:solidFill>
                <a:latin typeface="Arial" pitchFamily="34" charset="0"/>
                <a:cs typeface="Arial" pitchFamily="34" charset="0"/>
              </a:defRPr>
            </a:lvl5pPr>
            <a:lvl6pPr marL="2514600" indent="-228600" eaLnBrk="0" fontAlgn="base" hangingPunct="0">
              <a:spcBef>
                <a:spcPct val="0"/>
              </a:spcBef>
              <a:spcAft>
                <a:spcPct val="0"/>
              </a:spcAft>
              <a:defRPr sz="1500">
                <a:solidFill>
                  <a:srgbClr val="3366CC"/>
                </a:solidFill>
                <a:latin typeface="Arial" pitchFamily="34" charset="0"/>
                <a:cs typeface="Arial" pitchFamily="34" charset="0"/>
              </a:defRPr>
            </a:lvl6pPr>
            <a:lvl7pPr marL="2971800" indent="-228600" eaLnBrk="0" fontAlgn="base" hangingPunct="0">
              <a:spcBef>
                <a:spcPct val="0"/>
              </a:spcBef>
              <a:spcAft>
                <a:spcPct val="0"/>
              </a:spcAft>
              <a:defRPr sz="1500">
                <a:solidFill>
                  <a:srgbClr val="3366CC"/>
                </a:solidFill>
                <a:latin typeface="Arial" pitchFamily="34" charset="0"/>
                <a:cs typeface="Arial" pitchFamily="34" charset="0"/>
              </a:defRPr>
            </a:lvl7pPr>
            <a:lvl8pPr marL="3429000" indent="-228600" eaLnBrk="0" fontAlgn="base" hangingPunct="0">
              <a:spcBef>
                <a:spcPct val="0"/>
              </a:spcBef>
              <a:spcAft>
                <a:spcPct val="0"/>
              </a:spcAft>
              <a:defRPr sz="1500">
                <a:solidFill>
                  <a:srgbClr val="3366CC"/>
                </a:solidFill>
                <a:latin typeface="Arial" pitchFamily="34" charset="0"/>
                <a:cs typeface="Arial" pitchFamily="34" charset="0"/>
              </a:defRPr>
            </a:lvl8pPr>
            <a:lvl9pPr marL="3886200" indent="-228600" eaLnBrk="0" fontAlgn="base" hangingPunct="0">
              <a:spcBef>
                <a:spcPct val="0"/>
              </a:spcBef>
              <a:spcAft>
                <a:spcPct val="0"/>
              </a:spcAft>
              <a:defRPr sz="1500">
                <a:solidFill>
                  <a:srgbClr val="3366CC"/>
                </a:solidFill>
                <a:latin typeface="Arial" pitchFamily="34" charset="0"/>
                <a:cs typeface="Arial" pitchFamily="34" charset="0"/>
              </a:defRPr>
            </a:lvl9pPr>
          </a:lstStyle>
          <a:p>
            <a:pPr marL="0" indent="0" algn="just" eaLnBrk="1" hangingPunct="1">
              <a:spcAft>
                <a:spcPts val="600"/>
              </a:spcAft>
              <a:buNone/>
            </a:pPr>
            <a:r>
              <a:rPr lang="ru-RU" altLang="bg-BG"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a:t>
            </a:r>
            <a:r>
              <a:rPr lang="en-US" altLang="bg-BG" sz="1400" b="1" dirty="0">
                <a:solidFill>
                  <a:srgbClr val="003399"/>
                </a:solidFill>
                <a:latin typeface="Verdana" panose="020B0604030504040204" pitchFamily="34" charset="0"/>
                <a:ea typeface="Verdana" panose="020B0604030504040204" pitchFamily="34" charset="0"/>
                <a:cs typeface="Verdana" panose="020B0604030504040204" pitchFamily="34" charset="0"/>
              </a:rPr>
              <a:t>PRIORITY AXIS 1 ENVIRONMENT</a:t>
            </a:r>
            <a:endParaRPr lang="ru-RU" altLang="bg-BG" sz="1400" b="1" dirty="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eaLnBrk="1" hangingPunct="1">
              <a:spcAft>
                <a:spcPts val="600"/>
              </a:spcAft>
              <a:buFont typeface="Wingdings" pitchFamily="2" charset="2"/>
              <a:buChar char="ü"/>
            </a:pPr>
            <a:endParaRPr lang="bg-BG" altLang="bg-BG" sz="1400" b="1"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pic>
        <p:nvPicPr>
          <p:cNvPr id="1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87624" y="1382753"/>
            <a:ext cx="678095" cy="6780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355390" y="2265713"/>
            <a:ext cx="3905918" cy="2185214"/>
          </a:xfrm>
          <a:prstGeom prst="rect">
            <a:avLst/>
          </a:prstGeom>
        </p:spPr>
        <p:txBody>
          <a:bodyPr wrap="square">
            <a:spAutoFit/>
          </a:bodyPr>
          <a:lstStyle/>
          <a:p>
            <a:pPr algn="just" eaLnBrk="1" hangingPunct="1">
              <a:spcAft>
                <a:spcPts val="600"/>
              </a:spcAft>
            </a:pPr>
            <a:r>
              <a:rPr lang="en-GB" altLang="bg-BG" sz="1100" b="1" dirty="0" smtClean="0">
                <a:solidFill>
                  <a:srgbClr val="548235"/>
                </a:solidFill>
                <a:latin typeface="Verdana" panose="020B0604030504040204" pitchFamily="34" charset="0"/>
                <a:ea typeface="Verdana" panose="020B0604030504040204" pitchFamily="34" charset="0"/>
                <a:cs typeface="Verdana" panose="020B0604030504040204" pitchFamily="34" charset="0"/>
              </a:rPr>
              <a:t>Specific objective 1.2: Improving the capacity for nature protection, sustainable use and management of common natural resources through cooperation initiatives in the cross-border area</a:t>
            </a:r>
          </a:p>
          <a:p>
            <a:pPr algn="just" eaLnBrk="1" hangingPunct="1">
              <a:spcAft>
                <a:spcPts val="600"/>
              </a:spcAft>
            </a:pPr>
            <a:endParaRPr lang="en-GB" altLang="bg-BG" sz="1100" b="1" dirty="0" smtClean="0">
              <a:solidFill>
                <a:srgbClr val="548235"/>
              </a:solidFill>
              <a:latin typeface="Verdana" panose="020B0604030504040204" pitchFamily="34" charset="0"/>
              <a:ea typeface="Verdana" panose="020B0604030504040204" pitchFamily="34" charset="0"/>
              <a:cs typeface="Verdana" panose="020B0604030504040204" pitchFamily="34" charset="0"/>
            </a:endParaRPr>
          </a:p>
          <a:p>
            <a:pPr marL="171450" indent="-171450" algn="just" eaLnBrk="1" hangingPunct="1">
              <a:spcAft>
                <a:spcPts val="300"/>
              </a:spcAft>
              <a:buFont typeface="Arial" panose="020B0604020202020204" pitchFamily="34" charset="0"/>
              <a:buChar char="•"/>
            </a:pPr>
            <a:r>
              <a:rPr lang="en-GB" altLang="bg-BG" sz="11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Environmental friendly small-scale investments;</a:t>
            </a:r>
          </a:p>
          <a:p>
            <a:pPr marL="171450" indent="-171450" algn="just" eaLnBrk="1" hangingPunct="1">
              <a:spcAft>
                <a:spcPts val="300"/>
              </a:spcAft>
              <a:buFont typeface="Arial" panose="020B0604020202020204" pitchFamily="34" charset="0"/>
              <a:buChar char="•"/>
            </a:pPr>
            <a:r>
              <a:rPr lang="en-GB" altLang="bg-BG" sz="11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Joint initiatives and cooperation, exchange of experience and know-how, trainings and capacity building activities;</a:t>
            </a:r>
          </a:p>
          <a:p>
            <a:pPr marL="171450" indent="-171450" algn="just" eaLnBrk="1" hangingPunct="1">
              <a:buFont typeface="Arial" panose="020B0604020202020204" pitchFamily="34" charset="0"/>
              <a:buChar char="•"/>
            </a:pPr>
            <a:r>
              <a:rPr lang="en-GB" altLang="bg-BG" sz="11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Joint management plans for protected areas</a:t>
            </a:r>
            <a:endParaRPr lang="en-GB" altLang="bg-BG" sz="11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graphicFrame>
        <p:nvGraphicFramePr>
          <p:cNvPr id="13" name="Table 12"/>
          <p:cNvGraphicFramePr>
            <a:graphicFrameLocks noGrp="1"/>
          </p:cNvGraphicFramePr>
          <p:nvPr>
            <p:extLst>
              <p:ext uri="{D42A27DB-BD31-4B8C-83A1-F6EECF244321}">
                <p14:modId xmlns:p14="http://schemas.microsoft.com/office/powerpoint/2010/main" val="1984358714"/>
              </p:ext>
            </p:extLst>
          </p:nvPr>
        </p:nvGraphicFramePr>
        <p:xfrm>
          <a:off x="971600" y="4486902"/>
          <a:ext cx="2124392" cy="1386963"/>
        </p:xfrm>
        <a:graphic>
          <a:graphicData uri="http://schemas.openxmlformats.org/drawingml/2006/table">
            <a:tbl>
              <a:tblPr firstRow="1" bandRow="1">
                <a:effectLst>
                  <a:outerShdw blurRad="50800" dist="38100" dir="18900000" algn="bl" rotWithShape="0">
                    <a:prstClr val="black">
                      <a:alpha val="40000"/>
                    </a:prstClr>
                  </a:outerShdw>
                </a:effectLst>
                <a:tableStyleId>{F2DE63D5-997A-4646-A377-4702673A728D}</a:tableStyleId>
              </a:tblPr>
              <a:tblGrid>
                <a:gridCol w="2124392"/>
              </a:tblGrid>
              <a:tr h="494437">
                <a:tc>
                  <a:txBody>
                    <a:bodyPr/>
                    <a:lstStyle/>
                    <a:p>
                      <a:pPr algn="ctr">
                        <a:lnSpc>
                          <a:spcPct val="115000"/>
                        </a:lnSpc>
                        <a:spcAft>
                          <a:spcPts val="0"/>
                        </a:spcAft>
                      </a:pPr>
                      <a:r>
                        <a:rPr lang="en-GB" sz="1100" kern="1200" noProof="0" dirty="0" smtClean="0">
                          <a:effectLst/>
                        </a:rPr>
                        <a:t>Achieved indicators</a:t>
                      </a:r>
                    </a:p>
                    <a:p>
                      <a:pPr algn="ctr">
                        <a:lnSpc>
                          <a:spcPct val="115000"/>
                        </a:lnSpc>
                        <a:spcAft>
                          <a:spcPts val="0"/>
                        </a:spcAft>
                      </a:pPr>
                      <a:r>
                        <a:rPr lang="en-GB" sz="1100" kern="1200" noProof="0" dirty="0" smtClean="0">
                          <a:effectLst/>
                        </a:rPr>
                        <a:t>Specific objective 1.2</a:t>
                      </a:r>
                    </a:p>
                  </a:txBody>
                  <a:tcPr anchor="ctr"/>
                </a:tc>
              </a:tr>
              <a:tr h="292983">
                <a:tc>
                  <a:txBody>
                    <a:bodyPr/>
                    <a:lstStyle/>
                    <a:p>
                      <a:pPr algn="ctr">
                        <a:lnSpc>
                          <a:spcPct val="115000"/>
                        </a:lnSpc>
                        <a:spcAft>
                          <a:spcPts val="0"/>
                        </a:spcAft>
                      </a:pPr>
                      <a:r>
                        <a:rPr lang="en-GB" sz="1000" kern="1200" noProof="0" dirty="0" smtClean="0">
                          <a:solidFill>
                            <a:srgbClr val="003399"/>
                          </a:solidFill>
                          <a:effectLst/>
                          <a:latin typeface="Verdana" panose="020B0604030504040204" pitchFamily="34" charset="0"/>
                          <a:ea typeface="Verdana" panose="020B0604030504040204" pitchFamily="34" charset="0"/>
                          <a:cs typeface="Verdana" panose="020B0604030504040204" pitchFamily="34" charset="0"/>
                        </a:rPr>
                        <a:t> OI 1.2.1</a:t>
                      </a:r>
                      <a:endParaRPr lang="en-GB" sz="1000" b="1" noProof="0" dirty="0">
                        <a:solidFill>
                          <a:srgbClr val="003399"/>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r>
              <a:tr h="306560">
                <a:tc>
                  <a:txBody>
                    <a:bodyPr/>
                    <a:lstStyle/>
                    <a:p>
                      <a:pPr algn="ctr">
                        <a:lnSpc>
                          <a:spcPct val="115000"/>
                        </a:lnSpc>
                        <a:spcAft>
                          <a:spcPts val="0"/>
                        </a:spcAft>
                      </a:pPr>
                      <a:r>
                        <a:rPr lang="en-GB" sz="1000" kern="1200" noProof="0" dirty="0" smtClean="0">
                          <a:solidFill>
                            <a:srgbClr val="003399"/>
                          </a:solidFill>
                          <a:effectLst/>
                          <a:latin typeface="Verdana" panose="020B0604030504040204" pitchFamily="34" charset="0"/>
                          <a:ea typeface="Verdana" panose="020B0604030504040204" pitchFamily="34" charset="0"/>
                          <a:cs typeface="Verdana" panose="020B0604030504040204" pitchFamily="34" charset="0"/>
                        </a:rPr>
                        <a:t>OI 1.2.2</a:t>
                      </a:r>
                      <a:endParaRPr lang="en-GB" sz="1000" b="1" noProof="0" dirty="0">
                        <a:solidFill>
                          <a:srgbClr val="003399"/>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r>
              <a:tr h="292983">
                <a:tc>
                  <a:txBody>
                    <a:bodyPr/>
                    <a:lstStyle/>
                    <a:p>
                      <a:pPr algn="ctr">
                        <a:lnSpc>
                          <a:spcPct val="115000"/>
                        </a:lnSpc>
                        <a:spcAft>
                          <a:spcPts val="0"/>
                        </a:spcAft>
                      </a:pPr>
                      <a:r>
                        <a:rPr lang="en-GB" sz="1000" kern="1200" noProof="0" dirty="0" smtClean="0">
                          <a:solidFill>
                            <a:srgbClr val="003399"/>
                          </a:solidFill>
                          <a:effectLst/>
                          <a:latin typeface="Verdana" panose="020B0604030504040204" pitchFamily="34" charset="0"/>
                          <a:ea typeface="Verdana" panose="020B0604030504040204" pitchFamily="34" charset="0"/>
                          <a:cs typeface="Verdana" panose="020B0604030504040204" pitchFamily="34" charset="0"/>
                        </a:rPr>
                        <a:t>OI 1.2.3</a:t>
                      </a:r>
                      <a:endParaRPr lang="en-GB" sz="1000" b="1" noProof="0" dirty="0">
                        <a:solidFill>
                          <a:srgbClr val="003399"/>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587588694"/>
              </p:ext>
            </p:extLst>
          </p:nvPr>
        </p:nvGraphicFramePr>
        <p:xfrm>
          <a:off x="4571999" y="2420888"/>
          <a:ext cx="4176465" cy="2808312"/>
        </p:xfrm>
        <a:graphic>
          <a:graphicData uri="http://schemas.openxmlformats.org/drawingml/2006/table">
            <a:tbl>
              <a:tblPr firstRow="1" bandRow="1">
                <a:effectLst>
                  <a:outerShdw blurRad="50800" dist="38100" dir="18900000" algn="bl" rotWithShape="0">
                    <a:prstClr val="black">
                      <a:alpha val="40000"/>
                    </a:prstClr>
                  </a:outerShdw>
                </a:effectLst>
                <a:tableStyleId>{69C7853C-536D-4A76-A0AE-DD22124D55A5}</a:tableStyleId>
              </a:tblPr>
              <a:tblGrid>
                <a:gridCol w="2088233"/>
                <a:gridCol w="1152128"/>
                <a:gridCol w="936104"/>
              </a:tblGrid>
              <a:tr h="529529">
                <a:tc>
                  <a:txBody>
                    <a:bodyPr/>
                    <a:lstStyle/>
                    <a:p>
                      <a:pPr algn="ctr"/>
                      <a:r>
                        <a:rPr lang="en-GB" sz="1000" kern="1200" noProof="0" dirty="0" smtClean="0">
                          <a:ln>
                            <a:noFill/>
                          </a:ln>
                          <a:latin typeface="Verdana" panose="020B0604030504040204" pitchFamily="34" charset="0"/>
                          <a:ea typeface="Verdana" panose="020B0604030504040204" pitchFamily="34" charset="0"/>
                          <a:cs typeface="Verdana" panose="020B0604030504040204" pitchFamily="34" charset="0"/>
                        </a:rPr>
                        <a:t>Not fully achieved indicators</a:t>
                      </a:r>
                      <a:endParaRPr lang="en-GB" sz="1000" b="1" kern="1200" noProof="0" dirty="0" smtClean="0">
                        <a:ln>
                          <a:noFill/>
                        </a:ln>
                        <a:solidFill>
                          <a:srgbClr val="003399"/>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r>
                        <a:rPr lang="en-GB" sz="1000" kern="1200" noProof="0" dirty="0" smtClean="0">
                          <a:ln>
                            <a:noFill/>
                          </a:ln>
                          <a:latin typeface="Verdana" panose="020B0604030504040204" pitchFamily="34" charset="0"/>
                          <a:ea typeface="Verdana" panose="020B0604030504040204" pitchFamily="34" charset="0"/>
                          <a:cs typeface="Verdana" panose="020B0604030504040204" pitchFamily="34" charset="0"/>
                        </a:rPr>
                        <a:t>Achievement</a:t>
                      </a:r>
                      <a:endParaRPr lang="en-GB" sz="1000" b="1" kern="1200" noProof="0" dirty="0" smtClean="0">
                        <a:ln>
                          <a:noFill/>
                        </a:ln>
                        <a:solidFill>
                          <a:srgbClr val="003399"/>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r>
                        <a:rPr lang="en-GB" sz="1000" kern="1200" noProof="0" dirty="0" smtClean="0">
                          <a:ln>
                            <a:noFill/>
                          </a:ln>
                          <a:latin typeface="Verdana" panose="020B0604030504040204" pitchFamily="34" charset="0"/>
                          <a:ea typeface="Verdana" panose="020B0604030504040204" pitchFamily="34" charset="0"/>
                          <a:cs typeface="Verdana" panose="020B0604030504040204" pitchFamily="34" charset="0"/>
                        </a:rPr>
                        <a:t>To be achieved</a:t>
                      </a:r>
                      <a:endParaRPr lang="en-GB" sz="1000" b="1" kern="1200" noProof="0" dirty="0" smtClean="0">
                        <a:ln>
                          <a:noFill/>
                        </a:ln>
                        <a:solidFill>
                          <a:srgbClr val="003399"/>
                        </a:solidFill>
                        <a:latin typeface="Verdana" panose="020B0604030504040204" pitchFamily="34" charset="0"/>
                        <a:ea typeface="Verdana" panose="020B0604030504040204" pitchFamily="34" charset="0"/>
                        <a:cs typeface="Verdana" panose="020B0604030504040204" pitchFamily="34" charset="0"/>
                      </a:endParaRPr>
                    </a:p>
                  </a:txBody>
                  <a:tcPr/>
                </a:tc>
              </a:tr>
              <a:tr h="1232784">
                <a:tc>
                  <a:txBody>
                    <a:bodyPr/>
                    <a:lstStyle/>
                    <a:p>
                      <a:pPr marL="285750" marR="0" lvl="0" indent="-285750" algn="l" defTabSz="914400" rtl="0" eaLnBrk="1" fontAlgn="auto" latinLnBrk="0" hangingPunct="1">
                        <a:lnSpc>
                          <a:spcPct val="100000"/>
                        </a:lnSpc>
                        <a:spcBef>
                          <a:spcPts val="0"/>
                        </a:spcBef>
                        <a:spcAft>
                          <a:spcPts val="0"/>
                        </a:spcAft>
                        <a:buClr>
                          <a:srgbClr val="C00000"/>
                        </a:buClr>
                        <a:buSzPct val="120000"/>
                        <a:buFont typeface="Calibri" panose="020F0502020204030204" pitchFamily="34" charset="0"/>
                        <a:buChar char="!"/>
                        <a:tabLst/>
                        <a:defRPr/>
                      </a:pPr>
                      <a:r>
                        <a:rPr lang="en-GB" sz="1000" kern="1200" noProof="0" dirty="0" smtClean="0">
                          <a:solidFill>
                            <a:srgbClr val="669900"/>
                          </a:solidFill>
                          <a:latin typeface="Verdana" panose="020B0604030504040204" pitchFamily="34" charset="0"/>
                          <a:ea typeface="Verdana" panose="020B0604030504040204" pitchFamily="34" charset="0"/>
                          <a:cs typeface="Verdana" panose="020B0604030504040204" pitchFamily="34" charset="0"/>
                        </a:rPr>
                        <a:t>OI 1.2.4 Number of joint initiatives addressing preservation of marine and coastal environment (incl. litter reduction)</a:t>
                      </a:r>
                    </a:p>
                  </a:txBody>
                  <a:tcPr/>
                </a:tc>
                <a:tc>
                  <a:txBody>
                    <a:bodyPr/>
                    <a:lstStyle/>
                    <a:p>
                      <a:pPr algn="ctr"/>
                      <a:r>
                        <a:rPr lang="en-GB" sz="1000" kern="1200" noProof="0" dirty="0" smtClean="0">
                          <a:ln>
                            <a:noFill/>
                          </a:ln>
                          <a:solidFill>
                            <a:srgbClr val="003399"/>
                          </a:solidFill>
                          <a:latin typeface="Verdana" panose="020B0604030504040204" pitchFamily="34" charset="0"/>
                          <a:ea typeface="Verdana" panose="020B0604030504040204" pitchFamily="34" charset="0"/>
                          <a:cs typeface="Verdana" panose="020B0604030504040204" pitchFamily="34" charset="0"/>
                        </a:rPr>
                        <a:t>0</a:t>
                      </a:r>
                      <a:endParaRPr lang="en-GB" sz="1000" kern="1200" noProof="0" dirty="0">
                        <a:ln>
                          <a:noFill/>
                        </a:ln>
                        <a:solidFill>
                          <a:srgbClr val="003399"/>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ctr"/>
                      <a:r>
                        <a:rPr lang="en-GB" sz="1000" b="1" kern="1200" noProof="0" dirty="0" smtClean="0">
                          <a:ln>
                            <a:noFill/>
                          </a:ln>
                          <a:solidFill>
                            <a:srgbClr val="FF0000"/>
                          </a:solidFill>
                          <a:latin typeface="Verdana" panose="020B0604030504040204" pitchFamily="34" charset="0"/>
                          <a:ea typeface="Verdana" panose="020B0604030504040204" pitchFamily="34" charset="0"/>
                          <a:cs typeface="Verdana" panose="020B0604030504040204" pitchFamily="34" charset="0"/>
                        </a:rPr>
                        <a:t>5</a:t>
                      </a:r>
                      <a:endParaRPr lang="en-GB" sz="1000" b="1" kern="1200" noProof="0" dirty="0">
                        <a:ln>
                          <a:noFill/>
                        </a:ln>
                        <a:solidFill>
                          <a:srgbClr val="FF0000"/>
                        </a:solidFill>
                        <a:latin typeface="Verdana" panose="020B0604030504040204" pitchFamily="34" charset="0"/>
                        <a:ea typeface="Verdana" panose="020B0604030504040204" pitchFamily="34" charset="0"/>
                        <a:cs typeface="Verdana" panose="020B0604030504040204" pitchFamily="34" charset="0"/>
                      </a:endParaRPr>
                    </a:p>
                  </a:txBody>
                  <a:tcPr/>
                </a:tc>
              </a:tr>
              <a:tr h="1045999">
                <a:tc>
                  <a:txBody>
                    <a:bodyPr/>
                    <a:lstStyle/>
                    <a:p>
                      <a:pPr marL="285750" indent="-285750" algn="l">
                        <a:buClr>
                          <a:srgbClr val="C00000"/>
                        </a:buClr>
                        <a:buSzPct val="120000"/>
                        <a:buFont typeface="Calibri" panose="020F0502020204030204" pitchFamily="34" charset="0"/>
                        <a:buChar char="!"/>
                      </a:pPr>
                      <a:r>
                        <a:rPr lang="en-GB" sz="1000" kern="1200" noProof="0" dirty="0" smtClean="0">
                          <a:solidFill>
                            <a:srgbClr val="669900"/>
                          </a:solidFill>
                          <a:latin typeface="Verdana" panose="020B0604030504040204" pitchFamily="34" charset="0"/>
                          <a:ea typeface="Verdana" panose="020B0604030504040204" pitchFamily="34" charset="0"/>
                          <a:cs typeface="Verdana" panose="020B0604030504040204" pitchFamily="34" charset="0"/>
                        </a:rPr>
                        <a:t>OI 1.2.5 Number of joint management plans/ coordinated specific conservation activities for protected areas </a:t>
                      </a:r>
                    </a:p>
                  </a:txBody>
                  <a:tcPr/>
                </a:tc>
                <a:tc>
                  <a:txBody>
                    <a:bodyPr/>
                    <a:lstStyle/>
                    <a:p>
                      <a:pPr algn="ctr"/>
                      <a:r>
                        <a:rPr lang="en-GB" sz="1000" kern="1200" noProof="0" dirty="0" smtClean="0">
                          <a:ln>
                            <a:noFill/>
                          </a:ln>
                          <a:solidFill>
                            <a:srgbClr val="003399"/>
                          </a:solidFill>
                          <a:latin typeface="Verdana" panose="020B0604030504040204" pitchFamily="34" charset="0"/>
                          <a:ea typeface="Verdana" panose="020B0604030504040204" pitchFamily="34" charset="0"/>
                          <a:cs typeface="Verdana" panose="020B0604030504040204" pitchFamily="34" charset="0"/>
                        </a:rPr>
                        <a:t>1</a:t>
                      </a:r>
                      <a:endParaRPr lang="en-GB" sz="1000" kern="1200" noProof="0" dirty="0">
                        <a:ln>
                          <a:noFill/>
                        </a:ln>
                        <a:solidFill>
                          <a:srgbClr val="003399"/>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ctr"/>
                      <a:r>
                        <a:rPr lang="en-GB" sz="1000" b="1" kern="1200" noProof="0" dirty="0" smtClean="0">
                          <a:ln>
                            <a:noFill/>
                          </a:ln>
                          <a:solidFill>
                            <a:srgbClr val="FF0000"/>
                          </a:solidFill>
                          <a:latin typeface="Verdana" panose="020B0604030504040204" pitchFamily="34" charset="0"/>
                          <a:ea typeface="Verdana" panose="020B0604030504040204" pitchFamily="34" charset="0"/>
                          <a:cs typeface="Verdana" panose="020B0604030504040204" pitchFamily="34" charset="0"/>
                        </a:rPr>
                        <a:t>2</a:t>
                      </a:r>
                      <a:endParaRPr lang="en-GB" sz="1000" b="1" kern="1200" noProof="0" dirty="0">
                        <a:ln>
                          <a:noFill/>
                        </a:ln>
                        <a:solidFill>
                          <a:srgbClr val="FF0000"/>
                        </a:solidFill>
                        <a:latin typeface="Verdana" panose="020B0604030504040204" pitchFamily="34" charset="0"/>
                        <a:ea typeface="Verdana" panose="020B0604030504040204" pitchFamily="34" charset="0"/>
                        <a:cs typeface="Verdana" panose="020B0604030504040204" pitchFamily="34" charset="0"/>
                      </a:endParaRPr>
                    </a:p>
                  </a:txBody>
                  <a:tcPr/>
                </a:tc>
              </a:tr>
            </a:tbl>
          </a:graphicData>
        </a:graphic>
      </p:graphicFrame>
      <p:pic>
        <p:nvPicPr>
          <p:cNvPr id="14" name="Picture 2" descr="shutterstock_142333726b"/>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51520" y="4469299"/>
            <a:ext cx="626780" cy="47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2" name="Picture 2" descr="800px_COLOURBOX779788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596336" y="1617538"/>
            <a:ext cx="1027113"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4442222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ím 11"/>
          <p:cNvSpPr>
            <a:spLocks noGrp="1"/>
          </p:cNvSpPr>
          <p:nvPr>
            <p:ph type="title"/>
          </p:nvPr>
        </p:nvSpPr>
        <p:spPr>
          <a:xfrm>
            <a:off x="435081" y="480317"/>
            <a:ext cx="8229600" cy="1143000"/>
          </a:xfrm>
        </p:spPr>
        <p:txBody>
          <a:bodyPr rtlCol="0">
            <a:normAutofit/>
          </a:bodyPr>
          <a:lstStyle/>
          <a:p>
            <a:pPr eaLnBrk="1" fontAlgn="auto" hangingPunct="1">
              <a:spcAft>
                <a:spcPts val="0"/>
              </a:spcAft>
              <a:defRPr/>
            </a:pPr>
            <a:r>
              <a:rPr lang="en-US" sz="1800" b="1" cap="small" dirty="0">
                <a:solidFill>
                  <a:srgbClr val="003399"/>
                </a:solidFill>
                <a:latin typeface="Verdana" pitchFamily="34" charset="0"/>
              </a:rPr>
              <a:t>ACTIVITIES AND INDICATORS</a:t>
            </a:r>
            <a:endParaRPr lang="bg-BG" sz="1800" b="1" cap="small" dirty="0">
              <a:solidFill>
                <a:srgbClr val="003399"/>
              </a:solidFill>
              <a:latin typeface="Verdana" pitchFamily="34" charset="0"/>
            </a:endParaRPr>
          </a:p>
        </p:txBody>
      </p:sp>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79591"/>
            <a:ext cx="2103610" cy="652119"/>
          </a:xfrm>
          <a:prstGeom prst="rect">
            <a:avLst/>
          </a:prstGeom>
          <a:noFill/>
          <a:ln w="9525">
            <a:noFill/>
            <a:miter lim="800000"/>
            <a:headEnd/>
            <a:tailEnd/>
          </a:ln>
        </p:spPr>
      </p:pic>
      <p:sp>
        <p:nvSpPr>
          <p:cNvPr id="11" name="TextBox 1"/>
          <p:cNvSpPr txBox="1">
            <a:spLocks noGrp="1" noChangeArrowheads="1"/>
          </p:cNvSpPr>
          <p:nvPr>
            <p:ph idx="1"/>
          </p:nvPr>
        </p:nvSpPr>
        <p:spPr bwMode="auto">
          <a:xfrm>
            <a:off x="1273457" y="1628957"/>
            <a:ext cx="8025257"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500">
                <a:solidFill>
                  <a:srgbClr val="3366CC"/>
                </a:solidFill>
                <a:latin typeface="Arial" pitchFamily="34" charset="0"/>
                <a:cs typeface="Arial" pitchFamily="34" charset="0"/>
              </a:defRPr>
            </a:lvl1pPr>
            <a:lvl2pPr marL="742950" indent="-285750" eaLnBrk="0" hangingPunct="0">
              <a:defRPr sz="1500">
                <a:solidFill>
                  <a:srgbClr val="3366CC"/>
                </a:solidFill>
                <a:latin typeface="Arial" pitchFamily="34" charset="0"/>
                <a:cs typeface="Arial" pitchFamily="34" charset="0"/>
              </a:defRPr>
            </a:lvl2pPr>
            <a:lvl3pPr marL="1143000" indent="-228600" eaLnBrk="0" hangingPunct="0">
              <a:defRPr sz="1500">
                <a:solidFill>
                  <a:srgbClr val="3366CC"/>
                </a:solidFill>
                <a:latin typeface="Arial" pitchFamily="34" charset="0"/>
                <a:cs typeface="Arial" pitchFamily="34" charset="0"/>
              </a:defRPr>
            </a:lvl3pPr>
            <a:lvl4pPr marL="1600200" indent="-228600" eaLnBrk="0" hangingPunct="0">
              <a:defRPr sz="1500">
                <a:solidFill>
                  <a:srgbClr val="3366CC"/>
                </a:solidFill>
                <a:latin typeface="Arial" pitchFamily="34" charset="0"/>
                <a:cs typeface="Arial" pitchFamily="34" charset="0"/>
              </a:defRPr>
            </a:lvl4pPr>
            <a:lvl5pPr marL="2057400" indent="-228600" eaLnBrk="0" hangingPunct="0">
              <a:defRPr sz="1500">
                <a:solidFill>
                  <a:srgbClr val="3366CC"/>
                </a:solidFill>
                <a:latin typeface="Arial" pitchFamily="34" charset="0"/>
                <a:cs typeface="Arial" pitchFamily="34" charset="0"/>
              </a:defRPr>
            </a:lvl5pPr>
            <a:lvl6pPr marL="2514600" indent="-228600" eaLnBrk="0" fontAlgn="base" hangingPunct="0">
              <a:spcBef>
                <a:spcPct val="0"/>
              </a:spcBef>
              <a:spcAft>
                <a:spcPct val="0"/>
              </a:spcAft>
              <a:defRPr sz="1500">
                <a:solidFill>
                  <a:srgbClr val="3366CC"/>
                </a:solidFill>
                <a:latin typeface="Arial" pitchFamily="34" charset="0"/>
                <a:cs typeface="Arial" pitchFamily="34" charset="0"/>
              </a:defRPr>
            </a:lvl6pPr>
            <a:lvl7pPr marL="2971800" indent="-228600" eaLnBrk="0" fontAlgn="base" hangingPunct="0">
              <a:spcBef>
                <a:spcPct val="0"/>
              </a:spcBef>
              <a:spcAft>
                <a:spcPct val="0"/>
              </a:spcAft>
              <a:defRPr sz="1500">
                <a:solidFill>
                  <a:srgbClr val="3366CC"/>
                </a:solidFill>
                <a:latin typeface="Arial" pitchFamily="34" charset="0"/>
                <a:cs typeface="Arial" pitchFamily="34" charset="0"/>
              </a:defRPr>
            </a:lvl7pPr>
            <a:lvl8pPr marL="3429000" indent="-228600" eaLnBrk="0" fontAlgn="base" hangingPunct="0">
              <a:spcBef>
                <a:spcPct val="0"/>
              </a:spcBef>
              <a:spcAft>
                <a:spcPct val="0"/>
              </a:spcAft>
              <a:defRPr sz="1500">
                <a:solidFill>
                  <a:srgbClr val="3366CC"/>
                </a:solidFill>
                <a:latin typeface="Arial" pitchFamily="34" charset="0"/>
                <a:cs typeface="Arial" pitchFamily="34" charset="0"/>
              </a:defRPr>
            </a:lvl8pPr>
            <a:lvl9pPr marL="3886200" indent="-228600" eaLnBrk="0" fontAlgn="base" hangingPunct="0">
              <a:spcBef>
                <a:spcPct val="0"/>
              </a:spcBef>
              <a:spcAft>
                <a:spcPct val="0"/>
              </a:spcAft>
              <a:defRPr sz="1500">
                <a:solidFill>
                  <a:srgbClr val="3366CC"/>
                </a:solidFill>
                <a:latin typeface="Arial" pitchFamily="34" charset="0"/>
                <a:cs typeface="Arial" pitchFamily="34" charset="0"/>
              </a:defRPr>
            </a:lvl9pPr>
          </a:lstStyle>
          <a:p>
            <a:pPr marL="0" indent="0" algn="just" eaLnBrk="1" hangingPunct="1">
              <a:spcAft>
                <a:spcPts val="600"/>
              </a:spcAft>
              <a:buNone/>
            </a:pPr>
            <a:r>
              <a:rPr lang="ru-RU" altLang="bg-BG"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a:t>
            </a:r>
            <a:r>
              <a:rPr lang="en-US" altLang="bg-BG" sz="1400" b="1" cap="all" dirty="0">
                <a:solidFill>
                  <a:srgbClr val="003399"/>
                </a:solidFill>
                <a:latin typeface="Verdana" panose="020B0604030504040204" pitchFamily="34" charset="0"/>
                <a:ea typeface="Verdana" panose="020B0604030504040204" pitchFamily="34" charset="0"/>
                <a:cs typeface="Verdana" panose="020B0604030504040204" pitchFamily="34" charset="0"/>
              </a:rPr>
              <a:t>Priority axis 2: Sustainable tourism</a:t>
            </a:r>
          </a:p>
          <a:p>
            <a:pPr marL="0" indent="0" algn="just" eaLnBrk="1" hangingPunct="1">
              <a:spcAft>
                <a:spcPts val="600"/>
              </a:spcAft>
              <a:buNone/>
            </a:pPr>
            <a:endParaRPr lang="ru-RU" altLang="bg-BG" sz="1400" b="1" dirty="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eaLnBrk="1" hangingPunct="1">
              <a:spcAft>
                <a:spcPts val="600"/>
              </a:spcAft>
              <a:buFont typeface="Wingdings" pitchFamily="2" charset="2"/>
              <a:buChar char="ü"/>
            </a:pPr>
            <a:endParaRPr lang="bg-BG" altLang="bg-BG" sz="1400" b="1"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
        <p:nvSpPr>
          <p:cNvPr id="2" name="Rectangle 1"/>
          <p:cNvSpPr/>
          <p:nvPr/>
        </p:nvSpPr>
        <p:spPr>
          <a:xfrm>
            <a:off x="408058" y="2060848"/>
            <a:ext cx="3528392" cy="2654573"/>
          </a:xfrm>
          <a:prstGeom prst="rect">
            <a:avLst/>
          </a:prstGeom>
        </p:spPr>
        <p:txBody>
          <a:bodyPr wrap="square">
            <a:spAutoFit/>
          </a:bodyPr>
          <a:lstStyle/>
          <a:p>
            <a:pPr algn="just" eaLnBrk="1" hangingPunct="1">
              <a:spcAft>
                <a:spcPts val="600"/>
              </a:spcAft>
            </a:pPr>
            <a:r>
              <a:rPr lang="en-GB" altLang="bg-BG" sz="1100" b="1" dirty="0" smtClean="0">
                <a:solidFill>
                  <a:srgbClr val="7A0C6D"/>
                </a:solidFill>
                <a:latin typeface="Verdana" panose="020B0604030504040204" pitchFamily="34" charset="0"/>
                <a:ea typeface="Verdana" panose="020B0604030504040204" pitchFamily="34" charset="0"/>
                <a:cs typeface="Verdana" panose="020B0604030504040204" pitchFamily="34" charset="0"/>
              </a:rPr>
              <a:t>Specific objective 2.1. Increasing the touristic attractiveness of the cross-border area through better utilisation of natural, cultural and historical heritage and related infrastructure</a:t>
            </a:r>
          </a:p>
          <a:p>
            <a:pPr algn="just" eaLnBrk="1" hangingPunct="1">
              <a:spcAft>
                <a:spcPts val="600"/>
              </a:spcAft>
            </a:pPr>
            <a:endParaRPr lang="en-GB" altLang="bg-BG" sz="1100" b="1"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marL="171450" indent="-171450" algn="just" eaLnBrk="1" hangingPunct="1">
              <a:spcAft>
                <a:spcPts val="300"/>
              </a:spcAft>
              <a:buFont typeface="Arial" panose="020B0604020202020204" pitchFamily="34" charset="0"/>
              <a:buChar char="•"/>
            </a:pPr>
            <a:r>
              <a:rPr lang="en-GB" altLang="bg-BG" sz="11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Small scale investments for improving: accessibility to/conditions of natural, cultural and historic touristic sites;</a:t>
            </a:r>
          </a:p>
          <a:p>
            <a:pPr marL="171450" indent="-171450" algn="just" eaLnBrk="1" hangingPunct="1">
              <a:buFont typeface="Arial" panose="020B0604020202020204" pitchFamily="34" charset="0"/>
              <a:buChar char="•"/>
            </a:pPr>
            <a:r>
              <a:rPr lang="en-GB" altLang="bg-BG" sz="11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Establishment/ development/upgrade of ICT touristic facilities;</a:t>
            </a:r>
          </a:p>
          <a:p>
            <a:pPr marL="171450" indent="-171450" algn="just" eaLnBrk="1" hangingPunct="1">
              <a:spcAft>
                <a:spcPts val="300"/>
              </a:spcAft>
              <a:buFont typeface="Arial" panose="020B0604020202020204" pitchFamily="34" charset="0"/>
              <a:buChar char="•"/>
            </a:pPr>
            <a:r>
              <a:rPr lang="en-GB" altLang="bg-BG" sz="11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Development of joint: GIS platforms,  platforms for online reservations and touristic transport schemes.</a:t>
            </a:r>
            <a:endParaRPr lang="en-GB" altLang="bg-BG" sz="11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pic>
        <p:nvPicPr>
          <p:cNvPr id="10242" name="Picture 1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42855" y="1405863"/>
            <a:ext cx="654985" cy="654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3" name="Table 12"/>
          <p:cNvGraphicFramePr>
            <a:graphicFrameLocks noGrp="1"/>
          </p:cNvGraphicFramePr>
          <p:nvPr>
            <p:extLst>
              <p:ext uri="{D42A27DB-BD31-4B8C-83A1-F6EECF244321}">
                <p14:modId xmlns:p14="http://schemas.microsoft.com/office/powerpoint/2010/main" val="3297828152"/>
              </p:ext>
            </p:extLst>
          </p:nvPr>
        </p:nvGraphicFramePr>
        <p:xfrm>
          <a:off x="4427984" y="2276872"/>
          <a:ext cx="4464496" cy="3236208"/>
        </p:xfrm>
        <a:graphic>
          <a:graphicData uri="http://schemas.openxmlformats.org/drawingml/2006/table">
            <a:tbl>
              <a:tblPr firstRow="1" bandRow="1">
                <a:effectLst>
                  <a:outerShdw blurRad="50800" dist="38100" dir="18900000" algn="bl" rotWithShape="0">
                    <a:prstClr val="black">
                      <a:alpha val="40000"/>
                    </a:prstClr>
                  </a:outerShdw>
                </a:effectLst>
                <a:tableStyleId>{00A15C55-8517-42AA-B614-E9B94910E393}</a:tableStyleId>
              </a:tblPr>
              <a:tblGrid>
                <a:gridCol w="2480276"/>
                <a:gridCol w="1062975"/>
                <a:gridCol w="921245"/>
              </a:tblGrid>
              <a:tr h="432048">
                <a:tc>
                  <a:txBody>
                    <a:bodyPr/>
                    <a:lstStyle/>
                    <a:p>
                      <a:pPr algn="ctr"/>
                      <a:r>
                        <a:rPr lang="en-GB" sz="1000" kern="1200" noProof="0" dirty="0" smtClean="0">
                          <a:ln>
                            <a:noFill/>
                          </a:ln>
                          <a:latin typeface="Verdana" panose="020B0604030504040204" pitchFamily="34" charset="0"/>
                          <a:ea typeface="Verdana" panose="020B0604030504040204" pitchFamily="34" charset="0"/>
                          <a:cs typeface="Verdana" panose="020B0604030504040204" pitchFamily="34" charset="0"/>
                        </a:rPr>
                        <a:t>Not fully achieved indicators</a:t>
                      </a:r>
                      <a:endParaRPr lang="en-GB" sz="1000" b="1" kern="1200" noProof="0" dirty="0" smtClean="0">
                        <a:ln>
                          <a:noFill/>
                        </a:ln>
                        <a:solidFill>
                          <a:srgbClr val="003399"/>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r>
                        <a:rPr lang="en-GB" sz="1000" kern="1200" noProof="0" dirty="0" smtClean="0">
                          <a:ln>
                            <a:noFill/>
                          </a:ln>
                          <a:latin typeface="Verdana" panose="020B0604030504040204" pitchFamily="34" charset="0"/>
                          <a:ea typeface="Verdana" panose="020B0604030504040204" pitchFamily="34" charset="0"/>
                          <a:cs typeface="Verdana" panose="020B0604030504040204" pitchFamily="34" charset="0"/>
                        </a:rPr>
                        <a:t>Achievement</a:t>
                      </a:r>
                      <a:endParaRPr lang="en-GB" sz="1000" b="1" kern="1200" noProof="0" dirty="0" smtClean="0">
                        <a:ln>
                          <a:noFill/>
                        </a:ln>
                        <a:solidFill>
                          <a:srgbClr val="003399"/>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r>
                        <a:rPr lang="en-GB" sz="1000" kern="1200" noProof="0" dirty="0" smtClean="0">
                          <a:ln>
                            <a:noFill/>
                          </a:ln>
                          <a:latin typeface="Verdana" panose="020B0604030504040204" pitchFamily="34" charset="0"/>
                          <a:ea typeface="Verdana" panose="020B0604030504040204" pitchFamily="34" charset="0"/>
                          <a:cs typeface="Verdana" panose="020B0604030504040204" pitchFamily="34" charset="0"/>
                        </a:rPr>
                        <a:t>To be achieved</a:t>
                      </a:r>
                      <a:endParaRPr lang="en-GB" sz="1000" b="1" kern="1200" noProof="0" dirty="0" smtClean="0">
                        <a:ln>
                          <a:noFill/>
                        </a:ln>
                        <a:solidFill>
                          <a:srgbClr val="003399"/>
                        </a:solidFill>
                        <a:latin typeface="Verdana" panose="020B0604030504040204" pitchFamily="34" charset="0"/>
                        <a:ea typeface="Verdana" panose="020B0604030504040204" pitchFamily="34" charset="0"/>
                        <a:cs typeface="Verdana" panose="020B0604030504040204" pitchFamily="34" charset="0"/>
                      </a:endParaRPr>
                    </a:p>
                  </a:txBody>
                  <a:tcPr/>
                </a:tc>
              </a:tr>
              <a:tr h="389389">
                <a:tc>
                  <a:txBody>
                    <a:bodyPr/>
                    <a:lstStyle/>
                    <a:p>
                      <a:pPr marL="285750" indent="-285750" algn="l">
                        <a:buClr>
                          <a:srgbClr val="C00000"/>
                        </a:buClr>
                        <a:buSzPct val="120000"/>
                        <a:buFont typeface="Calibri" panose="020F0502020204030204" pitchFamily="34" charset="0"/>
                        <a:buChar char="!"/>
                      </a:pPr>
                      <a:r>
                        <a:rPr lang="en-GB" sz="1000" kern="1200" noProof="0" dirty="0" smtClean="0">
                          <a:solidFill>
                            <a:srgbClr val="843D8D"/>
                          </a:solidFill>
                          <a:latin typeface="Verdana" panose="020B0604030504040204" pitchFamily="34" charset="0"/>
                          <a:ea typeface="Verdana" panose="020B0604030504040204" pitchFamily="34" charset="0"/>
                          <a:cs typeface="Verdana" panose="020B0604030504040204" pitchFamily="34" charset="0"/>
                        </a:rPr>
                        <a:t>OI 2.1.1 Total length of reconstructed or upgraded access roads to natural, cultural and historic tourism sites (Kilometres)</a:t>
                      </a:r>
                      <a:endParaRPr lang="en-GB" sz="1000" kern="1200" noProof="0" dirty="0">
                        <a:solidFill>
                          <a:srgbClr val="843D8D"/>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ctr">
                        <a:lnSpc>
                          <a:spcPct val="115000"/>
                        </a:lnSpc>
                        <a:spcAft>
                          <a:spcPts val="0"/>
                        </a:spcAft>
                      </a:pPr>
                      <a:r>
                        <a:rPr lang="en-GB" sz="1000" kern="1200" noProof="0" dirty="0" smtClean="0">
                          <a:solidFill>
                            <a:srgbClr val="003399"/>
                          </a:solidFill>
                          <a:effectLst/>
                          <a:latin typeface="Verdana" panose="020B0604030504040204" pitchFamily="34" charset="0"/>
                          <a:ea typeface="Verdana" panose="020B0604030504040204" pitchFamily="34" charset="0"/>
                          <a:cs typeface="Verdana" panose="020B0604030504040204" pitchFamily="34" charset="0"/>
                        </a:rPr>
                        <a:t>1,54</a:t>
                      </a:r>
                      <a:endParaRPr lang="en-GB" sz="1000" noProof="0" dirty="0">
                        <a:solidFill>
                          <a:srgbClr val="003399"/>
                        </a:solidFill>
                        <a:effectLst/>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ctr">
                        <a:lnSpc>
                          <a:spcPct val="115000"/>
                        </a:lnSpc>
                        <a:spcAft>
                          <a:spcPts val="0"/>
                        </a:spcAft>
                      </a:pPr>
                      <a:r>
                        <a:rPr lang="en-GB" sz="1000" b="1" kern="1200" noProof="0" dirty="0" smtClean="0">
                          <a:solidFill>
                            <a:srgbClr val="FF0000"/>
                          </a:solidFill>
                          <a:effectLst/>
                          <a:latin typeface="Verdana" panose="020B0604030504040204" pitchFamily="34" charset="0"/>
                          <a:ea typeface="Verdana" panose="020B0604030504040204" pitchFamily="34" charset="0"/>
                          <a:cs typeface="Verdana" panose="020B0604030504040204" pitchFamily="34" charset="0"/>
                        </a:rPr>
                        <a:t>3,46</a:t>
                      </a:r>
                      <a:endParaRPr lang="en-GB" sz="1000" b="1" noProof="0" dirty="0">
                        <a:solidFill>
                          <a:srgbClr val="FF0000"/>
                        </a:solidFill>
                        <a:effectLst/>
                        <a:latin typeface="Verdana" panose="020B0604030504040204" pitchFamily="34" charset="0"/>
                        <a:ea typeface="Verdana" panose="020B0604030504040204" pitchFamily="34" charset="0"/>
                        <a:cs typeface="Verdana" panose="020B0604030504040204" pitchFamily="34" charset="0"/>
                      </a:endParaRPr>
                    </a:p>
                  </a:txBody>
                  <a:tcPr/>
                </a:tc>
              </a:tr>
              <a:tr h="360040">
                <a:tc>
                  <a:txBody>
                    <a:bodyPr/>
                    <a:lstStyle/>
                    <a:p>
                      <a:pPr marL="285750" indent="-285750" algn="l">
                        <a:buClr>
                          <a:srgbClr val="C00000"/>
                        </a:buClr>
                        <a:buSzPct val="120000"/>
                        <a:buFont typeface="Calibri" panose="020F0502020204030204" pitchFamily="34" charset="0"/>
                        <a:buChar char="!"/>
                      </a:pPr>
                      <a:r>
                        <a:rPr lang="en-GB" sz="1000" kern="1200" noProof="0" dirty="0" smtClean="0">
                          <a:solidFill>
                            <a:srgbClr val="843D8D"/>
                          </a:solidFill>
                          <a:latin typeface="Verdana" panose="020B0604030504040204" pitchFamily="34" charset="0"/>
                          <a:ea typeface="Verdana" panose="020B0604030504040204" pitchFamily="34" charset="0"/>
                          <a:cs typeface="Verdana" panose="020B0604030504040204" pitchFamily="34" charset="0"/>
                        </a:rPr>
                        <a:t>OI 2.1.2 Total length of newly built, reconstructed or upgraded cycling routes / walking paths (Kilometres)</a:t>
                      </a:r>
                    </a:p>
                  </a:txBody>
                  <a:tcPr/>
                </a:tc>
                <a:tc>
                  <a:txBody>
                    <a:bodyPr/>
                    <a:lstStyle/>
                    <a:p>
                      <a:pPr algn="ctr">
                        <a:lnSpc>
                          <a:spcPct val="115000"/>
                        </a:lnSpc>
                        <a:spcAft>
                          <a:spcPts val="0"/>
                        </a:spcAft>
                      </a:pPr>
                      <a:r>
                        <a:rPr lang="en-GB" sz="1000" kern="1200" noProof="0" dirty="0" smtClean="0">
                          <a:solidFill>
                            <a:srgbClr val="003399"/>
                          </a:solidFill>
                          <a:effectLst/>
                          <a:latin typeface="Verdana" panose="020B0604030504040204" pitchFamily="34" charset="0"/>
                          <a:ea typeface="Verdana" panose="020B0604030504040204" pitchFamily="34" charset="0"/>
                          <a:cs typeface="Verdana" panose="020B0604030504040204" pitchFamily="34" charset="0"/>
                        </a:rPr>
                        <a:t>0,744</a:t>
                      </a:r>
                      <a:endParaRPr lang="en-GB" sz="1000" noProof="0" dirty="0">
                        <a:solidFill>
                          <a:srgbClr val="003399"/>
                        </a:solidFill>
                        <a:effectLst/>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ctr">
                        <a:lnSpc>
                          <a:spcPct val="115000"/>
                        </a:lnSpc>
                        <a:spcAft>
                          <a:spcPts val="0"/>
                        </a:spcAft>
                      </a:pPr>
                      <a:r>
                        <a:rPr lang="en-GB" sz="1000" b="1" kern="1200" noProof="0" dirty="0" smtClean="0">
                          <a:solidFill>
                            <a:srgbClr val="FF0000"/>
                          </a:solidFill>
                          <a:effectLst/>
                          <a:latin typeface="Verdana" panose="020B0604030504040204" pitchFamily="34" charset="0"/>
                          <a:ea typeface="Verdana" panose="020B0604030504040204" pitchFamily="34" charset="0"/>
                          <a:cs typeface="Verdana" panose="020B0604030504040204" pitchFamily="34" charset="0"/>
                        </a:rPr>
                        <a:t>7,256</a:t>
                      </a:r>
                      <a:endParaRPr lang="en-GB" sz="1000" b="1" noProof="0" dirty="0">
                        <a:solidFill>
                          <a:srgbClr val="FF0000"/>
                        </a:solidFill>
                        <a:effectLst/>
                        <a:latin typeface="Verdana" panose="020B0604030504040204" pitchFamily="34" charset="0"/>
                        <a:ea typeface="Verdana" panose="020B0604030504040204" pitchFamily="34" charset="0"/>
                        <a:cs typeface="Verdana" panose="020B0604030504040204" pitchFamily="34" charset="0"/>
                      </a:endParaRPr>
                    </a:p>
                  </a:txBody>
                  <a:tcPr/>
                </a:tc>
              </a:tr>
              <a:tr h="360040">
                <a:tc>
                  <a:txBody>
                    <a:bodyPr/>
                    <a:lstStyle/>
                    <a:p>
                      <a:pPr marL="285750" indent="-285750" algn="l">
                        <a:buClr>
                          <a:srgbClr val="C00000"/>
                        </a:buClr>
                        <a:buSzPct val="120000"/>
                        <a:buFont typeface="Calibri" panose="020F0502020204030204" pitchFamily="34" charset="0"/>
                        <a:buChar char="!"/>
                      </a:pPr>
                      <a:r>
                        <a:rPr lang="en-GB" sz="1000" kern="1200" noProof="0" dirty="0" smtClean="0">
                          <a:solidFill>
                            <a:srgbClr val="843D8D"/>
                          </a:solidFill>
                          <a:latin typeface="Verdana" panose="020B0604030504040204" pitchFamily="34" charset="0"/>
                          <a:ea typeface="Verdana" panose="020B0604030504040204" pitchFamily="34" charset="0"/>
                          <a:cs typeface="Verdana" panose="020B0604030504040204" pitchFamily="34" charset="0"/>
                        </a:rPr>
                        <a:t>OI 2.1.3</a:t>
                      </a:r>
                      <a:r>
                        <a:rPr lang="en-GB" sz="1000" noProof="0" dirty="0" smtClean="0">
                          <a:solidFill>
                            <a:srgbClr val="843D8D"/>
                          </a:solidFill>
                          <a:latin typeface="Verdana" panose="020B0604030504040204" pitchFamily="34" charset="0"/>
                          <a:ea typeface="Verdana" panose="020B0604030504040204" pitchFamily="34" charset="0"/>
                          <a:cs typeface="Verdana" panose="020B0604030504040204" pitchFamily="34" charset="0"/>
                        </a:rPr>
                        <a:t> </a:t>
                      </a:r>
                      <a:r>
                        <a:rPr lang="en-GB" sz="1000" kern="1200" noProof="0" dirty="0" smtClean="0">
                          <a:solidFill>
                            <a:srgbClr val="843D8D"/>
                          </a:solidFill>
                          <a:latin typeface="Verdana" panose="020B0604030504040204" pitchFamily="34" charset="0"/>
                          <a:ea typeface="Verdana" panose="020B0604030504040204" pitchFamily="34" charset="0"/>
                          <a:cs typeface="Verdana" panose="020B0604030504040204" pitchFamily="34" charset="0"/>
                        </a:rPr>
                        <a:t>Number of newly built / reconstructed facilities in / leading to touristic sites</a:t>
                      </a:r>
                    </a:p>
                  </a:txBody>
                  <a:tcPr/>
                </a:tc>
                <a:tc>
                  <a:txBody>
                    <a:bodyPr/>
                    <a:lstStyle/>
                    <a:p>
                      <a:pPr algn="ctr">
                        <a:lnSpc>
                          <a:spcPct val="115000"/>
                        </a:lnSpc>
                        <a:spcAft>
                          <a:spcPts val="0"/>
                        </a:spcAft>
                      </a:pPr>
                      <a:r>
                        <a:rPr lang="en-GB" sz="1000" kern="1200" noProof="0" dirty="0" smtClean="0">
                          <a:solidFill>
                            <a:srgbClr val="003399"/>
                          </a:solidFill>
                          <a:effectLst/>
                          <a:latin typeface="Verdana" panose="020B0604030504040204" pitchFamily="34" charset="0"/>
                          <a:ea typeface="Verdana" panose="020B0604030504040204" pitchFamily="34" charset="0"/>
                          <a:cs typeface="Verdana" panose="020B0604030504040204" pitchFamily="34" charset="0"/>
                        </a:rPr>
                        <a:t>7</a:t>
                      </a:r>
                      <a:endParaRPr lang="en-GB" sz="1000" noProof="0" dirty="0">
                        <a:solidFill>
                          <a:srgbClr val="003399"/>
                        </a:solidFill>
                        <a:effectLst/>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ctr">
                        <a:lnSpc>
                          <a:spcPct val="115000"/>
                        </a:lnSpc>
                        <a:spcAft>
                          <a:spcPts val="0"/>
                        </a:spcAft>
                      </a:pPr>
                      <a:r>
                        <a:rPr lang="en-GB" sz="1000" b="1" kern="1200" noProof="0" dirty="0" smtClean="0">
                          <a:solidFill>
                            <a:srgbClr val="FF0000"/>
                          </a:solidFill>
                          <a:effectLst/>
                          <a:latin typeface="Verdana" panose="020B0604030504040204" pitchFamily="34" charset="0"/>
                          <a:ea typeface="Verdana" panose="020B0604030504040204" pitchFamily="34" charset="0"/>
                          <a:cs typeface="Verdana" panose="020B0604030504040204" pitchFamily="34" charset="0"/>
                        </a:rPr>
                        <a:t>3</a:t>
                      </a:r>
                      <a:endParaRPr lang="en-GB" sz="1000" b="1" noProof="0" dirty="0">
                        <a:solidFill>
                          <a:srgbClr val="FF0000"/>
                        </a:solidFill>
                        <a:effectLst/>
                        <a:latin typeface="Verdana" panose="020B0604030504040204" pitchFamily="34" charset="0"/>
                        <a:ea typeface="Verdana" panose="020B0604030504040204" pitchFamily="34" charset="0"/>
                        <a:cs typeface="Verdana" panose="020B0604030504040204" pitchFamily="34" charset="0"/>
                      </a:endParaRPr>
                    </a:p>
                  </a:txBody>
                  <a:tcPr/>
                </a:tc>
              </a:tr>
              <a:tr h="360040">
                <a:tc>
                  <a:txBody>
                    <a:bodyPr/>
                    <a:lstStyle/>
                    <a:p>
                      <a:pPr marL="285750" indent="-285750" algn="l">
                        <a:buClr>
                          <a:srgbClr val="C00000"/>
                        </a:buClr>
                        <a:buSzPct val="120000"/>
                        <a:buFont typeface="Calibri" panose="020F0502020204030204" pitchFamily="34" charset="0"/>
                        <a:buChar char="!"/>
                      </a:pPr>
                      <a:r>
                        <a:rPr lang="en-GB" sz="1000" kern="1200" noProof="0" dirty="0" smtClean="0">
                          <a:solidFill>
                            <a:srgbClr val="843D8D"/>
                          </a:solidFill>
                          <a:latin typeface="Verdana" panose="020B0604030504040204" pitchFamily="34" charset="0"/>
                          <a:ea typeface="Verdana" panose="020B0604030504040204" pitchFamily="34" charset="0"/>
                          <a:cs typeface="Verdana" panose="020B0604030504040204" pitchFamily="34" charset="0"/>
                        </a:rPr>
                        <a:t>OI 2.1.4 Number of reconstructed / restored cultural and historical touristic sites </a:t>
                      </a:r>
                    </a:p>
                  </a:txBody>
                  <a:tcPr/>
                </a:tc>
                <a:tc>
                  <a:txBody>
                    <a:bodyPr/>
                    <a:lstStyle/>
                    <a:p>
                      <a:pPr algn="ctr">
                        <a:lnSpc>
                          <a:spcPct val="115000"/>
                        </a:lnSpc>
                        <a:spcAft>
                          <a:spcPts val="0"/>
                        </a:spcAft>
                      </a:pPr>
                      <a:r>
                        <a:rPr lang="en-GB" sz="1000" kern="1200" noProof="0" dirty="0" smtClean="0">
                          <a:solidFill>
                            <a:srgbClr val="003399"/>
                          </a:solidFill>
                          <a:effectLst/>
                          <a:latin typeface="Verdana" panose="020B0604030504040204" pitchFamily="34" charset="0"/>
                          <a:ea typeface="Verdana" panose="020B0604030504040204" pitchFamily="34" charset="0"/>
                          <a:cs typeface="Verdana" panose="020B0604030504040204" pitchFamily="34" charset="0"/>
                        </a:rPr>
                        <a:t>2</a:t>
                      </a:r>
                      <a:endParaRPr lang="en-GB" sz="1000" noProof="0" dirty="0">
                        <a:solidFill>
                          <a:srgbClr val="003399"/>
                        </a:solidFill>
                        <a:effectLst/>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ctr">
                        <a:lnSpc>
                          <a:spcPct val="115000"/>
                        </a:lnSpc>
                        <a:spcAft>
                          <a:spcPts val="0"/>
                        </a:spcAft>
                      </a:pPr>
                      <a:r>
                        <a:rPr lang="en-GB" sz="1000" b="1" kern="1200" noProof="0" dirty="0" smtClean="0">
                          <a:solidFill>
                            <a:srgbClr val="FF0000"/>
                          </a:solidFill>
                          <a:effectLst/>
                          <a:latin typeface="Verdana" panose="020B0604030504040204" pitchFamily="34" charset="0"/>
                          <a:ea typeface="Verdana" panose="020B0604030504040204" pitchFamily="34" charset="0"/>
                          <a:cs typeface="Verdana" panose="020B0604030504040204" pitchFamily="34" charset="0"/>
                        </a:rPr>
                        <a:t>13</a:t>
                      </a:r>
                      <a:endParaRPr lang="en-GB" sz="1000" b="1" noProof="0" dirty="0">
                        <a:solidFill>
                          <a:srgbClr val="FF0000"/>
                        </a:solidFill>
                        <a:effectLst/>
                        <a:latin typeface="Verdana" panose="020B0604030504040204" pitchFamily="34" charset="0"/>
                        <a:ea typeface="Verdana" panose="020B0604030504040204" pitchFamily="34" charset="0"/>
                        <a:cs typeface="Verdana" panose="020B0604030504040204" pitchFamily="34" charset="0"/>
                      </a:endParaRPr>
                    </a:p>
                  </a:txBody>
                  <a:tcPr/>
                </a:tc>
              </a:tr>
            </a:tbl>
          </a:graphicData>
        </a:graphic>
      </p:graphicFrame>
      <p:pic>
        <p:nvPicPr>
          <p:cNvPr id="14" name="Picture 2" descr="800px_COLOURBOX779788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57305" y="1305098"/>
            <a:ext cx="1027113"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157478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ím 11"/>
          <p:cNvSpPr>
            <a:spLocks noGrp="1"/>
          </p:cNvSpPr>
          <p:nvPr>
            <p:ph type="title"/>
          </p:nvPr>
        </p:nvSpPr>
        <p:spPr>
          <a:xfrm>
            <a:off x="435081" y="480317"/>
            <a:ext cx="8229600" cy="1143000"/>
          </a:xfrm>
        </p:spPr>
        <p:txBody>
          <a:bodyPr rtlCol="0">
            <a:normAutofit/>
          </a:bodyPr>
          <a:lstStyle/>
          <a:p>
            <a:pPr eaLnBrk="1" fontAlgn="auto" hangingPunct="1">
              <a:spcAft>
                <a:spcPts val="0"/>
              </a:spcAft>
              <a:defRPr/>
            </a:pPr>
            <a:r>
              <a:rPr lang="en-US" sz="1800" b="1" cap="small" dirty="0">
                <a:solidFill>
                  <a:srgbClr val="003399"/>
                </a:solidFill>
                <a:latin typeface="Verdana" pitchFamily="34" charset="0"/>
              </a:rPr>
              <a:t>ACTIVITIES AND INDICATORS</a:t>
            </a:r>
            <a:endParaRPr lang="bg-BG" sz="1800" b="1" cap="small" dirty="0">
              <a:solidFill>
                <a:srgbClr val="003399"/>
              </a:solidFill>
              <a:latin typeface="Verdana" pitchFamily="34" charset="0"/>
            </a:endParaRPr>
          </a:p>
        </p:txBody>
      </p:sp>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79591"/>
            <a:ext cx="2103610" cy="652119"/>
          </a:xfrm>
          <a:prstGeom prst="rect">
            <a:avLst/>
          </a:prstGeom>
          <a:noFill/>
          <a:ln w="9525">
            <a:noFill/>
            <a:miter lim="800000"/>
            <a:headEnd/>
            <a:tailEnd/>
          </a:ln>
        </p:spPr>
      </p:pic>
      <p:sp>
        <p:nvSpPr>
          <p:cNvPr id="11" name="TextBox 1"/>
          <p:cNvSpPr txBox="1">
            <a:spLocks noGrp="1" noChangeArrowheads="1"/>
          </p:cNvSpPr>
          <p:nvPr>
            <p:ph idx="1"/>
          </p:nvPr>
        </p:nvSpPr>
        <p:spPr bwMode="auto">
          <a:xfrm>
            <a:off x="1273457" y="1628957"/>
            <a:ext cx="8025257" cy="643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500">
                <a:solidFill>
                  <a:srgbClr val="3366CC"/>
                </a:solidFill>
                <a:latin typeface="Arial" pitchFamily="34" charset="0"/>
                <a:cs typeface="Arial" pitchFamily="34" charset="0"/>
              </a:defRPr>
            </a:lvl1pPr>
            <a:lvl2pPr marL="742950" indent="-285750" eaLnBrk="0" hangingPunct="0">
              <a:defRPr sz="1500">
                <a:solidFill>
                  <a:srgbClr val="3366CC"/>
                </a:solidFill>
                <a:latin typeface="Arial" pitchFamily="34" charset="0"/>
                <a:cs typeface="Arial" pitchFamily="34" charset="0"/>
              </a:defRPr>
            </a:lvl2pPr>
            <a:lvl3pPr marL="1143000" indent="-228600" eaLnBrk="0" hangingPunct="0">
              <a:defRPr sz="1500">
                <a:solidFill>
                  <a:srgbClr val="3366CC"/>
                </a:solidFill>
                <a:latin typeface="Arial" pitchFamily="34" charset="0"/>
                <a:cs typeface="Arial" pitchFamily="34" charset="0"/>
              </a:defRPr>
            </a:lvl3pPr>
            <a:lvl4pPr marL="1600200" indent="-228600" eaLnBrk="0" hangingPunct="0">
              <a:defRPr sz="1500">
                <a:solidFill>
                  <a:srgbClr val="3366CC"/>
                </a:solidFill>
                <a:latin typeface="Arial" pitchFamily="34" charset="0"/>
                <a:cs typeface="Arial" pitchFamily="34" charset="0"/>
              </a:defRPr>
            </a:lvl4pPr>
            <a:lvl5pPr marL="2057400" indent="-228600" eaLnBrk="0" hangingPunct="0">
              <a:defRPr sz="1500">
                <a:solidFill>
                  <a:srgbClr val="3366CC"/>
                </a:solidFill>
                <a:latin typeface="Arial" pitchFamily="34" charset="0"/>
                <a:cs typeface="Arial" pitchFamily="34" charset="0"/>
              </a:defRPr>
            </a:lvl5pPr>
            <a:lvl6pPr marL="2514600" indent="-228600" eaLnBrk="0" fontAlgn="base" hangingPunct="0">
              <a:spcBef>
                <a:spcPct val="0"/>
              </a:spcBef>
              <a:spcAft>
                <a:spcPct val="0"/>
              </a:spcAft>
              <a:defRPr sz="1500">
                <a:solidFill>
                  <a:srgbClr val="3366CC"/>
                </a:solidFill>
                <a:latin typeface="Arial" pitchFamily="34" charset="0"/>
                <a:cs typeface="Arial" pitchFamily="34" charset="0"/>
              </a:defRPr>
            </a:lvl6pPr>
            <a:lvl7pPr marL="2971800" indent="-228600" eaLnBrk="0" fontAlgn="base" hangingPunct="0">
              <a:spcBef>
                <a:spcPct val="0"/>
              </a:spcBef>
              <a:spcAft>
                <a:spcPct val="0"/>
              </a:spcAft>
              <a:defRPr sz="1500">
                <a:solidFill>
                  <a:srgbClr val="3366CC"/>
                </a:solidFill>
                <a:latin typeface="Arial" pitchFamily="34" charset="0"/>
                <a:cs typeface="Arial" pitchFamily="34" charset="0"/>
              </a:defRPr>
            </a:lvl7pPr>
            <a:lvl8pPr marL="3429000" indent="-228600" eaLnBrk="0" fontAlgn="base" hangingPunct="0">
              <a:spcBef>
                <a:spcPct val="0"/>
              </a:spcBef>
              <a:spcAft>
                <a:spcPct val="0"/>
              </a:spcAft>
              <a:defRPr sz="1500">
                <a:solidFill>
                  <a:srgbClr val="3366CC"/>
                </a:solidFill>
                <a:latin typeface="Arial" pitchFamily="34" charset="0"/>
                <a:cs typeface="Arial" pitchFamily="34" charset="0"/>
              </a:defRPr>
            </a:lvl8pPr>
            <a:lvl9pPr marL="3886200" indent="-228600" eaLnBrk="0" fontAlgn="base" hangingPunct="0">
              <a:spcBef>
                <a:spcPct val="0"/>
              </a:spcBef>
              <a:spcAft>
                <a:spcPct val="0"/>
              </a:spcAft>
              <a:defRPr sz="1500">
                <a:solidFill>
                  <a:srgbClr val="3366CC"/>
                </a:solidFill>
                <a:latin typeface="Arial" pitchFamily="34" charset="0"/>
                <a:cs typeface="Arial" pitchFamily="34" charset="0"/>
              </a:defRPr>
            </a:lvl9pPr>
          </a:lstStyle>
          <a:p>
            <a:pPr marL="0" indent="0" algn="just" eaLnBrk="1" hangingPunct="1">
              <a:spcAft>
                <a:spcPts val="600"/>
              </a:spcAft>
              <a:buNone/>
            </a:pPr>
            <a:r>
              <a:rPr lang="ru-RU" altLang="bg-BG"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a:t>
            </a:r>
            <a:r>
              <a:rPr lang="en-US" altLang="bg-BG" sz="1400" b="1" cap="all" dirty="0">
                <a:solidFill>
                  <a:srgbClr val="003399"/>
                </a:solidFill>
                <a:latin typeface="Verdana" panose="020B0604030504040204" pitchFamily="34" charset="0"/>
                <a:ea typeface="Verdana" panose="020B0604030504040204" pitchFamily="34" charset="0"/>
                <a:cs typeface="Verdana" panose="020B0604030504040204" pitchFamily="34" charset="0"/>
              </a:rPr>
              <a:t>Priority axis 2: Sustainable tourism</a:t>
            </a:r>
            <a:endParaRPr lang="ru-RU" altLang="bg-BG" sz="1400" b="1" cap="all" dirty="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eaLnBrk="1" hangingPunct="1">
              <a:spcAft>
                <a:spcPts val="600"/>
              </a:spcAft>
              <a:buFont typeface="Wingdings" pitchFamily="2" charset="2"/>
              <a:buChar char="ü"/>
            </a:pPr>
            <a:endParaRPr lang="bg-BG" altLang="bg-BG" sz="1400" b="1"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
        <p:nvSpPr>
          <p:cNvPr id="2" name="Rectangle 1"/>
          <p:cNvSpPr/>
          <p:nvPr/>
        </p:nvSpPr>
        <p:spPr>
          <a:xfrm>
            <a:off x="611560" y="2060848"/>
            <a:ext cx="4248472" cy="2292935"/>
          </a:xfrm>
          <a:prstGeom prst="rect">
            <a:avLst/>
          </a:prstGeom>
        </p:spPr>
        <p:txBody>
          <a:bodyPr wrap="square">
            <a:spAutoFit/>
          </a:bodyPr>
          <a:lstStyle/>
          <a:p>
            <a:pPr algn="just" eaLnBrk="1" hangingPunct="1">
              <a:spcAft>
                <a:spcPts val="600"/>
              </a:spcAft>
            </a:pPr>
            <a:r>
              <a:rPr lang="en-GB" altLang="bg-BG" sz="1100" b="1" dirty="0" smtClean="0">
                <a:solidFill>
                  <a:srgbClr val="993366"/>
                </a:solidFill>
                <a:latin typeface="Verdana" panose="020B0604030504040204" pitchFamily="34" charset="0"/>
                <a:ea typeface="Verdana" panose="020B0604030504040204" pitchFamily="34" charset="0"/>
                <a:cs typeface="Verdana" panose="020B0604030504040204" pitchFamily="34" charset="0"/>
              </a:rPr>
              <a:t>Specific objective 2.2. Increasing the cross-border tourism potential by developing common destinations</a:t>
            </a:r>
          </a:p>
          <a:p>
            <a:pPr marL="171450" indent="-171450" algn="just" eaLnBrk="1" hangingPunct="1">
              <a:spcAft>
                <a:spcPts val="300"/>
              </a:spcAft>
              <a:buFont typeface="Arial" panose="020B0604020202020204" pitchFamily="34" charset="0"/>
              <a:buChar char="•"/>
            </a:pPr>
            <a:r>
              <a:rPr lang="en-GB" altLang="bg-BG" sz="11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Development and implementation of sustainable tourism strategies/action plans, common touristic destinations marketing and promotion based on innovations;</a:t>
            </a:r>
          </a:p>
          <a:p>
            <a:pPr marL="171450" indent="-171450" algn="just" eaLnBrk="1" hangingPunct="1">
              <a:spcAft>
                <a:spcPts val="300"/>
              </a:spcAft>
              <a:buFont typeface="Arial" panose="020B0604020202020204" pitchFamily="34" charset="0"/>
              <a:buChar char="•"/>
            </a:pPr>
            <a:r>
              <a:rPr lang="en-GB" altLang="bg-BG" sz="11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Training and consultancy support for touristic organizations to improve their products, services,  performance and staff skills;</a:t>
            </a:r>
          </a:p>
          <a:p>
            <a:pPr marL="171450" indent="-171450" algn="just" eaLnBrk="1" hangingPunct="1">
              <a:spcAft>
                <a:spcPts val="300"/>
              </a:spcAft>
              <a:buFont typeface="Arial" panose="020B0604020202020204" pitchFamily="34" charset="0"/>
              <a:buChar char="•"/>
            </a:pPr>
            <a:r>
              <a:rPr lang="en-GB" altLang="bg-BG" sz="11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Development and promotion of alternative forms of tourism</a:t>
            </a:r>
            <a:r>
              <a:rPr lang="en-GB" altLang="bg-BG" sz="12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t>
            </a:r>
            <a:endParaRPr lang="en-GB" altLang="bg-BG" sz="12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pic>
        <p:nvPicPr>
          <p:cNvPr id="10242" name="Picture 1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42855" y="1405863"/>
            <a:ext cx="654985" cy="654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3" name="Table 12"/>
          <p:cNvGraphicFramePr>
            <a:graphicFrameLocks noGrp="1"/>
          </p:cNvGraphicFramePr>
          <p:nvPr>
            <p:extLst>
              <p:ext uri="{D42A27DB-BD31-4B8C-83A1-F6EECF244321}">
                <p14:modId xmlns:p14="http://schemas.microsoft.com/office/powerpoint/2010/main" val="4224156172"/>
              </p:ext>
            </p:extLst>
          </p:nvPr>
        </p:nvGraphicFramePr>
        <p:xfrm>
          <a:off x="5076056" y="2564904"/>
          <a:ext cx="3816424" cy="1437888"/>
        </p:xfrm>
        <a:graphic>
          <a:graphicData uri="http://schemas.openxmlformats.org/drawingml/2006/table">
            <a:tbl>
              <a:tblPr firstRow="1" bandRow="1">
                <a:effectLst>
                  <a:outerShdw blurRad="50800" dist="38100" dir="18900000" algn="bl" rotWithShape="0">
                    <a:prstClr val="black">
                      <a:alpha val="40000"/>
                    </a:prstClr>
                  </a:outerShdw>
                </a:effectLst>
                <a:tableStyleId>{00A15C55-8517-42AA-B614-E9B94910E393}</a:tableStyleId>
              </a:tblPr>
              <a:tblGrid>
                <a:gridCol w="1872208"/>
                <a:gridCol w="1008112"/>
                <a:gridCol w="936104"/>
              </a:tblGrid>
              <a:tr h="432048">
                <a:tc>
                  <a:txBody>
                    <a:bodyPr/>
                    <a:lstStyle/>
                    <a:p>
                      <a:pPr algn="ctr"/>
                      <a:r>
                        <a:rPr lang="en-GB" sz="1000" kern="1200" noProof="0" dirty="0" smtClean="0">
                          <a:ln>
                            <a:noFill/>
                          </a:ln>
                          <a:latin typeface="Verdana" panose="020B0604030504040204" pitchFamily="34" charset="0"/>
                          <a:ea typeface="Verdana" panose="020B0604030504040204" pitchFamily="34" charset="0"/>
                          <a:cs typeface="Verdana" panose="020B0604030504040204" pitchFamily="34" charset="0"/>
                        </a:rPr>
                        <a:t>Not fully achieved indicators</a:t>
                      </a:r>
                      <a:endParaRPr lang="en-GB" sz="1000" b="1" kern="1200" noProof="0" dirty="0" smtClean="0">
                        <a:ln>
                          <a:noFill/>
                        </a:ln>
                        <a:solidFill>
                          <a:srgbClr val="003399"/>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r>
                        <a:rPr lang="en-GB" sz="1000" kern="1200" noProof="0" dirty="0" smtClean="0">
                          <a:ln>
                            <a:noFill/>
                          </a:ln>
                          <a:latin typeface="Verdana" panose="020B0604030504040204" pitchFamily="34" charset="0"/>
                          <a:ea typeface="Verdana" panose="020B0604030504040204" pitchFamily="34" charset="0"/>
                          <a:cs typeface="Verdana" panose="020B0604030504040204" pitchFamily="34" charset="0"/>
                        </a:rPr>
                        <a:t>Achievement</a:t>
                      </a:r>
                      <a:endParaRPr lang="en-GB" sz="1000" b="1" kern="1200" noProof="0" dirty="0" smtClean="0">
                        <a:ln>
                          <a:noFill/>
                        </a:ln>
                        <a:solidFill>
                          <a:srgbClr val="003399"/>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r>
                        <a:rPr lang="en-GB" sz="1000" kern="1200" noProof="0" dirty="0" smtClean="0">
                          <a:ln>
                            <a:noFill/>
                          </a:ln>
                          <a:latin typeface="Verdana" panose="020B0604030504040204" pitchFamily="34" charset="0"/>
                          <a:ea typeface="Verdana" panose="020B0604030504040204" pitchFamily="34" charset="0"/>
                          <a:cs typeface="Verdana" panose="020B0604030504040204" pitchFamily="34" charset="0"/>
                        </a:rPr>
                        <a:t>To be achieved</a:t>
                      </a:r>
                      <a:endParaRPr lang="en-GB" sz="1000" b="1" kern="1200" noProof="0" dirty="0" smtClean="0">
                        <a:ln>
                          <a:noFill/>
                        </a:ln>
                        <a:solidFill>
                          <a:srgbClr val="003399"/>
                        </a:solidFill>
                        <a:latin typeface="Verdana" panose="020B0604030504040204" pitchFamily="34" charset="0"/>
                        <a:ea typeface="Verdana" panose="020B0604030504040204" pitchFamily="34" charset="0"/>
                        <a:cs typeface="Verdana" panose="020B0604030504040204" pitchFamily="34" charset="0"/>
                      </a:endParaRPr>
                    </a:p>
                  </a:txBody>
                  <a:tcPr/>
                </a:tc>
              </a:tr>
              <a:tr h="389389">
                <a:tc>
                  <a:txBody>
                    <a:bodyPr/>
                    <a:lstStyle/>
                    <a:p>
                      <a:pPr marL="342900" lvl="0" indent="-342900" algn="l">
                        <a:spcAft>
                          <a:spcPts val="0"/>
                        </a:spcAft>
                        <a:buFont typeface="Calibri"/>
                        <a:buChar char="!"/>
                        <a:tabLst>
                          <a:tab pos="457200" algn="l"/>
                        </a:tabLst>
                      </a:pPr>
                      <a:r>
                        <a:rPr lang="en-GB" sz="1000" kern="1200" noProof="0" dirty="0" smtClean="0">
                          <a:solidFill>
                            <a:srgbClr val="7A0C6D"/>
                          </a:solidFill>
                          <a:effectLst/>
                          <a:latin typeface="Verdana" panose="020B0604030504040204" pitchFamily="34" charset="0"/>
                          <a:ea typeface="Verdana" panose="020B0604030504040204" pitchFamily="34" charset="0"/>
                          <a:cs typeface="Verdana" panose="020B0604030504040204" pitchFamily="34" charset="0"/>
                        </a:rPr>
                        <a:t>OI 2.2.5 Number of people involved in training and capacity building activities in the field of sustainable tourism</a:t>
                      </a:r>
                      <a:endParaRPr lang="en-GB" sz="1000" kern="1200" noProof="0" dirty="0">
                        <a:solidFill>
                          <a:srgbClr val="7A0C6D"/>
                        </a:solidFill>
                        <a:effectLst/>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ctr">
                        <a:lnSpc>
                          <a:spcPct val="115000"/>
                        </a:lnSpc>
                        <a:spcAft>
                          <a:spcPts val="0"/>
                        </a:spcAft>
                      </a:pPr>
                      <a:r>
                        <a:rPr lang="en-GB" sz="1000" kern="1200" noProof="0" dirty="0" smtClean="0">
                          <a:solidFill>
                            <a:srgbClr val="003399"/>
                          </a:solidFill>
                          <a:effectLst/>
                          <a:latin typeface="Verdana" panose="020B0604030504040204" pitchFamily="34" charset="0"/>
                          <a:ea typeface="Verdana" panose="020B0604030504040204" pitchFamily="34" charset="0"/>
                          <a:cs typeface="Verdana" panose="020B0604030504040204" pitchFamily="34" charset="0"/>
                        </a:rPr>
                        <a:t>180</a:t>
                      </a:r>
                      <a:endParaRPr lang="en-GB" sz="1000" noProof="0" dirty="0">
                        <a:solidFill>
                          <a:srgbClr val="003399"/>
                        </a:solidFill>
                        <a:effectLst/>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ctr">
                        <a:lnSpc>
                          <a:spcPct val="115000"/>
                        </a:lnSpc>
                        <a:spcAft>
                          <a:spcPts val="0"/>
                        </a:spcAft>
                      </a:pPr>
                      <a:r>
                        <a:rPr lang="en-GB" sz="1000" b="1" kern="1200" noProof="0" dirty="0" smtClean="0">
                          <a:solidFill>
                            <a:srgbClr val="C00000"/>
                          </a:solidFill>
                          <a:effectLst/>
                          <a:latin typeface="Verdana" panose="020B0604030504040204" pitchFamily="34" charset="0"/>
                          <a:ea typeface="Verdana" panose="020B0604030504040204" pitchFamily="34" charset="0"/>
                          <a:cs typeface="Verdana" panose="020B0604030504040204" pitchFamily="34" charset="0"/>
                        </a:rPr>
                        <a:t>20</a:t>
                      </a:r>
                      <a:endParaRPr lang="en-GB" sz="1000" b="1" noProof="0" dirty="0">
                        <a:effectLst/>
                        <a:latin typeface="Verdana" panose="020B0604030504040204" pitchFamily="34" charset="0"/>
                        <a:ea typeface="Verdana" panose="020B0604030504040204" pitchFamily="34" charset="0"/>
                        <a:cs typeface="Verdana" panose="020B0604030504040204" pitchFamily="34" charset="0"/>
                      </a:endParaRPr>
                    </a:p>
                  </a:txBody>
                  <a:tcPr/>
                </a:tc>
              </a:tr>
            </a:tbl>
          </a:graphicData>
        </a:graphic>
      </p:graphicFrame>
      <p:pic>
        <p:nvPicPr>
          <p:cNvPr id="14" name="Picture 2" descr="800px_COLOURBOX779788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94031" y="1556792"/>
            <a:ext cx="1027113"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5" name="Table 14"/>
          <p:cNvGraphicFramePr>
            <a:graphicFrameLocks noGrp="1"/>
          </p:cNvGraphicFramePr>
          <p:nvPr>
            <p:extLst>
              <p:ext uri="{D42A27DB-BD31-4B8C-83A1-F6EECF244321}">
                <p14:modId xmlns:p14="http://schemas.microsoft.com/office/powerpoint/2010/main" val="2923345750"/>
              </p:ext>
            </p:extLst>
          </p:nvPr>
        </p:nvGraphicFramePr>
        <p:xfrm>
          <a:off x="1304382" y="4725144"/>
          <a:ext cx="2043482" cy="1811498"/>
        </p:xfrm>
        <a:graphic>
          <a:graphicData uri="http://schemas.openxmlformats.org/drawingml/2006/table">
            <a:tbl>
              <a:tblPr firstRow="1" bandRow="1">
                <a:effectLst>
                  <a:outerShdw blurRad="50800" dist="38100" dir="18900000" algn="bl" rotWithShape="0">
                    <a:prstClr val="black">
                      <a:alpha val="40000"/>
                    </a:prstClr>
                  </a:outerShdw>
                </a:effectLst>
                <a:tableStyleId>{17292A2E-F333-43FB-9621-5CBBE7FDCDCB}</a:tableStyleId>
              </a:tblPr>
              <a:tblGrid>
                <a:gridCol w="2043482"/>
              </a:tblGrid>
              <a:tr h="134397">
                <a:tc>
                  <a:txBody>
                    <a:bodyPr/>
                    <a:lstStyle/>
                    <a:p>
                      <a:pPr algn="ctr">
                        <a:lnSpc>
                          <a:spcPct val="115000"/>
                        </a:lnSpc>
                        <a:spcAft>
                          <a:spcPts val="0"/>
                        </a:spcAft>
                      </a:pPr>
                      <a:r>
                        <a:rPr lang="en-GB" sz="1000" kern="1200" noProof="0" dirty="0" smtClean="0">
                          <a:effectLst/>
                          <a:latin typeface="Verdana" panose="020B0604030504040204" pitchFamily="34" charset="0"/>
                          <a:ea typeface="Verdana" panose="020B0604030504040204" pitchFamily="34" charset="0"/>
                          <a:cs typeface="Verdana" panose="020B0604030504040204" pitchFamily="34" charset="0"/>
                        </a:rPr>
                        <a:t>Achieved indicators</a:t>
                      </a:r>
                    </a:p>
                    <a:p>
                      <a:pPr algn="ctr">
                        <a:lnSpc>
                          <a:spcPct val="115000"/>
                        </a:lnSpc>
                        <a:spcAft>
                          <a:spcPts val="0"/>
                        </a:spcAft>
                      </a:pPr>
                      <a:r>
                        <a:rPr lang="en-GB" sz="1000" kern="1200" noProof="0" dirty="0" smtClean="0">
                          <a:effectLst/>
                          <a:latin typeface="Verdana" panose="020B0604030504040204" pitchFamily="34" charset="0"/>
                          <a:ea typeface="Verdana" panose="020B0604030504040204" pitchFamily="34" charset="0"/>
                          <a:cs typeface="Verdana" panose="020B0604030504040204" pitchFamily="34" charset="0"/>
                        </a:rPr>
                        <a:t>Specific objective 2.2</a:t>
                      </a:r>
                    </a:p>
                  </a:txBody>
                  <a:tcPr anchor="ctr"/>
                </a:tc>
              </a:tr>
              <a:tr h="292983">
                <a:tc>
                  <a:txBody>
                    <a:bodyPr/>
                    <a:lstStyle/>
                    <a:p>
                      <a:pPr algn="ctr">
                        <a:lnSpc>
                          <a:spcPct val="115000"/>
                        </a:lnSpc>
                        <a:spcAft>
                          <a:spcPts val="0"/>
                        </a:spcAft>
                      </a:pPr>
                      <a:r>
                        <a:rPr lang="en-GB" sz="1000" kern="1200" noProof="0" dirty="0" smtClean="0">
                          <a:solidFill>
                            <a:srgbClr val="7A0C6D"/>
                          </a:solidFill>
                          <a:effectLst/>
                          <a:latin typeface="Verdana"/>
                          <a:ea typeface="Verdana"/>
                          <a:cs typeface="Verdana"/>
                        </a:rPr>
                        <a:t>OI 2.2.1</a:t>
                      </a:r>
                      <a:endParaRPr lang="en-GB" sz="1100" noProof="0" dirty="0">
                        <a:solidFill>
                          <a:srgbClr val="7A0C6D"/>
                        </a:solidFill>
                        <a:effectLst/>
                        <a:latin typeface="Calibri"/>
                        <a:ea typeface="Calibri"/>
                        <a:cs typeface="Times New Roman"/>
                      </a:endParaRPr>
                    </a:p>
                  </a:txBody>
                  <a:tcPr anchor="ctr"/>
                </a:tc>
              </a:tr>
              <a:tr h="306560">
                <a:tc>
                  <a:txBody>
                    <a:bodyPr/>
                    <a:lstStyle/>
                    <a:p>
                      <a:pPr algn="ctr">
                        <a:lnSpc>
                          <a:spcPct val="115000"/>
                        </a:lnSpc>
                        <a:spcAft>
                          <a:spcPts val="0"/>
                        </a:spcAft>
                      </a:pPr>
                      <a:r>
                        <a:rPr lang="en-GB" sz="1000" kern="1200" noProof="0" dirty="0" smtClean="0">
                          <a:solidFill>
                            <a:srgbClr val="7A0C6D"/>
                          </a:solidFill>
                          <a:effectLst/>
                          <a:latin typeface="Verdana"/>
                          <a:ea typeface="Verdana"/>
                          <a:cs typeface="Verdana"/>
                        </a:rPr>
                        <a:t>OI 2.2.2</a:t>
                      </a:r>
                      <a:endParaRPr lang="en-GB" sz="1100" noProof="0" dirty="0">
                        <a:solidFill>
                          <a:srgbClr val="7A0C6D"/>
                        </a:solidFill>
                        <a:effectLst/>
                        <a:latin typeface="Calibri"/>
                        <a:ea typeface="Calibri"/>
                        <a:cs typeface="Times New Roman"/>
                      </a:endParaRPr>
                    </a:p>
                  </a:txBody>
                  <a:tcPr anchor="ctr"/>
                </a:tc>
              </a:tr>
              <a:tr h="292983">
                <a:tc>
                  <a:txBody>
                    <a:bodyPr/>
                    <a:lstStyle/>
                    <a:p>
                      <a:pPr algn="ctr">
                        <a:lnSpc>
                          <a:spcPct val="115000"/>
                        </a:lnSpc>
                        <a:spcAft>
                          <a:spcPts val="0"/>
                        </a:spcAft>
                      </a:pPr>
                      <a:r>
                        <a:rPr lang="en-GB" sz="1000" kern="1200" noProof="0" dirty="0" smtClean="0">
                          <a:solidFill>
                            <a:srgbClr val="7A0C6D"/>
                          </a:solidFill>
                          <a:effectLst/>
                          <a:latin typeface="Verdana"/>
                          <a:ea typeface="Verdana"/>
                          <a:cs typeface="Verdana"/>
                        </a:rPr>
                        <a:t>OI 2.2.3</a:t>
                      </a:r>
                      <a:endParaRPr lang="en-GB" sz="1100" noProof="0" dirty="0">
                        <a:solidFill>
                          <a:srgbClr val="7A0C6D"/>
                        </a:solidFill>
                        <a:effectLst/>
                        <a:latin typeface="Calibri"/>
                        <a:ea typeface="Calibri"/>
                        <a:cs typeface="Times New Roman"/>
                      </a:endParaRPr>
                    </a:p>
                  </a:txBody>
                  <a:tcPr anchor="ctr"/>
                </a:tc>
              </a:tr>
              <a:tr h="321693">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GB" sz="1100" kern="1200" noProof="0" dirty="0" smtClean="0">
                          <a:solidFill>
                            <a:srgbClr val="7A0C6D"/>
                          </a:solidFill>
                          <a:effectLst/>
                          <a:latin typeface="Verdana"/>
                          <a:ea typeface="Verdana"/>
                          <a:cs typeface="Verdana"/>
                        </a:rPr>
                        <a:t>OI 2.2.4</a:t>
                      </a:r>
                      <a:endParaRPr lang="en-GB" sz="1400" noProof="0" dirty="0" smtClean="0">
                        <a:solidFill>
                          <a:srgbClr val="7A0C6D"/>
                        </a:solidFill>
                        <a:effectLst/>
                        <a:latin typeface="+mn-lt"/>
                        <a:ea typeface="Calibri"/>
                        <a:cs typeface="Times New Roman"/>
                      </a:endParaRPr>
                    </a:p>
                    <a:p>
                      <a:pPr algn="ctr">
                        <a:lnSpc>
                          <a:spcPct val="115000"/>
                        </a:lnSpc>
                        <a:spcAft>
                          <a:spcPts val="0"/>
                        </a:spcAft>
                      </a:pPr>
                      <a:endParaRPr lang="en-GB" sz="1100" noProof="0" dirty="0">
                        <a:solidFill>
                          <a:srgbClr val="7A0C6D"/>
                        </a:solidFill>
                        <a:effectLst/>
                        <a:latin typeface="Calibri"/>
                        <a:ea typeface="Calibri"/>
                        <a:cs typeface="Times New Roman"/>
                      </a:endParaRPr>
                    </a:p>
                  </a:txBody>
                  <a:tcPr anchor="ctr"/>
                </a:tc>
              </a:tr>
            </a:tbl>
          </a:graphicData>
        </a:graphic>
      </p:graphicFrame>
      <p:pic>
        <p:nvPicPr>
          <p:cNvPr id="17" name="Picture 2" descr="shutterstock_142333726b"/>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67544" y="4725144"/>
            <a:ext cx="626780" cy="47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777874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ím 11"/>
          <p:cNvSpPr>
            <a:spLocks noGrp="1"/>
          </p:cNvSpPr>
          <p:nvPr>
            <p:ph type="title"/>
          </p:nvPr>
        </p:nvSpPr>
        <p:spPr>
          <a:xfrm>
            <a:off x="435081" y="480317"/>
            <a:ext cx="8229600" cy="1143000"/>
          </a:xfrm>
        </p:spPr>
        <p:txBody>
          <a:bodyPr rtlCol="0">
            <a:normAutofit/>
          </a:bodyPr>
          <a:lstStyle/>
          <a:p>
            <a:pPr eaLnBrk="1" fontAlgn="auto" hangingPunct="1">
              <a:spcAft>
                <a:spcPts val="0"/>
              </a:spcAft>
              <a:defRPr/>
            </a:pPr>
            <a:r>
              <a:rPr lang="en-US" sz="1800" b="1" cap="small" dirty="0">
                <a:solidFill>
                  <a:srgbClr val="003399"/>
                </a:solidFill>
                <a:latin typeface="Verdana" pitchFamily="34" charset="0"/>
              </a:rPr>
              <a:t>ACTIVITIES AND INDICATORS</a:t>
            </a:r>
            <a:endParaRPr lang="bg-BG" sz="1800" b="1" cap="small" dirty="0">
              <a:solidFill>
                <a:srgbClr val="003399"/>
              </a:solidFill>
              <a:latin typeface="Verdana" pitchFamily="34" charset="0"/>
            </a:endParaRPr>
          </a:p>
        </p:txBody>
      </p:sp>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79591"/>
            <a:ext cx="2103610" cy="652119"/>
          </a:xfrm>
          <a:prstGeom prst="rect">
            <a:avLst/>
          </a:prstGeom>
          <a:noFill/>
          <a:ln w="9525">
            <a:noFill/>
            <a:miter lim="800000"/>
            <a:headEnd/>
            <a:tailEnd/>
          </a:ln>
        </p:spPr>
      </p:pic>
      <p:sp>
        <p:nvSpPr>
          <p:cNvPr id="11" name="TextBox 1"/>
          <p:cNvSpPr txBox="1">
            <a:spLocks noGrp="1" noChangeArrowheads="1"/>
          </p:cNvSpPr>
          <p:nvPr>
            <p:ph idx="1"/>
          </p:nvPr>
        </p:nvSpPr>
        <p:spPr bwMode="auto">
          <a:xfrm>
            <a:off x="1273457" y="1628957"/>
            <a:ext cx="8025257" cy="643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500">
                <a:solidFill>
                  <a:srgbClr val="3366CC"/>
                </a:solidFill>
                <a:latin typeface="Arial" pitchFamily="34" charset="0"/>
                <a:cs typeface="Arial" pitchFamily="34" charset="0"/>
              </a:defRPr>
            </a:lvl1pPr>
            <a:lvl2pPr marL="742950" indent="-285750" eaLnBrk="0" hangingPunct="0">
              <a:defRPr sz="1500">
                <a:solidFill>
                  <a:srgbClr val="3366CC"/>
                </a:solidFill>
                <a:latin typeface="Arial" pitchFamily="34" charset="0"/>
                <a:cs typeface="Arial" pitchFamily="34" charset="0"/>
              </a:defRPr>
            </a:lvl2pPr>
            <a:lvl3pPr marL="1143000" indent="-228600" eaLnBrk="0" hangingPunct="0">
              <a:defRPr sz="1500">
                <a:solidFill>
                  <a:srgbClr val="3366CC"/>
                </a:solidFill>
                <a:latin typeface="Arial" pitchFamily="34" charset="0"/>
                <a:cs typeface="Arial" pitchFamily="34" charset="0"/>
              </a:defRPr>
            </a:lvl3pPr>
            <a:lvl4pPr marL="1600200" indent="-228600" eaLnBrk="0" hangingPunct="0">
              <a:defRPr sz="1500">
                <a:solidFill>
                  <a:srgbClr val="3366CC"/>
                </a:solidFill>
                <a:latin typeface="Arial" pitchFamily="34" charset="0"/>
                <a:cs typeface="Arial" pitchFamily="34" charset="0"/>
              </a:defRPr>
            </a:lvl4pPr>
            <a:lvl5pPr marL="2057400" indent="-228600" eaLnBrk="0" hangingPunct="0">
              <a:defRPr sz="1500">
                <a:solidFill>
                  <a:srgbClr val="3366CC"/>
                </a:solidFill>
                <a:latin typeface="Arial" pitchFamily="34" charset="0"/>
                <a:cs typeface="Arial" pitchFamily="34" charset="0"/>
              </a:defRPr>
            </a:lvl5pPr>
            <a:lvl6pPr marL="2514600" indent="-228600" eaLnBrk="0" fontAlgn="base" hangingPunct="0">
              <a:spcBef>
                <a:spcPct val="0"/>
              </a:spcBef>
              <a:spcAft>
                <a:spcPct val="0"/>
              </a:spcAft>
              <a:defRPr sz="1500">
                <a:solidFill>
                  <a:srgbClr val="3366CC"/>
                </a:solidFill>
                <a:latin typeface="Arial" pitchFamily="34" charset="0"/>
                <a:cs typeface="Arial" pitchFamily="34" charset="0"/>
              </a:defRPr>
            </a:lvl6pPr>
            <a:lvl7pPr marL="2971800" indent="-228600" eaLnBrk="0" fontAlgn="base" hangingPunct="0">
              <a:spcBef>
                <a:spcPct val="0"/>
              </a:spcBef>
              <a:spcAft>
                <a:spcPct val="0"/>
              </a:spcAft>
              <a:defRPr sz="1500">
                <a:solidFill>
                  <a:srgbClr val="3366CC"/>
                </a:solidFill>
                <a:latin typeface="Arial" pitchFamily="34" charset="0"/>
                <a:cs typeface="Arial" pitchFamily="34" charset="0"/>
              </a:defRPr>
            </a:lvl7pPr>
            <a:lvl8pPr marL="3429000" indent="-228600" eaLnBrk="0" fontAlgn="base" hangingPunct="0">
              <a:spcBef>
                <a:spcPct val="0"/>
              </a:spcBef>
              <a:spcAft>
                <a:spcPct val="0"/>
              </a:spcAft>
              <a:defRPr sz="1500">
                <a:solidFill>
                  <a:srgbClr val="3366CC"/>
                </a:solidFill>
                <a:latin typeface="Arial" pitchFamily="34" charset="0"/>
                <a:cs typeface="Arial" pitchFamily="34" charset="0"/>
              </a:defRPr>
            </a:lvl8pPr>
            <a:lvl9pPr marL="3886200" indent="-228600" eaLnBrk="0" fontAlgn="base" hangingPunct="0">
              <a:spcBef>
                <a:spcPct val="0"/>
              </a:spcBef>
              <a:spcAft>
                <a:spcPct val="0"/>
              </a:spcAft>
              <a:defRPr sz="1500">
                <a:solidFill>
                  <a:srgbClr val="3366CC"/>
                </a:solidFill>
                <a:latin typeface="Arial" pitchFamily="34" charset="0"/>
                <a:cs typeface="Arial" pitchFamily="34" charset="0"/>
              </a:defRPr>
            </a:lvl9pPr>
          </a:lstStyle>
          <a:p>
            <a:pPr marL="0" indent="0" algn="just" eaLnBrk="1" hangingPunct="1">
              <a:spcAft>
                <a:spcPts val="600"/>
              </a:spcAft>
              <a:buNone/>
            </a:pPr>
            <a:r>
              <a:rPr lang="ru-RU" altLang="bg-BG"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a:t>
            </a:r>
            <a:r>
              <a:rPr lang="en-US" altLang="bg-BG" sz="1400" b="1" cap="all" dirty="0">
                <a:solidFill>
                  <a:srgbClr val="003399"/>
                </a:solidFill>
                <a:latin typeface="Verdana" panose="020B0604030504040204" pitchFamily="34" charset="0"/>
                <a:ea typeface="Verdana" panose="020B0604030504040204" pitchFamily="34" charset="0"/>
                <a:cs typeface="Verdana" panose="020B0604030504040204" pitchFamily="34" charset="0"/>
              </a:rPr>
              <a:t>Priority axis 2: Sustainable tourism</a:t>
            </a:r>
            <a:endParaRPr lang="ru-RU" altLang="bg-BG" sz="1400" b="1" cap="all" dirty="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eaLnBrk="1" hangingPunct="1">
              <a:spcAft>
                <a:spcPts val="600"/>
              </a:spcAft>
              <a:buFont typeface="Wingdings" pitchFamily="2" charset="2"/>
              <a:buChar char="ü"/>
            </a:pPr>
            <a:endParaRPr lang="bg-BG" altLang="bg-BG" sz="1400" b="1"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
        <p:nvSpPr>
          <p:cNvPr id="2" name="Rectangle 1"/>
          <p:cNvSpPr/>
          <p:nvPr/>
        </p:nvSpPr>
        <p:spPr>
          <a:xfrm>
            <a:off x="571367" y="2096561"/>
            <a:ext cx="3240360" cy="2108269"/>
          </a:xfrm>
          <a:prstGeom prst="rect">
            <a:avLst/>
          </a:prstGeom>
        </p:spPr>
        <p:txBody>
          <a:bodyPr wrap="square">
            <a:spAutoFit/>
          </a:bodyPr>
          <a:lstStyle/>
          <a:p>
            <a:pPr algn="just" eaLnBrk="1" hangingPunct="1">
              <a:spcAft>
                <a:spcPts val="600"/>
              </a:spcAft>
            </a:pPr>
            <a:r>
              <a:rPr lang="en-US" altLang="bg-BG" sz="1100" b="1" dirty="0">
                <a:solidFill>
                  <a:srgbClr val="993366"/>
                </a:solidFill>
                <a:latin typeface="Verdana" panose="020B0604030504040204" pitchFamily="34" charset="0"/>
                <a:ea typeface="Verdana" panose="020B0604030504040204" pitchFamily="34" charset="0"/>
                <a:cs typeface="Verdana" panose="020B0604030504040204" pitchFamily="34" charset="0"/>
              </a:rPr>
              <a:t>Specific objective 2.3. Increasing networking for development of sustainable tourism through cross-border cooperation initiatives</a:t>
            </a:r>
          </a:p>
          <a:p>
            <a:pPr marL="171450" indent="-171450" algn="just" eaLnBrk="1" hangingPunct="1">
              <a:spcAft>
                <a:spcPts val="300"/>
              </a:spcAft>
              <a:buFont typeface="Arial" panose="020B0604020202020204" pitchFamily="34" charset="0"/>
              <a:buChar char="•"/>
            </a:pPr>
            <a:r>
              <a:rPr lang="en-US" altLang="bg-BG" sz="11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Organization </a:t>
            </a:r>
            <a:r>
              <a:rPr lang="en-US" altLang="bg-BG" sz="1100" dirty="0">
                <a:solidFill>
                  <a:srgbClr val="003399"/>
                </a:solidFill>
                <a:latin typeface="Verdana" panose="020B0604030504040204" pitchFamily="34" charset="0"/>
                <a:ea typeface="Verdana" panose="020B0604030504040204" pitchFamily="34" charset="0"/>
                <a:cs typeface="Verdana" panose="020B0604030504040204" pitchFamily="34" charset="0"/>
              </a:rPr>
              <a:t>of networking events</a:t>
            </a:r>
            <a:r>
              <a:rPr lang="bg-BG" altLang="bg-BG" sz="11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t>
            </a:r>
            <a:endParaRPr lang="bg-BG" altLang="bg-BG" sz="1100" dirty="0">
              <a:solidFill>
                <a:srgbClr val="003399"/>
              </a:solidFill>
              <a:latin typeface="Verdana" panose="020B0604030504040204" pitchFamily="34" charset="0"/>
              <a:ea typeface="Verdana" panose="020B0604030504040204" pitchFamily="34" charset="0"/>
              <a:cs typeface="Verdana" panose="020B0604030504040204" pitchFamily="34" charset="0"/>
            </a:endParaRPr>
          </a:p>
          <a:p>
            <a:pPr marL="171450" indent="-171450" algn="just" eaLnBrk="1" hangingPunct="1">
              <a:spcAft>
                <a:spcPts val="300"/>
              </a:spcAft>
              <a:buFont typeface="Arial" panose="020B0604020202020204" pitchFamily="34" charset="0"/>
              <a:buChar char="•"/>
            </a:pPr>
            <a:r>
              <a:rPr lang="en-US" altLang="bg-BG" sz="1100" dirty="0">
                <a:solidFill>
                  <a:srgbClr val="003399"/>
                </a:solidFill>
                <a:latin typeface="Verdana" panose="020B0604030504040204" pitchFamily="34" charset="0"/>
                <a:ea typeface="Verdana" panose="020B0604030504040204" pitchFamily="34" charset="0"/>
                <a:cs typeface="Verdana" panose="020B0604030504040204" pitchFamily="34" charset="0"/>
              </a:rPr>
              <a:t>Awareness raising campaigns and local development initiatives on the values of cross-border cultural, natural and historical heritage</a:t>
            </a:r>
            <a:r>
              <a:rPr lang="bg-BG" altLang="bg-BG" sz="11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t>
            </a:r>
            <a:endParaRPr lang="bg-BG" altLang="bg-BG" sz="1100" dirty="0">
              <a:solidFill>
                <a:srgbClr val="003399"/>
              </a:solidFill>
              <a:latin typeface="Verdana" panose="020B0604030504040204" pitchFamily="34" charset="0"/>
              <a:ea typeface="Verdana" panose="020B0604030504040204" pitchFamily="34" charset="0"/>
              <a:cs typeface="Verdana" panose="020B0604030504040204" pitchFamily="34" charset="0"/>
            </a:endParaRPr>
          </a:p>
          <a:p>
            <a:pPr marL="171450" indent="-171450" algn="just" eaLnBrk="1" hangingPunct="1">
              <a:spcAft>
                <a:spcPts val="300"/>
              </a:spcAft>
              <a:buFont typeface="Arial" panose="020B0604020202020204" pitchFamily="34" charset="0"/>
              <a:buChar char="•"/>
            </a:pPr>
            <a:r>
              <a:rPr lang="en-US" altLang="bg-BG" sz="1100" dirty="0">
                <a:solidFill>
                  <a:srgbClr val="003399"/>
                </a:solidFill>
                <a:latin typeface="Verdana" panose="020B0604030504040204" pitchFamily="34" charset="0"/>
                <a:ea typeface="Verdana" panose="020B0604030504040204" pitchFamily="34" charset="0"/>
                <a:cs typeface="Verdana" panose="020B0604030504040204" pitchFamily="34" charset="0"/>
              </a:rPr>
              <a:t>Joint initiatives for promoting alternative forms of tourism </a:t>
            </a:r>
            <a:endParaRPr lang="bg-BG" altLang="bg-BG" sz="11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pic>
        <p:nvPicPr>
          <p:cNvPr id="10242" name="Picture 1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42855" y="1405863"/>
            <a:ext cx="654985" cy="654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3" name="Table 12"/>
          <p:cNvGraphicFramePr>
            <a:graphicFrameLocks noGrp="1"/>
          </p:cNvGraphicFramePr>
          <p:nvPr>
            <p:extLst>
              <p:ext uri="{D42A27DB-BD31-4B8C-83A1-F6EECF244321}">
                <p14:modId xmlns:p14="http://schemas.microsoft.com/office/powerpoint/2010/main" val="674573967"/>
              </p:ext>
            </p:extLst>
          </p:nvPr>
        </p:nvGraphicFramePr>
        <p:xfrm>
          <a:off x="1187624" y="4941168"/>
          <a:ext cx="2124392" cy="1093980"/>
        </p:xfrm>
        <a:graphic>
          <a:graphicData uri="http://schemas.openxmlformats.org/drawingml/2006/table">
            <a:tbl>
              <a:tblPr firstRow="1" bandRow="1">
                <a:effectLst>
                  <a:outerShdw blurRad="50800" dist="38100" dir="18900000" algn="bl" rotWithShape="0">
                    <a:prstClr val="black">
                      <a:alpha val="40000"/>
                    </a:prstClr>
                  </a:outerShdw>
                </a:effectLst>
                <a:tableStyleId>{17292A2E-F333-43FB-9621-5CBBE7FDCDCB}</a:tableStyleId>
              </a:tblPr>
              <a:tblGrid>
                <a:gridCol w="2124392"/>
              </a:tblGrid>
              <a:tr h="494437">
                <a:tc>
                  <a:txBody>
                    <a:bodyPr/>
                    <a:lstStyle/>
                    <a:p>
                      <a:pPr algn="ctr">
                        <a:lnSpc>
                          <a:spcPct val="115000"/>
                        </a:lnSpc>
                        <a:spcAft>
                          <a:spcPts val="0"/>
                        </a:spcAft>
                      </a:pPr>
                      <a:r>
                        <a:rPr lang="en-US" sz="1000" kern="1200" dirty="0" smtClean="0">
                          <a:effectLst/>
                          <a:latin typeface="Verdana" panose="020B0604030504040204" pitchFamily="34" charset="0"/>
                          <a:ea typeface="Verdana" panose="020B0604030504040204" pitchFamily="34" charset="0"/>
                          <a:cs typeface="Verdana" panose="020B0604030504040204" pitchFamily="34" charset="0"/>
                        </a:rPr>
                        <a:t>Achieved indicators</a:t>
                      </a:r>
                    </a:p>
                    <a:p>
                      <a:pPr algn="ctr">
                        <a:lnSpc>
                          <a:spcPct val="115000"/>
                        </a:lnSpc>
                        <a:spcAft>
                          <a:spcPts val="0"/>
                        </a:spcAft>
                      </a:pPr>
                      <a:r>
                        <a:rPr lang="en-US" sz="1000" kern="1200" dirty="0" smtClean="0">
                          <a:effectLst/>
                          <a:latin typeface="Verdana" panose="020B0604030504040204" pitchFamily="34" charset="0"/>
                          <a:ea typeface="Verdana" panose="020B0604030504040204" pitchFamily="34" charset="0"/>
                          <a:cs typeface="Verdana" panose="020B0604030504040204" pitchFamily="34" charset="0"/>
                        </a:rPr>
                        <a:t>Specific objective 2.3</a:t>
                      </a:r>
                    </a:p>
                  </a:txBody>
                  <a:tcPr anchor="ctr"/>
                </a:tc>
              </a:tr>
              <a:tr h="292983">
                <a:tc>
                  <a:txBody>
                    <a:bodyPr/>
                    <a:lstStyle/>
                    <a:p>
                      <a:pPr algn="ctr">
                        <a:lnSpc>
                          <a:spcPct val="115000"/>
                        </a:lnSpc>
                        <a:spcAft>
                          <a:spcPts val="0"/>
                        </a:spcAft>
                      </a:pPr>
                      <a:r>
                        <a:rPr lang="en-US" sz="1000" kern="1200">
                          <a:solidFill>
                            <a:srgbClr val="003399"/>
                          </a:solidFill>
                          <a:effectLst/>
                          <a:latin typeface="Verdana"/>
                          <a:ea typeface="Verdana"/>
                          <a:cs typeface="Verdana"/>
                        </a:rPr>
                        <a:t>OI </a:t>
                      </a:r>
                      <a:r>
                        <a:rPr lang="en-GB" sz="1000" kern="1200">
                          <a:solidFill>
                            <a:srgbClr val="003399"/>
                          </a:solidFill>
                          <a:effectLst/>
                          <a:latin typeface="Verdana"/>
                          <a:ea typeface="Verdana"/>
                          <a:cs typeface="Verdana"/>
                        </a:rPr>
                        <a:t>2.3.1</a:t>
                      </a:r>
                      <a:endParaRPr lang="bg-BG" sz="1100">
                        <a:effectLst/>
                        <a:latin typeface="Calibri"/>
                        <a:ea typeface="Calibri"/>
                        <a:cs typeface="Times New Roman"/>
                      </a:endParaRPr>
                    </a:p>
                  </a:txBody>
                  <a:tcPr anchor="ctr"/>
                </a:tc>
              </a:tr>
              <a:tr h="306560">
                <a:tc>
                  <a:txBody>
                    <a:bodyPr/>
                    <a:lstStyle/>
                    <a:p>
                      <a:pPr algn="ctr">
                        <a:lnSpc>
                          <a:spcPct val="115000"/>
                        </a:lnSpc>
                        <a:spcAft>
                          <a:spcPts val="0"/>
                        </a:spcAft>
                      </a:pPr>
                      <a:r>
                        <a:rPr lang="en-US" sz="1000" kern="1200" dirty="0">
                          <a:solidFill>
                            <a:srgbClr val="003399"/>
                          </a:solidFill>
                          <a:effectLst/>
                          <a:latin typeface="Verdana"/>
                          <a:ea typeface="Verdana"/>
                          <a:cs typeface="Verdana"/>
                        </a:rPr>
                        <a:t>OI </a:t>
                      </a:r>
                      <a:r>
                        <a:rPr lang="bg-BG" sz="1000" kern="1200" dirty="0">
                          <a:solidFill>
                            <a:srgbClr val="003399"/>
                          </a:solidFill>
                          <a:effectLst/>
                          <a:latin typeface="Verdana"/>
                          <a:ea typeface="Verdana"/>
                          <a:cs typeface="Verdana"/>
                        </a:rPr>
                        <a:t>2.3.3</a:t>
                      </a:r>
                      <a:endParaRPr lang="bg-BG" sz="1100" dirty="0">
                        <a:effectLst/>
                        <a:latin typeface="Calibri"/>
                        <a:ea typeface="Calibri"/>
                        <a:cs typeface="Times New Roman"/>
                      </a:endParaRPr>
                    </a:p>
                  </a:txBody>
                  <a:tcPr anchor="ctr"/>
                </a:tc>
              </a:tr>
            </a:tbl>
          </a:graphicData>
        </a:graphic>
      </p:graphicFrame>
      <p:pic>
        <p:nvPicPr>
          <p:cNvPr id="14" name="Picture 2" descr="shutterstock_142333726b"/>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80158" y="4797152"/>
            <a:ext cx="626780" cy="47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5" name="Table 14"/>
          <p:cNvGraphicFramePr>
            <a:graphicFrameLocks noGrp="1"/>
          </p:cNvGraphicFramePr>
          <p:nvPr>
            <p:extLst>
              <p:ext uri="{D42A27DB-BD31-4B8C-83A1-F6EECF244321}">
                <p14:modId xmlns:p14="http://schemas.microsoft.com/office/powerpoint/2010/main" val="539012721"/>
              </p:ext>
            </p:extLst>
          </p:nvPr>
        </p:nvGraphicFramePr>
        <p:xfrm>
          <a:off x="4572000" y="2492896"/>
          <a:ext cx="3960440" cy="2047488"/>
        </p:xfrm>
        <a:graphic>
          <a:graphicData uri="http://schemas.openxmlformats.org/drawingml/2006/table">
            <a:tbl>
              <a:tblPr firstRow="1" bandRow="1">
                <a:effectLst>
                  <a:outerShdw blurRad="50800" dist="38100" dir="18900000" algn="bl" rotWithShape="0">
                    <a:prstClr val="black">
                      <a:alpha val="40000"/>
                    </a:prstClr>
                  </a:outerShdw>
                </a:effectLst>
                <a:tableStyleId>{00A15C55-8517-42AA-B614-E9B94910E393}</a:tableStyleId>
              </a:tblPr>
              <a:tblGrid>
                <a:gridCol w="1800200"/>
                <a:gridCol w="1224136"/>
                <a:gridCol w="936104"/>
              </a:tblGrid>
              <a:tr h="432048">
                <a:tc>
                  <a:txBody>
                    <a:bodyPr/>
                    <a:lstStyle/>
                    <a:p>
                      <a:pPr algn="ctr"/>
                      <a:r>
                        <a:rPr lang="en-US" sz="1000" kern="1200" dirty="0" smtClean="0">
                          <a:ln>
                            <a:noFill/>
                          </a:ln>
                          <a:latin typeface="Verdana" panose="020B0604030504040204" pitchFamily="34" charset="0"/>
                          <a:ea typeface="Verdana" panose="020B0604030504040204" pitchFamily="34" charset="0"/>
                          <a:cs typeface="Verdana" panose="020B0604030504040204" pitchFamily="34" charset="0"/>
                        </a:rPr>
                        <a:t>Not fully achieved indicators</a:t>
                      </a:r>
                      <a:endParaRPr lang="en-GB" sz="1000" b="1" kern="1200" dirty="0" smtClean="0">
                        <a:ln>
                          <a:noFill/>
                        </a:ln>
                        <a:solidFill>
                          <a:srgbClr val="003399"/>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r>
                        <a:rPr lang="en-US" sz="1000" kern="1200" dirty="0" smtClean="0">
                          <a:ln>
                            <a:noFill/>
                          </a:ln>
                          <a:latin typeface="Verdana" panose="020B0604030504040204" pitchFamily="34" charset="0"/>
                          <a:ea typeface="Verdana" panose="020B0604030504040204" pitchFamily="34" charset="0"/>
                          <a:cs typeface="Verdana" panose="020B0604030504040204" pitchFamily="34" charset="0"/>
                        </a:rPr>
                        <a:t>Achievement</a:t>
                      </a:r>
                      <a:endParaRPr lang="en-GB" sz="1000" b="1" kern="1200" dirty="0" smtClean="0">
                        <a:ln>
                          <a:noFill/>
                        </a:ln>
                        <a:solidFill>
                          <a:srgbClr val="003399"/>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r>
                        <a:rPr lang="en-US" sz="1000" kern="1200" dirty="0" smtClean="0">
                          <a:ln>
                            <a:noFill/>
                          </a:ln>
                          <a:latin typeface="Verdana" panose="020B0604030504040204" pitchFamily="34" charset="0"/>
                          <a:ea typeface="Verdana" panose="020B0604030504040204" pitchFamily="34" charset="0"/>
                          <a:cs typeface="Verdana" panose="020B0604030504040204" pitchFamily="34" charset="0"/>
                        </a:rPr>
                        <a:t>To be achieved</a:t>
                      </a:r>
                      <a:endParaRPr lang="en-GB" sz="1000" b="1" kern="1200" dirty="0" smtClean="0">
                        <a:ln>
                          <a:noFill/>
                        </a:ln>
                        <a:solidFill>
                          <a:srgbClr val="003399"/>
                        </a:solidFill>
                        <a:latin typeface="Verdana" panose="020B0604030504040204" pitchFamily="34" charset="0"/>
                        <a:ea typeface="Verdana" panose="020B0604030504040204" pitchFamily="34" charset="0"/>
                        <a:cs typeface="Verdana" panose="020B0604030504040204" pitchFamily="34" charset="0"/>
                      </a:endParaRPr>
                    </a:p>
                  </a:txBody>
                  <a:tcPr/>
                </a:tc>
              </a:tr>
              <a:tr h="389389">
                <a:tc>
                  <a:txBody>
                    <a:bodyPr/>
                    <a:lstStyle/>
                    <a:p>
                      <a:pPr marL="342900" lvl="0" indent="-342900">
                        <a:spcAft>
                          <a:spcPts val="0"/>
                        </a:spcAft>
                        <a:buFont typeface="Calibri"/>
                        <a:buChar char="!"/>
                        <a:tabLst>
                          <a:tab pos="457200" algn="l"/>
                        </a:tabLst>
                      </a:pPr>
                      <a:r>
                        <a:rPr lang="en-US" sz="1000" kern="1200" dirty="0" smtClean="0">
                          <a:solidFill>
                            <a:srgbClr val="7A0C6D"/>
                          </a:solidFill>
                          <a:effectLst/>
                          <a:latin typeface="Verdana" panose="020B0604030504040204" pitchFamily="34" charset="0"/>
                          <a:ea typeface="Verdana" panose="020B0604030504040204" pitchFamily="34" charset="0"/>
                          <a:cs typeface="Verdana" panose="020B0604030504040204" pitchFamily="34" charset="0"/>
                        </a:rPr>
                        <a:t>OI 2.3.2 Number of public awareness initiatives promoting sustainable use of natural, historical and cultural heritage and resources (Number)</a:t>
                      </a:r>
                      <a:endParaRPr lang="en-US" sz="1000" kern="1200" dirty="0">
                        <a:solidFill>
                          <a:srgbClr val="7A0C6D"/>
                        </a:solidFill>
                        <a:effectLst/>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ctr">
                        <a:lnSpc>
                          <a:spcPct val="115000"/>
                        </a:lnSpc>
                        <a:spcAft>
                          <a:spcPts val="0"/>
                        </a:spcAft>
                      </a:pPr>
                      <a:r>
                        <a:rPr lang="en-US" sz="1000" kern="1200" dirty="0">
                          <a:solidFill>
                            <a:srgbClr val="003399"/>
                          </a:solidFill>
                          <a:effectLst/>
                          <a:latin typeface="Verdana" panose="020B0604030504040204" pitchFamily="34" charset="0"/>
                          <a:ea typeface="Verdana" panose="020B0604030504040204" pitchFamily="34" charset="0"/>
                          <a:cs typeface="Verdana" panose="020B0604030504040204" pitchFamily="34" charset="0"/>
                        </a:rPr>
                        <a:t>17</a:t>
                      </a:r>
                      <a:endParaRPr lang="bg-BG" sz="1000" dirty="0">
                        <a:solidFill>
                          <a:srgbClr val="003399"/>
                        </a:solidFill>
                        <a:effectLst/>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ctr">
                        <a:lnSpc>
                          <a:spcPct val="115000"/>
                        </a:lnSpc>
                        <a:spcAft>
                          <a:spcPts val="0"/>
                        </a:spcAft>
                      </a:pPr>
                      <a:r>
                        <a:rPr lang="en-US" sz="1000" kern="1200" dirty="0">
                          <a:solidFill>
                            <a:srgbClr val="C00000"/>
                          </a:solidFill>
                          <a:effectLst/>
                          <a:latin typeface="Verdana" panose="020B0604030504040204" pitchFamily="34" charset="0"/>
                          <a:ea typeface="Verdana" panose="020B0604030504040204" pitchFamily="34" charset="0"/>
                          <a:cs typeface="Verdana" panose="020B0604030504040204" pitchFamily="34" charset="0"/>
                        </a:rPr>
                        <a:t>3</a:t>
                      </a:r>
                      <a:endParaRPr lang="bg-BG" sz="1000" dirty="0">
                        <a:effectLst/>
                        <a:latin typeface="Verdana" panose="020B0604030504040204" pitchFamily="34" charset="0"/>
                        <a:ea typeface="Verdana" panose="020B0604030504040204" pitchFamily="34" charset="0"/>
                        <a:cs typeface="Verdana" panose="020B0604030504040204" pitchFamily="34" charset="0"/>
                      </a:endParaRPr>
                    </a:p>
                  </a:txBody>
                  <a:tcPr/>
                </a:tc>
              </a:tr>
            </a:tbl>
          </a:graphicData>
        </a:graphic>
      </p:graphicFrame>
      <p:pic>
        <p:nvPicPr>
          <p:cNvPr id="17" name="Picture 2" descr="800px_COLOURBOX779788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57306" y="1711041"/>
            <a:ext cx="1027113"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0823909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ím 11"/>
          <p:cNvSpPr>
            <a:spLocks noGrp="1"/>
          </p:cNvSpPr>
          <p:nvPr>
            <p:ph type="title"/>
          </p:nvPr>
        </p:nvSpPr>
        <p:spPr>
          <a:xfrm>
            <a:off x="457200" y="265212"/>
            <a:ext cx="8229600" cy="1143000"/>
          </a:xfrm>
        </p:spPr>
        <p:txBody>
          <a:bodyPr rtlCol="0">
            <a:normAutofit/>
          </a:bodyPr>
          <a:lstStyle/>
          <a:p>
            <a:pPr eaLnBrk="1" fontAlgn="auto" hangingPunct="1">
              <a:spcAft>
                <a:spcPts val="0"/>
              </a:spcAft>
              <a:defRPr/>
            </a:pPr>
            <a:r>
              <a:rPr lang="en-US" sz="2400" b="1" cap="small" dirty="0" smtClean="0">
                <a:solidFill>
                  <a:srgbClr val="003399"/>
                </a:solidFill>
                <a:latin typeface="Verdana" pitchFamily="34" charset="0"/>
              </a:rPr>
              <a:t> </a:t>
            </a:r>
            <a:endParaRPr lang="bg-BG" sz="1800" b="1" cap="small" dirty="0">
              <a:solidFill>
                <a:srgbClr val="003399"/>
              </a:solidFill>
              <a:latin typeface="Verdana" pitchFamily="34" charset="0"/>
            </a:endParaRPr>
          </a:p>
        </p:txBody>
      </p:sp>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47552" y="118532"/>
            <a:ext cx="2103610" cy="652119"/>
          </a:xfrm>
          <a:prstGeom prst="rect">
            <a:avLst/>
          </a:prstGeom>
          <a:noFill/>
          <a:ln w="9525">
            <a:noFill/>
            <a:miter lim="800000"/>
            <a:headEnd/>
            <a:tailEnd/>
          </a:ln>
        </p:spPr>
      </p:pic>
      <p:graphicFrame>
        <p:nvGraphicFramePr>
          <p:cNvPr id="5" name="Content Placeholder 4"/>
          <p:cNvGraphicFramePr>
            <a:graphicFrameLocks noGrp="1"/>
          </p:cNvGraphicFramePr>
          <p:nvPr>
            <p:ph idx="1"/>
            <p:extLst>
              <p:ext uri="{D42A27DB-BD31-4B8C-83A1-F6EECF244321}">
                <p14:modId xmlns:p14="http://schemas.microsoft.com/office/powerpoint/2010/main" val="2710248807"/>
              </p:ext>
            </p:extLst>
          </p:nvPr>
        </p:nvGraphicFramePr>
        <p:xfrm>
          <a:off x="976709" y="1556792"/>
          <a:ext cx="7518132" cy="428148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6" name="Rectangle 5"/>
          <p:cNvSpPr/>
          <p:nvPr/>
        </p:nvSpPr>
        <p:spPr>
          <a:xfrm>
            <a:off x="447552" y="576000"/>
            <a:ext cx="8300912" cy="369332"/>
          </a:xfrm>
          <a:prstGeom prst="rect">
            <a:avLst/>
          </a:prstGeom>
        </p:spPr>
        <p:txBody>
          <a:bodyPr wrap="square">
            <a:spAutoFit/>
          </a:bodyPr>
          <a:lstStyle/>
          <a:p>
            <a:pPr algn="ctr"/>
            <a:r>
              <a:rPr lang="bg-BG" b="1" cap="small" dirty="0" smtClean="0">
                <a:solidFill>
                  <a:srgbClr val="003399"/>
                </a:solidFill>
                <a:latin typeface="Verdana" pitchFamily="34" charset="0"/>
              </a:rPr>
              <a:t> </a:t>
            </a:r>
            <a:r>
              <a:rPr lang="en-US" b="1" cap="small" dirty="0" smtClean="0">
                <a:solidFill>
                  <a:srgbClr val="003399"/>
                </a:solidFill>
                <a:latin typeface="Verdana" pitchFamily="34" charset="0"/>
              </a:rPr>
              <a:t>SUCCESSFUL PROJECTS CHALLENGES	</a:t>
            </a:r>
            <a:endParaRPr lang="bg-BG" dirty="0"/>
          </a:p>
        </p:txBody>
      </p:sp>
      <p:pic>
        <p:nvPicPr>
          <p:cNvPr id="13" name="Picture 3" descr="C:\Users\KanevaN\Pictures\winner.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27584" y="1844824"/>
            <a:ext cx="2556510" cy="21583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94466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ím 11"/>
          <p:cNvSpPr>
            <a:spLocks noGrp="1"/>
          </p:cNvSpPr>
          <p:nvPr>
            <p:ph type="title"/>
          </p:nvPr>
        </p:nvSpPr>
        <p:spPr>
          <a:xfrm>
            <a:off x="457200" y="528845"/>
            <a:ext cx="8229600" cy="667908"/>
          </a:xfrm>
        </p:spPr>
        <p:txBody>
          <a:bodyPr rtlCol="0">
            <a:normAutofit/>
          </a:bodyPr>
          <a:lstStyle/>
          <a:p>
            <a:pPr eaLnBrk="1" fontAlgn="auto" hangingPunct="1">
              <a:spcAft>
                <a:spcPts val="0"/>
              </a:spcAft>
              <a:defRPr/>
            </a:pPr>
            <a:r>
              <a:rPr lang="en-US" sz="2000" b="1" cap="small" dirty="0" smtClean="0">
                <a:solidFill>
                  <a:srgbClr val="003399"/>
                </a:solidFill>
                <a:latin typeface="Verdana" panose="020B0604030504040204" pitchFamily="34" charset="0"/>
                <a:ea typeface="Verdana" panose="020B0604030504040204" pitchFamily="34" charset="0"/>
                <a:cs typeface="Verdana" panose="020B0604030504040204" pitchFamily="34" charset="0"/>
              </a:rPr>
              <a:t>GENERAL PROGRAMME INFORMATION</a:t>
            </a:r>
            <a:endParaRPr lang="bg-BG" sz="2000" b="1" cap="small"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2" name="Content Placeholder 1"/>
          <p:cNvSpPr>
            <a:spLocks noGrp="1"/>
          </p:cNvSpPr>
          <p:nvPr>
            <p:ph idx="1"/>
          </p:nvPr>
        </p:nvSpPr>
        <p:spPr>
          <a:xfrm>
            <a:off x="380158" y="2060848"/>
            <a:ext cx="3986587" cy="1480887"/>
          </a:xfrm>
          <a:ln>
            <a:noFill/>
            <a:prstDash val="dash"/>
          </a:ln>
        </p:spPr>
        <p:txBody>
          <a:bodyPr/>
          <a:lstStyle/>
          <a:p>
            <a:pPr marL="0" indent="0" algn="just">
              <a:buNone/>
            </a:pPr>
            <a:r>
              <a:rPr lang="en-GB" sz="12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Strengthening the Bulgaria-Turkey cross-border cooperation capacity in the field of nature protection and sustainable tourism, leading to enhancement of European territorial cohesion.</a:t>
            </a:r>
          </a:p>
          <a:p>
            <a:endParaRPr lang="bg-BG" sz="1400" dirty="0">
              <a:latin typeface="Verdana" panose="020B0604030504040204" pitchFamily="34" charset="0"/>
              <a:ea typeface="Verdana" panose="020B0604030504040204" pitchFamily="34" charset="0"/>
              <a:cs typeface="Verdana" panose="020B0604030504040204" pitchFamily="34" charset="0"/>
            </a:endParaRPr>
          </a:p>
        </p:txBody>
      </p:sp>
      <p:sp>
        <p:nvSpPr>
          <p:cNvPr id="9" name="Content Placeholder 1"/>
          <p:cNvSpPr txBox="1">
            <a:spLocks/>
          </p:cNvSpPr>
          <p:nvPr/>
        </p:nvSpPr>
        <p:spPr bwMode="auto">
          <a:xfrm>
            <a:off x="380158" y="4314193"/>
            <a:ext cx="4039682" cy="1419064"/>
          </a:xfrm>
          <a:prstGeom prst="rect">
            <a:avLst/>
          </a:prstGeom>
          <a:noFill/>
          <a:ln w="9525">
            <a:noFill/>
            <a:prstDash val="dash"/>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buNone/>
            </a:pPr>
            <a:r>
              <a:rPr lang="en-GB" sz="12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 total amount of funds under the programme is 29 642 896 Euro. The Programme is co-financed by the European Union through the Instrument for Pre-accession Assistance II and the two partnering countries Bulgaria and Turkey.</a:t>
            </a:r>
            <a:endParaRPr lang="en-GB" sz="12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pic>
        <p:nvPicPr>
          <p:cNvPr id="1026" name="Picture 2" descr="regions-map"/>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32040" y="1967741"/>
            <a:ext cx="3744416" cy="2469369"/>
          </a:xfrm>
          <a:prstGeom prst="rect">
            <a:avLst/>
          </a:prstGeom>
          <a:noFill/>
          <a:ln w="3175" algn="in">
            <a:solidFill>
              <a:srgbClr val="003399"/>
            </a:solidFill>
            <a:prstDash val="solid"/>
            <a:miter lim="800000"/>
            <a:headEnd/>
            <a:tailEnd/>
          </a:ln>
          <a:effectLst>
            <a:glow rad="101600">
              <a:schemeClr val="accent1">
                <a:satMod val="175000"/>
                <a:alpha val="40000"/>
              </a:schemeClr>
            </a:glow>
            <a:outerShdw dist="35921" dir="2700000" algn="ctr" rotWithShape="0">
              <a:srgbClr val="EEECE1"/>
            </a:outerShdw>
          </a:effectLst>
          <a:extLst>
            <a:ext uri="{909E8E84-426E-40DD-AFC4-6F175D3DCCD1}">
              <a14:hiddenFill xmlns:a14="http://schemas.microsoft.com/office/drawing/2010/main">
                <a:solidFill>
                  <a:srgbClr val="FFFFFF"/>
                </a:solidFill>
              </a14:hiddenFill>
            </a:ext>
          </a:extLst>
        </p:spPr>
      </p:pic>
      <p:sp>
        <p:nvSpPr>
          <p:cNvPr id="6" name="Text Box 4"/>
          <p:cNvSpPr txBox="1">
            <a:spLocks noChangeArrowheads="1"/>
          </p:cNvSpPr>
          <p:nvPr/>
        </p:nvSpPr>
        <p:spPr bwMode="auto">
          <a:xfrm>
            <a:off x="5607755" y="1398100"/>
            <a:ext cx="2263775" cy="432048"/>
          </a:xfrm>
          <a:prstGeom prst="rect">
            <a:avLst/>
          </a:prstGeom>
          <a:noFill/>
          <a:ln>
            <a:noFill/>
            <a:prstDash val="dash"/>
          </a:ln>
          <a:effectLst>
            <a:glow rad="63500">
              <a:schemeClr val="accent1">
                <a:satMod val="175000"/>
                <a:alpha val="40000"/>
              </a:schemeClr>
            </a:glo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vert="horz" wrap="square" lIns="36576" tIns="36576" rIns="36576" bIns="36576" numCol="1" anchor="t" anchorCtr="0" compatLnSpc="1">
            <a:prstTxWarp prst="textNoShape">
              <a:avLst/>
            </a:prstTxWarp>
          </a:bodyPr>
          <a:lstStyle/>
          <a:p>
            <a:pPr lvl="0" algn="ctr"/>
            <a:endParaRPr lang="en-US" altLang="bg-BG" sz="1200" b="1"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lvl="0" algn="ctr"/>
            <a:r>
              <a:rPr lang="en-US" altLang="bg-BG" sz="12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Programme </a:t>
            </a:r>
            <a:r>
              <a:rPr lang="en-US" altLang="bg-BG" sz="1200" b="1" dirty="0">
                <a:solidFill>
                  <a:srgbClr val="003399"/>
                </a:solidFill>
                <a:latin typeface="Verdana" panose="020B0604030504040204" pitchFamily="34" charset="0"/>
                <a:ea typeface="Verdana" panose="020B0604030504040204" pitchFamily="34" charset="0"/>
                <a:cs typeface="Verdana" panose="020B0604030504040204" pitchFamily="34" charset="0"/>
              </a:rPr>
              <a:t>Eligible Area</a:t>
            </a:r>
            <a:endParaRPr lang="bg-BG" altLang="bg-BG" sz="1200" b="1"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
        <p:nvSpPr>
          <p:cNvPr id="5" name="Rectangle 4"/>
          <p:cNvSpPr/>
          <p:nvPr/>
        </p:nvSpPr>
        <p:spPr>
          <a:xfrm>
            <a:off x="1090854" y="1587637"/>
            <a:ext cx="1949573" cy="307777"/>
          </a:xfrm>
          <a:prstGeom prst="rect">
            <a:avLst/>
          </a:prstGeom>
        </p:spPr>
        <p:txBody>
          <a:bodyPr wrap="none">
            <a:spAutoFit/>
          </a:bodyPr>
          <a:lstStyle/>
          <a:p>
            <a:r>
              <a:rPr lang="en-US" sz="1400" b="1" dirty="0">
                <a:solidFill>
                  <a:srgbClr val="003399"/>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rPr>
              <a:t>Overall objective </a:t>
            </a:r>
          </a:p>
        </p:txBody>
      </p:sp>
      <p:sp>
        <p:nvSpPr>
          <p:cNvPr id="7" name="Rectangle 6"/>
          <p:cNvSpPr/>
          <p:nvPr/>
        </p:nvSpPr>
        <p:spPr>
          <a:xfrm>
            <a:off x="1127082" y="3861048"/>
            <a:ext cx="2190023" cy="307777"/>
          </a:xfrm>
          <a:prstGeom prst="rect">
            <a:avLst/>
          </a:prstGeom>
          <a:scene3d>
            <a:camera prst="orthographicFront"/>
            <a:lightRig rig="threePt" dir="t"/>
          </a:scene3d>
          <a:sp3d>
            <a:bevelT/>
          </a:sp3d>
        </p:spPr>
        <p:txBody>
          <a:bodyPr wrap="none">
            <a:spAutoFit/>
          </a:bodyPr>
          <a:lstStyle/>
          <a:p>
            <a:r>
              <a:rPr lang="en-US" sz="1400" b="1" dirty="0">
                <a:solidFill>
                  <a:srgbClr val="003399"/>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rPr>
              <a:t>Programme budget </a:t>
            </a:r>
          </a:p>
        </p:txBody>
      </p:sp>
      <p:graphicFrame>
        <p:nvGraphicFramePr>
          <p:cNvPr id="15" name="Table 14"/>
          <p:cNvGraphicFramePr>
            <a:graphicFrameLocks noGrp="1"/>
          </p:cNvGraphicFramePr>
          <p:nvPr>
            <p:extLst>
              <p:ext uri="{D42A27DB-BD31-4B8C-83A1-F6EECF244321}">
                <p14:modId xmlns:p14="http://schemas.microsoft.com/office/powerpoint/2010/main" val="517398891"/>
              </p:ext>
            </p:extLst>
          </p:nvPr>
        </p:nvGraphicFramePr>
        <p:xfrm>
          <a:off x="4932040" y="4509120"/>
          <a:ext cx="3816424" cy="1483150"/>
        </p:xfrm>
        <a:graphic>
          <a:graphicData uri="http://schemas.openxmlformats.org/drawingml/2006/table">
            <a:tbl>
              <a:tblPr>
                <a:effectLst/>
              </a:tblPr>
              <a:tblGrid>
                <a:gridCol w="1872208"/>
                <a:gridCol w="1944216"/>
              </a:tblGrid>
              <a:tr h="24644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3399"/>
                          </a:solidFill>
                          <a:effectLst/>
                          <a:latin typeface="Verdana" panose="020B0604030504040204" pitchFamily="34" charset="0"/>
                          <a:ea typeface="Verdana" panose="020B0604030504040204" pitchFamily="34" charset="0"/>
                          <a:cs typeface="Verdana" panose="020B0604030504040204" pitchFamily="34" charset="0"/>
                        </a:rPr>
                        <a:t>Bulgaria</a:t>
                      </a:r>
                    </a:p>
                  </a:txBody>
                  <a:tcPr marL="91449" marR="91449" marT="45647" marB="45647" horzOverflow="overflow">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lnTlToBr>
                      <a:noFill/>
                    </a:lnTlToBr>
                    <a:lnBlToTr>
                      <a:noFill/>
                    </a:lnBlToTr>
                    <a:solidFill>
                      <a:srgbClr val="CCEC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3399"/>
                          </a:solidFill>
                          <a:effectLst/>
                          <a:latin typeface="Verdana" panose="020B0604030504040204" pitchFamily="34" charset="0"/>
                          <a:ea typeface="Verdana" panose="020B0604030504040204" pitchFamily="34" charset="0"/>
                          <a:cs typeface="Verdana" panose="020B0604030504040204" pitchFamily="34" charset="0"/>
                        </a:rPr>
                        <a:t>Turkey</a:t>
                      </a:r>
                    </a:p>
                  </a:txBody>
                  <a:tcPr marL="91449" marR="91449" marT="45647" marB="45647" horzOverflow="overflow">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lnTlToBr>
                      <a:noFill/>
                    </a:lnTlToBr>
                    <a:lnBlToTr>
                      <a:noFill/>
                    </a:lnBlToTr>
                    <a:solidFill>
                      <a:srgbClr val="CCECFF"/>
                    </a:solidFill>
                  </a:tcPr>
                </a:tc>
              </a:tr>
              <a:tr h="1208976">
                <a:tc>
                  <a:txBody>
                    <a:bodyPr/>
                    <a:lstStyle/>
                    <a:p>
                      <a:pPr marL="171450" marR="0" lvl="0" indent="-171450" algn="l" defTabSz="914400" rtl="0" eaLnBrk="1" fontAlgn="base" latinLnBrk="0" hangingPunct="1">
                        <a:lnSpc>
                          <a:spcPct val="150000"/>
                        </a:lnSpc>
                        <a:spcBef>
                          <a:spcPct val="0"/>
                        </a:spcBef>
                        <a:spcAft>
                          <a:spcPct val="0"/>
                        </a:spcAft>
                        <a:buClrTx/>
                        <a:buSzTx/>
                        <a:buFont typeface="Arial" pitchFamily="34" charset="0"/>
                        <a:buChar char="•"/>
                        <a:tabLst/>
                      </a:pPr>
                      <a:r>
                        <a:rPr kumimoji="0" lang="en-US" sz="1200" b="0" i="0" u="none" strike="noStrike" cap="none" normalizeH="0" baseline="0" dirty="0" smtClean="0">
                          <a:ln>
                            <a:noFill/>
                          </a:ln>
                          <a:solidFill>
                            <a:srgbClr val="003399"/>
                          </a:solidFill>
                          <a:effectLst/>
                          <a:latin typeface="Verdana" panose="020B0604030504040204" pitchFamily="34" charset="0"/>
                          <a:ea typeface="Verdana" panose="020B0604030504040204" pitchFamily="34" charset="0"/>
                          <a:cs typeface="Verdana" panose="020B0604030504040204" pitchFamily="34" charset="0"/>
                        </a:rPr>
                        <a:t>Burgas district</a:t>
                      </a:r>
                    </a:p>
                    <a:p>
                      <a:pPr marL="171450" marR="0" lvl="0" indent="-171450" algn="l" defTabSz="914400" rtl="0" eaLnBrk="1" fontAlgn="base" latinLnBrk="0" hangingPunct="1">
                        <a:lnSpc>
                          <a:spcPct val="150000"/>
                        </a:lnSpc>
                        <a:spcBef>
                          <a:spcPct val="0"/>
                        </a:spcBef>
                        <a:spcAft>
                          <a:spcPct val="0"/>
                        </a:spcAft>
                        <a:buClrTx/>
                        <a:buSzTx/>
                        <a:buFont typeface="Arial" pitchFamily="34" charset="0"/>
                        <a:buChar char="•"/>
                        <a:tabLst/>
                      </a:pPr>
                      <a:r>
                        <a:rPr kumimoji="0" lang="en-US" sz="1200" b="0" i="0" u="none" strike="noStrike" cap="none" normalizeH="0" baseline="0" dirty="0" smtClean="0">
                          <a:ln>
                            <a:noFill/>
                          </a:ln>
                          <a:solidFill>
                            <a:srgbClr val="003399"/>
                          </a:solidFill>
                          <a:effectLst/>
                          <a:latin typeface="Verdana" panose="020B0604030504040204" pitchFamily="34" charset="0"/>
                          <a:ea typeface="Verdana" panose="020B0604030504040204" pitchFamily="34" charset="0"/>
                          <a:cs typeface="Verdana" panose="020B0604030504040204" pitchFamily="34" charset="0"/>
                        </a:rPr>
                        <a:t>Haskovo district </a:t>
                      </a:r>
                      <a:endParaRPr kumimoji="0" lang="bg-BG" sz="1200" b="0" i="0" u="none" strike="noStrike" cap="none" normalizeH="0" baseline="0" dirty="0" smtClean="0">
                        <a:ln>
                          <a:noFill/>
                        </a:ln>
                        <a:solidFill>
                          <a:srgbClr val="003399"/>
                        </a:solidFill>
                        <a:effectLst/>
                        <a:latin typeface="Verdana" panose="020B0604030504040204" pitchFamily="34" charset="0"/>
                        <a:ea typeface="Verdana" panose="020B0604030504040204" pitchFamily="34" charset="0"/>
                        <a:cs typeface="Verdana" panose="020B0604030504040204" pitchFamily="34" charset="0"/>
                      </a:endParaRPr>
                    </a:p>
                    <a:p>
                      <a:pPr marL="171450" marR="0" lvl="0" indent="-171450" algn="l" defTabSz="914400" rtl="0" eaLnBrk="1" fontAlgn="base" latinLnBrk="0" hangingPunct="1">
                        <a:lnSpc>
                          <a:spcPct val="150000"/>
                        </a:lnSpc>
                        <a:spcBef>
                          <a:spcPct val="0"/>
                        </a:spcBef>
                        <a:spcAft>
                          <a:spcPct val="0"/>
                        </a:spcAft>
                        <a:buClrTx/>
                        <a:buSzTx/>
                        <a:buFont typeface="Arial" pitchFamily="34" charset="0"/>
                        <a:buChar char="•"/>
                        <a:tabLst/>
                      </a:pPr>
                      <a:r>
                        <a:rPr kumimoji="0" lang="en-US" sz="1200" b="0" i="0" u="none" strike="noStrike" cap="none" normalizeH="0" baseline="0" dirty="0" smtClean="0">
                          <a:ln>
                            <a:noFill/>
                          </a:ln>
                          <a:solidFill>
                            <a:srgbClr val="003399"/>
                          </a:solidFill>
                          <a:effectLst/>
                          <a:latin typeface="Verdana" panose="020B0604030504040204" pitchFamily="34" charset="0"/>
                          <a:ea typeface="Verdana" panose="020B0604030504040204" pitchFamily="34" charset="0"/>
                          <a:cs typeface="Verdana" panose="020B0604030504040204" pitchFamily="34" charset="0"/>
                        </a:rPr>
                        <a:t>Yambol district </a:t>
                      </a:r>
                    </a:p>
                  </a:txBody>
                  <a:tcPr marL="91449" marR="91449" marT="45647" marB="45647" horzOverflow="overflow">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lnTlToBr>
                      <a:noFill/>
                    </a:lnTlToBr>
                    <a:lnBlToTr>
                      <a:noFill/>
                    </a:lnBlToTr>
                    <a:noFill/>
                  </a:tcPr>
                </a:tc>
                <a:tc>
                  <a:txBody>
                    <a:bodyPr/>
                    <a:lstStyle/>
                    <a:p>
                      <a:pPr marL="285750" marR="0" lvl="0" indent="-285750" algn="l" defTabSz="914400" rtl="0" eaLnBrk="1" fontAlgn="base" latinLnBrk="0" hangingPunct="1">
                        <a:lnSpc>
                          <a:spcPct val="150000"/>
                        </a:lnSpc>
                        <a:spcBef>
                          <a:spcPct val="0"/>
                        </a:spcBef>
                        <a:spcAft>
                          <a:spcPct val="0"/>
                        </a:spcAft>
                        <a:buClrTx/>
                        <a:buSzTx/>
                        <a:buFont typeface="Arial" pitchFamily="34" charset="0"/>
                        <a:buChar char="•"/>
                        <a:tabLst/>
                      </a:pPr>
                      <a:r>
                        <a:rPr kumimoji="0" lang="en-GB" sz="1200" b="0" i="0" u="none" strike="noStrike" cap="none" normalizeH="0" baseline="0" noProof="0" dirty="0" smtClean="0">
                          <a:ln>
                            <a:noFill/>
                          </a:ln>
                          <a:solidFill>
                            <a:srgbClr val="003399"/>
                          </a:solidFill>
                          <a:effectLst/>
                          <a:latin typeface="Verdana" panose="020B0604030504040204" pitchFamily="34" charset="0"/>
                          <a:ea typeface="Verdana" panose="020B0604030504040204" pitchFamily="34" charset="0"/>
                          <a:cs typeface="Verdana" panose="020B0604030504040204" pitchFamily="34" charset="0"/>
                        </a:rPr>
                        <a:t>Edirne province</a:t>
                      </a:r>
                    </a:p>
                    <a:p>
                      <a:pPr marL="285750" marR="0" lvl="0" indent="-285750" algn="l" defTabSz="914400" rtl="0" eaLnBrk="1" fontAlgn="base" latinLnBrk="0" hangingPunct="1">
                        <a:lnSpc>
                          <a:spcPct val="150000"/>
                        </a:lnSpc>
                        <a:spcBef>
                          <a:spcPct val="0"/>
                        </a:spcBef>
                        <a:spcAft>
                          <a:spcPct val="0"/>
                        </a:spcAft>
                        <a:buClrTx/>
                        <a:buSzTx/>
                        <a:buFont typeface="Arial" pitchFamily="34" charset="0"/>
                        <a:buChar char="•"/>
                        <a:tabLst/>
                      </a:pPr>
                      <a:r>
                        <a:rPr kumimoji="0" lang="en-GB" sz="1200" b="0" i="0" u="none" strike="noStrike" cap="none" normalizeH="0" baseline="0" noProof="0" dirty="0" err="1" smtClean="0">
                          <a:ln>
                            <a:noFill/>
                          </a:ln>
                          <a:solidFill>
                            <a:srgbClr val="003399"/>
                          </a:solidFill>
                          <a:effectLst/>
                          <a:latin typeface="Verdana" panose="020B0604030504040204" pitchFamily="34" charset="0"/>
                          <a:ea typeface="Verdana" panose="020B0604030504040204" pitchFamily="34" charset="0"/>
                          <a:cs typeface="Verdana" panose="020B0604030504040204" pitchFamily="34" charset="0"/>
                        </a:rPr>
                        <a:t>Kirklareli</a:t>
                      </a:r>
                      <a:r>
                        <a:rPr kumimoji="0" lang="en-GB" sz="1200" b="0" i="0" u="none" strike="noStrike" cap="none" normalizeH="0" baseline="0" noProof="0" dirty="0" smtClean="0">
                          <a:ln>
                            <a:noFill/>
                          </a:ln>
                          <a:solidFill>
                            <a:srgbClr val="003399"/>
                          </a:solidFill>
                          <a:effectLst/>
                          <a:latin typeface="Verdana" panose="020B0604030504040204" pitchFamily="34" charset="0"/>
                          <a:ea typeface="Verdana" panose="020B0604030504040204" pitchFamily="34" charset="0"/>
                          <a:cs typeface="Verdana" panose="020B0604030504040204" pitchFamily="34" charset="0"/>
                        </a:rPr>
                        <a:t> province</a:t>
                      </a:r>
                    </a:p>
                  </a:txBody>
                  <a:tcPr marL="91449" marR="91449" marT="45647" marB="45647" horzOverflow="overflow">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9592206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870" name="Csoportba foglalás 13"/>
          <p:cNvGrpSpPr>
            <a:grpSpLocks/>
          </p:cNvGrpSpPr>
          <p:nvPr/>
        </p:nvGrpSpPr>
        <p:grpSpPr bwMode="auto">
          <a:xfrm>
            <a:off x="0" y="1196752"/>
            <a:ext cx="8170863" cy="144462"/>
            <a:chOff x="0" y="908720"/>
            <a:chExt cx="8171384" cy="144016"/>
          </a:xfrm>
        </p:grpSpPr>
        <p:sp>
          <p:nvSpPr>
            <p:cNvPr id="3687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3687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sp>
        <p:nvSpPr>
          <p:cNvPr id="13" name="Tartalom helye 12"/>
          <p:cNvSpPr>
            <a:spLocks/>
          </p:cNvSpPr>
          <p:nvPr/>
        </p:nvSpPr>
        <p:spPr bwMode="auto">
          <a:xfrm>
            <a:off x="457200" y="1600200"/>
            <a:ext cx="8229600" cy="4525963"/>
          </a:xfrm>
          <a:prstGeom prst="rect">
            <a:avLst/>
          </a:prstGeom>
          <a:noFill/>
          <a:ln w="9525">
            <a:noFill/>
            <a:miter lim="800000"/>
            <a:headEnd/>
            <a:tailEnd/>
          </a:ln>
        </p:spPr>
        <p:txBody>
          <a:bodyPr/>
          <a:lstStyle/>
          <a:p>
            <a:pPr fontAlgn="auto">
              <a:spcBef>
                <a:spcPct val="20000"/>
              </a:spcBef>
              <a:spcAft>
                <a:spcPts val="0"/>
              </a:spcAft>
              <a:defRPr/>
            </a:pPr>
            <a:endParaRPr lang="hu-HU" b="1" dirty="0" smtClean="0">
              <a:latin typeface="Verdana" pitchFamily="34" charset="0"/>
            </a:endParaRPr>
          </a:p>
          <a:p>
            <a:pPr fontAlgn="auto">
              <a:spcBef>
                <a:spcPct val="20000"/>
              </a:spcBef>
              <a:spcAft>
                <a:spcPts val="0"/>
              </a:spcAft>
              <a:defRPr/>
            </a:pPr>
            <a:endParaRPr lang="hu-HU" b="1" dirty="0">
              <a:latin typeface="Verdana" pitchFamily="34" charset="0"/>
            </a:endParaRPr>
          </a:p>
        </p:txBody>
      </p:sp>
      <p:sp>
        <p:nvSpPr>
          <p:cNvPr id="7" name="Cím 11"/>
          <p:cNvSpPr txBox="1">
            <a:spLocks/>
          </p:cNvSpPr>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fontAlgn="auto" hangingPunct="1">
              <a:spcAft>
                <a:spcPts val="0"/>
              </a:spcAft>
              <a:defRPr/>
            </a:pPr>
            <a:endParaRPr lang="en-US" sz="2400" b="1" cap="small" dirty="0" smtClean="0">
              <a:latin typeface="Verdana" pitchFamily="34" charset="0"/>
            </a:endParaRPr>
          </a:p>
        </p:txBody>
      </p:sp>
      <p:pic>
        <p:nvPicPr>
          <p:cNvPr id="9" name="Kép 7"/>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2" name="TextBox 1"/>
          <p:cNvSpPr txBox="1"/>
          <p:nvPr/>
        </p:nvSpPr>
        <p:spPr>
          <a:xfrm>
            <a:off x="3419872" y="188640"/>
            <a:ext cx="5244562" cy="566309"/>
          </a:xfrm>
          <a:prstGeom prst="rect">
            <a:avLst/>
          </a:prstGeom>
          <a:noFill/>
        </p:spPr>
        <p:txBody>
          <a:bodyPr wrap="square" rtlCol="0">
            <a:spAutoFit/>
          </a:bodyPr>
          <a:lstStyle/>
          <a:p>
            <a:pPr lvl="0" algn="r" fontAlgn="auto">
              <a:spcBef>
                <a:spcPct val="20000"/>
              </a:spcBef>
              <a:spcAft>
                <a:spcPts val="0"/>
              </a:spcAft>
              <a:defRPr/>
            </a:pPr>
            <a:r>
              <a:rPr lang="en-US" sz="1400" dirty="0">
                <a:solidFill>
                  <a:srgbClr val="003399"/>
                </a:solidFill>
                <a:latin typeface="Verdana" panose="020B0604030504040204" pitchFamily="34" charset="0"/>
                <a:ea typeface="Verdana" panose="020B0604030504040204" pitchFamily="34" charset="0"/>
                <a:cs typeface="Verdana" panose="020B0604030504040204" pitchFamily="34" charset="0"/>
              </a:rPr>
              <a:t>INTERREG - IPA CBC Programme Bulgaria–Turkey</a:t>
            </a:r>
          </a:p>
          <a:p>
            <a:pPr lvl="0" algn="r" fontAlgn="auto">
              <a:spcBef>
                <a:spcPct val="20000"/>
              </a:spcBef>
              <a:spcAft>
                <a:spcPts val="0"/>
              </a:spcAft>
              <a:defRPr/>
            </a:pPr>
            <a:r>
              <a:rPr lang="hu-HU" sz="1400" dirty="0">
                <a:solidFill>
                  <a:srgbClr val="003399"/>
                </a:solidFill>
                <a:latin typeface="Verdana" panose="020B0604030504040204" pitchFamily="34" charset="0"/>
                <a:ea typeface="Verdana" panose="020B0604030504040204" pitchFamily="34" charset="0"/>
                <a:cs typeface="Verdana" panose="020B0604030504040204" pitchFamily="34" charset="0"/>
              </a:rPr>
              <a:t>CCI 2014TC16I5CB005</a:t>
            </a:r>
          </a:p>
        </p:txBody>
      </p:sp>
      <p:sp>
        <p:nvSpPr>
          <p:cNvPr id="11" name="Alcím 2"/>
          <p:cNvSpPr txBox="1">
            <a:spLocks/>
          </p:cNvSpPr>
          <p:nvPr/>
        </p:nvSpPr>
        <p:spPr bwMode="auto">
          <a:xfrm>
            <a:off x="3580821" y="4235341"/>
            <a:ext cx="5167643" cy="1076265"/>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eaLnBrk="1" fontAlgn="auto" hangingPunct="1">
              <a:spcAft>
                <a:spcPts val="0"/>
              </a:spcAft>
              <a:defRPr/>
            </a:pPr>
            <a:endParaRPr lang="en-US" sz="2400" b="1" dirty="0">
              <a:solidFill>
                <a:srgbClr val="336699"/>
              </a:solidFill>
            </a:endParaRPr>
          </a:p>
        </p:txBody>
      </p:sp>
      <p:sp>
        <p:nvSpPr>
          <p:cNvPr id="3" name="TextBox 2"/>
          <p:cNvSpPr txBox="1"/>
          <p:nvPr/>
        </p:nvSpPr>
        <p:spPr>
          <a:xfrm>
            <a:off x="457200" y="2709824"/>
            <a:ext cx="8291264" cy="618631"/>
          </a:xfrm>
          <a:prstGeom prst="rect">
            <a:avLst/>
          </a:prstGeom>
          <a:noFill/>
        </p:spPr>
        <p:txBody>
          <a:bodyPr wrap="square" rtlCol="0">
            <a:spAutoFit/>
          </a:bodyPr>
          <a:lstStyle/>
          <a:p>
            <a:pPr lvl="0" algn="r">
              <a:lnSpc>
                <a:spcPct val="90000"/>
              </a:lnSpc>
            </a:pPr>
            <a:r>
              <a:rPr lang="en-GB" altLang="bg-BG" sz="38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Thank you for your attention!</a:t>
            </a:r>
            <a:endParaRPr lang="en-GB" altLang="bg-BG" sz="3800" b="1"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
        <p:nvSpPr>
          <p:cNvPr id="18" name="Round Diagonal Corner Rectangle 17"/>
          <p:cNvSpPr/>
          <p:nvPr/>
        </p:nvSpPr>
        <p:spPr>
          <a:xfrm>
            <a:off x="5714450" y="5836625"/>
            <a:ext cx="2949984" cy="724640"/>
          </a:xfrm>
          <a:prstGeom prst="round2DiagRect">
            <a:avLst/>
          </a:prstGeom>
          <a:solidFill>
            <a:sysClr val="window" lastClr="FFFFFF"/>
          </a:solidFill>
          <a:ln w="25400" cap="flat" cmpd="sng" algn="ctr">
            <a:solidFill>
              <a:srgbClr val="003399"/>
            </a:solidFill>
            <a:prstDash val="solid"/>
          </a:ln>
          <a:effectLst/>
        </p:spPr>
        <p:txBody>
          <a:bodyPr rtlCol="0" anchor="ctr">
            <a:sp3d extrusionH="57150">
              <a:bevelT w="38100" h="38100"/>
            </a:sp3d>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defTabSz="914400">
              <a:defRPr/>
            </a:pPr>
            <a:r>
              <a:rPr lang="en-US" sz="1000" b="1" kern="0" dirty="0" smtClean="0">
                <a:ln>
                  <a:solidFill>
                    <a:schemeClr val="accent2">
                      <a:lumMod val="40000"/>
                      <a:lumOff val="60000"/>
                    </a:schemeClr>
                  </a:solidFill>
                </a:ln>
                <a:solidFill>
                  <a:srgbClr val="003399"/>
                </a:solidFill>
                <a:latin typeface="+mj-lt"/>
                <a:cs typeface="Arial" pitchFamily="34" charset="0"/>
              </a:rPr>
              <a:t>	</a:t>
            </a:r>
            <a:endParaRPr lang="en-US" sz="1000" b="1" kern="0" dirty="0">
              <a:ln>
                <a:solidFill>
                  <a:schemeClr val="accent2">
                    <a:lumMod val="40000"/>
                    <a:lumOff val="60000"/>
                  </a:schemeClr>
                </a:solidFill>
              </a:ln>
              <a:solidFill>
                <a:srgbClr val="003399"/>
              </a:solidFill>
              <a:latin typeface="+mj-lt"/>
              <a:cs typeface="Arial" pitchFamily="34" charset="0"/>
            </a:endParaRPr>
          </a:p>
        </p:txBody>
      </p:sp>
      <p:pic>
        <p:nvPicPr>
          <p:cNvPr id="19" name="Picture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13132" y="5919447"/>
            <a:ext cx="819108" cy="557114"/>
          </a:xfrm>
          <a:prstGeom prst="rect">
            <a:avLst/>
          </a:prstGeom>
        </p:spPr>
      </p:pic>
      <p:sp>
        <p:nvSpPr>
          <p:cNvPr id="20" name="TextBox 3"/>
          <p:cNvSpPr txBox="1"/>
          <p:nvPr/>
        </p:nvSpPr>
        <p:spPr>
          <a:xfrm>
            <a:off x="6740203" y="5990255"/>
            <a:ext cx="2008261" cy="33855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800" b="1" dirty="0" smtClean="0">
                <a:solidFill>
                  <a:srgbClr val="002060"/>
                </a:solidFill>
                <a:latin typeface="Verdana" panose="020B0604030504040204" pitchFamily="34" charset="0"/>
                <a:ea typeface="Verdana" panose="020B0604030504040204" pitchFamily="34" charset="0"/>
                <a:cs typeface="Verdana" panose="020B0604030504040204" pitchFamily="34" charset="0"/>
              </a:rPr>
              <a:t>The Programme </a:t>
            </a:r>
            <a:r>
              <a:rPr lang="en-US" sz="800" b="1" dirty="0">
                <a:solidFill>
                  <a:srgbClr val="002060"/>
                </a:solidFill>
                <a:latin typeface="Verdana" panose="020B0604030504040204" pitchFamily="34" charset="0"/>
                <a:ea typeface="Verdana" panose="020B0604030504040204" pitchFamily="34" charset="0"/>
                <a:cs typeface="Verdana" panose="020B0604030504040204" pitchFamily="34" charset="0"/>
              </a:rPr>
              <a:t>is co-financed by </a:t>
            </a:r>
            <a:r>
              <a:rPr lang="en-US" sz="800" b="1" dirty="0" smtClean="0">
                <a:solidFill>
                  <a:srgbClr val="002060"/>
                </a:solidFill>
                <a:latin typeface="Verdana" panose="020B0604030504040204" pitchFamily="34" charset="0"/>
                <a:ea typeface="Verdana" panose="020B0604030504040204" pitchFamily="34" charset="0"/>
                <a:cs typeface="Verdana" panose="020B0604030504040204" pitchFamily="34" charset="0"/>
              </a:rPr>
              <a:t> the </a:t>
            </a:r>
            <a:r>
              <a:rPr lang="en-US" sz="800" b="1" dirty="0">
                <a:solidFill>
                  <a:srgbClr val="002060"/>
                </a:solidFill>
                <a:latin typeface="Verdana" panose="020B0604030504040204" pitchFamily="34" charset="0"/>
                <a:ea typeface="Verdana" panose="020B0604030504040204" pitchFamily="34" charset="0"/>
                <a:cs typeface="Verdana" panose="020B0604030504040204" pitchFamily="34" charset="0"/>
              </a:rPr>
              <a:t>European Union</a:t>
            </a:r>
          </a:p>
        </p:txBody>
      </p:sp>
    </p:spTree>
    <p:extLst>
      <p:ext uri="{BB962C8B-B14F-4D97-AF65-F5344CB8AC3E}">
        <p14:creationId xmlns:p14="http://schemas.microsoft.com/office/powerpoint/2010/main" val="3310046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nodePh="1">
                                  <p:stCondLst>
                                    <p:cond delay="0"/>
                                  </p:stCondLst>
                                  <p:endCondLst>
                                    <p:cond evt="begin" delay="0">
                                      <p:tn val="5"/>
                                    </p:cond>
                                  </p:end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arn(inVertical)">
                                      <p:cBhvr>
                                        <p:cTn id="7" dur="1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ím 11"/>
          <p:cNvSpPr>
            <a:spLocks noGrp="1"/>
          </p:cNvSpPr>
          <p:nvPr>
            <p:ph type="title"/>
          </p:nvPr>
        </p:nvSpPr>
        <p:spPr>
          <a:xfrm>
            <a:off x="1043608" y="274638"/>
            <a:ext cx="7643192" cy="1143000"/>
          </a:xfrm>
        </p:spPr>
        <p:txBody>
          <a:bodyPr rtlCol="0">
            <a:normAutofit/>
          </a:bodyPr>
          <a:lstStyle/>
          <a:p>
            <a:pPr eaLnBrk="1" fontAlgn="auto" hangingPunct="1">
              <a:spcAft>
                <a:spcPts val="0"/>
              </a:spcAft>
              <a:defRPr/>
            </a:pPr>
            <a:r>
              <a:rPr lang="en-US" sz="2000" b="1" cap="small" dirty="0" smtClean="0">
                <a:solidFill>
                  <a:srgbClr val="003399"/>
                </a:solidFill>
                <a:latin typeface="Verdana" pitchFamily="34" charset="0"/>
              </a:rPr>
              <a:t>CALLS</a:t>
            </a:r>
            <a:r>
              <a:rPr lang="bg-BG" sz="2000" b="1" cap="small" dirty="0" smtClean="0">
                <a:solidFill>
                  <a:srgbClr val="003399"/>
                </a:solidFill>
                <a:latin typeface="Verdana" pitchFamily="34" charset="0"/>
              </a:rPr>
              <a:t> </a:t>
            </a:r>
            <a:r>
              <a:rPr lang="en-US" sz="2000" b="1" cap="small" dirty="0" smtClean="0">
                <a:solidFill>
                  <a:srgbClr val="003399"/>
                </a:solidFill>
                <a:latin typeface="Verdana" pitchFamily="34" charset="0"/>
              </a:rPr>
              <a:t>FOR </a:t>
            </a:r>
            <a:r>
              <a:rPr lang="en-US" sz="2000" b="1" cap="small" dirty="0">
                <a:solidFill>
                  <a:srgbClr val="003399"/>
                </a:solidFill>
                <a:latin typeface="Verdana" pitchFamily="34" charset="0"/>
              </a:rPr>
              <a:t>PROJECT PROPOSALS</a:t>
            </a:r>
            <a:endParaRPr lang="en-US" sz="2000" b="1" cap="small" dirty="0" smtClean="0">
              <a:solidFill>
                <a:srgbClr val="003399"/>
              </a:solidFill>
              <a:latin typeface="Verdana" pitchFamily="34" charset="0"/>
            </a:endParaRPr>
          </a:p>
        </p:txBody>
      </p:sp>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sp>
        <p:nvSpPr>
          <p:cNvPr id="5" name="Content Placeholder 4"/>
          <p:cNvSpPr>
            <a:spLocks noGrp="1"/>
          </p:cNvSpPr>
          <p:nvPr>
            <p:ph idx="1"/>
          </p:nvPr>
        </p:nvSpPr>
        <p:spPr>
          <a:xfrm>
            <a:off x="2833672" y="3347999"/>
            <a:ext cx="5697152" cy="2786063"/>
          </a:xfrm>
        </p:spPr>
        <p:txBody>
          <a:bodyPr/>
          <a:lstStyle/>
          <a:p>
            <a:pPr algn="just">
              <a:buFont typeface="Wingdings" panose="05000000000000000000" pitchFamily="2" charset="2"/>
              <a:buChar char="ü"/>
            </a:pPr>
            <a:endParaRPr lang="en-US"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a:buFont typeface="Wingdings" panose="05000000000000000000" pitchFamily="2" charset="2"/>
              <a:buChar char="ü"/>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 project proposal must be submitted entirely in </a:t>
            </a:r>
            <a:r>
              <a:rPr lang="en-GB"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electronic form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using the Electronic System. </a:t>
            </a:r>
          </a:p>
          <a:p>
            <a:pPr algn="just">
              <a:buFont typeface="Wingdings" panose="05000000000000000000" pitchFamily="2" charset="2"/>
              <a:buChar char="ü"/>
            </a:pPr>
            <a:endPar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a:buFont typeface="Wingdings" panose="05000000000000000000" pitchFamily="2" charset="2"/>
              <a:buChar char="ü"/>
            </a:pPr>
            <a:r>
              <a:rPr lang="en-GB" sz="1600" b="1" dirty="0" smtClean="0">
                <a:solidFill>
                  <a:srgbClr val="003399"/>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rPr>
              <a:t>Separate </a:t>
            </a:r>
            <a:r>
              <a:rPr lang="en-GB" sz="1600" dirty="0" smtClean="0">
                <a:solidFill>
                  <a:srgbClr val="003399"/>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rPr>
              <a:t>ranking of project proposals under each</a:t>
            </a:r>
            <a:r>
              <a:rPr lang="en-GB" sz="1600" b="1" dirty="0" smtClean="0">
                <a:solidFill>
                  <a:srgbClr val="003399"/>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rPr>
              <a:t> Output Indicator </a:t>
            </a: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OI). </a:t>
            </a:r>
          </a:p>
          <a:p>
            <a:pPr marL="0" indent="0" algn="just">
              <a:buNone/>
            </a:pPr>
            <a:endPar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a:spcBef>
                <a:spcPts val="0"/>
              </a:spcBef>
              <a:spcAft>
                <a:spcPts val="600"/>
              </a:spcAft>
              <a:buFont typeface="Wingdings" panose="05000000000000000000" pitchFamily="2" charset="2"/>
              <a:buChar char="ü"/>
            </a:pPr>
            <a:r>
              <a:rPr lang="en-GB" sz="16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Projects fulfilling only Output Indicators that have already been achieved shall only be contracted in case some funding still remains available.</a:t>
            </a:r>
          </a:p>
          <a:p>
            <a:pPr algn="just">
              <a:spcBef>
                <a:spcPts val="0"/>
              </a:spcBef>
              <a:spcAft>
                <a:spcPts val="600"/>
              </a:spcAft>
              <a:buFont typeface="Wingdings" panose="05000000000000000000" pitchFamily="2" charset="2"/>
              <a:buChar char="ü"/>
            </a:pPr>
            <a:endParaRPr lang="en-US" sz="1600" dirty="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a:endParaRPr lang="en-US" sz="1600" dirty="0">
              <a:solidFill>
                <a:srgbClr val="003399"/>
              </a:solidFill>
              <a:latin typeface="Verdana" panose="020B0604030504040204" pitchFamily="34" charset="0"/>
              <a:ea typeface="Verdana" panose="020B0604030504040204" pitchFamily="34" charset="0"/>
              <a:cs typeface="Verdana" panose="020B0604030504040204" pitchFamily="34" charset="0"/>
            </a:endParaRPr>
          </a:p>
          <a:p>
            <a:pPr marL="0" indent="0" algn="just">
              <a:buNone/>
            </a:pPr>
            <a:endParaRPr lang="en-US" sz="16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pic>
        <p:nvPicPr>
          <p:cNvPr id="1026" name="Picture 2" descr="C:\Users\KanevaN\Pictures\untitled.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609" y="3348000"/>
            <a:ext cx="2786063" cy="2786063"/>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3275857" y="1584000"/>
            <a:ext cx="5254967" cy="625941"/>
          </a:xfrm>
          <a:prstGeom prst="rect">
            <a:avLst/>
          </a:prstGeom>
          <a:solidFill>
            <a:srgbClr val="F2FBD5"/>
          </a:solidFill>
          <a:ln>
            <a:solidFill>
              <a:schemeClr val="accent3"/>
            </a:solidFill>
            <a:prstDash val="solid"/>
          </a:ln>
        </p:spPr>
        <p:txBody>
          <a:bodyPr wrap="square">
            <a:spAutoFit/>
          </a:bodyPr>
          <a:lstStyle>
            <a:defPPr>
              <a:defRPr lang="hu-H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lnSpc>
                <a:spcPts val="2200"/>
              </a:lnSpc>
            </a:pPr>
            <a:r>
              <a:rPr lang="en-GB" sz="15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43 financed projects</a:t>
            </a:r>
          </a:p>
          <a:p>
            <a:pPr algn="ctr">
              <a:lnSpc>
                <a:spcPts val="2200"/>
              </a:lnSpc>
            </a:pPr>
            <a:r>
              <a:rPr lang="en-GB" sz="15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9 992 285 €</a:t>
            </a:r>
            <a:endParaRPr lang="en-GB" sz="15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
        <p:nvSpPr>
          <p:cNvPr id="11" name="Rectangle 10"/>
          <p:cNvSpPr/>
          <p:nvPr/>
        </p:nvSpPr>
        <p:spPr>
          <a:xfrm>
            <a:off x="3275857" y="2340000"/>
            <a:ext cx="5254968" cy="656590"/>
          </a:xfrm>
          <a:prstGeom prst="rect">
            <a:avLst/>
          </a:prstGeom>
          <a:solidFill>
            <a:srgbClr val="F2FBD5"/>
          </a:solidFill>
          <a:ln>
            <a:solidFill>
              <a:schemeClr val="accent3"/>
            </a:solidFill>
          </a:ln>
        </p:spPr>
        <p:txBody>
          <a:bodyPr wrap="square">
            <a:spAutoFit/>
          </a:bodyPr>
          <a:lstStyle>
            <a:defPPr>
              <a:defRPr lang="hu-H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lnSpc>
                <a:spcPts val="2200"/>
              </a:lnSpc>
            </a:pPr>
            <a:r>
              <a:rPr lang="en-GB" sz="15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Announced on 10-th January 2018 </a:t>
            </a:r>
          </a:p>
          <a:p>
            <a:pPr algn="ctr">
              <a:lnSpc>
                <a:spcPts val="2200"/>
              </a:lnSpc>
            </a:pPr>
            <a:r>
              <a:rPr lang="en-GB" sz="15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Deadline for proposals 11-th April 2018 </a:t>
            </a:r>
            <a:endParaRPr lang="en-GB" sz="15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
        <p:nvSpPr>
          <p:cNvPr id="13" name="Rectangle 12"/>
          <p:cNvSpPr/>
          <p:nvPr/>
        </p:nvSpPr>
        <p:spPr>
          <a:xfrm>
            <a:off x="468000" y="1764000"/>
            <a:ext cx="1413300" cy="369332"/>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defPPr>
              <a:defRPr lang="hu-H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r>
              <a:rPr lang="en-GB" dirty="0" smtClean="0">
                <a:solidFill>
                  <a:srgbClr val="003399"/>
                </a:solidFill>
              </a:rPr>
              <a:t>First call</a:t>
            </a:r>
            <a:endParaRPr lang="en-GB" dirty="0">
              <a:solidFill>
                <a:srgbClr val="003399"/>
              </a:solidFill>
            </a:endParaRPr>
          </a:p>
        </p:txBody>
      </p:sp>
      <p:sp>
        <p:nvSpPr>
          <p:cNvPr id="14" name="Rectangle 13"/>
          <p:cNvSpPr/>
          <p:nvPr/>
        </p:nvSpPr>
        <p:spPr>
          <a:xfrm>
            <a:off x="468000" y="2468304"/>
            <a:ext cx="1413300" cy="369332"/>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defPPr>
              <a:defRPr lang="hu-H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r>
              <a:rPr lang="en-GB" dirty="0" smtClean="0">
                <a:solidFill>
                  <a:srgbClr val="003399"/>
                </a:solidFill>
              </a:rPr>
              <a:t>Second call</a:t>
            </a:r>
            <a:endParaRPr lang="en-GB" dirty="0">
              <a:solidFill>
                <a:srgbClr val="003399"/>
              </a:solidFill>
            </a:endParaRPr>
          </a:p>
        </p:txBody>
      </p:sp>
      <p:sp>
        <p:nvSpPr>
          <p:cNvPr id="15" name="Right Arrow 14"/>
          <p:cNvSpPr/>
          <p:nvPr/>
        </p:nvSpPr>
        <p:spPr>
          <a:xfrm>
            <a:off x="2448000" y="2565332"/>
            <a:ext cx="454297" cy="184667"/>
          </a:xfrm>
          <a:prstGeom prst="rightArrow">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hu-HU"/>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bg-BG" dirty="0"/>
          </a:p>
        </p:txBody>
      </p:sp>
      <p:sp>
        <p:nvSpPr>
          <p:cNvPr id="17" name="Right Arrow 16"/>
          <p:cNvSpPr/>
          <p:nvPr/>
        </p:nvSpPr>
        <p:spPr>
          <a:xfrm>
            <a:off x="2448000" y="1896968"/>
            <a:ext cx="454297" cy="184667"/>
          </a:xfrm>
          <a:prstGeom prst="rightArrow">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hu-HU"/>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bg-BG" dirty="0"/>
          </a:p>
        </p:txBody>
      </p:sp>
    </p:spTree>
    <p:extLst>
      <p:ext uri="{BB962C8B-B14F-4D97-AF65-F5344CB8AC3E}">
        <p14:creationId xmlns:p14="http://schemas.microsoft.com/office/powerpoint/2010/main" val="42107794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ím 11"/>
          <p:cNvSpPr>
            <a:spLocks noGrp="1"/>
          </p:cNvSpPr>
          <p:nvPr>
            <p:ph type="title"/>
          </p:nvPr>
        </p:nvSpPr>
        <p:spPr>
          <a:xfrm>
            <a:off x="457200" y="528845"/>
            <a:ext cx="8075240" cy="667907"/>
          </a:xfrm>
        </p:spPr>
        <p:txBody>
          <a:bodyPr rtlCol="0">
            <a:normAutofit/>
          </a:bodyPr>
          <a:lstStyle/>
          <a:p>
            <a:pPr eaLnBrk="1" fontAlgn="auto" hangingPunct="1">
              <a:spcAft>
                <a:spcPts val="0"/>
              </a:spcAft>
              <a:defRPr/>
            </a:pPr>
            <a:r>
              <a:rPr lang="en-US" sz="1800" b="1" cap="small" dirty="0" smtClean="0">
                <a:solidFill>
                  <a:srgbClr val="003399"/>
                </a:solidFill>
                <a:latin typeface="Verdana" panose="020B0604030504040204" pitchFamily="34" charset="0"/>
                <a:ea typeface="Verdana" panose="020B0604030504040204" pitchFamily="34" charset="0"/>
                <a:cs typeface="Verdana" panose="020B0604030504040204" pitchFamily="34" charset="0"/>
              </a:rPr>
              <a:t>FINANCIAL  </a:t>
            </a:r>
            <a:r>
              <a:rPr lang="en-US" sz="1800" b="1" cap="all" dirty="0" smtClean="0">
                <a:solidFill>
                  <a:srgbClr val="003399"/>
                </a:solidFill>
                <a:latin typeface="Verdana" panose="020B0604030504040204" pitchFamily="34" charset="0"/>
                <a:ea typeface="Verdana" panose="020B0604030504040204" pitchFamily="34" charset="0"/>
                <a:cs typeface="Verdana" panose="020B0604030504040204" pitchFamily="34" charset="0"/>
              </a:rPr>
              <a:t>resource OF THE SECOND CALL</a:t>
            </a:r>
            <a:endParaRPr lang="bg-BG" sz="1800" b="1" cap="all"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sp>
        <p:nvSpPr>
          <p:cNvPr id="5" name="Content Placeholder 4"/>
          <p:cNvSpPr>
            <a:spLocks noGrp="1"/>
          </p:cNvSpPr>
          <p:nvPr>
            <p:ph idx="1"/>
          </p:nvPr>
        </p:nvSpPr>
        <p:spPr>
          <a:xfrm>
            <a:off x="4818490" y="3988693"/>
            <a:ext cx="3024336" cy="1296144"/>
          </a:xfrm>
          <a:ln/>
          <a:scene3d>
            <a:camera prst="orthographicFront"/>
            <a:lightRig rig="threePt" dir="t"/>
          </a:scene3d>
          <a:sp3d>
            <a:bevelT/>
          </a:sp3d>
        </p:spPr>
        <p:style>
          <a:lnRef idx="1">
            <a:schemeClr val="accent4"/>
          </a:lnRef>
          <a:fillRef idx="2">
            <a:schemeClr val="accent4"/>
          </a:fillRef>
          <a:effectRef idx="1">
            <a:schemeClr val="accent4"/>
          </a:effectRef>
          <a:fontRef idx="minor">
            <a:schemeClr val="dk1"/>
          </a:fontRef>
        </p:style>
        <p:txBody>
          <a:bodyPr/>
          <a:lstStyle/>
          <a:p>
            <a:pPr marL="0" lvl="0" indent="0" algn="r">
              <a:buNone/>
            </a:pPr>
            <a:r>
              <a:rPr lang="en-GB" altLang="bg-BG" sz="1400" b="1" dirty="0" smtClean="0">
                <a:solidFill>
                  <a:srgbClr val="7030A0"/>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rPr>
              <a:t>Priority axis 2: </a:t>
            </a:r>
          </a:p>
          <a:p>
            <a:pPr marL="0" lvl="0" indent="0" algn="r">
              <a:buNone/>
            </a:pPr>
            <a:r>
              <a:rPr lang="en-GB" altLang="bg-BG" sz="1400" b="1" dirty="0" smtClean="0">
                <a:solidFill>
                  <a:srgbClr val="7030A0"/>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rPr>
              <a:t>Sustainable tourism  </a:t>
            </a:r>
          </a:p>
          <a:p>
            <a:pPr marL="0" lvl="0" indent="0" algn="just">
              <a:buNone/>
            </a:pPr>
            <a:endParaRPr lang="en-GB" altLang="bg-BG" sz="1000" b="1" dirty="0" smtClean="0">
              <a:solidFill>
                <a:srgbClr val="7030A0"/>
              </a:solidFill>
              <a:latin typeface="Verdana" panose="020B0604030504040204" pitchFamily="34" charset="0"/>
              <a:ea typeface="Verdana" panose="020B0604030504040204" pitchFamily="34" charset="0"/>
              <a:cs typeface="Verdana" panose="020B0604030504040204" pitchFamily="34" charset="0"/>
            </a:endParaRPr>
          </a:p>
          <a:p>
            <a:pPr marL="0" indent="0" algn="just">
              <a:buNone/>
            </a:pPr>
            <a:r>
              <a:rPr lang="en-GB" altLang="bg-BG" sz="1000" b="1" dirty="0" smtClean="0">
                <a:solidFill>
                  <a:srgbClr val="7030A0"/>
                </a:solidFill>
                <a:latin typeface="Verdana" panose="020B0604030504040204" pitchFamily="34" charset="0"/>
                <a:ea typeface="Verdana" panose="020B0604030504040204" pitchFamily="34" charset="0"/>
                <a:cs typeface="Verdana" panose="020B0604030504040204" pitchFamily="34" charset="0"/>
              </a:rPr>
              <a:t>	</a:t>
            </a:r>
            <a:r>
              <a:rPr lang="en-GB" altLang="bg-BG" sz="1200" b="1" dirty="0" smtClean="0">
                <a:solidFill>
                  <a:srgbClr val="7030A0"/>
                </a:solidFill>
                <a:latin typeface="Verdana" panose="020B0604030504040204" pitchFamily="34" charset="0"/>
                <a:ea typeface="Verdana" panose="020B0604030504040204" pitchFamily="34" charset="0"/>
                <a:cs typeface="Verdana" panose="020B0604030504040204" pitchFamily="34" charset="0"/>
              </a:rPr>
              <a:t>7 825 175,50 €</a:t>
            </a:r>
            <a:endParaRPr lang="en-GB" altLang="bg-BG" sz="1200" dirty="0" smtClean="0">
              <a:latin typeface="Verdana" panose="020B0604030504040204" pitchFamily="34" charset="0"/>
              <a:ea typeface="Verdana" panose="020B0604030504040204" pitchFamily="34" charset="0"/>
              <a:cs typeface="Verdana" panose="020B0604030504040204" pitchFamily="34" charset="0"/>
            </a:endParaRPr>
          </a:p>
          <a:p>
            <a:pPr marL="0" lvl="0" indent="0" algn="just">
              <a:buNone/>
            </a:pPr>
            <a:endParaRPr lang="en-US" altLang="bg-BG" sz="1000" dirty="0">
              <a:solidFill>
                <a:srgbClr val="383A46"/>
              </a:solidFill>
              <a:latin typeface="Verdana" panose="020B0604030504040204" pitchFamily="34" charset="0"/>
              <a:ea typeface="Verdana" panose="020B0604030504040204" pitchFamily="34" charset="0"/>
              <a:cs typeface="Verdana" panose="020B0604030504040204" pitchFamily="34" charset="0"/>
            </a:endParaRPr>
          </a:p>
          <a:p>
            <a:pPr marL="0" lvl="0" indent="0" eaLnBrk="1" hangingPunct="1">
              <a:spcBef>
                <a:spcPct val="0"/>
              </a:spcBef>
              <a:buNone/>
            </a:pPr>
            <a:r>
              <a:rPr lang="bg-BG" altLang="bg-BG" sz="18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a:t>
            </a:r>
            <a:endParaRPr lang="en-US" sz="1000" dirty="0">
              <a:solidFill>
                <a:srgbClr val="003399"/>
              </a:solidFill>
              <a:latin typeface="Verdana" panose="020B0604030504040204" pitchFamily="34" charset="0"/>
              <a:ea typeface="Verdana" panose="020B0604030504040204" pitchFamily="34" charset="0"/>
              <a:cs typeface="Verdana" panose="020B0604030504040204" pitchFamily="34" charset="0"/>
            </a:endParaRPr>
          </a:p>
          <a:p>
            <a:pPr marL="0" indent="0">
              <a:buNone/>
            </a:pPr>
            <a:endParaRPr lang="bg-BG" sz="10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9" name="Text Box 3"/>
          <p:cNvSpPr txBox="1">
            <a:spLocks noChangeArrowheads="1"/>
          </p:cNvSpPr>
          <p:nvPr/>
        </p:nvSpPr>
        <p:spPr bwMode="auto">
          <a:xfrm>
            <a:off x="1022660" y="3988693"/>
            <a:ext cx="3062771" cy="1296144"/>
          </a:xfrm>
          <a:prstGeom prst="rect">
            <a:avLst/>
          </a:prstGeom>
          <a:ln>
            <a:headEnd/>
            <a:tailEnd/>
          </a:ln>
          <a:scene3d>
            <a:camera prst="orthographicFront"/>
            <a:lightRig rig="threePt" dir="t"/>
          </a:scene3d>
          <a:sp3d>
            <a:bevelT/>
          </a:sp3d>
          <a:extLst/>
        </p:spPr>
        <p:style>
          <a:lnRef idx="1">
            <a:schemeClr val="accent3"/>
          </a:lnRef>
          <a:fillRef idx="2">
            <a:schemeClr val="accent3"/>
          </a:fillRef>
          <a:effectRef idx="1">
            <a:schemeClr val="accent3"/>
          </a:effectRef>
          <a:fontRef idx="minor">
            <a:schemeClr val="dk1"/>
          </a:fontRef>
        </p:style>
        <p:txBody>
          <a:bodyPr vert="horz" wrap="square" lIns="36576" tIns="36576" rIns="36576" bIns="36576" numCol="1" anchor="t" anchorCtr="0" compatLnSpc="1">
            <a:prstTxWarp prst="textNoShape">
              <a:avLst/>
            </a:prstTxWarp>
          </a:bodyPr>
          <a:lstStyle/>
          <a:p>
            <a:pPr lvl="0" algn="r"/>
            <a:r>
              <a:rPr lang="bg-BG" altLang="bg-BG" sz="1100" b="1">
                <a:solidFill>
                  <a:srgbClr val="C00000"/>
                </a:solidFill>
                <a:latin typeface="Verdana" panose="020B0604030504040204" pitchFamily="34" charset="0"/>
                <a:cs typeface="Arial" pitchFamily="34" charset="0"/>
              </a:rPr>
              <a:t>	</a:t>
            </a:r>
            <a:r>
              <a:rPr lang="en-GB" altLang="bg-BG" sz="1400" b="1" dirty="0" smtClean="0">
                <a:solidFill>
                  <a:srgbClr val="98C222"/>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rPr>
              <a:t>Priority Axis 1: Environment</a:t>
            </a:r>
            <a:endParaRPr lang="en-GB" altLang="bg-BG" sz="1200" b="1" dirty="0" smtClean="0">
              <a:solidFill>
                <a:srgbClr val="98C222"/>
              </a:solidFill>
              <a:latin typeface="Verdana" panose="020B0604030504040204" pitchFamily="34" charset="0"/>
              <a:ea typeface="Verdana" panose="020B0604030504040204" pitchFamily="34" charset="0"/>
              <a:cs typeface="Verdana" panose="020B0604030504040204" pitchFamily="34" charset="0"/>
            </a:endParaRPr>
          </a:p>
          <a:p>
            <a:pPr lvl="0" algn="just"/>
            <a:r>
              <a:rPr lang="en-GB" altLang="bg-BG" sz="1200" b="1" dirty="0" smtClean="0">
                <a:solidFill>
                  <a:srgbClr val="98C222"/>
                </a:solidFill>
                <a:latin typeface="Verdana" panose="020B0604030504040204" pitchFamily="34" charset="0"/>
                <a:ea typeface="Verdana" panose="020B0604030504040204" pitchFamily="34" charset="0"/>
                <a:cs typeface="Verdana" panose="020B0604030504040204" pitchFamily="34" charset="0"/>
              </a:rPr>
              <a:t>	</a:t>
            </a:r>
          </a:p>
          <a:p>
            <a:pPr algn="just"/>
            <a:r>
              <a:rPr lang="en-GB" altLang="bg-BG" sz="1200" b="1" dirty="0" smtClean="0">
                <a:solidFill>
                  <a:srgbClr val="98C222"/>
                </a:solidFill>
                <a:latin typeface="Verdana" panose="020B0604030504040204" pitchFamily="34" charset="0"/>
                <a:ea typeface="Verdana" panose="020B0604030504040204" pitchFamily="34" charset="0"/>
                <a:cs typeface="Verdana" panose="020B0604030504040204" pitchFamily="34" charset="0"/>
              </a:rPr>
              <a:t>	</a:t>
            </a:r>
            <a:r>
              <a:rPr lang="en-GB" altLang="bg-BG" sz="800" dirty="0" smtClean="0">
                <a:solidFill>
                  <a:srgbClr val="7030A0"/>
                </a:solidFill>
                <a:latin typeface="Verdana" panose="020B0604030504040204" pitchFamily="34" charset="0"/>
                <a:ea typeface="Verdana" panose="020B0604030504040204" pitchFamily="34" charset="0"/>
                <a:cs typeface="Verdana" panose="020B0604030504040204" pitchFamily="34" charset="0"/>
              </a:rPr>
              <a:t> </a:t>
            </a:r>
            <a:r>
              <a:rPr lang="en-GB" altLang="bg-BG" sz="1200" b="1" dirty="0" smtClean="0">
                <a:solidFill>
                  <a:schemeClr val="accent3">
                    <a:lumMod val="75000"/>
                  </a:schemeClr>
                </a:solidFill>
                <a:latin typeface="Verdana" panose="020B0604030504040204" pitchFamily="34" charset="0"/>
                <a:ea typeface="Verdana" panose="020B0604030504040204" pitchFamily="34" charset="0"/>
                <a:cs typeface="Verdana" panose="020B0604030504040204" pitchFamily="34" charset="0"/>
              </a:rPr>
              <a:t>7 825 175,50 €</a:t>
            </a:r>
          </a:p>
          <a:p>
            <a:pPr algn="just"/>
            <a:endParaRPr lang="en-US" altLang="bg-BG" sz="1200" b="1" dirty="0" smtClean="0">
              <a:solidFill>
                <a:schemeClr val="accent3">
                  <a:lumMod val="75000"/>
                </a:schemeClr>
              </a:solidFill>
              <a:latin typeface="Verdana" panose="020B0604030504040204" pitchFamily="34" charset="0"/>
              <a:ea typeface="Verdana" panose="020B0604030504040204" pitchFamily="34" charset="0"/>
              <a:cs typeface="Verdana" panose="020B0604030504040204" pitchFamily="34" charset="0"/>
            </a:endParaRPr>
          </a:p>
          <a:p>
            <a:pPr algn="just"/>
            <a:endParaRPr lang="ru-RU" altLang="bg-BG" sz="1200" b="1" dirty="0">
              <a:solidFill>
                <a:schemeClr val="accent3">
                  <a:lumMod val="75000"/>
                </a:schemeClr>
              </a:solidFill>
              <a:latin typeface="Verdana" panose="020B0604030504040204" pitchFamily="34" charset="0"/>
              <a:ea typeface="Verdana" panose="020B0604030504040204" pitchFamily="34" charset="0"/>
              <a:cs typeface="Verdana" panose="020B0604030504040204" pitchFamily="34" charset="0"/>
            </a:endParaRPr>
          </a:p>
          <a:p>
            <a:pPr lvl="0" algn="just"/>
            <a:endParaRPr lang="bg-BG" altLang="bg-BG" sz="1200" b="1" dirty="0" smtClean="0">
              <a:solidFill>
                <a:srgbClr val="98C222"/>
              </a:solidFill>
              <a:latin typeface="Verdana" panose="020B0604030504040204" pitchFamily="34" charset="0"/>
              <a:ea typeface="Verdana" panose="020B0604030504040204" pitchFamily="34" charset="0"/>
              <a:cs typeface="Verdana" panose="020B0604030504040204" pitchFamily="34" charset="0"/>
            </a:endParaRPr>
          </a:p>
          <a:p>
            <a:pPr lvl="0" algn="just"/>
            <a:r>
              <a:rPr lang="bg-BG" altLang="bg-BG" sz="1200" b="1" dirty="0">
                <a:solidFill>
                  <a:srgbClr val="98C222"/>
                </a:solidFill>
                <a:latin typeface="Verdana" panose="020B0604030504040204" pitchFamily="34" charset="0"/>
                <a:ea typeface="Verdana" panose="020B0604030504040204" pitchFamily="34" charset="0"/>
                <a:cs typeface="Verdana" panose="020B0604030504040204" pitchFamily="34" charset="0"/>
              </a:rPr>
              <a:t>	</a:t>
            </a:r>
            <a:endParaRPr kumimoji="0" lang="en-US" altLang="bg-BG" sz="900" i="0" u="none" strike="noStrike" cap="none" normalizeH="0" baseline="0" dirty="0" smtClean="0">
              <a:ln>
                <a:noFill/>
              </a:ln>
              <a:solidFill>
                <a:srgbClr val="003399"/>
              </a:solidFill>
              <a:effectLst/>
              <a:latin typeface="Verdana" panose="020B0604030504040204" pitchFamily="34" charset="0"/>
              <a:ea typeface="Verdana" panose="020B0604030504040204" pitchFamily="34" charset="0"/>
              <a:cs typeface="Verdana" panose="020B0604030504040204" pitchFamily="34" charset="0"/>
            </a:endParaRPr>
          </a:p>
          <a:p>
            <a:pPr lvl="0" algn="just"/>
            <a:r>
              <a:rPr lang="ru-RU" altLang="bg-BG" sz="1200" b="1" dirty="0" smtClean="0">
                <a:solidFill>
                  <a:srgbClr val="7030A0"/>
                </a:solidFill>
                <a:latin typeface="Verdana" panose="020B0604030504040204" pitchFamily="34" charset="0"/>
                <a:ea typeface="Verdana" panose="020B0604030504040204" pitchFamily="34" charset="0"/>
                <a:cs typeface="Verdana" panose="020B0604030504040204" pitchFamily="34" charset="0"/>
              </a:rPr>
              <a:t>	</a:t>
            </a:r>
            <a:endParaRPr kumimoji="0" lang="bg-BG" altLang="bg-BG" sz="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50115" y="4025478"/>
            <a:ext cx="847725" cy="847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678871" y="2004092"/>
            <a:ext cx="734022" cy="488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Content Placeholder 4"/>
          <p:cNvSpPr txBox="1">
            <a:spLocks/>
          </p:cNvSpPr>
          <p:nvPr/>
        </p:nvSpPr>
        <p:spPr bwMode="auto">
          <a:xfrm>
            <a:off x="2654069" y="1988840"/>
            <a:ext cx="3672408" cy="1440159"/>
          </a:xfrm>
          <a:prstGeom prst="rect">
            <a:avLst/>
          </a:prstGeom>
          <a:noFill/>
          <a:ln w="9525" cap="flat" cmpd="sng" algn="ctr">
            <a:solidFill>
              <a:srgbClr val="003399"/>
            </a:solidFill>
            <a:prstDash val="solid"/>
            <a:miter lim="800000"/>
            <a:headEnd/>
            <a:tailEnd/>
          </a:ln>
          <a:effectLst>
            <a:glow rad="63500">
              <a:schemeClr val="accent1">
                <a:satMod val="175000"/>
                <a:alpha val="40000"/>
              </a:schemeClr>
            </a:glow>
            <a:outerShdw blurRad="40000" dist="20000" dir="5400000" rotWithShape="0">
              <a:srgbClr val="000000">
                <a:alpha val="38000"/>
              </a:srgbClr>
            </a:outerShdw>
          </a:effectLst>
          <a:scene3d>
            <a:camera prst="orthographicFront"/>
            <a:lightRig rig="threePt" dir="t"/>
          </a:scene3d>
          <a:sp3d>
            <a:bevelT/>
          </a:sp3d>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dk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dk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dk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dk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dk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lvl="0" indent="0" algn="ctr" eaLnBrk="1" hangingPunct="1">
              <a:lnSpc>
                <a:spcPct val="115000"/>
              </a:lnSpc>
              <a:spcBef>
                <a:spcPct val="0"/>
              </a:spcBef>
              <a:spcAft>
                <a:spcPts val="0"/>
              </a:spcAft>
              <a:buNone/>
            </a:pPr>
            <a:endParaRPr lang="bg-BG" sz="1800" b="1" dirty="0" smtClean="0">
              <a:solidFill>
                <a:srgbClr val="FFCC66"/>
              </a:solidFill>
              <a:latin typeface="Verdana" panose="020B0604030504040204" pitchFamily="34" charset="0"/>
              <a:ea typeface="Verdana" panose="020B0604030504040204" pitchFamily="34" charset="0"/>
              <a:cs typeface="Verdana" panose="020B0604030504040204" pitchFamily="34" charset="0"/>
            </a:endParaRPr>
          </a:p>
          <a:p>
            <a:pPr marL="0" lvl="0" indent="0" algn="ctr" eaLnBrk="1" hangingPunct="1">
              <a:lnSpc>
                <a:spcPct val="115000"/>
              </a:lnSpc>
              <a:spcBef>
                <a:spcPct val="0"/>
              </a:spcBef>
              <a:spcAft>
                <a:spcPts val="0"/>
              </a:spcAft>
              <a:buNone/>
            </a:pPr>
            <a:endParaRPr lang="bg-BG" sz="1800" b="1" dirty="0" smtClean="0">
              <a:solidFill>
                <a:srgbClr val="FFCC66"/>
              </a:solidFill>
              <a:latin typeface="Verdana" panose="020B0604030504040204" pitchFamily="34" charset="0"/>
              <a:ea typeface="Verdana" panose="020B0604030504040204" pitchFamily="34" charset="0"/>
              <a:cs typeface="Verdana" panose="020B0604030504040204" pitchFamily="34" charset="0"/>
            </a:endParaRPr>
          </a:p>
          <a:p>
            <a:pPr marL="0" lvl="0" indent="0" algn="ctr" eaLnBrk="1" hangingPunct="1">
              <a:lnSpc>
                <a:spcPct val="115000"/>
              </a:lnSpc>
              <a:spcBef>
                <a:spcPct val="0"/>
              </a:spcBef>
              <a:spcAft>
                <a:spcPts val="0"/>
              </a:spcAft>
              <a:buNone/>
            </a:pPr>
            <a:r>
              <a:rPr lang="en-GB" sz="18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15 650 351 €</a:t>
            </a:r>
          </a:p>
          <a:p>
            <a:pPr marL="0" lvl="0" indent="0" algn="ctr" eaLnBrk="1" hangingPunct="1">
              <a:lnSpc>
                <a:spcPct val="115000"/>
              </a:lnSpc>
              <a:spcBef>
                <a:spcPct val="0"/>
              </a:spcBef>
              <a:spcAft>
                <a:spcPts val="0"/>
              </a:spcAft>
              <a:buNone/>
            </a:pPr>
            <a:r>
              <a:rPr lang="en-GB" sz="9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IPA funds + national public co-financing</a:t>
            </a:r>
            <a:endParaRPr lang="en-GB" sz="900" dirty="0">
              <a:solidFill>
                <a:srgbClr val="FFCC66"/>
              </a:solidFill>
              <a:latin typeface="Verdana" panose="020B0604030504040204" pitchFamily="34" charset="0"/>
              <a:ea typeface="Verdana" panose="020B0604030504040204" pitchFamily="34" charset="0"/>
              <a:cs typeface="Verdana" panose="020B0604030504040204" pitchFamily="34" charset="0"/>
            </a:endParaRPr>
          </a:p>
        </p:txBody>
      </p:sp>
      <p:pic>
        <p:nvPicPr>
          <p:cNvPr id="1025" name="Picture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7219" y="2263816"/>
            <a:ext cx="2124635" cy="1165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10"/>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895256" y="4077072"/>
            <a:ext cx="801688" cy="74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031514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ím 11"/>
          <p:cNvSpPr>
            <a:spLocks noGrp="1"/>
          </p:cNvSpPr>
          <p:nvPr>
            <p:ph type="title"/>
          </p:nvPr>
        </p:nvSpPr>
        <p:spPr>
          <a:xfrm>
            <a:off x="457200" y="265212"/>
            <a:ext cx="8229600" cy="1143000"/>
          </a:xfrm>
        </p:spPr>
        <p:txBody>
          <a:bodyPr rtlCol="0">
            <a:normAutofit/>
          </a:bodyPr>
          <a:lstStyle/>
          <a:p>
            <a:pPr eaLnBrk="1" fontAlgn="auto" hangingPunct="1">
              <a:spcAft>
                <a:spcPts val="0"/>
              </a:spcAft>
              <a:defRPr/>
            </a:pPr>
            <a:r>
              <a:rPr lang="en-US" sz="2400" b="1" cap="small" dirty="0" smtClean="0">
                <a:solidFill>
                  <a:srgbClr val="003399"/>
                </a:solidFill>
                <a:latin typeface="Verdana" pitchFamily="34" charset="0"/>
              </a:rPr>
              <a:t> </a:t>
            </a:r>
            <a:r>
              <a:rPr lang="en-US" sz="2000" b="1" cap="all" dirty="0">
                <a:solidFill>
                  <a:srgbClr val="003399"/>
                </a:solidFill>
                <a:latin typeface="Verdana" panose="020B0604030504040204" pitchFamily="34" charset="0"/>
                <a:ea typeface="Verdana" panose="020B0604030504040204" pitchFamily="34" charset="0"/>
                <a:cs typeface="Verdana" panose="020B0604030504040204" pitchFamily="34" charset="0"/>
              </a:rPr>
              <a:t>Rules of the </a:t>
            </a:r>
            <a:r>
              <a:rPr lang="en-US" sz="2000" b="1" cap="all" dirty="0" smtClean="0">
                <a:solidFill>
                  <a:srgbClr val="003399"/>
                </a:solidFill>
                <a:latin typeface="Verdana" panose="020B0604030504040204" pitchFamily="34" charset="0"/>
                <a:ea typeface="Verdana" panose="020B0604030504040204" pitchFamily="34" charset="0"/>
                <a:cs typeface="Verdana" panose="020B0604030504040204" pitchFamily="34" charset="0"/>
              </a:rPr>
              <a:t>second Call</a:t>
            </a:r>
          </a:p>
        </p:txBody>
      </p:sp>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sp>
        <p:nvSpPr>
          <p:cNvPr id="5" name="Content Placeholder 4"/>
          <p:cNvSpPr>
            <a:spLocks noGrp="1"/>
          </p:cNvSpPr>
          <p:nvPr>
            <p:ph idx="1"/>
          </p:nvPr>
        </p:nvSpPr>
        <p:spPr>
          <a:xfrm>
            <a:off x="2295807" y="1499065"/>
            <a:ext cx="6408712" cy="2879806"/>
          </a:xfrm>
        </p:spPr>
        <p:txBody>
          <a:bodyPr/>
          <a:lstStyle/>
          <a:p>
            <a:pPr marL="0" lvl="0" indent="0" algn="just" eaLnBrk="1" hangingPunct="1">
              <a:spcBef>
                <a:spcPct val="0"/>
              </a:spcBef>
              <a:spcAft>
                <a:spcPts val="1200"/>
              </a:spcAft>
              <a:buNone/>
            </a:pPr>
            <a:endParaRPr lang="bg-BG" altLang="bg-BG"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marL="0" lvl="0" indent="0" eaLnBrk="1" hangingPunct="1">
              <a:spcBef>
                <a:spcPct val="0"/>
              </a:spcBef>
              <a:spcAft>
                <a:spcPts val="600"/>
              </a:spcAft>
              <a:buNone/>
            </a:pPr>
            <a:endParaRPr lang="bg-BG" altLang="bg-BG"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marL="0" lvl="0" indent="0" eaLnBrk="1" hangingPunct="1">
              <a:spcBef>
                <a:spcPct val="0"/>
              </a:spcBef>
              <a:spcAft>
                <a:spcPts val="600"/>
              </a:spcAft>
              <a:buNone/>
            </a:pPr>
            <a:endParaRPr lang="bg-BG" altLang="bg-BG"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marL="0" lvl="0" indent="0" eaLnBrk="1" hangingPunct="1">
              <a:spcBef>
                <a:spcPct val="0"/>
              </a:spcBef>
              <a:spcAft>
                <a:spcPts val="600"/>
              </a:spcAft>
              <a:buNone/>
            </a:pPr>
            <a:endParaRPr lang="bg-BG" altLang="bg-BG"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marL="0" lvl="0" indent="0" eaLnBrk="1" hangingPunct="1">
              <a:spcBef>
                <a:spcPct val="0"/>
              </a:spcBef>
              <a:spcAft>
                <a:spcPts val="600"/>
              </a:spcAft>
              <a:buNone/>
            </a:pPr>
            <a:endParaRPr lang="bg-BG" altLang="bg-BG"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marL="0" lvl="0" indent="0" algn="just" eaLnBrk="1" hangingPunct="1">
              <a:lnSpc>
                <a:spcPct val="150000"/>
              </a:lnSpc>
              <a:spcBef>
                <a:spcPct val="0"/>
              </a:spcBef>
              <a:spcAft>
                <a:spcPts val="600"/>
              </a:spcAft>
              <a:buNone/>
            </a:pPr>
            <a:endParaRPr lang="bg-BG" sz="1600" b="1"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marL="0" lvl="0" indent="0" algn="just" eaLnBrk="1" hangingPunct="1">
              <a:lnSpc>
                <a:spcPct val="150000"/>
              </a:lnSpc>
              <a:spcBef>
                <a:spcPct val="0"/>
              </a:spcBef>
              <a:spcAft>
                <a:spcPts val="600"/>
              </a:spcAft>
              <a:buFont typeface="Wingdings" pitchFamily="2" charset="2"/>
              <a:buChar char="ü"/>
            </a:pPr>
            <a:endParaRPr lang="en-GB" sz="1600" dirty="0">
              <a:solidFill>
                <a:srgbClr val="003399"/>
              </a:solidFill>
            </a:endParaRPr>
          </a:p>
        </p:txBody>
      </p:sp>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2" name="Rectangle 1"/>
          <p:cNvSpPr/>
          <p:nvPr/>
        </p:nvSpPr>
        <p:spPr>
          <a:xfrm>
            <a:off x="1997840" y="4437112"/>
            <a:ext cx="6894640" cy="1384995"/>
          </a:xfrm>
          <a:prstGeom prst="rect">
            <a:avLst/>
          </a:prstGeom>
        </p:spPr>
        <p:txBody>
          <a:bodyPr wrap="square">
            <a:spAutoFit/>
          </a:bodyPr>
          <a:lstStyle/>
          <a:p>
            <a:pPr algn="just" eaLnBrk="1" hangingPunct="1"/>
            <a:r>
              <a:rPr lang="bg-BG" altLang="bg-BG"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a:t>
            </a:r>
            <a:endParaRPr lang="ru-RU" altLang="bg-BG" sz="1400" dirty="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eaLnBrk="1" hangingPunct="1"/>
            <a:endParaRPr lang="ru-RU" altLang="bg-BG" sz="1400" dirty="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eaLnBrk="1" hangingPunct="1"/>
            <a:r>
              <a:rPr lang="ru-RU" altLang="bg-BG" sz="1400" dirty="0">
                <a:solidFill>
                  <a:srgbClr val="003399"/>
                </a:solidFill>
                <a:latin typeface="Verdana" panose="020B0604030504040204" pitchFamily="34" charset="0"/>
                <a:ea typeface="Verdana" panose="020B0604030504040204" pitchFamily="34" charset="0"/>
                <a:cs typeface="Verdana" panose="020B0604030504040204" pitchFamily="34" charset="0"/>
              </a:rPr>
              <a:t>  </a:t>
            </a:r>
            <a:endParaRPr lang="ru-RU" altLang="bg-BG"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eaLnBrk="1" hangingPunct="1"/>
            <a:endParaRPr lang="ru-RU" altLang="bg-BG" sz="1400" dirty="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eaLnBrk="1" hangingPunct="1"/>
            <a:endParaRPr lang="ru-RU" altLang="bg-BG" sz="1400" dirty="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eaLnBrk="1" hangingPunct="1"/>
            <a:r>
              <a:rPr lang="ru-RU" altLang="bg-BG" sz="1400" dirty="0">
                <a:solidFill>
                  <a:srgbClr val="003399"/>
                </a:solidFill>
                <a:latin typeface="Verdana" panose="020B0604030504040204" pitchFamily="34" charset="0"/>
                <a:ea typeface="Verdana" panose="020B0604030504040204" pitchFamily="34" charset="0"/>
                <a:cs typeface="Verdana" panose="020B0604030504040204" pitchFamily="34" charset="0"/>
              </a:rPr>
              <a:t>  </a:t>
            </a:r>
            <a:endParaRPr lang="bg-BG" altLang="bg-BG" sz="1400" b="1"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
        <p:nvSpPr>
          <p:cNvPr id="10" name="TextBox 9"/>
          <p:cNvSpPr txBox="1"/>
          <p:nvPr/>
        </p:nvSpPr>
        <p:spPr>
          <a:xfrm>
            <a:off x="2843808" y="2423963"/>
            <a:ext cx="4376403" cy="646331"/>
          </a:xfrm>
          <a:prstGeom prst="rect">
            <a:avLst/>
          </a:prstGeom>
          <a:noFill/>
        </p:spPr>
        <p:txBody>
          <a:bodyPr wrap="square" rtlCol="0">
            <a:spAutoFit/>
          </a:bodyPr>
          <a:lstStyle/>
          <a:p>
            <a:endParaRPr lang="bg-BG" dirty="0" smtClean="0">
              <a:latin typeface="Verdana" panose="020B0604030504040204" pitchFamily="34" charset="0"/>
              <a:ea typeface="Verdana" panose="020B0604030504040204" pitchFamily="34" charset="0"/>
              <a:cs typeface="Verdana" panose="020B0604030504040204" pitchFamily="34" charset="0"/>
            </a:endParaRPr>
          </a:p>
          <a:p>
            <a:r>
              <a:rPr lang="en-GB"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Cooperation criteria </a:t>
            </a:r>
            <a:endParaRPr lang="en-GB" b="1" dirty="0">
              <a:solidFill>
                <a:srgbClr val="003399"/>
              </a:solidFill>
            </a:endParaRPr>
          </a:p>
        </p:txBody>
      </p:sp>
      <p:sp>
        <p:nvSpPr>
          <p:cNvPr id="18" name="TextBox 17"/>
          <p:cNvSpPr txBox="1"/>
          <p:nvPr/>
        </p:nvSpPr>
        <p:spPr>
          <a:xfrm>
            <a:off x="2843808" y="2034558"/>
            <a:ext cx="4376403" cy="369332"/>
          </a:xfrm>
          <a:prstGeom prst="rect">
            <a:avLst/>
          </a:prstGeom>
          <a:noFill/>
        </p:spPr>
        <p:txBody>
          <a:bodyPr wrap="square" rtlCol="0">
            <a:spAutoFit/>
          </a:bodyPr>
          <a:lstStyle/>
          <a:p>
            <a:r>
              <a:rPr lang="en-GB"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Direct cross-border impact </a:t>
            </a:r>
            <a:endParaRPr lang="en-GB" b="1"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
        <p:nvSpPr>
          <p:cNvPr id="13" name="Rectangle 12"/>
          <p:cNvSpPr/>
          <p:nvPr/>
        </p:nvSpPr>
        <p:spPr>
          <a:xfrm>
            <a:off x="2884151" y="3428051"/>
            <a:ext cx="3139001" cy="369332"/>
          </a:xfrm>
          <a:prstGeom prst="rect">
            <a:avLst/>
          </a:prstGeom>
        </p:spPr>
        <p:txBody>
          <a:bodyPr wrap="none">
            <a:spAutoFit/>
          </a:bodyPr>
          <a:lstStyle/>
          <a:p>
            <a:r>
              <a:rPr lang="en-GB"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Eligibility of applicants</a:t>
            </a:r>
            <a:endParaRPr lang="en-GB" b="1"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
        <p:nvSpPr>
          <p:cNvPr id="21" name="Rectangle 20"/>
          <p:cNvSpPr/>
          <p:nvPr/>
        </p:nvSpPr>
        <p:spPr>
          <a:xfrm>
            <a:off x="2884151" y="4148921"/>
            <a:ext cx="2985113" cy="369332"/>
          </a:xfrm>
          <a:prstGeom prst="rect">
            <a:avLst/>
          </a:prstGeom>
        </p:spPr>
        <p:txBody>
          <a:bodyPr wrap="none">
            <a:spAutoFit/>
          </a:bodyPr>
          <a:lstStyle/>
          <a:p>
            <a:r>
              <a:rPr lang="en-GB"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Eligibility of activities</a:t>
            </a:r>
            <a:endParaRPr lang="en-GB" b="1"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
        <p:nvSpPr>
          <p:cNvPr id="22" name="Rectangle 21"/>
          <p:cNvSpPr/>
          <p:nvPr/>
        </p:nvSpPr>
        <p:spPr>
          <a:xfrm>
            <a:off x="2892154" y="4944943"/>
            <a:ext cx="3512500" cy="369332"/>
          </a:xfrm>
          <a:prstGeom prst="rect">
            <a:avLst/>
          </a:prstGeom>
        </p:spPr>
        <p:txBody>
          <a:bodyPr wrap="none">
            <a:spAutoFit/>
          </a:bodyPr>
          <a:lstStyle/>
          <a:p>
            <a:r>
              <a:rPr lang="en-GB"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Eligibility of expenditures</a:t>
            </a:r>
            <a:endParaRPr lang="en-GB" b="1"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grpSp>
        <p:nvGrpSpPr>
          <p:cNvPr id="29" name="Group 28"/>
          <p:cNvGrpSpPr/>
          <p:nvPr/>
        </p:nvGrpSpPr>
        <p:grpSpPr>
          <a:xfrm>
            <a:off x="231644" y="2034558"/>
            <a:ext cx="2088232" cy="3384376"/>
            <a:chOff x="0" y="0"/>
            <a:chExt cx="2294890" cy="3294112"/>
          </a:xfrm>
        </p:grpSpPr>
        <p:pic>
          <p:nvPicPr>
            <p:cNvPr id="30" name="Picture 29" descr="Strichmännchen mit Bleistift mit erledigter Checkliste. Alles abgehakt."/>
            <p:cNvPicPr/>
            <p:nvPr/>
          </p:nvPicPr>
          <p:blipFill>
            <a:blip r:embed="rId5">
              <a:extLst>
                <a:ext uri="{28A0092B-C50C-407E-A947-70E740481C1C}">
                  <a14:useLocalDpi xmlns:a14="http://schemas.microsoft.com/office/drawing/2010/main" val="0"/>
                </a:ext>
              </a:extLst>
            </a:blip>
            <a:srcRect/>
            <a:stretch>
              <a:fillRect/>
            </a:stretch>
          </p:blipFill>
          <p:spPr bwMode="auto">
            <a:xfrm>
              <a:off x="0" y="1008112"/>
              <a:ext cx="2294890" cy="2286000"/>
            </a:xfrm>
            <a:prstGeom prst="rect">
              <a:avLst/>
            </a:prstGeom>
            <a:noFill/>
            <a:ln>
              <a:noFill/>
            </a:ln>
          </p:spPr>
        </p:pic>
        <p:pic>
          <p:nvPicPr>
            <p:cNvPr id="31" name="Picture 30" descr="Strichmännchen mit Bleistift mit erledigter Checkliste. Alles abgehakt."/>
            <p:cNvPicPr/>
            <p:nvPr/>
          </p:nvPicPr>
          <p:blipFill rotWithShape="1">
            <a:blip r:embed="rId5">
              <a:extLst>
                <a:ext uri="{28A0092B-C50C-407E-A947-70E740481C1C}">
                  <a14:useLocalDpi xmlns:a14="http://schemas.microsoft.com/office/drawing/2010/main" val="0"/>
                </a:ext>
              </a:extLst>
            </a:blip>
            <a:srcRect l="65789" t="40382" r="6015" b="3385"/>
            <a:stretch/>
          </p:blipFill>
          <p:spPr bwMode="auto">
            <a:xfrm>
              <a:off x="1512168" y="0"/>
              <a:ext cx="646430" cy="1285240"/>
            </a:xfrm>
            <a:prstGeom prst="rect">
              <a:avLst/>
            </a:prstGeom>
            <a:noFill/>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38451953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ím 11"/>
          <p:cNvSpPr>
            <a:spLocks noGrp="1"/>
          </p:cNvSpPr>
          <p:nvPr>
            <p:ph type="title"/>
          </p:nvPr>
        </p:nvSpPr>
        <p:spPr>
          <a:xfrm>
            <a:off x="457200" y="265212"/>
            <a:ext cx="8229600" cy="1143000"/>
          </a:xfrm>
        </p:spPr>
        <p:txBody>
          <a:bodyPr rtlCol="0">
            <a:normAutofit/>
          </a:bodyPr>
          <a:lstStyle/>
          <a:p>
            <a:pPr eaLnBrk="1" fontAlgn="auto" hangingPunct="1">
              <a:spcAft>
                <a:spcPts val="0"/>
              </a:spcAft>
              <a:defRPr/>
            </a:pPr>
            <a:r>
              <a:rPr lang="en-US" sz="2000" b="1" cap="small" dirty="0" smtClean="0">
                <a:solidFill>
                  <a:srgbClr val="003399"/>
                </a:solidFill>
                <a:latin typeface="Verdana" panose="020B0604030504040204" pitchFamily="34" charset="0"/>
                <a:ea typeface="Verdana" panose="020B0604030504040204" pitchFamily="34" charset="0"/>
                <a:cs typeface="Verdana" panose="020B0604030504040204" pitchFamily="34" charset="0"/>
              </a:rPr>
              <a:t>ELIGIBILITY OF APPLICANTS</a:t>
            </a:r>
          </a:p>
        </p:txBody>
      </p:sp>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sp>
        <p:nvSpPr>
          <p:cNvPr id="5" name="Content Placeholder 4"/>
          <p:cNvSpPr>
            <a:spLocks noGrp="1"/>
          </p:cNvSpPr>
          <p:nvPr>
            <p:ph idx="1"/>
          </p:nvPr>
        </p:nvSpPr>
        <p:spPr>
          <a:xfrm>
            <a:off x="3491880" y="1604341"/>
            <a:ext cx="5374727" cy="3887985"/>
          </a:xfrm>
        </p:spPr>
        <p:txBody>
          <a:bodyPr/>
          <a:lstStyle/>
          <a:p>
            <a:pPr marL="0" lvl="0" indent="0" algn="just" eaLnBrk="1" hangingPunct="1">
              <a:spcBef>
                <a:spcPct val="0"/>
              </a:spcBef>
              <a:buNone/>
            </a:pPr>
            <a:endParaRPr lang="bg-BG" altLang="bg-BG" sz="1600" dirty="0" smtClean="0">
              <a:solidFill>
                <a:srgbClr val="003399"/>
              </a:solidFill>
              <a:latin typeface="Calibri" pitchFamily="34" charset="0"/>
              <a:ea typeface="SimSun" pitchFamily="2" charset="-122"/>
              <a:cs typeface="Arial" pitchFamily="34" charset="0"/>
            </a:endParaRPr>
          </a:p>
          <a:p>
            <a:pPr lvl="0" algn="just" eaLnBrk="1" hangingPunct="1">
              <a:spcBef>
                <a:spcPct val="0"/>
              </a:spcBef>
              <a:buFont typeface="Wingdings" panose="05000000000000000000" pitchFamily="2" charset="2"/>
              <a:buChar char="ü"/>
            </a:pPr>
            <a:r>
              <a:rPr lang="en-GB" altLang="bg-BG"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Be legally established organizations (legal persons)</a:t>
            </a:r>
            <a:r>
              <a:rPr lang="en-GB" altLang="bg-BG"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t>
            </a:r>
          </a:p>
          <a:p>
            <a:pPr marL="0" lvl="0" indent="0" algn="just" eaLnBrk="1" hangingPunct="1">
              <a:spcBef>
                <a:spcPct val="0"/>
              </a:spcBef>
              <a:buNone/>
            </a:pPr>
            <a:endParaRPr lang="en-GB" altLang="bg-BG" sz="1600" b="1" dirty="0" smtClean="0">
              <a:solidFill>
                <a:srgbClr val="003399"/>
              </a:solidFill>
              <a:latin typeface="Calibri" pitchFamily="34" charset="0"/>
              <a:ea typeface="SimSun" pitchFamily="2" charset="-122"/>
              <a:cs typeface="Arial" pitchFamily="34" charset="0"/>
            </a:endParaRPr>
          </a:p>
          <a:p>
            <a:pPr lvl="0" algn="just" eaLnBrk="1" hangingPunct="1">
              <a:spcBef>
                <a:spcPct val="0"/>
              </a:spcBef>
              <a:buFont typeface="Wingdings" panose="05000000000000000000" pitchFamily="2" charset="2"/>
              <a:buChar char="ü"/>
            </a:pPr>
            <a:r>
              <a:rPr lang="en-GB" altLang="bg-BG"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Be registered in the eligible cross-border region </a:t>
            </a:r>
            <a:r>
              <a:rPr lang="en-GB" altLang="bg-BG"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between Bulgaria and Turkey;</a:t>
            </a:r>
          </a:p>
          <a:p>
            <a:pPr lvl="0" algn="just" eaLnBrk="1" hangingPunct="1">
              <a:spcBef>
                <a:spcPct val="0"/>
              </a:spcBef>
              <a:buFont typeface="Wingdings" panose="05000000000000000000" pitchFamily="2" charset="2"/>
              <a:buChar char="ü"/>
            </a:pPr>
            <a:endParaRPr lang="bg-BG" altLang="bg-BG" sz="1500" b="1"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marL="0" lvl="0" indent="0" algn="just" eaLnBrk="1" hangingPunct="1">
              <a:spcBef>
                <a:spcPct val="0"/>
              </a:spcBef>
              <a:buNone/>
            </a:pPr>
            <a:endParaRPr lang="bg-BG" altLang="bg-BG" sz="1600" dirty="0" smtClean="0">
              <a:solidFill>
                <a:srgbClr val="003399"/>
              </a:solidFill>
              <a:latin typeface="Calibri" pitchFamily="34" charset="0"/>
              <a:ea typeface="SimSun" pitchFamily="2" charset="-122"/>
              <a:cs typeface="Arial" pitchFamily="34" charset="0"/>
            </a:endParaRPr>
          </a:p>
          <a:p>
            <a:pPr marL="0" lvl="0" indent="0" algn="just" eaLnBrk="1" hangingPunct="1">
              <a:spcBef>
                <a:spcPct val="0"/>
              </a:spcBef>
              <a:buFont typeface="Wingdings" pitchFamily="2" charset="2"/>
              <a:buChar char="ü"/>
            </a:pPr>
            <a:endParaRPr lang="bg-BG" altLang="bg-BG" sz="1600" dirty="0" smtClean="0">
              <a:solidFill>
                <a:srgbClr val="003399"/>
              </a:solidFill>
              <a:latin typeface="Calibri" pitchFamily="34" charset="0"/>
              <a:ea typeface="SimSun" pitchFamily="2" charset="-122"/>
              <a:cs typeface="Arial" pitchFamily="34" charset="0"/>
            </a:endParaRPr>
          </a:p>
          <a:p>
            <a:pPr marL="457200" lvl="1" indent="0" algn="just" eaLnBrk="1" hangingPunct="1">
              <a:spcBef>
                <a:spcPct val="0"/>
              </a:spcBef>
              <a:buNone/>
            </a:pPr>
            <a:endParaRPr lang="bg-BG" altLang="bg-BG" sz="1600" dirty="0" smtClean="0">
              <a:solidFill>
                <a:srgbClr val="003399"/>
              </a:solidFill>
              <a:latin typeface="Calibri" pitchFamily="34" charset="0"/>
              <a:ea typeface="SimSun" pitchFamily="2" charset="-122"/>
              <a:cs typeface="Arial" pitchFamily="34" charset="0"/>
            </a:endParaRPr>
          </a:p>
          <a:p>
            <a:pPr marL="457200" lvl="1" indent="0" algn="just" eaLnBrk="1" hangingPunct="1">
              <a:spcBef>
                <a:spcPct val="0"/>
              </a:spcBef>
              <a:buNone/>
            </a:pPr>
            <a:endParaRPr lang="bg-BG" altLang="bg-BG" sz="1600" dirty="0" smtClean="0">
              <a:solidFill>
                <a:srgbClr val="003399"/>
              </a:solidFill>
              <a:latin typeface="Calibri" pitchFamily="34" charset="0"/>
              <a:ea typeface="SimSun" pitchFamily="2" charset="-122"/>
              <a:cs typeface="Arial" pitchFamily="34" charset="0"/>
            </a:endParaRPr>
          </a:p>
          <a:p>
            <a:pPr lvl="0" algn="just" eaLnBrk="1" hangingPunct="1">
              <a:spcBef>
                <a:spcPct val="0"/>
              </a:spcBef>
              <a:buFont typeface="Wingdings" panose="05000000000000000000" pitchFamily="2" charset="2"/>
              <a:buChar char="ü"/>
            </a:pPr>
            <a:r>
              <a:rPr lang="en-GB" altLang="bg-BG"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Be</a:t>
            </a:r>
            <a:r>
              <a:rPr lang="en-GB" altLang="bg-BG"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a:t>
            </a:r>
            <a:r>
              <a:rPr lang="en-GB" altLang="bg-BG"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non-profit </a:t>
            </a:r>
            <a:r>
              <a:rPr lang="en-GB" altLang="bg-BG"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making organizations;</a:t>
            </a:r>
          </a:p>
          <a:p>
            <a:pPr marL="0" lvl="0" indent="0" algn="just" eaLnBrk="1" hangingPunct="1">
              <a:spcBef>
                <a:spcPct val="0"/>
              </a:spcBef>
              <a:buNone/>
            </a:pPr>
            <a:endParaRPr lang="en-GB" altLang="bg-BG"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lvl="0" algn="just" eaLnBrk="1" hangingPunct="1">
              <a:spcBef>
                <a:spcPct val="0"/>
              </a:spcBef>
              <a:buFont typeface="Wingdings" panose="05000000000000000000" pitchFamily="2" charset="2"/>
              <a:buChar char="ü"/>
            </a:pPr>
            <a:r>
              <a:rPr lang="en-GB" altLang="bg-BG"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Be directly responsible</a:t>
            </a:r>
            <a:r>
              <a:rPr lang="en-GB" altLang="bg-BG"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a:t>
            </a:r>
            <a:r>
              <a:rPr lang="en-GB" altLang="bg-BG"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for the preparation and management </a:t>
            </a:r>
            <a:r>
              <a:rPr lang="en-GB" altLang="bg-BG"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of the action.</a:t>
            </a:r>
          </a:p>
          <a:p>
            <a:pPr marL="0" indent="0" algn="just">
              <a:buNone/>
            </a:pPr>
            <a:endParaRPr lang="en-US" sz="14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2" name="TextBox 1"/>
          <p:cNvSpPr txBox="1"/>
          <p:nvPr/>
        </p:nvSpPr>
        <p:spPr>
          <a:xfrm>
            <a:off x="3742722" y="3163614"/>
            <a:ext cx="5338065" cy="769441"/>
          </a:xfrm>
          <a:prstGeom prst="rect">
            <a:avLst/>
          </a:prstGeom>
          <a:gradFill flip="none" rotWithShape="1">
            <a:gsLst>
              <a:gs pos="0">
                <a:srgbClr val="F2FBD5">
                  <a:shade val="30000"/>
                  <a:satMod val="115000"/>
                </a:srgbClr>
              </a:gs>
              <a:gs pos="50000">
                <a:srgbClr val="F2FBD5">
                  <a:shade val="67500"/>
                  <a:satMod val="115000"/>
                </a:srgbClr>
              </a:gs>
              <a:gs pos="100000">
                <a:srgbClr val="F2FBD5">
                  <a:shade val="100000"/>
                  <a:satMod val="115000"/>
                </a:srgbClr>
              </a:gs>
            </a:gsLst>
            <a:lin ang="8100000" scaled="1"/>
            <a:tileRect/>
          </a:gradFill>
          <a:ln>
            <a:noFill/>
          </a:ln>
          <a:effectLst/>
          <a:scene3d>
            <a:camera prst="orthographicFront">
              <a:rot lat="0" lon="0" rev="0"/>
            </a:camera>
            <a:lightRig rig="chilly" dir="t">
              <a:rot lat="0" lon="0" rev="18480000"/>
            </a:lightRig>
          </a:scene3d>
          <a:sp3d prstMaterial="clear">
            <a:bevelT h="63500"/>
          </a:sp3d>
        </p:spPr>
        <p:style>
          <a:lnRef idx="2">
            <a:schemeClr val="accent1"/>
          </a:lnRef>
          <a:fillRef idx="1">
            <a:schemeClr val="lt1"/>
          </a:fillRef>
          <a:effectRef idx="0">
            <a:schemeClr val="accent1"/>
          </a:effectRef>
          <a:fontRef idx="minor">
            <a:schemeClr val="dk1"/>
          </a:fontRef>
        </p:style>
        <p:txBody>
          <a:bodyPr wrap="square" rtlCol="0">
            <a:spAutoFit/>
          </a:bodyPr>
          <a:lstStyle/>
          <a:p>
            <a:pPr algn="just"/>
            <a:r>
              <a:rPr lang="en-GB" sz="11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Exception: national/regional public authorities whose area of competence extends to the eligible area of the programme, or structures of central public authorities located in the eligible cross border region which cannot be registered as legal entities.</a:t>
            </a:r>
            <a:endParaRPr lang="en-GB" sz="11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
        <p:nvSpPr>
          <p:cNvPr id="7" name="Rectangle 6"/>
          <p:cNvSpPr/>
          <p:nvPr/>
        </p:nvSpPr>
        <p:spPr>
          <a:xfrm>
            <a:off x="330120" y="2636912"/>
            <a:ext cx="2945735" cy="1077218"/>
          </a:xfrm>
          <a:prstGeom prst="rect">
            <a:avLst/>
          </a:prstGeom>
          <a:solidFill>
            <a:srgbClr val="F2FBD5"/>
          </a:solidFill>
          <a:ln w="3175">
            <a:solidFill>
              <a:srgbClr val="003399"/>
            </a:solidFill>
          </a:ln>
          <a:effectLst>
            <a:glow rad="101600">
              <a:schemeClr val="accent3">
                <a:satMod val="175000"/>
                <a:alpha val="40000"/>
              </a:schemeClr>
            </a:glow>
            <a:outerShdw blurRad="50800" dist="38100" dir="18900000" algn="bl" rotWithShape="0">
              <a:prstClr val="black">
                <a:alpha val="40000"/>
              </a:prstClr>
            </a:outerShdw>
          </a:effectLst>
        </p:spPr>
        <p:txBody>
          <a:bodyPr wrap="square">
            <a:spAutoFit/>
          </a:bodyPr>
          <a:lstStyle/>
          <a:p>
            <a:r>
              <a:rPr lang="en-GB" sz="1600" dirty="0" smtClean="0">
                <a:solidFill>
                  <a:srgbClr val="003399"/>
                </a:solidFill>
              </a:rPr>
              <a:t>All partners involved in project should fulfil the following cumulative criteria:</a:t>
            </a:r>
          </a:p>
          <a:p>
            <a:endParaRPr lang="bg-BG" sz="1600" dirty="0">
              <a:solidFill>
                <a:srgbClr val="003399"/>
              </a:solidFill>
            </a:endParaRPr>
          </a:p>
        </p:txBody>
      </p:sp>
      <p:pic>
        <p:nvPicPr>
          <p:cNvPr id="21"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3608" y="3933056"/>
            <a:ext cx="1698364" cy="174307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540538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ím 11"/>
          <p:cNvSpPr>
            <a:spLocks noGrp="1"/>
          </p:cNvSpPr>
          <p:nvPr>
            <p:ph type="title"/>
          </p:nvPr>
        </p:nvSpPr>
        <p:spPr>
          <a:xfrm>
            <a:off x="457200" y="528845"/>
            <a:ext cx="8229600" cy="667908"/>
          </a:xfrm>
        </p:spPr>
        <p:txBody>
          <a:bodyPr rtlCol="0">
            <a:normAutofit/>
          </a:bodyPr>
          <a:lstStyle/>
          <a:p>
            <a:pPr eaLnBrk="1" fontAlgn="auto" hangingPunct="1">
              <a:spcAft>
                <a:spcPts val="0"/>
              </a:spcAft>
              <a:defRPr/>
            </a:pPr>
            <a:r>
              <a:rPr lang="en-US" sz="2000" b="1" cap="small" dirty="0">
                <a:solidFill>
                  <a:srgbClr val="003399"/>
                </a:solidFill>
                <a:latin typeface="Verdana" panose="020B0604030504040204" pitchFamily="34" charset="0"/>
                <a:ea typeface="Verdana" panose="020B0604030504040204" pitchFamily="34" charset="0"/>
                <a:cs typeface="Verdana" panose="020B0604030504040204" pitchFamily="34" charset="0"/>
              </a:rPr>
              <a:t>ELIGIBILITY OF APPLICANTS</a:t>
            </a:r>
            <a:endParaRPr lang="en-US" sz="2000" b="1" cap="small"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22" name="Content Placeholder 4"/>
          <p:cNvSpPr txBox="1">
            <a:spLocks/>
          </p:cNvSpPr>
          <p:nvPr/>
        </p:nvSpPr>
        <p:spPr>
          <a:xfrm>
            <a:off x="1691680" y="1741531"/>
            <a:ext cx="6596136" cy="4680297"/>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just">
              <a:spcBef>
                <a:spcPct val="0"/>
              </a:spcBef>
            </a:pPr>
            <a:r>
              <a:rPr lang="en-GB" altLang="bg-BG"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Every project must include </a:t>
            </a:r>
            <a:r>
              <a:rPr lang="en-GB" altLang="bg-BG"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at least one partner from each side of the border </a:t>
            </a:r>
            <a:r>
              <a:rPr lang="en-GB" altLang="bg-BG"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region; </a:t>
            </a:r>
          </a:p>
          <a:p>
            <a:pPr algn="just">
              <a:spcBef>
                <a:spcPct val="0"/>
              </a:spcBef>
            </a:pPr>
            <a:endParaRPr lang="en-GB" altLang="bg-BG"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a:spcBef>
                <a:spcPct val="0"/>
              </a:spcBef>
            </a:pPr>
            <a:endParaRPr lang="en-GB" altLang="bg-BG"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a:spcBef>
                <a:spcPct val="0"/>
              </a:spcBef>
            </a:pPr>
            <a:r>
              <a:rPr lang="en-GB" altLang="bg-BG"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 </a:t>
            </a:r>
            <a:r>
              <a:rPr lang="en-GB" altLang="bg-BG"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Lead partner </a:t>
            </a:r>
            <a:r>
              <a:rPr lang="en-GB" altLang="bg-BG"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must be appointed among all project partners;</a:t>
            </a:r>
          </a:p>
          <a:p>
            <a:pPr algn="just">
              <a:spcBef>
                <a:spcPct val="0"/>
              </a:spcBef>
            </a:pPr>
            <a:endParaRPr lang="en-GB" altLang="bg-BG"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a:spcBef>
                <a:spcPct val="0"/>
              </a:spcBef>
            </a:pPr>
            <a:endParaRPr lang="en-GB" altLang="bg-BG"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a:spcBef>
                <a:spcPct val="0"/>
              </a:spcBef>
            </a:pPr>
            <a:r>
              <a:rPr lang="en-GB" altLang="bg-BG"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 </a:t>
            </a:r>
            <a:r>
              <a:rPr lang="en-GB" altLang="bg-BG"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Lead Partner must be registered </a:t>
            </a:r>
            <a:r>
              <a:rPr lang="en-GB" altLang="bg-BG"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within the eligible border region </a:t>
            </a:r>
            <a:r>
              <a:rPr lang="en-GB" altLang="bg-BG"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at least 12 months before </a:t>
            </a:r>
            <a:r>
              <a:rPr lang="en-GB" altLang="bg-BG"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 deadline for submission of project proposals;</a:t>
            </a:r>
          </a:p>
          <a:p>
            <a:pPr algn="just">
              <a:spcBef>
                <a:spcPct val="0"/>
              </a:spcBef>
            </a:pPr>
            <a:endParaRPr lang="en-GB" altLang="bg-BG"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a:spcBef>
                <a:spcPct val="0"/>
              </a:spcBef>
            </a:pPr>
            <a:r>
              <a:rPr lang="en-GB" altLang="bg-BG"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An institution/organization may submit maximum </a:t>
            </a:r>
            <a:r>
              <a:rPr lang="en-GB" altLang="bg-BG"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one project proposal as a Lead Partner;</a:t>
            </a:r>
          </a:p>
          <a:p>
            <a:pPr algn="just">
              <a:spcBef>
                <a:spcPct val="0"/>
              </a:spcBef>
            </a:pPr>
            <a:endParaRPr lang="en-GB" altLang="bg-BG"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a:spcBef>
                <a:spcPct val="0"/>
              </a:spcBef>
            </a:pPr>
            <a:endParaRPr lang="en-GB" altLang="bg-BG"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a:spcBef>
                <a:spcPct val="0"/>
              </a:spcBef>
            </a:pPr>
            <a:r>
              <a:rPr lang="en-GB" altLang="bg-BG"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An institution/organization may participate in no more than </a:t>
            </a:r>
            <a:r>
              <a:rPr lang="en-GB" altLang="bg-BG"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3 (three) project proposals as a partner</a:t>
            </a:r>
            <a:r>
              <a:rPr lang="en-GB" altLang="bg-BG"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a:t>
            </a:r>
          </a:p>
          <a:p>
            <a:pPr algn="just">
              <a:spcBef>
                <a:spcPct val="0"/>
              </a:spcBef>
            </a:pPr>
            <a:endParaRPr lang="en-GB" altLang="bg-BG"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algn="just">
              <a:spcBef>
                <a:spcPct val="0"/>
              </a:spcBef>
            </a:pPr>
            <a:r>
              <a:rPr lang="en-GB" altLang="bg-BG"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 maximum number of partners </a:t>
            </a:r>
            <a:r>
              <a:rPr lang="en-GB" altLang="bg-BG"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in a project shall not exceed </a:t>
            </a:r>
            <a:r>
              <a:rPr lang="en-GB" altLang="bg-BG"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five (5) </a:t>
            </a:r>
            <a:r>
              <a:rPr lang="en-GB" altLang="bg-BG"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including the Lead Partner</a:t>
            </a:r>
            <a:r>
              <a:rPr lang="en-GB" altLang="bg-BG" sz="14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t>
            </a:r>
          </a:p>
          <a:p>
            <a:pPr algn="just"/>
            <a:endParaRPr lang="en-US" sz="1400" dirty="0">
              <a:solidFill>
                <a:srgbClr val="003399"/>
              </a:solidFill>
              <a:latin typeface="Verdana" panose="020B0604030504040204" pitchFamily="34" charset="0"/>
              <a:ea typeface="Verdana" panose="020B0604030504040204" pitchFamily="34" charset="0"/>
              <a:cs typeface="Verdana" panose="020B0604030504040204" pitchFamily="34" charset="0"/>
            </a:endParaRPr>
          </a:p>
        </p:txBody>
      </p:sp>
      <p:sp>
        <p:nvSpPr>
          <p:cNvPr id="23" name="Oval 22"/>
          <p:cNvSpPr/>
          <p:nvPr/>
        </p:nvSpPr>
        <p:spPr>
          <a:xfrm>
            <a:off x="860468" y="5589240"/>
            <a:ext cx="608074" cy="608074"/>
          </a:xfrm>
          <a:prstGeom prst="ellipse">
            <a:avLst/>
          </a:prstGeom>
          <a:no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7030A0"/>
                </a:solidFill>
                <a:latin typeface="Arial Black" panose="020B0A04020102020204" pitchFamily="34" charset="0"/>
              </a:rPr>
              <a:t>5</a:t>
            </a:r>
            <a:endParaRPr lang="bg-BG" sz="1600" dirty="0">
              <a:solidFill>
                <a:srgbClr val="7030A0"/>
              </a:solidFill>
              <a:latin typeface="Arial Black" panose="020B0A04020102020204" pitchFamily="34" charset="0"/>
            </a:endParaRPr>
          </a:p>
        </p:txBody>
      </p:sp>
      <p:sp>
        <p:nvSpPr>
          <p:cNvPr id="24" name="Oval 23"/>
          <p:cNvSpPr/>
          <p:nvPr/>
        </p:nvSpPr>
        <p:spPr>
          <a:xfrm>
            <a:off x="803268" y="4081679"/>
            <a:ext cx="608074" cy="608074"/>
          </a:xfrm>
          <a:prstGeom prst="ellipse">
            <a:avLst/>
          </a:prstGeom>
          <a:no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rgbClr val="7030A0"/>
                </a:solidFill>
                <a:latin typeface="Arial Black" panose="020B0A04020102020204" pitchFamily="34" charset="0"/>
              </a:rPr>
              <a:t>1</a:t>
            </a:r>
            <a:endParaRPr lang="bg-BG" sz="1600" dirty="0">
              <a:solidFill>
                <a:srgbClr val="7030A0"/>
              </a:solidFill>
              <a:latin typeface="Arial Black" panose="020B0A04020102020204" pitchFamily="34" charset="0"/>
            </a:endParaRPr>
          </a:p>
        </p:txBody>
      </p:sp>
      <p:sp>
        <p:nvSpPr>
          <p:cNvPr id="25" name="Oval 24"/>
          <p:cNvSpPr/>
          <p:nvPr/>
        </p:nvSpPr>
        <p:spPr>
          <a:xfrm>
            <a:off x="832451" y="4869160"/>
            <a:ext cx="608074" cy="608074"/>
          </a:xfrm>
          <a:prstGeom prst="ellipse">
            <a:avLst/>
          </a:prstGeom>
          <a:no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rgbClr val="7030A0"/>
                </a:solidFill>
                <a:latin typeface="Arial Black" panose="020B0A04020102020204" pitchFamily="34" charset="0"/>
              </a:rPr>
              <a:t>3</a:t>
            </a:r>
            <a:endParaRPr lang="bg-BG" sz="1600" dirty="0">
              <a:solidFill>
                <a:srgbClr val="7030A0"/>
              </a:solidFill>
              <a:latin typeface="Arial Black" panose="020B0A04020102020204" pitchFamily="34" charset="0"/>
            </a:endParaRPr>
          </a:p>
        </p:txBody>
      </p:sp>
      <p:sp>
        <p:nvSpPr>
          <p:cNvPr id="26" name="Oval 25"/>
          <p:cNvSpPr/>
          <p:nvPr/>
        </p:nvSpPr>
        <p:spPr>
          <a:xfrm>
            <a:off x="823889" y="3284985"/>
            <a:ext cx="608074" cy="608074"/>
          </a:xfrm>
          <a:prstGeom prst="ellipse">
            <a:avLst/>
          </a:prstGeom>
          <a:no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rgbClr val="7030A0"/>
                </a:solidFill>
                <a:latin typeface="Arial Black" panose="020B0A04020102020204" pitchFamily="34" charset="0"/>
              </a:rPr>
              <a:t>12</a:t>
            </a:r>
            <a:endParaRPr lang="bg-BG" sz="1400" dirty="0">
              <a:solidFill>
                <a:srgbClr val="7030A0"/>
              </a:solidFill>
              <a:latin typeface="Arial Black" panose="020B0A04020102020204" pitchFamily="34" charset="0"/>
            </a:endParaRPr>
          </a:p>
        </p:txBody>
      </p:sp>
      <p:sp>
        <p:nvSpPr>
          <p:cNvPr id="27" name="Oval 26"/>
          <p:cNvSpPr/>
          <p:nvPr/>
        </p:nvSpPr>
        <p:spPr>
          <a:xfrm>
            <a:off x="823889" y="2514892"/>
            <a:ext cx="608074" cy="608074"/>
          </a:xfrm>
          <a:prstGeom prst="ellipse">
            <a:avLst/>
          </a:prstGeom>
          <a:noFill/>
          <a:ln w="57150">
            <a:solidFill>
              <a:srgbClr val="98C2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rgbClr val="006600"/>
                </a:solidFill>
                <a:latin typeface="Arial Black" panose="020B0A04020102020204" pitchFamily="34" charset="0"/>
              </a:rPr>
              <a:t>LP</a:t>
            </a:r>
            <a:endParaRPr lang="bg-BG" sz="1200" dirty="0">
              <a:solidFill>
                <a:srgbClr val="006600"/>
              </a:solidFill>
              <a:latin typeface="Arial Black" panose="020B0A04020102020204" pitchFamily="34" charset="0"/>
            </a:endParaRPr>
          </a:p>
        </p:txBody>
      </p:sp>
      <p:sp>
        <p:nvSpPr>
          <p:cNvPr id="28" name="Oval 27"/>
          <p:cNvSpPr/>
          <p:nvPr/>
        </p:nvSpPr>
        <p:spPr>
          <a:xfrm>
            <a:off x="803268" y="1744030"/>
            <a:ext cx="608074" cy="608074"/>
          </a:xfrm>
          <a:prstGeom prst="ellipse">
            <a:avLst/>
          </a:prstGeom>
          <a:noFill/>
          <a:ln w="57150">
            <a:solidFill>
              <a:srgbClr val="98C2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smtClean="0">
                <a:solidFill>
                  <a:srgbClr val="006600"/>
                </a:solidFill>
                <a:latin typeface="Arial Black" panose="020B0A04020102020204" pitchFamily="34" charset="0"/>
              </a:rPr>
              <a:t>BG</a:t>
            </a:r>
            <a:r>
              <a:rPr lang="en-US" sz="1050" dirty="0" smtClean="0">
                <a:solidFill>
                  <a:srgbClr val="003399"/>
                </a:solidFill>
                <a:latin typeface="Arial Black" panose="020B0A04020102020204" pitchFamily="34" charset="0"/>
              </a:rPr>
              <a:t>TR</a:t>
            </a:r>
            <a:endParaRPr lang="bg-BG" sz="1050" dirty="0">
              <a:solidFill>
                <a:srgbClr val="003399"/>
              </a:solidFill>
              <a:latin typeface="Arial Black" panose="020B0A04020102020204" pitchFamily="34" charset="0"/>
            </a:endParaRPr>
          </a:p>
        </p:txBody>
      </p:sp>
      <p:sp>
        <p:nvSpPr>
          <p:cNvPr id="29" name="Left Brace 28"/>
          <p:cNvSpPr/>
          <p:nvPr/>
        </p:nvSpPr>
        <p:spPr>
          <a:xfrm>
            <a:off x="467544" y="1628800"/>
            <a:ext cx="260672" cy="4761387"/>
          </a:xfrm>
          <a:prstGeom prst="leftBrace">
            <a:avLst>
              <a:gd name="adj1" fmla="val 53316"/>
              <a:gd name="adj2" fmla="val 50259"/>
            </a:avLst>
          </a:prstGeom>
          <a:gradFill>
            <a:gsLst>
              <a:gs pos="0">
                <a:srgbClr val="98C222"/>
              </a:gs>
              <a:gs pos="31000">
                <a:schemeClr val="accent1">
                  <a:tint val="44500"/>
                  <a:satMod val="160000"/>
                </a:schemeClr>
              </a:gs>
              <a:gs pos="100000">
                <a:srgbClr val="7030A0"/>
              </a:gs>
            </a:gsLst>
            <a:lin ang="5400000" scaled="0"/>
          </a:gradFill>
          <a:ln w="28575">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bg-BG" dirty="0"/>
          </a:p>
        </p:txBody>
      </p:sp>
    </p:spTree>
    <p:extLst>
      <p:ext uri="{BB962C8B-B14F-4D97-AF65-F5344CB8AC3E}">
        <p14:creationId xmlns:p14="http://schemas.microsoft.com/office/powerpoint/2010/main" val="1153079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ím 11"/>
          <p:cNvSpPr>
            <a:spLocks noGrp="1"/>
          </p:cNvSpPr>
          <p:nvPr>
            <p:ph type="title"/>
          </p:nvPr>
        </p:nvSpPr>
        <p:spPr>
          <a:xfrm>
            <a:off x="457200" y="265212"/>
            <a:ext cx="8229600" cy="1143000"/>
          </a:xfrm>
        </p:spPr>
        <p:txBody>
          <a:bodyPr rtlCol="0">
            <a:normAutofit/>
          </a:bodyPr>
          <a:lstStyle/>
          <a:p>
            <a:pPr eaLnBrk="1" fontAlgn="auto" hangingPunct="1">
              <a:spcAft>
                <a:spcPts val="0"/>
              </a:spcAft>
              <a:defRPr/>
            </a:pPr>
            <a:r>
              <a:rPr lang="en-US" sz="2400" b="1" cap="small" dirty="0" smtClean="0">
                <a:solidFill>
                  <a:srgbClr val="003399"/>
                </a:solidFill>
                <a:latin typeface="Verdana" pitchFamily="34" charset="0"/>
              </a:rPr>
              <a:t> </a:t>
            </a:r>
            <a:r>
              <a:rPr lang="en-US" sz="2000" b="1" cap="small" dirty="0" smtClean="0">
                <a:solidFill>
                  <a:srgbClr val="003399"/>
                </a:solidFill>
                <a:latin typeface="+mn-lt"/>
              </a:rPr>
              <a:t>ELIGIBILITY OF EXPENDITURES</a:t>
            </a:r>
          </a:p>
        </p:txBody>
      </p:sp>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sp>
        <p:nvSpPr>
          <p:cNvPr id="5" name="Content Placeholder 4"/>
          <p:cNvSpPr>
            <a:spLocks noGrp="1"/>
          </p:cNvSpPr>
          <p:nvPr>
            <p:ph idx="1"/>
          </p:nvPr>
        </p:nvSpPr>
        <p:spPr>
          <a:xfrm>
            <a:off x="683970" y="2432116"/>
            <a:ext cx="3599595" cy="3528392"/>
          </a:xfrm>
          <a:ln>
            <a:solidFill>
              <a:srgbClr val="003399"/>
            </a:solidFill>
            <a:prstDash val="sysDot"/>
          </a:ln>
        </p:spPr>
        <p:txBody>
          <a:bodyPr/>
          <a:lstStyle/>
          <a:p>
            <a:pPr marL="0" lvl="0" indent="0" algn="just" eaLnBrk="1" hangingPunct="1">
              <a:spcBef>
                <a:spcPct val="0"/>
              </a:spcBef>
              <a:spcAft>
                <a:spcPts val="600"/>
              </a:spcAft>
              <a:buNone/>
            </a:pPr>
            <a:r>
              <a:rPr lang="en-GB" altLang="bg-BG" sz="11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Eligible expenditures </a:t>
            </a:r>
            <a:r>
              <a:rPr lang="en-GB" altLang="bg-BG" sz="11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for financial support:</a:t>
            </a:r>
          </a:p>
          <a:p>
            <a:pPr lvl="0" algn="just" eaLnBrk="1" hangingPunct="1">
              <a:spcBef>
                <a:spcPct val="0"/>
              </a:spcBef>
              <a:spcAft>
                <a:spcPts val="600"/>
              </a:spcAft>
              <a:buFont typeface="Wingdings" panose="05000000000000000000" pitchFamily="2" charset="2"/>
              <a:buChar char="ü"/>
            </a:pPr>
            <a:r>
              <a:rPr lang="en-GB" altLang="bg-BG" sz="11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be necessary for carrying out the action and must comply with the </a:t>
            </a:r>
            <a:r>
              <a:rPr lang="en-GB" altLang="bg-BG" sz="11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principles of sound financial management</a:t>
            </a:r>
            <a:r>
              <a:rPr lang="en-GB" altLang="bg-BG" sz="11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t>
            </a:r>
          </a:p>
          <a:p>
            <a:pPr lvl="0" algn="just" eaLnBrk="1" hangingPunct="1">
              <a:spcBef>
                <a:spcPct val="0"/>
              </a:spcBef>
              <a:spcAft>
                <a:spcPts val="600"/>
              </a:spcAft>
              <a:buFont typeface="Wingdings" panose="05000000000000000000" pitchFamily="2" charset="2"/>
              <a:buChar char="ü"/>
            </a:pPr>
            <a:r>
              <a:rPr lang="en-GB" altLang="bg-BG" sz="11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have been stipulated in the project budget;</a:t>
            </a:r>
          </a:p>
          <a:p>
            <a:pPr lvl="0" algn="just" eaLnBrk="1" hangingPunct="1">
              <a:spcBef>
                <a:spcPct val="0"/>
              </a:spcBef>
              <a:spcAft>
                <a:spcPts val="600"/>
              </a:spcAft>
              <a:buFont typeface="Wingdings" panose="05000000000000000000" pitchFamily="2" charset="2"/>
              <a:buChar char="ü"/>
            </a:pPr>
            <a:r>
              <a:rPr lang="en-GB" altLang="bg-BG" sz="11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have actually been incurred during the implementing period for the actions defined in the application form;</a:t>
            </a:r>
          </a:p>
          <a:p>
            <a:pPr lvl="0" algn="just" eaLnBrk="1" hangingPunct="1">
              <a:spcBef>
                <a:spcPct val="0"/>
              </a:spcBef>
              <a:spcAft>
                <a:spcPts val="600"/>
              </a:spcAft>
              <a:buFont typeface="Wingdings" panose="05000000000000000000" pitchFamily="2" charset="2"/>
              <a:buChar char="ü"/>
            </a:pPr>
            <a:r>
              <a:rPr lang="en-GB" altLang="bg-BG" sz="11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be verified as eligible </a:t>
            </a:r>
            <a:r>
              <a:rPr lang="en-GB" altLang="bg-BG" sz="11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by the controllers;</a:t>
            </a:r>
          </a:p>
          <a:p>
            <a:pPr lvl="0" algn="just" eaLnBrk="1" hangingPunct="1">
              <a:spcBef>
                <a:spcPct val="0"/>
              </a:spcBef>
              <a:spcAft>
                <a:spcPts val="600"/>
              </a:spcAft>
              <a:buFont typeface="Wingdings" panose="05000000000000000000" pitchFamily="2" charset="2"/>
              <a:buChar char="ü"/>
            </a:pPr>
            <a:r>
              <a:rPr lang="en-GB" altLang="bg-BG" sz="11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be in line with the provisions of the </a:t>
            </a:r>
            <a:r>
              <a:rPr lang="en-GB" altLang="bg-BG" sz="11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subsidy contract, European and national legislation</a:t>
            </a:r>
            <a:r>
              <a:rPr lang="en-GB" altLang="bg-BG" sz="11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t>
            </a:r>
          </a:p>
          <a:p>
            <a:pPr lvl="0" algn="just" eaLnBrk="1" hangingPunct="1">
              <a:spcBef>
                <a:spcPct val="0"/>
              </a:spcBef>
              <a:spcAft>
                <a:spcPts val="600"/>
              </a:spcAft>
              <a:buFont typeface="Wingdings" panose="05000000000000000000" pitchFamily="2" charset="2"/>
              <a:buChar char="ü"/>
            </a:pPr>
            <a:r>
              <a:rPr lang="en-GB" altLang="bg-BG" sz="11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have not been subject to financing from any </a:t>
            </a:r>
            <a:r>
              <a:rPr lang="en-GB" altLang="bg-BG" sz="11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other public funds</a:t>
            </a:r>
            <a:r>
              <a:rPr lang="en-GB" altLang="bg-BG" sz="11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t>
            </a:r>
            <a:endParaRPr lang="en-GB" sz="12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marL="0" indent="0" algn="just">
              <a:buNone/>
            </a:pPr>
            <a:endParaRPr lang="en-GB" sz="1600" dirty="0">
              <a:solidFill>
                <a:srgbClr val="003399"/>
              </a:solidFill>
            </a:endParaRPr>
          </a:p>
        </p:txBody>
      </p:sp>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9" name="Content Placeholder 4"/>
          <p:cNvSpPr txBox="1">
            <a:spLocks/>
          </p:cNvSpPr>
          <p:nvPr/>
        </p:nvSpPr>
        <p:spPr bwMode="auto">
          <a:xfrm>
            <a:off x="4932040" y="2572535"/>
            <a:ext cx="3456384" cy="2832748"/>
          </a:xfrm>
          <a:prstGeom prst="rect">
            <a:avLst/>
          </a:prstGeom>
          <a:noFill/>
          <a:ln w="9525">
            <a:solidFill>
              <a:srgbClr val="003399"/>
            </a:solidFill>
            <a:prstDash val="sysDot"/>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Font typeface="Wingdings" panose="05000000000000000000" pitchFamily="2" charset="2"/>
              <a:buChar char="ü"/>
            </a:pPr>
            <a:endParaRPr lang="bg-BG" sz="1100" dirty="0" smtClean="0">
              <a:latin typeface="Verdana" panose="020B0604030504040204" pitchFamily="34" charset="0"/>
              <a:ea typeface="Verdana" panose="020B0604030504040204" pitchFamily="34" charset="0"/>
              <a:cs typeface="Verdana" panose="020B0604030504040204" pitchFamily="34" charset="0"/>
            </a:endParaRPr>
          </a:p>
          <a:p>
            <a:pPr marL="0" indent="0" algn="just">
              <a:buNone/>
            </a:pPr>
            <a:r>
              <a:rPr lang="en-GB" sz="11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Ineligible expenditures:</a:t>
            </a:r>
          </a:p>
          <a:p>
            <a:pPr algn="just">
              <a:buFont typeface="Wingdings" panose="05000000000000000000" pitchFamily="2" charset="2"/>
              <a:buChar char="ü"/>
            </a:pPr>
            <a:r>
              <a:rPr lang="en-GB" sz="11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Actions without cross-border impact;</a:t>
            </a:r>
          </a:p>
          <a:p>
            <a:pPr algn="just">
              <a:buFont typeface="Wingdings" panose="05000000000000000000" pitchFamily="2" charset="2"/>
              <a:buChar char="ü"/>
            </a:pPr>
            <a:r>
              <a:rPr lang="en-GB" sz="11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Commercial activities;</a:t>
            </a:r>
          </a:p>
          <a:p>
            <a:pPr algn="just">
              <a:buFont typeface="Wingdings" panose="05000000000000000000" pitchFamily="2" charset="2"/>
              <a:buChar char="ü"/>
            </a:pPr>
            <a:r>
              <a:rPr lang="en-GB" sz="11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Actions supporting establishment or activities of private or public enterprises, and profit-earning activities;</a:t>
            </a:r>
          </a:p>
          <a:p>
            <a:pPr algn="just">
              <a:buFont typeface="Wingdings" panose="05000000000000000000" pitchFamily="2" charset="2"/>
              <a:buChar char="ü"/>
            </a:pPr>
            <a:r>
              <a:rPr lang="en-GB" sz="11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Actions concerned mainly with individual sponsorships for participation in workshops, seminars, congresses, etc.;</a:t>
            </a:r>
          </a:p>
          <a:p>
            <a:pPr algn="just">
              <a:buFont typeface="Wingdings" panose="05000000000000000000" pitchFamily="2" charset="2"/>
              <a:buChar char="ü"/>
            </a:pPr>
            <a:r>
              <a:rPr lang="en-GB" sz="11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Actions which are religiously, politically or ideologically based;</a:t>
            </a:r>
          </a:p>
          <a:p>
            <a:pPr algn="just">
              <a:buFont typeface="Wingdings" panose="05000000000000000000" pitchFamily="2" charset="2"/>
              <a:buChar char="ü"/>
            </a:pPr>
            <a:r>
              <a:rPr lang="en-GB" sz="11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Activities financed by other Community Programmes.</a:t>
            </a:r>
          </a:p>
          <a:p>
            <a:pPr marL="0" indent="0" algn="ctr">
              <a:spcBef>
                <a:spcPts val="0"/>
              </a:spcBef>
              <a:spcAft>
                <a:spcPts val="1200"/>
              </a:spcAft>
              <a:buFont typeface="Arial" charset="0"/>
              <a:buNone/>
            </a:pPr>
            <a:endParaRPr lang="en-US" sz="1400" dirty="0" smtClean="0">
              <a:solidFill>
                <a:srgbClr val="003399"/>
              </a:solidFill>
            </a:endParaRPr>
          </a:p>
          <a:p>
            <a:pPr marL="0" indent="0" algn="just">
              <a:spcBef>
                <a:spcPts val="0"/>
              </a:spcBef>
              <a:spcAft>
                <a:spcPts val="600"/>
              </a:spcAft>
              <a:buFont typeface="Arial" charset="0"/>
              <a:buNone/>
            </a:pPr>
            <a:endParaRPr lang="en-US" sz="1900" dirty="0" smtClean="0">
              <a:solidFill>
                <a:srgbClr val="003399"/>
              </a:solidFill>
            </a:endParaRPr>
          </a:p>
          <a:p>
            <a:pPr marL="0" indent="0" algn="just">
              <a:buFont typeface="Arial" charset="0"/>
              <a:buNone/>
            </a:pPr>
            <a:endParaRPr lang="en-US" sz="1600" dirty="0">
              <a:solidFill>
                <a:srgbClr val="003399"/>
              </a:solidFill>
            </a:endParaRPr>
          </a:p>
        </p:txBody>
      </p:sp>
      <p:pic>
        <p:nvPicPr>
          <p:cNvPr id="7170" name="Picture 2" descr="shutterstock_142333726b"/>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63686" y="1426334"/>
            <a:ext cx="1339597" cy="1001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Picture 3" descr="poster-design-mistakes"/>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71205" y="1268983"/>
            <a:ext cx="1322070" cy="1318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Pentagon 12"/>
          <p:cNvSpPr/>
          <p:nvPr/>
        </p:nvSpPr>
        <p:spPr>
          <a:xfrm>
            <a:off x="5004048" y="5830399"/>
            <a:ext cx="3456384" cy="504056"/>
          </a:xfrm>
          <a:prstGeom prst="homePlate">
            <a:avLst/>
          </a:prstGeom>
          <a:solidFill>
            <a:srgbClr val="0033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Guidelines for applicants</a:t>
            </a:r>
          </a:p>
          <a:p>
            <a:pPr algn="ctr"/>
            <a:r>
              <a:rPr lang="en-GB" sz="110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2.5.3 „Eligibility of expenditures“</a:t>
            </a:r>
          </a:p>
        </p:txBody>
      </p:sp>
    </p:spTree>
    <p:extLst>
      <p:ext uri="{BB962C8B-B14F-4D97-AF65-F5344CB8AC3E}">
        <p14:creationId xmlns:p14="http://schemas.microsoft.com/office/powerpoint/2010/main" val="338304971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ím 11"/>
          <p:cNvSpPr>
            <a:spLocks noGrp="1"/>
          </p:cNvSpPr>
          <p:nvPr>
            <p:ph type="title"/>
          </p:nvPr>
        </p:nvSpPr>
        <p:spPr>
          <a:xfrm>
            <a:off x="457200" y="265212"/>
            <a:ext cx="8229600" cy="1143000"/>
          </a:xfrm>
        </p:spPr>
        <p:txBody>
          <a:bodyPr rtlCol="0">
            <a:normAutofit/>
          </a:bodyPr>
          <a:lstStyle/>
          <a:p>
            <a:pPr eaLnBrk="1" fontAlgn="auto" hangingPunct="1">
              <a:spcAft>
                <a:spcPts val="0"/>
              </a:spcAft>
              <a:defRPr/>
            </a:pPr>
            <a:r>
              <a:rPr lang="en-US" sz="1800" b="1" cap="small" dirty="0" smtClean="0">
                <a:solidFill>
                  <a:srgbClr val="003399"/>
                </a:solidFill>
                <a:latin typeface="Verdana" pitchFamily="34" charset="0"/>
                <a:ea typeface="Verdana" panose="020B0604030504040204" pitchFamily="34" charset="0"/>
                <a:cs typeface="Verdana" panose="020B0604030504040204" pitchFamily="34" charset="0"/>
              </a:rPr>
              <a:t> ELIGIBILITY OF ACTIVITIES</a:t>
            </a:r>
          </a:p>
        </p:txBody>
      </p:sp>
      <p:grpSp>
        <p:nvGrpSpPr>
          <p:cNvPr id="16390" name="Csoportba foglalás 13"/>
          <p:cNvGrpSpPr>
            <a:grpSpLocks/>
          </p:cNvGrpSpPr>
          <p:nvPr/>
        </p:nvGrpSpPr>
        <p:grpSpPr bwMode="auto">
          <a:xfrm>
            <a:off x="0" y="1196752"/>
            <a:ext cx="8170863" cy="144462"/>
            <a:chOff x="0" y="908720"/>
            <a:chExt cx="8171384" cy="144016"/>
          </a:xfrm>
        </p:grpSpPr>
        <p:sp>
          <p:nvSpPr>
            <p:cNvPr id="16391" name="Rectangle 10"/>
            <p:cNvSpPr>
              <a:spLocks noChangeArrowheads="1"/>
            </p:cNvSpPr>
            <p:nvPr/>
          </p:nvSpPr>
          <p:spPr bwMode="auto">
            <a:xfrm>
              <a:off x="0" y="908720"/>
              <a:ext cx="8171384" cy="72008"/>
            </a:xfrm>
            <a:prstGeom prst="rect">
              <a:avLst/>
            </a:prstGeom>
            <a:solidFill>
              <a:srgbClr val="98C222"/>
            </a:solidFill>
            <a:ln w="38100">
              <a:noFill/>
              <a:miter lim="800000"/>
              <a:headEnd/>
              <a:tailEnd/>
            </a:ln>
          </p:spPr>
          <p:txBody>
            <a:bodyPr/>
            <a:lstStyle/>
            <a:p>
              <a:endParaRPr lang="en-US" dirty="0">
                <a:latin typeface="Calibri" pitchFamily="34" charset="0"/>
              </a:endParaRPr>
            </a:p>
          </p:txBody>
        </p:sp>
        <p:sp>
          <p:nvSpPr>
            <p:cNvPr id="16392" name="Rectangle 10"/>
            <p:cNvSpPr>
              <a:spLocks noChangeArrowheads="1"/>
            </p:cNvSpPr>
            <p:nvPr/>
          </p:nvSpPr>
          <p:spPr bwMode="auto">
            <a:xfrm>
              <a:off x="0" y="980728"/>
              <a:ext cx="3995936" cy="72008"/>
            </a:xfrm>
            <a:prstGeom prst="rect">
              <a:avLst/>
            </a:prstGeom>
            <a:solidFill>
              <a:srgbClr val="843D8D"/>
            </a:solidFill>
            <a:ln w="38100">
              <a:noFill/>
              <a:miter lim="800000"/>
              <a:headEnd/>
              <a:tailEnd/>
            </a:ln>
          </p:spPr>
          <p:txBody>
            <a:bodyPr/>
            <a:lstStyle/>
            <a:p>
              <a:endParaRPr lang="en-US" dirty="0">
                <a:latin typeface="Calibri" pitchFamily="34" charset="0"/>
              </a:endParaRPr>
            </a:p>
          </p:txBody>
        </p: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7168" y="220979"/>
            <a:ext cx="921296" cy="615733"/>
          </a:xfrm>
          <a:prstGeom prst="rect">
            <a:avLst/>
          </a:prstGeom>
        </p:spPr>
      </p:pic>
      <p:sp>
        <p:nvSpPr>
          <p:cNvPr id="5" name="Content Placeholder 4"/>
          <p:cNvSpPr>
            <a:spLocks noGrp="1"/>
          </p:cNvSpPr>
          <p:nvPr>
            <p:ph idx="1"/>
          </p:nvPr>
        </p:nvSpPr>
        <p:spPr>
          <a:xfrm>
            <a:off x="394596" y="1628800"/>
            <a:ext cx="8065836" cy="1944216"/>
          </a:xfrm>
        </p:spPr>
        <p:txBody>
          <a:bodyPr/>
          <a:lstStyle/>
          <a:p>
            <a:pPr lvl="0" algn="just" eaLnBrk="1" hangingPunct="1">
              <a:lnSpc>
                <a:spcPct val="150000"/>
              </a:lnSpc>
              <a:spcBef>
                <a:spcPct val="0"/>
              </a:spcBef>
              <a:spcAft>
                <a:spcPts val="600"/>
              </a:spcAft>
              <a:buFont typeface="Wingdings" panose="05000000000000000000" pitchFamily="2" charset="2"/>
              <a:buChar char="ü"/>
            </a:pPr>
            <a:r>
              <a:rPr lang="en-GB" altLang="bg-BG" sz="12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Be implemented in the eligible </a:t>
            </a:r>
            <a:r>
              <a:rPr lang="en-GB" altLang="bg-BG" sz="12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cross border area; </a:t>
            </a:r>
          </a:p>
          <a:p>
            <a:pPr lvl="0" algn="just" eaLnBrk="1" hangingPunct="1">
              <a:lnSpc>
                <a:spcPct val="150000"/>
              </a:lnSpc>
              <a:spcBef>
                <a:spcPct val="0"/>
              </a:spcBef>
              <a:spcAft>
                <a:spcPts val="600"/>
              </a:spcAft>
              <a:buFont typeface="Wingdings" panose="05000000000000000000" pitchFamily="2" charset="2"/>
              <a:buChar char="ü"/>
            </a:pPr>
            <a:r>
              <a:rPr lang="en-GB" altLang="bg-BG" sz="12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Up to 20 % of the budget </a:t>
            </a:r>
            <a:r>
              <a:rPr lang="en-GB" altLang="bg-BG" sz="12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can be allocated for the activities outside of the programme area;</a:t>
            </a:r>
          </a:p>
          <a:p>
            <a:pPr lvl="0" algn="just" eaLnBrk="1" hangingPunct="1">
              <a:lnSpc>
                <a:spcPct val="150000"/>
              </a:lnSpc>
              <a:spcBef>
                <a:spcPct val="0"/>
              </a:spcBef>
              <a:spcAft>
                <a:spcPts val="600"/>
              </a:spcAft>
              <a:buFont typeface="Wingdings" panose="05000000000000000000" pitchFamily="2" charset="2"/>
              <a:buChar char="ü"/>
            </a:pPr>
            <a:r>
              <a:rPr lang="en-GB" altLang="bg-BG" sz="12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All investment  activities should be implemented on a </a:t>
            </a:r>
            <a:r>
              <a:rPr lang="en-GB" altLang="bg-BG" sz="12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municipal or state-owned property;</a:t>
            </a:r>
          </a:p>
          <a:p>
            <a:pPr lvl="0" algn="just" eaLnBrk="1" hangingPunct="1">
              <a:lnSpc>
                <a:spcPct val="150000"/>
              </a:lnSpc>
              <a:spcBef>
                <a:spcPct val="0"/>
              </a:spcBef>
              <a:spcAft>
                <a:spcPts val="600"/>
              </a:spcAft>
              <a:buFont typeface="Wingdings" panose="05000000000000000000" pitchFamily="2" charset="2"/>
              <a:buChar char="ü"/>
            </a:pPr>
            <a:r>
              <a:rPr lang="en-GB" altLang="bg-BG" sz="12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Projects can only contribute to the </a:t>
            </a:r>
            <a:r>
              <a:rPr lang="en-GB" altLang="bg-BG" sz="1200" b="1" dirty="0" smtClean="0">
                <a:solidFill>
                  <a:srgbClr val="003399"/>
                </a:solidFill>
                <a:latin typeface="Verdana" panose="020B0604030504040204" pitchFamily="34" charset="0"/>
                <a:ea typeface="Verdana" panose="020B0604030504040204" pitchFamily="34" charset="0"/>
                <a:cs typeface="Verdana" panose="020B0604030504040204" pitchFamily="34" charset="0"/>
              </a:rPr>
              <a:t>respective OIs for the Specific Objective </a:t>
            </a:r>
            <a:r>
              <a:rPr lang="en-GB" altLang="bg-BG" sz="12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under which the project is applying.</a:t>
            </a:r>
          </a:p>
          <a:p>
            <a:pPr marL="0" indent="0" algn="just">
              <a:spcBef>
                <a:spcPts val="0"/>
              </a:spcBef>
              <a:spcAft>
                <a:spcPts val="600"/>
              </a:spcAft>
              <a:buNone/>
            </a:pPr>
            <a:endParaRPr lang="en-US" sz="1200" dirty="0">
              <a:solidFill>
                <a:srgbClr val="003399"/>
              </a:solidFill>
              <a:latin typeface="Verdana" panose="020B0604030504040204" pitchFamily="34" charset="0"/>
              <a:ea typeface="Verdana" panose="020B0604030504040204" pitchFamily="34" charset="0"/>
              <a:cs typeface="Verdana" panose="020B0604030504040204" pitchFamily="34" charset="0"/>
            </a:endParaRPr>
          </a:p>
          <a:p>
            <a:pPr marL="0" indent="0" algn="just">
              <a:buNone/>
            </a:pPr>
            <a:endParaRPr lang="en-US" sz="1200" dirty="0">
              <a:solidFill>
                <a:srgbClr val="003399"/>
              </a:solidFill>
            </a:endParaRPr>
          </a:p>
        </p:txBody>
      </p:sp>
      <p:pic>
        <p:nvPicPr>
          <p:cNvPr id="16" name="Kép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80158" y="112585"/>
            <a:ext cx="2103610" cy="652119"/>
          </a:xfrm>
          <a:prstGeom prst="rect">
            <a:avLst/>
          </a:prstGeom>
          <a:noFill/>
          <a:ln w="9525">
            <a:noFill/>
            <a:miter lim="800000"/>
            <a:headEnd/>
            <a:tailEnd/>
          </a:ln>
        </p:spPr>
      </p:pic>
      <p:sp>
        <p:nvSpPr>
          <p:cNvPr id="9" name="Content Placeholder 4"/>
          <p:cNvSpPr txBox="1">
            <a:spLocks/>
          </p:cNvSpPr>
          <p:nvPr/>
        </p:nvSpPr>
        <p:spPr bwMode="auto">
          <a:xfrm>
            <a:off x="1115616" y="5208764"/>
            <a:ext cx="3818812" cy="142140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eaLnBrk="1" hangingPunct="1">
              <a:spcBef>
                <a:spcPct val="0"/>
              </a:spcBef>
              <a:spcAft>
                <a:spcPts val="600"/>
              </a:spcAft>
              <a:buNone/>
            </a:pPr>
            <a:endParaRPr lang="bg-BG" altLang="bg-BG" sz="1200" dirty="0" smtClean="0">
              <a:solidFill>
                <a:srgbClr val="003399"/>
              </a:solidFill>
              <a:latin typeface="Verdana" panose="020B0604030504040204" pitchFamily="34" charset="0"/>
              <a:ea typeface="Verdana" panose="020B0604030504040204" pitchFamily="34" charset="0"/>
              <a:cs typeface="Verdana" panose="020B0604030504040204" pitchFamily="34" charset="0"/>
            </a:endParaRPr>
          </a:p>
          <a:p>
            <a:pPr marL="0" indent="0" algn="ctr" eaLnBrk="1" hangingPunct="1">
              <a:spcBef>
                <a:spcPct val="0"/>
              </a:spcBef>
              <a:spcAft>
                <a:spcPts val="600"/>
              </a:spcAft>
              <a:buFont typeface="Wingdings" pitchFamily="2" charset="2"/>
              <a:buChar char="ü"/>
            </a:pPr>
            <a:r>
              <a:rPr lang="bg-BG" altLang="bg-BG" sz="14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a:t>
            </a:r>
            <a:r>
              <a:rPr lang="en-GB" altLang="bg-BG" sz="1400" b="1" dirty="0" smtClean="0">
                <a:solidFill>
                  <a:srgbClr val="003399"/>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rPr>
              <a:t>Investment projects</a:t>
            </a:r>
          </a:p>
          <a:p>
            <a:pPr marL="0" indent="0" algn="just" eaLnBrk="1" hangingPunct="1">
              <a:spcBef>
                <a:spcPct val="0"/>
              </a:spcBef>
              <a:spcAft>
                <a:spcPts val="600"/>
              </a:spcAft>
              <a:buNone/>
            </a:pPr>
            <a:r>
              <a:rPr lang="en-GB" altLang="bg-BG" sz="12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Investment activities – works and/or supply form at least 50% of the total eligible project cost. Such projects may also include “soft” measures.</a:t>
            </a:r>
          </a:p>
          <a:p>
            <a:pPr marL="0" indent="0" algn="ctr">
              <a:spcBef>
                <a:spcPts val="0"/>
              </a:spcBef>
              <a:spcAft>
                <a:spcPts val="1200"/>
              </a:spcAft>
              <a:buFont typeface="Arial" charset="0"/>
              <a:buNone/>
            </a:pPr>
            <a:endParaRPr lang="en-US" sz="1400" dirty="0" smtClean="0">
              <a:solidFill>
                <a:srgbClr val="003399"/>
              </a:solidFill>
            </a:endParaRPr>
          </a:p>
          <a:p>
            <a:pPr marL="0" indent="0" algn="just">
              <a:spcBef>
                <a:spcPts val="0"/>
              </a:spcBef>
              <a:spcAft>
                <a:spcPts val="600"/>
              </a:spcAft>
              <a:buFont typeface="Arial" charset="0"/>
              <a:buNone/>
            </a:pPr>
            <a:endParaRPr lang="en-US" sz="1900" dirty="0" smtClean="0">
              <a:solidFill>
                <a:srgbClr val="003399"/>
              </a:solidFill>
            </a:endParaRPr>
          </a:p>
          <a:p>
            <a:pPr marL="0" indent="0" algn="just">
              <a:buFont typeface="Arial" charset="0"/>
              <a:buNone/>
            </a:pPr>
            <a:endParaRPr lang="en-US" sz="1600" dirty="0">
              <a:solidFill>
                <a:srgbClr val="003399"/>
              </a:solidFill>
            </a:endParaRPr>
          </a:p>
        </p:txBody>
      </p:sp>
      <p:sp>
        <p:nvSpPr>
          <p:cNvPr id="2" name="TextBox 1"/>
          <p:cNvSpPr txBox="1"/>
          <p:nvPr/>
        </p:nvSpPr>
        <p:spPr>
          <a:xfrm>
            <a:off x="4716016" y="3392687"/>
            <a:ext cx="3672408" cy="1538883"/>
          </a:xfrm>
          <a:prstGeom prst="rect">
            <a:avLst/>
          </a:prstGeom>
          <a:noFill/>
        </p:spPr>
        <p:txBody>
          <a:bodyPr wrap="square" rtlCol="0">
            <a:spAutoFit/>
          </a:bodyPr>
          <a:lstStyle/>
          <a:p>
            <a:pPr lvl="1" algn="just">
              <a:spcAft>
                <a:spcPts val="600"/>
              </a:spcAft>
              <a:buFont typeface="Wingdings" pitchFamily="2" charset="2"/>
              <a:buChar char="ü"/>
            </a:pPr>
            <a:r>
              <a:rPr lang="en-US" altLang="bg-BG">
                <a:solidFill>
                  <a:srgbClr val="006600"/>
                </a:solidFill>
              </a:rPr>
              <a:t> </a:t>
            </a:r>
            <a:r>
              <a:rPr lang="en-GB" altLang="bg-BG" sz="1400" b="1" dirty="0" smtClean="0">
                <a:solidFill>
                  <a:srgbClr val="003399"/>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rPr>
              <a:t>Soft projects</a:t>
            </a:r>
            <a:endParaRPr lang="en-GB" altLang="bg-BG" sz="1400" dirty="0" smtClean="0">
              <a:solidFill>
                <a:srgbClr val="003399"/>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endParaRPr>
          </a:p>
          <a:p>
            <a:pPr lvl="0" algn="just">
              <a:spcAft>
                <a:spcPts val="600"/>
              </a:spcAft>
            </a:pPr>
            <a:r>
              <a:rPr lang="en-GB" altLang="bg-BG" sz="12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The “soft” project can include small scale </a:t>
            </a:r>
            <a:r>
              <a:rPr lang="en-GB" altLang="bg-BG" sz="1200" u="sng" dirty="0" smtClean="0">
                <a:solidFill>
                  <a:srgbClr val="003399"/>
                </a:solidFill>
                <a:latin typeface="Verdana" panose="020B0604030504040204" pitchFamily="34" charset="0"/>
                <a:ea typeface="Verdana" panose="020B0604030504040204" pitchFamily="34" charset="0"/>
                <a:cs typeface="Verdana" panose="020B0604030504040204" pitchFamily="34" charset="0"/>
              </a:rPr>
              <a:t>construction and/or supply components</a:t>
            </a:r>
            <a:r>
              <a:rPr lang="en-GB" altLang="bg-BG" sz="12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forming no more than </a:t>
            </a:r>
            <a:r>
              <a:rPr lang="en-GB" altLang="bg-BG" sz="1200" u="sng" dirty="0" smtClean="0">
                <a:solidFill>
                  <a:srgbClr val="003399"/>
                </a:solidFill>
                <a:latin typeface="Verdana" panose="020B0604030504040204" pitchFamily="34" charset="0"/>
                <a:ea typeface="Verdana" panose="020B0604030504040204" pitchFamily="34" charset="0"/>
                <a:cs typeface="Verdana" panose="020B0604030504040204" pitchFamily="34" charset="0"/>
              </a:rPr>
              <a:t>50%</a:t>
            </a:r>
            <a:r>
              <a:rPr lang="en-GB" altLang="bg-BG" sz="1200" dirty="0" smtClean="0">
                <a:solidFill>
                  <a:srgbClr val="003399"/>
                </a:solidFill>
                <a:latin typeface="Verdana" panose="020B0604030504040204" pitchFamily="34" charset="0"/>
                <a:ea typeface="Verdana" panose="020B0604030504040204" pitchFamily="34" charset="0"/>
                <a:cs typeface="Verdana" panose="020B0604030504040204" pitchFamily="34" charset="0"/>
              </a:rPr>
              <a:t> of the total eligible project cost. </a:t>
            </a:r>
          </a:p>
          <a:p>
            <a:endParaRPr lang="bg-BG" dirty="0"/>
          </a:p>
        </p:txBody>
      </p:sp>
      <p:pic>
        <p:nvPicPr>
          <p:cNvPr id="14" name="Content Placeholder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auto">
          <a:xfrm>
            <a:off x="2195736" y="3469559"/>
            <a:ext cx="2031746" cy="1498413"/>
          </a:xfrm>
          <a:prstGeom prst="rect">
            <a:avLst/>
          </a:prstGeom>
          <a:noFill/>
          <a:ln w="9525">
            <a:noFill/>
            <a:miter lim="800000"/>
            <a:headEnd/>
            <a:tailEnd/>
          </a:ln>
        </p:spPr>
      </p:pic>
      <p:pic>
        <p:nvPicPr>
          <p:cNvPr id="15" name="Picture 2" descr="C:\Users\KanevaN\Pictures\9xpg5-logo_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76056" y="5267005"/>
            <a:ext cx="2581275" cy="1304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15532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3461</TotalTime>
  <Words>1884</Words>
  <Application>Microsoft Office PowerPoint</Application>
  <PresentationFormat>On-screen Show (4:3)</PresentationFormat>
  <Paragraphs>363</Paragraphs>
  <Slides>20</Slides>
  <Notes>20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Office-téma</vt:lpstr>
      <vt:lpstr>GUIDELINES FOR APPLICANTS UNDER THE  SECOND CALL FOR PROJECT PROPOSALS</vt:lpstr>
      <vt:lpstr>GENERAL PROGRAMME INFORMATION</vt:lpstr>
      <vt:lpstr>CALLS FOR PROJECT PROPOSALS</vt:lpstr>
      <vt:lpstr>FINANCIAL  resource OF THE SECOND CALL</vt:lpstr>
      <vt:lpstr> Rules of the second Call</vt:lpstr>
      <vt:lpstr>ELIGIBILITY OF APPLICANTS</vt:lpstr>
      <vt:lpstr>ELIGIBILITY OF APPLICANTS</vt:lpstr>
      <vt:lpstr> ELIGIBILITY OF EXPENDITURES</vt:lpstr>
      <vt:lpstr> ELIGIBILITY OF ACTIVITIES</vt:lpstr>
      <vt:lpstr> STATE AID</vt:lpstr>
      <vt:lpstr> INDICATIVE ACTIVITIES</vt:lpstr>
      <vt:lpstr> programme INDICATORS</vt:lpstr>
      <vt:lpstr> FULFILMENT OF PROGRAMME INDICATORS</vt:lpstr>
      <vt:lpstr>ACTIVITIES AND INDICATORS</vt:lpstr>
      <vt:lpstr>ACTIVITIES AND INDICATORS</vt:lpstr>
      <vt:lpstr>ACTIVITIES AND INDICATORS</vt:lpstr>
      <vt:lpstr>ACTIVITIES AND INDICATORS</vt:lpstr>
      <vt:lpstr>ACTIVITIES AND INDICATORS</vt:lpstr>
      <vt:lpstr> </vt:lpstr>
      <vt:lpstr>PowerPoint Presentation</vt:lpstr>
    </vt:vector>
  </TitlesOfParts>
  <Company>WT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BG TR Presentation</dc:title>
  <dc:creator>Vanya;Vania Hristova</dc:creator>
  <cp:lastModifiedBy>%USERNAME%</cp:lastModifiedBy>
  <cp:revision>770</cp:revision>
  <cp:lastPrinted>2013-12-06T16:13:01Z</cp:lastPrinted>
  <dcterms:created xsi:type="dcterms:W3CDTF">2013-11-18T08:40:35Z</dcterms:created>
  <dcterms:modified xsi:type="dcterms:W3CDTF">2018-02-07T12:44:17Z</dcterms:modified>
</cp:coreProperties>
</file>