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336" r:id="rId3"/>
    <p:sldId id="322" r:id="rId4"/>
    <p:sldId id="337" r:id="rId5"/>
    <p:sldId id="338" r:id="rId6"/>
    <p:sldId id="340" r:id="rId7"/>
    <p:sldId id="343" r:id="rId8"/>
    <p:sldId id="344" r:id="rId9"/>
    <p:sldId id="339" r:id="rId10"/>
    <p:sldId id="346" r:id="rId11"/>
    <p:sldId id="345" r:id="rId12"/>
    <p:sldId id="347" r:id="rId13"/>
    <p:sldId id="348" r:id="rId14"/>
    <p:sldId id="349" r:id="rId15"/>
    <p:sldId id="341" r:id="rId16"/>
    <p:sldId id="342" r:id="rId17"/>
    <p:sldId id="278" r:id="rId18"/>
  </p:sldIdLst>
  <p:sldSz cx="9144000" cy="6858000" type="screen4x3"/>
  <p:notesSz cx="6797675" cy="9926638"/>
  <p:defaultTextStyle>
    <a:defPPr>
      <a:defRPr lang="hu-H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Vass Kornél" initials="VK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98C222"/>
    <a:srgbClr val="843D8D"/>
    <a:srgbClr val="92D050"/>
    <a:srgbClr val="C2CDE1"/>
    <a:srgbClr val="FFCC00"/>
    <a:srgbClr val="BF6D2F"/>
    <a:srgbClr val="C00000"/>
    <a:srgbClr val="EAF1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685" autoAdjust="0"/>
    <p:restoredTop sz="89097" autoAdjust="0"/>
  </p:normalViewPr>
  <p:slideViewPr>
    <p:cSldViewPr>
      <p:cViewPr varScale="1">
        <p:scale>
          <a:sx n="143" d="100"/>
          <a:sy n="143" d="100"/>
        </p:scale>
        <p:origin x="1488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565939-7E85-406A-8933-FE2BA5720DA9}" type="datetimeFigureOut">
              <a:rPr lang="bg-BG" smtClean="0"/>
              <a:t>7.2.2018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0DDE6-9CB9-47C8-83BC-D0BBB6AD34C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543346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D6DAF9F-9F54-486A-808D-D649C42855F5}" type="datetimeFigureOut">
              <a:rPr lang="hu-HU"/>
              <a:pPr>
                <a:defRPr/>
              </a:pPr>
              <a:t>2018.02.07.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hu-HU" noProof="0" smtClean="0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noProof="0" smtClean="0"/>
              <a:t>Mintaszöveg szerkesztése</a:t>
            </a:r>
          </a:p>
          <a:p>
            <a:pPr lvl="1"/>
            <a:r>
              <a:rPr lang="hu-HU" noProof="0" smtClean="0"/>
              <a:t>Második szint</a:t>
            </a:r>
          </a:p>
          <a:p>
            <a:pPr lvl="2"/>
            <a:r>
              <a:rPr lang="hu-HU" noProof="0" smtClean="0"/>
              <a:t>Harmadik szint</a:t>
            </a:r>
          </a:p>
          <a:p>
            <a:pPr lvl="3"/>
            <a:r>
              <a:rPr lang="hu-HU" noProof="0" smtClean="0"/>
              <a:t>Negyedik szint</a:t>
            </a:r>
          </a:p>
          <a:p>
            <a:pPr lvl="4"/>
            <a:r>
              <a:rPr lang="hu-HU" noProof="0" smtClean="0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6B3663C-14CF-4D71-AE23-2109568032CA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23505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5364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0F6307C-E95B-496A-B5A7-E33B6575710F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759656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703129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126044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133425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  <a:normAutofit fontScale="92500" lnSpcReduction="10000"/>
          </a:bodyPr>
          <a:lstStyle/>
          <a:p>
            <a:pPr eaLnBrk="1" hangingPunct="1">
              <a:spcBef>
                <a:spcPct val="0"/>
              </a:spcBef>
            </a:pPr>
            <a:r>
              <a:rPr lang="en-US" b="1" dirty="0" smtClean="0"/>
              <a:t>Criteria 1.</a:t>
            </a:r>
            <a:r>
              <a:rPr lang="en-US" dirty="0" smtClean="0"/>
              <a:t> “Project partners have competence to implement the project activities “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“</a:t>
            </a:r>
            <a:r>
              <a:rPr lang="pt-BR" dirty="0" smtClean="0"/>
              <a:t>None</a:t>
            </a:r>
            <a:r>
              <a:rPr lang="pt-BR" baseline="0" dirty="0" smtClean="0"/>
              <a:t> of the project partners</a:t>
            </a:r>
            <a:r>
              <a:rPr lang="pt-BR" dirty="0" smtClean="0"/>
              <a:t> competence to implement the project activities”</a:t>
            </a:r>
            <a:r>
              <a:rPr lang="en-US" dirty="0" smtClean="0"/>
              <a:t>  0 points </a:t>
            </a:r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  <a:p>
            <a:pPr eaLnBrk="1" hangingPunct="1">
              <a:spcBef>
                <a:spcPct val="0"/>
              </a:spcBef>
            </a:pPr>
            <a:r>
              <a:rPr lang="en-US" b="1" i="0" dirty="0" smtClean="0"/>
              <a:t>Criteria 6.</a:t>
            </a:r>
            <a:r>
              <a:rPr lang="en-US" dirty="0" smtClean="0"/>
              <a:t> “Cross-border impact of the project”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“</a:t>
            </a:r>
            <a:r>
              <a:rPr lang="pt-BR" dirty="0" smtClean="0"/>
              <a:t>The</a:t>
            </a:r>
            <a:r>
              <a:rPr lang="pt-BR" baseline="0" dirty="0" smtClean="0"/>
              <a:t> project will not have positive effect on partners organizations, target groups and beneficiaries, and there will be no cross-border </a:t>
            </a:r>
            <a:r>
              <a:rPr lang="pt-BR" dirty="0" smtClean="0"/>
              <a:t>impact” 0 points</a:t>
            </a:r>
          </a:p>
          <a:p>
            <a:pPr eaLnBrk="1" hangingPunct="1">
              <a:spcBef>
                <a:spcPct val="0"/>
              </a:spcBef>
            </a:pPr>
            <a:endParaRPr lang="pt-BR" dirty="0" smtClean="0"/>
          </a:p>
          <a:p>
            <a:pPr eaLnBrk="1" hangingPunct="1">
              <a:spcBef>
                <a:spcPct val="0"/>
              </a:spcBef>
            </a:pPr>
            <a:r>
              <a:rPr lang="pt-BR" b="1" dirty="0" smtClean="0"/>
              <a:t>Criteris 7.</a:t>
            </a:r>
            <a:r>
              <a:rPr lang="pt-BR" baseline="0" dirty="0" smtClean="0"/>
              <a:t> “</a:t>
            </a:r>
            <a:r>
              <a:rPr lang="en-US" baseline="0" dirty="0" smtClean="0"/>
              <a:t>The project contributes to the achievement of the </a:t>
            </a:r>
            <a:r>
              <a:rPr lang="en-US" baseline="0" dirty="0" err="1" smtClean="0"/>
              <a:t>Programme’s</a:t>
            </a:r>
            <a:r>
              <a:rPr lang="en-US" baseline="0" dirty="0" smtClean="0"/>
              <a:t> output indicators”</a:t>
            </a:r>
          </a:p>
          <a:p>
            <a:pPr eaLnBrk="1" hangingPunct="1">
              <a:spcBef>
                <a:spcPct val="0"/>
              </a:spcBef>
            </a:pPr>
            <a:r>
              <a:rPr lang="en-US" baseline="0" dirty="0" smtClean="0"/>
              <a:t>“Selected output indicator /s is/ are not relevant to the project idea and proposed activities”  0 points</a:t>
            </a:r>
          </a:p>
          <a:p>
            <a:pPr eaLnBrk="1" hangingPunct="1">
              <a:spcBef>
                <a:spcPct val="0"/>
              </a:spcBef>
            </a:pPr>
            <a:endParaRPr lang="en-US" baseline="0" dirty="0" smtClean="0"/>
          </a:p>
          <a:p>
            <a:pPr eaLnBrk="1" hangingPunct="1">
              <a:spcBef>
                <a:spcPct val="0"/>
              </a:spcBef>
            </a:pPr>
            <a:r>
              <a:rPr lang="en-US" b="1" baseline="0" dirty="0" smtClean="0"/>
              <a:t>Criteria 12. </a:t>
            </a:r>
            <a:r>
              <a:rPr lang="en-US" baseline="0" dirty="0" smtClean="0"/>
              <a:t>“Project activities are, well defined, realistic, achievable and necessary for achievement of the set objectives”</a:t>
            </a:r>
          </a:p>
          <a:p>
            <a:pPr eaLnBrk="1" hangingPunct="1">
              <a:spcBef>
                <a:spcPct val="0"/>
              </a:spcBef>
            </a:pPr>
            <a:r>
              <a:rPr lang="en-US" baseline="0" dirty="0" smtClean="0"/>
              <a:t>“The project activities are not well defined, poorly </a:t>
            </a:r>
            <a:r>
              <a:rPr lang="pt-BR" i="0" spc="0" baseline="0" dirty="0" smtClean="0"/>
              <a:t>described and their achievement is unrealistic”  0 points</a:t>
            </a:r>
          </a:p>
          <a:p>
            <a:pPr eaLnBrk="1" hangingPunct="1">
              <a:spcBef>
                <a:spcPct val="0"/>
              </a:spcBef>
            </a:pPr>
            <a:endParaRPr lang="pt-BR" i="0" spc="0" baseline="0" dirty="0" smtClean="0"/>
          </a:p>
          <a:p>
            <a:pPr eaLnBrk="1" hangingPunct="1">
              <a:spcBef>
                <a:spcPct val="0"/>
              </a:spcBef>
            </a:pPr>
            <a:r>
              <a:rPr lang="pt-BR" b="1" i="0" spc="0" baseline="0" dirty="0" smtClean="0"/>
              <a:t>Criteria 13. </a:t>
            </a:r>
            <a:r>
              <a:rPr lang="pt-BR" i="0" spc="0" baseline="0" dirty="0" smtClean="0"/>
              <a:t>“</a:t>
            </a:r>
            <a:r>
              <a:rPr lang="en-US" i="0" spc="0" dirty="0" smtClean="0"/>
              <a:t>The intervention logic “project objective – activity – result/output” is kept”</a:t>
            </a:r>
          </a:p>
          <a:p>
            <a:pPr eaLnBrk="1" hangingPunct="1">
              <a:spcBef>
                <a:spcPct val="0"/>
              </a:spcBef>
            </a:pPr>
            <a:r>
              <a:rPr lang="en-US" i="0" spc="0" dirty="0" smtClean="0"/>
              <a:t>“The project shows lack of clear - thought structure and there is no consistency between the project objectives, activities and expected results/ outputs”  0 points</a:t>
            </a:r>
          </a:p>
          <a:p>
            <a:pPr eaLnBrk="1" hangingPunct="1">
              <a:spcBef>
                <a:spcPct val="0"/>
              </a:spcBef>
            </a:pPr>
            <a:endParaRPr lang="en-US" i="0" spc="0" dirty="0" smtClean="0"/>
          </a:p>
          <a:p>
            <a:pPr eaLnBrk="1" hangingPunct="1">
              <a:spcBef>
                <a:spcPct val="0"/>
              </a:spcBef>
            </a:pPr>
            <a:r>
              <a:rPr lang="en-US" b="1" i="0" spc="0" dirty="0" smtClean="0"/>
              <a:t>Criteria</a:t>
            </a:r>
            <a:r>
              <a:rPr lang="en-US" b="1" i="0" spc="0" baseline="0" dirty="0" smtClean="0"/>
              <a:t> 15. </a:t>
            </a:r>
            <a:r>
              <a:rPr lang="en-US" i="0" spc="0" baseline="0" dirty="0" smtClean="0"/>
              <a:t>“Communication and visibility activities”</a:t>
            </a:r>
          </a:p>
          <a:p>
            <a:pPr eaLnBrk="1" hangingPunct="1">
              <a:spcBef>
                <a:spcPct val="0"/>
              </a:spcBef>
            </a:pPr>
            <a:r>
              <a:rPr lang="en-US" i="0" spc="0" baseline="0" dirty="0" smtClean="0"/>
              <a:t>“The project does not envisage communication and visibility activities”  0 points</a:t>
            </a:r>
          </a:p>
          <a:p>
            <a:pPr eaLnBrk="1" hangingPunct="1">
              <a:spcBef>
                <a:spcPct val="0"/>
              </a:spcBef>
            </a:pPr>
            <a:endParaRPr lang="en-US" i="0" spc="0" baseline="0" dirty="0" smtClean="0"/>
          </a:p>
          <a:p>
            <a:pPr eaLnBrk="1" hangingPunct="1">
              <a:spcBef>
                <a:spcPct val="0"/>
              </a:spcBef>
            </a:pPr>
            <a:r>
              <a:rPr lang="en-US" b="1" i="0" spc="0" baseline="0" dirty="0" smtClean="0"/>
              <a:t>Criteria 16. </a:t>
            </a:r>
            <a:r>
              <a:rPr lang="en-US" i="0" spc="0" baseline="0" dirty="0" smtClean="0"/>
              <a:t>“Action plan in accordance with the project activities”</a:t>
            </a:r>
          </a:p>
          <a:p>
            <a:pPr eaLnBrk="1" hangingPunct="1">
              <a:spcBef>
                <a:spcPct val="0"/>
              </a:spcBef>
            </a:pPr>
            <a:r>
              <a:rPr lang="en-US" i="0" spc="0" baseline="0" dirty="0" smtClean="0"/>
              <a:t>“</a:t>
            </a:r>
            <a:r>
              <a:rPr lang="pt-BR" i="0" spc="0" baseline="0" dirty="0" smtClean="0"/>
              <a:t>The action plam is unachievable with neither the  sequence, nor the duration of the activities realistic”  0 points  </a:t>
            </a:r>
            <a:endParaRPr lang="en-US" i="0" spc="0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287502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223375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994148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046034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662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CE78672-2241-4B3E-BA9F-F13872ABFD39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5832841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946676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93044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301118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827359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720866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516070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310143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Dia számának hely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83AFD9-E636-4CC2-A754-0EEAD1C9DD91}" type="slidenum">
              <a:rPr lang="hu-H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38202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0CE93-B669-466E-97D9-5586B27B364B}" type="datetimeFigureOut">
              <a:rPr lang="hu-HU"/>
              <a:pPr>
                <a:defRPr/>
              </a:pPr>
              <a:t>2018.02.07.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297E6-F63A-420B-A5B0-020FB1FAC753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CE9F5-51AF-492A-8824-5C3A838A03E1}" type="datetimeFigureOut">
              <a:rPr lang="hu-HU"/>
              <a:pPr>
                <a:defRPr/>
              </a:pPr>
              <a:t>2018.02.07.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C024E-147D-4045-9DAD-21AF12B4AB33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AA197-6970-48B6-A3FB-810FD4BF9205}" type="datetimeFigureOut">
              <a:rPr lang="hu-HU"/>
              <a:pPr>
                <a:defRPr/>
              </a:pPr>
              <a:t>2018.02.07.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3280E-00BB-400B-9C9F-947E1C4D2FE9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503B2-91B5-4ECA-A2B3-2F9028CA9F63}" type="datetimeFigureOut">
              <a:rPr lang="hu-HU"/>
              <a:pPr>
                <a:defRPr/>
              </a:pPr>
              <a:t>2018.02.07.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2D96E-9455-42D9-84CC-73985AD981DD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B731E-4A3B-49FE-A6D7-CE71F9F6BF43}" type="datetimeFigureOut">
              <a:rPr lang="hu-HU"/>
              <a:pPr>
                <a:defRPr/>
              </a:pPr>
              <a:t>2018.02.07.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639283-BB6B-4F31-993C-91CC9CEDBA1A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A2C06-BD9A-4379-B602-55E0AD36598B}" type="datetimeFigureOut">
              <a:rPr lang="hu-HU"/>
              <a:pPr>
                <a:defRPr/>
              </a:pPr>
              <a:t>2018.02.07.</a:t>
            </a:fld>
            <a:endParaRPr lang="hu-HU"/>
          </a:p>
        </p:txBody>
      </p:sp>
      <p:sp>
        <p:nvSpPr>
          <p:cNvPr id="6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7A546-20EC-4033-8AE8-BD2B7FFEE11C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6801F-3549-4362-A2D9-E461ABBB383C}" type="datetimeFigureOut">
              <a:rPr lang="hu-HU"/>
              <a:pPr>
                <a:defRPr/>
              </a:pPr>
              <a:t>2018.02.07.</a:t>
            </a:fld>
            <a:endParaRPr lang="hu-HU"/>
          </a:p>
        </p:txBody>
      </p:sp>
      <p:sp>
        <p:nvSpPr>
          <p:cNvPr id="8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9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92047-826B-4480-86DF-10E3A1124327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386912-64D0-44FD-B6A0-EC23926F6DC4}" type="datetimeFigureOut">
              <a:rPr lang="hu-HU"/>
              <a:pPr>
                <a:defRPr/>
              </a:pPr>
              <a:t>2018.02.07.</a:t>
            </a:fld>
            <a:endParaRPr lang="hu-HU"/>
          </a:p>
        </p:txBody>
      </p:sp>
      <p:sp>
        <p:nvSpPr>
          <p:cNvPr id="4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5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80E5D-EA24-4FB5-B325-E00683E23599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3E15F-97D3-47FA-BB81-EA309E948FF8}" type="datetimeFigureOut">
              <a:rPr lang="hu-HU"/>
              <a:pPr>
                <a:defRPr/>
              </a:pPr>
              <a:t>2018.02.07.</a:t>
            </a:fld>
            <a:endParaRPr lang="hu-HU"/>
          </a:p>
        </p:txBody>
      </p:sp>
      <p:sp>
        <p:nvSpPr>
          <p:cNvPr id="3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4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398296-9193-445F-B714-62C84B76813F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52CEA-3C4D-4332-BF4B-A4A8BEDF2AF5}" type="datetimeFigureOut">
              <a:rPr lang="hu-HU"/>
              <a:pPr>
                <a:defRPr/>
              </a:pPr>
              <a:t>2018.02.07.</a:t>
            </a:fld>
            <a:endParaRPr lang="hu-HU"/>
          </a:p>
        </p:txBody>
      </p:sp>
      <p:sp>
        <p:nvSpPr>
          <p:cNvPr id="6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63AD1F-3B30-4D00-9F1C-16D24C11CAE3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hu-HU" noProof="0" smtClean="0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E46C8-9B5C-4D31-9DD3-CDA154339562}" type="datetimeFigureOut">
              <a:rPr lang="hu-HU"/>
              <a:pPr>
                <a:defRPr/>
              </a:pPr>
              <a:t>2018.02.07.</a:t>
            </a:fld>
            <a:endParaRPr lang="hu-HU"/>
          </a:p>
        </p:txBody>
      </p:sp>
      <p:sp>
        <p:nvSpPr>
          <p:cNvPr id="6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FC3B4-50F0-4DE2-AF60-4426CBA96076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Cím hely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u-HU" smtClean="0"/>
              <a:t>Mintacím szerkesztése</a:t>
            </a:r>
          </a:p>
        </p:txBody>
      </p:sp>
      <p:sp>
        <p:nvSpPr>
          <p:cNvPr id="1027" name="Szöveg hely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2B749A6-BA16-4EBE-9FD1-69C8862F8548}" type="datetimeFigureOut">
              <a:rPr lang="hu-HU"/>
              <a:pPr>
                <a:defRPr/>
              </a:pPr>
              <a:t>2018.02.07.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F217791-932A-409C-A541-0FB4ABF1EC05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tmp"/><Relationship Id="rId3" Type="http://schemas.openxmlformats.org/officeDocument/2006/relationships/image" Target="../media/image26.tmp"/><Relationship Id="rId7" Type="http://schemas.openxmlformats.org/officeDocument/2006/relationships/image" Target="../media/image30.tm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tmp"/><Relationship Id="rId5" Type="http://schemas.openxmlformats.org/officeDocument/2006/relationships/image" Target="../media/image28.tmp"/><Relationship Id="rId10" Type="http://schemas.openxmlformats.org/officeDocument/2006/relationships/image" Target="../media/image10.jpeg"/><Relationship Id="rId4" Type="http://schemas.openxmlformats.org/officeDocument/2006/relationships/image" Target="../media/image27.tmp"/><Relationship Id="rId9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32.tmp"/><Relationship Id="rId7" Type="http://schemas.openxmlformats.org/officeDocument/2006/relationships/image" Target="../media/image36.tm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tmp"/><Relationship Id="rId5" Type="http://schemas.openxmlformats.org/officeDocument/2006/relationships/image" Target="../media/image34.tmp"/><Relationship Id="rId4" Type="http://schemas.openxmlformats.org/officeDocument/2006/relationships/image" Target="../media/image33.tmp"/><Relationship Id="rId9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m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38.tm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40.tm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tmp"/><Relationship Id="rId5" Type="http://schemas.openxmlformats.org/officeDocument/2006/relationships/image" Target="../media/image15.png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19.tmp"/><Relationship Id="rId7" Type="http://schemas.openxmlformats.org/officeDocument/2006/relationships/image" Target="../media/image23.tm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tmp"/><Relationship Id="rId5" Type="http://schemas.openxmlformats.org/officeDocument/2006/relationships/image" Target="../media/image21.tmp"/><Relationship Id="rId4" Type="http://schemas.openxmlformats.org/officeDocument/2006/relationships/image" Target="../media/image20.tmp"/><Relationship Id="rId9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ím 1"/>
          <p:cNvSpPr>
            <a:spLocks noGrp="1"/>
          </p:cNvSpPr>
          <p:nvPr>
            <p:ph type="ctrTitle"/>
          </p:nvPr>
        </p:nvSpPr>
        <p:spPr>
          <a:xfrm>
            <a:off x="3347864" y="1967956"/>
            <a:ext cx="5688632" cy="2469156"/>
          </a:xfrm>
        </p:spPr>
        <p:txBody>
          <a:bodyPr/>
          <a:lstStyle/>
          <a:p>
            <a:pPr eaLnBrk="1" hangingPunct="1">
              <a:lnSpc>
                <a:spcPts val="4500"/>
              </a:lnSpc>
              <a:spcBef>
                <a:spcPts val="0"/>
              </a:spcBef>
            </a:pPr>
            <a:r>
              <a:rPr lang="en-US" sz="3200" b="1" cap="small" dirty="0" smtClean="0">
                <a:solidFill>
                  <a:srgbClr val="003399"/>
                </a:solidFill>
                <a:latin typeface="Verdana" pitchFamily="34" charset="0"/>
              </a:rPr>
              <a:t>PROJECT PROPOSALS ASSESSMENT</a:t>
            </a:r>
            <a:endParaRPr lang="hu-HU" sz="2000" b="1" cap="small" dirty="0">
              <a:solidFill>
                <a:srgbClr val="003399"/>
              </a:solidFill>
              <a:latin typeface="Verdana" pitchFamily="34" charset="0"/>
            </a:endParaRP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340461" y="5949280"/>
            <a:ext cx="5167643" cy="864096"/>
          </a:xfrm>
          <a:noFill/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INTERREG - IPA </a:t>
            </a:r>
            <a:r>
              <a:rPr lang="en-US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CBC Programme Bulgaria–Turkey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hu-HU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CCI 2014TC16I5CB005</a:t>
            </a:r>
          </a:p>
        </p:txBody>
      </p:sp>
      <p:sp>
        <p:nvSpPr>
          <p:cNvPr id="14339" name="Rectangle 9"/>
          <p:cNvSpPr>
            <a:spLocks noChangeArrowheads="1"/>
          </p:cNvSpPr>
          <p:nvPr/>
        </p:nvSpPr>
        <p:spPr bwMode="auto">
          <a:xfrm>
            <a:off x="0" y="1125538"/>
            <a:ext cx="9144000" cy="574675"/>
          </a:xfrm>
          <a:prstGeom prst="rect">
            <a:avLst/>
          </a:prstGeom>
          <a:solidFill>
            <a:srgbClr val="98C222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>
              <a:latin typeface="Calibri" pitchFamily="34" charset="0"/>
            </a:endParaRPr>
          </a:p>
        </p:txBody>
      </p:sp>
      <p:sp>
        <p:nvSpPr>
          <p:cNvPr id="14340" name="Rectangle 10"/>
          <p:cNvSpPr>
            <a:spLocks noChangeArrowheads="1"/>
          </p:cNvSpPr>
          <p:nvPr/>
        </p:nvSpPr>
        <p:spPr bwMode="auto">
          <a:xfrm>
            <a:off x="-36512" y="908050"/>
            <a:ext cx="8675688" cy="360363"/>
          </a:xfrm>
          <a:prstGeom prst="rect">
            <a:avLst/>
          </a:prstGeom>
          <a:solidFill>
            <a:srgbClr val="843D8D"/>
          </a:solidFill>
          <a:ln w="381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en-US" dirty="0">
              <a:latin typeface="Calibri" pitchFamily="34" charset="0"/>
            </a:endParaRPr>
          </a:p>
        </p:txBody>
      </p:sp>
      <p:pic>
        <p:nvPicPr>
          <p:cNvPr id="14342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05910" y="5981535"/>
            <a:ext cx="800358" cy="543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Kép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7024" y="260350"/>
            <a:ext cx="1799432" cy="557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 descr="C:\Users\HristovaV\Desktop\PIM 2017\EC illustrations - free to use\reaching_for_EU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36032"/>
            <a:ext cx="1131903" cy="1684969"/>
          </a:xfrm>
          <a:prstGeom prst="rect">
            <a:avLst/>
          </a:prstGeom>
          <a:solidFill>
            <a:schemeClr val="bg1">
              <a:alpha val="0"/>
            </a:schemeClr>
          </a:solidFill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23561" name="Picture 9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5" t="5310" r="6333" b="5990"/>
          <a:stretch/>
        </p:blipFill>
        <p:spPr bwMode="auto">
          <a:xfrm>
            <a:off x="395536" y="1175099"/>
            <a:ext cx="1512168" cy="1008112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3557" name="Picture 5" descr="C:\Users\HristovaV\Desktop\AIR\DSC_2443 - Copy (2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267735"/>
            <a:ext cx="1387030" cy="1385401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6" name="Picture 1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7" y="2492910"/>
            <a:ext cx="1387029" cy="720066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3556" name="Picture 4" descr="C:\Users\HristovaV\Desktop\PIM 2017\EC illustrations - free to use\EU_wind_power_small_size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7" y="548680"/>
            <a:ext cx="1387029" cy="942553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5" name="Picture 1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511260"/>
            <a:ext cx="1387030" cy="913392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52" descr="Screen Clippi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" t="15651" r="387" b="7600"/>
          <a:stretch/>
        </p:blipFill>
        <p:spPr>
          <a:xfrm>
            <a:off x="304222" y="2132856"/>
            <a:ext cx="5395516" cy="3891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4" name="Picture 53" descr="Screen Clippi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" t="7053" r="1484" b="7051"/>
          <a:stretch/>
        </p:blipFill>
        <p:spPr>
          <a:xfrm>
            <a:off x="304222" y="2621170"/>
            <a:ext cx="5395515" cy="5627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5" name="Picture 54" descr="Screen Clippi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" t="15642" r="789" b="15642"/>
          <a:stretch/>
        </p:blipFill>
        <p:spPr>
          <a:xfrm>
            <a:off x="336270" y="5379453"/>
            <a:ext cx="5363467" cy="3670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6" name="Picture 55" descr="Screen Clippi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" t="6669" r="939"/>
          <a:stretch/>
        </p:blipFill>
        <p:spPr>
          <a:xfrm>
            <a:off x="304222" y="3312242"/>
            <a:ext cx="5395515" cy="9520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7" name="Picture 56" descr="Screen Clippin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" t="11728" r="1107"/>
          <a:stretch/>
        </p:blipFill>
        <p:spPr>
          <a:xfrm>
            <a:off x="343562" y="5820850"/>
            <a:ext cx="5356175" cy="4884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8" name="Picture 57" descr="Screen Clippin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" t="21278" r="1107" b="14005"/>
          <a:stretch/>
        </p:blipFill>
        <p:spPr>
          <a:xfrm>
            <a:off x="338970" y="6381328"/>
            <a:ext cx="5360767" cy="2160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Freeform 12"/>
          <p:cNvSpPr/>
          <p:nvPr/>
        </p:nvSpPr>
        <p:spPr>
          <a:xfrm>
            <a:off x="1083836" y="4761719"/>
            <a:ext cx="1086973" cy="543356"/>
          </a:xfrm>
          <a:custGeom>
            <a:avLst/>
            <a:gdLst>
              <a:gd name="connsiteX0" fmla="*/ 0 w 1086973"/>
              <a:gd name="connsiteY0" fmla="*/ 0 h 543356"/>
              <a:gd name="connsiteX1" fmla="*/ 1086973 w 1086973"/>
              <a:gd name="connsiteY1" fmla="*/ 0 h 543356"/>
              <a:gd name="connsiteX2" fmla="*/ 1086973 w 1086973"/>
              <a:gd name="connsiteY2" fmla="*/ 543356 h 543356"/>
              <a:gd name="connsiteX3" fmla="*/ 0 w 1086973"/>
              <a:gd name="connsiteY3" fmla="*/ 543356 h 543356"/>
              <a:gd name="connsiteX4" fmla="*/ 0 w 1086973"/>
              <a:gd name="connsiteY4" fmla="*/ 0 h 54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6973" h="543356">
                <a:moveTo>
                  <a:pt x="0" y="0"/>
                </a:moveTo>
                <a:lnTo>
                  <a:pt x="1086973" y="0"/>
                </a:lnTo>
                <a:lnTo>
                  <a:pt x="1086973" y="543356"/>
                </a:lnTo>
                <a:lnTo>
                  <a:pt x="0" y="54335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225" tIns="22225" rIns="22225" bIns="22225" numCol="1" spcCol="1270" anchor="ctr" anchorCtr="0">
            <a:noAutofit/>
          </a:bodyPr>
          <a:lstStyle/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bg-BG" sz="3500" kern="1200"/>
          </a:p>
        </p:txBody>
      </p:sp>
      <p:sp>
        <p:nvSpPr>
          <p:cNvPr id="24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229600" cy="66790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Check Grids</a:t>
            </a:r>
            <a:b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Technical and Quality Assessment </a:t>
            </a:r>
            <a:endParaRPr lang="en-US" sz="2000" b="1" cap="small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7" name="Правоъгълник 1"/>
          <p:cNvSpPr/>
          <p:nvPr/>
        </p:nvSpPr>
        <p:spPr>
          <a:xfrm>
            <a:off x="179512" y="1315846"/>
            <a:ext cx="7828008" cy="338554"/>
          </a:xfrm>
          <a:prstGeom prst="rect">
            <a:avLst/>
          </a:prstGeom>
          <a:noFill/>
          <a:effectLst>
            <a:outerShdw blurRad="50800" dist="50800" dir="5400000" algn="ctr" rotWithShape="0">
              <a:srgbClr val="92D050">
                <a:alpha val="55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Capacity of the Partnership</a:t>
            </a:r>
            <a:endParaRPr lang="bg-BG" sz="16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9" name="Правоъгълник 5"/>
          <p:cNvSpPr/>
          <p:nvPr/>
        </p:nvSpPr>
        <p:spPr>
          <a:xfrm>
            <a:off x="176870" y="1539859"/>
            <a:ext cx="7817122" cy="27699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Are partners able to ensure </a:t>
            </a:r>
            <a:r>
              <a:rPr lang="en-US" sz="12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 implementation</a:t>
            </a:r>
            <a:r>
              <a:rPr lang="bg-BG" sz="12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    </a:t>
            </a:r>
            <a:endParaRPr lang="bg-BG" sz="12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1" name="Правоъгълник 14"/>
          <p:cNvSpPr/>
          <p:nvPr/>
        </p:nvSpPr>
        <p:spPr>
          <a:xfrm>
            <a:off x="304222" y="4713026"/>
            <a:ext cx="6010093" cy="338554"/>
          </a:xfrm>
          <a:prstGeom prst="rect">
            <a:avLst/>
          </a:prstGeom>
          <a:noFill/>
          <a:effectLst>
            <a:outerShdw blurRad="50800" dist="50800" dir="5400000" algn="ctr" rotWithShape="0">
              <a:srgbClr val="92D050">
                <a:alpha val="55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Budget</a:t>
            </a:r>
            <a:endParaRPr lang="bg-BG" sz="16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5" name="Закръглено правоъгълно изнесено означение 12"/>
          <p:cNvSpPr/>
          <p:nvPr/>
        </p:nvSpPr>
        <p:spPr>
          <a:xfrm>
            <a:off x="6139744" y="2192597"/>
            <a:ext cx="2809237" cy="846492"/>
          </a:xfrm>
          <a:prstGeom prst="wedgeRoundRectCallout">
            <a:avLst>
              <a:gd name="adj1" fmla="val -71223"/>
              <a:gd name="adj2" fmla="val 38202"/>
              <a:gd name="adj3" fmla="val 16667"/>
            </a:avLst>
          </a:prstGeom>
          <a:solidFill>
            <a:srgbClr val="92D050">
              <a:alpha val="6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6" name="Текстово поле 13"/>
          <p:cNvSpPr txBox="1"/>
          <p:nvPr/>
        </p:nvSpPr>
        <p:spPr>
          <a:xfrm>
            <a:off x="6195055" y="2293284"/>
            <a:ext cx="267773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Partnership </a:t>
            </a:r>
            <a:r>
              <a:rPr lang="en-US" sz="11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will be estimated in </a:t>
            </a:r>
            <a:r>
              <a:rPr lang="en-US" sz="1100" b="1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context of the proposed project idea </a:t>
            </a:r>
            <a:endParaRPr lang="bg-BG" sz="1100" dirty="0">
              <a:solidFill>
                <a:srgbClr val="003399"/>
              </a:solidFill>
              <a:effectLst>
                <a:glow>
                  <a:schemeClr val="bg1">
                    <a:alpha val="43000"/>
                  </a:schemeClr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7" name="Закръглено правоъгълно изнесено означение 11"/>
          <p:cNvSpPr/>
          <p:nvPr/>
        </p:nvSpPr>
        <p:spPr>
          <a:xfrm>
            <a:off x="6139744" y="3146973"/>
            <a:ext cx="2851002" cy="813477"/>
          </a:xfrm>
          <a:prstGeom prst="wedgeRoundRectCallout">
            <a:avLst>
              <a:gd name="adj1" fmla="val -70282"/>
              <a:gd name="adj2" fmla="val 1080"/>
              <a:gd name="adj3" fmla="val 16667"/>
            </a:avLst>
          </a:prstGeom>
          <a:solidFill>
            <a:srgbClr val="92D050">
              <a:alpha val="6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8" name="Текстово поле 10"/>
          <p:cNvSpPr txBox="1"/>
          <p:nvPr/>
        </p:nvSpPr>
        <p:spPr>
          <a:xfrm>
            <a:off x="6239072" y="3265999"/>
            <a:ext cx="280034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</a:t>
            </a:r>
            <a:r>
              <a:rPr lang="en-US" sz="1100" b="1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specific experience and </a:t>
            </a:r>
            <a:r>
              <a:rPr lang="en-US" sz="1100" b="1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expertize of </a:t>
            </a:r>
            <a:r>
              <a:rPr lang="en-US" sz="1100" b="1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each </a:t>
            </a:r>
            <a:r>
              <a:rPr lang="en-US" sz="1100" b="1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 partner </a:t>
            </a:r>
            <a:r>
              <a:rPr lang="en-US" sz="11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 considered during assessment </a:t>
            </a:r>
            <a:endParaRPr lang="bg-BG" sz="1100" dirty="0">
              <a:solidFill>
                <a:srgbClr val="003399"/>
              </a:solidFill>
              <a:effectLst>
                <a:glow>
                  <a:schemeClr val="bg1">
                    <a:alpha val="43000"/>
                  </a:schemeClr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9" name="Правоъгълник 17"/>
          <p:cNvSpPr/>
          <p:nvPr/>
        </p:nvSpPr>
        <p:spPr>
          <a:xfrm>
            <a:off x="304222" y="4950518"/>
            <a:ext cx="7817122" cy="27699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n-US" sz="12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 the project budget realistic</a:t>
            </a:r>
            <a:r>
              <a:rPr lang="bg-BG" sz="12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    </a:t>
            </a:r>
            <a:endParaRPr lang="bg-BG" sz="12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3" name="Закръглено правоъгълно изнесено означение 23"/>
          <p:cNvSpPr/>
          <p:nvPr/>
        </p:nvSpPr>
        <p:spPr>
          <a:xfrm>
            <a:off x="6168719" y="5595478"/>
            <a:ext cx="2724151" cy="891773"/>
          </a:xfrm>
          <a:prstGeom prst="wedgeRoundRectCallout">
            <a:avLst>
              <a:gd name="adj1" fmla="val -70469"/>
              <a:gd name="adj2" fmla="val -64923"/>
              <a:gd name="adj3" fmla="val 16667"/>
            </a:avLst>
          </a:prstGeom>
          <a:solidFill>
            <a:srgbClr val="92D050">
              <a:alpha val="6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4" name="Текстово поле 24"/>
          <p:cNvSpPr txBox="1"/>
          <p:nvPr/>
        </p:nvSpPr>
        <p:spPr>
          <a:xfrm>
            <a:off x="6239072" y="5642936"/>
            <a:ext cx="26337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Justification for expenditures </a:t>
            </a:r>
            <a:r>
              <a:rPr lang="en-US" sz="1100" b="1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supported with market research and offers </a:t>
            </a:r>
            <a:r>
              <a:rPr lang="en-US" sz="11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 important for the budget assessment</a:t>
            </a:r>
            <a:endParaRPr lang="bg-BG" sz="1100" dirty="0">
              <a:solidFill>
                <a:srgbClr val="003399"/>
              </a:solidFill>
              <a:effectLst>
                <a:glow>
                  <a:schemeClr val="bg1">
                    <a:alpha val="43000"/>
                  </a:schemeClr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30" name="Съединител &quot;права стрелка&quot; 16"/>
          <p:cNvCxnSpPr/>
          <p:nvPr/>
        </p:nvCxnSpPr>
        <p:spPr>
          <a:xfrm>
            <a:off x="176870" y="4509120"/>
            <a:ext cx="8772111" cy="0"/>
          </a:xfrm>
          <a:prstGeom prst="straightConnector1">
            <a:avLst/>
          </a:prstGeom>
          <a:ln w="31750" cap="rnd">
            <a:solidFill>
              <a:srgbClr val="92D050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Group 44"/>
          <p:cNvGrpSpPr/>
          <p:nvPr/>
        </p:nvGrpSpPr>
        <p:grpSpPr>
          <a:xfrm>
            <a:off x="7367465" y="1158085"/>
            <a:ext cx="1601596" cy="916287"/>
            <a:chOff x="7381489" y="1305635"/>
            <a:chExt cx="1601596" cy="916287"/>
          </a:xfrm>
        </p:grpSpPr>
        <p:sp>
          <p:nvSpPr>
            <p:cNvPr id="46" name="Текстово поле 2"/>
            <p:cNvSpPr txBox="1"/>
            <p:nvPr/>
          </p:nvSpPr>
          <p:spPr>
            <a:xfrm>
              <a:off x="7931320" y="1305635"/>
              <a:ext cx="990600" cy="76944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rgbClr val="98C222">
                  <a:alpha val="40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sz="4400" b="1" dirty="0" smtClean="0">
                  <a:solidFill>
                    <a:srgbClr val="003399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15</a:t>
              </a:r>
              <a:endParaRPr lang="bg-BG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7" name="Текстово поле 2"/>
            <p:cNvSpPr txBox="1"/>
            <p:nvPr/>
          </p:nvSpPr>
          <p:spPr>
            <a:xfrm>
              <a:off x="7992485" y="1852590"/>
              <a:ext cx="990600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003399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points</a:t>
              </a:r>
              <a:endParaRPr lang="bg-BG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8" name="Текстово поле 2"/>
            <p:cNvSpPr txBox="1"/>
            <p:nvPr/>
          </p:nvSpPr>
          <p:spPr>
            <a:xfrm>
              <a:off x="7381489" y="1679512"/>
              <a:ext cx="726621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b="1" dirty="0" smtClean="0">
                  <a:solidFill>
                    <a:srgbClr val="003399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max</a:t>
              </a:r>
              <a:endParaRPr lang="bg-BG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7431839" y="4536160"/>
            <a:ext cx="1601596" cy="916287"/>
            <a:chOff x="7381489" y="1305635"/>
            <a:chExt cx="1601596" cy="916287"/>
          </a:xfrm>
        </p:grpSpPr>
        <p:sp>
          <p:nvSpPr>
            <p:cNvPr id="50" name="Текстово поле 2"/>
            <p:cNvSpPr txBox="1"/>
            <p:nvPr/>
          </p:nvSpPr>
          <p:spPr>
            <a:xfrm>
              <a:off x="7931320" y="1305635"/>
              <a:ext cx="990600" cy="76944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rgbClr val="98C222">
                  <a:alpha val="40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sz="4400" b="1" dirty="0" smtClean="0">
                  <a:solidFill>
                    <a:srgbClr val="003399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10</a:t>
              </a:r>
              <a:endParaRPr lang="bg-BG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1" name="Текстово поле 2"/>
            <p:cNvSpPr txBox="1"/>
            <p:nvPr/>
          </p:nvSpPr>
          <p:spPr>
            <a:xfrm>
              <a:off x="7992485" y="1852590"/>
              <a:ext cx="990600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003399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points</a:t>
              </a:r>
              <a:endParaRPr lang="bg-BG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2" name="Текстово поле 2"/>
            <p:cNvSpPr txBox="1"/>
            <p:nvPr/>
          </p:nvSpPr>
          <p:spPr>
            <a:xfrm>
              <a:off x="7381489" y="1679512"/>
              <a:ext cx="726621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b="1" dirty="0" smtClean="0">
                  <a:solidFill>
                    <a:srgbClr val="003399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max</a:t>
              </a:r>
              <a:endParaRPr lang="bg-BG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9806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 descr="Screen Clippi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3" t="8008" r="1044" b="2757"/>
          <a:stretch/>
        </p:blipFill>
        <p:spPr>
          <a:xfrm>
            <a:off x="380089" y="4810327"/>
            <a:ext cx="5349752" cy="972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0" name="Picture 49" descr="Screen Clippi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" t="14843" r="1107"/>
          <a:stretch/>
        </p:blipFill>
        <p:spPr>
          <a:xfrm>
            <a:off x="361576" y="5918320"/>
            <a:ext cx="5368265" cy="6070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5" name="Picture 54" descr="Screen Clippi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" t="8007" b="8007"/>
          <a:stretch/>
        </p:blipFill>
        <p:spPr>
          <a:xfrm>
            <a:off x="300669" y="2132856"/>
            <a:ext cx="5355771" cy="7129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6" name="Picture 55" descr="Screen Clippi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6" t="15643" r="-1" b="15639"/>
          <a:stretch/>
        </p:blipFill>
        <p:spPr>
          <a:xfrm>
            <a:off x="300669" y="2931339"/>
            <a:ext cx="5355771" cy="3432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7" name="Picture 56" descr="Screen Clippin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1" t="9142" r="1421"/>
          <a:stretch/>
        </p:blipFill>
        <p:spPr>
          <a:xfrm>
            <a:off x="297721" y="3357298"/>
            <a:ext cx="5358719" cy="712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8" name="Овал 25"/>
          <p:cNvSpPr/>
          <p:nvPr/>
        </p:nvSpPr>
        <p:spPr>
          <a:xfrm>
            <a:off x="683568" y="5849373"/>
            <a:ext cx="1371600" cy="28847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9" name="Овал 26"/>
          <p:cNvSpPr/>
          <p:nvPr/>
        </p:nvSpPr>
        <p:spPr>
          <a:xfrm>
            <a:off x="5227356" y="2093267"/>
            <a:ext cx="413068" cy="166187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Freeform 12"/>
          <p:cNvSpPr/>
          <p:nvPr/>
        </p:nvSpPr>
        <p:spPr>
          <a:xfrm>
            <a:off x="1083836" y="4761719"/>
            <a:ext cx="1086973" cy="543356"/>
          </a:xfrm>
          <a:custGeom>
            <a:avLst/>
            <a:gdLst>
              <a:gd name="connsiteX0" fmla="*/ 0 w 1086973"/>
              <a:gd name="connsiteY0" fmla="*/ 0 h 543356"/>
              <a:gd name="connsiteX1" fmla="*/ 1086973 w 1086973"/>
              <a:gd name="connsiteY1" fmla="*/ 0 h 543356"/>
              <a:gd name="connsiteX2" fmla="*/ 1086973 w 1086973"/>
              <a:gd name="connsiteY2" fmla="*/ 543356 h 543356"/>
              <a:gd name="connsiteX3" fmla="*/ 0 w 1086973"/>
              <a:gd name="connsiteY3" fmla="*/ 543356 h 543356"/>
              <a:gd name="connsiteX4" fmla="*/ 0 w 1086973"/>
              <a:gd name="connsiteY4" fmla="*/ 0 h 54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6973" h="543356">
                <a:moveTo>
                  <a:pt x="0" y="0"/>
                </a:moveTo>
                <a:lnTo>
                  <a:pt x="1086973" y="0"/>
                </a:lnTo>
                <a:lnTo>
                  <a:pt x="1086973" y="543356"/>
                </a:lnTo>
                <a:lnTo>
                  <a:pt x="0" y="54335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225" tIns="22225" rIns="22225" bIns="22225" numCol="1" spcCol="1270" anchor="ctr" anchorCtr="0">
            <a:noAutofit/>
          </a:bodyPr>
          <a:lstStyle/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bg-BG" sz="3500" kern="1200"/>
          </a:p>
        </p:txBody>
      </p:sp>
      <p:sp>
        <p:nvSpPr>
          <p:cNvPr id="24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229600" cy="66790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Check Grids</a:t>
            </a:r>
            <a:b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Technical and Quality Assessment </a:t>
            </a:r>
            <a:endParaRPr lang="en-US" sz="2000" b="1" cap="small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7" name="Правоъгълник 1"/>
          <p:cNvSpPr/>
          <p:nvPr/>
        </p:nvSpPr>
        <p:spPr>
          <a:xfrm>
            <a:off x="179512" y="1305635"/>
            <a:ext cx="7201977" cy="584775"/>
          </a:xfrm>
          <a:prstGeom prst="rect">
            <a:avLst/>
          </a:prstGeom>
          <a:noFill/>
          <a:effectLst>
            <a:outerShdw blurRad="50800" dist="50800" dir="5400000" algn="ctr" rotWithShape="0">
              <a:srgbClr val="92D050">
                <a:alpha val="55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Project’s context and consistency with the </a:t>
            </a:r>
            <a:r>
              <a:rPr lang="en-US" sz="16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Programme</a:t>
            </a:r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and other strategies </a:t>
            </a:r>
            <a:endParaRPr lang="bg-BG" sz="16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9" name="Правоъгълник 3"/>
          <p:cNvSpPr/>
          <p:nvPr/>
        </p:nvSpPr>
        <p:spPr>
          <a:xfrm>
            <a:off x="176790" y="1855857"/>
            <a:ext cx="7491554" cy="27699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n-US" sz="12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What the project contributes to the </a:t>
            </a:r>
            <a:r>
              <a:rPr lang="en-US" sz="1200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Programme</a:t>
            </a:r>
            <a:r>
              <a:rPr lang="en-US" sz="12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other </a:t>
            </a:r>
            <a:r>
              <a:rPr lang="en-US" sz="1200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programmes</a:t>
            </a:r>
            <a:r>
              <a:rPr lang="en-US" sz="12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and strategies?</a:t>
            </a:r>
            <a:r>
              <a:rPr lang="bg-BG" sz="12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</a:t>
            </a:r>
            <a:endParaRPr lang="bg-BG" sz="12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3" name="Правоъгълник 12"/>
          <p:cNvSpPr/>
          <p:nvPr/>
        </p:nvSpPr>
        <p:spPr>
          <a:xfrm>
            <a:off x="301102" y="4221088"/>
            <a:ext cx="6010093" cy="338554"/>
          </a:xfrm>
          <a:prstGeom prst="rect">
            <a:avLst/>
          </a:prstGeom>
          <a:noFill/>
          <a:effectLst>
            <a:outerShdw blurRad="50800" dist="50800" dir="5400000" algn="ctr" rotWithShape="0">
              <a:srgbClr val="92D050">
                <a:alpha val="55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Methodology</a:t>
            </a:r>
            <a:endParaRPr lang="bg-BG" sz="16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5" name="Правоъгълник 14"/>
          <p:cNvSpPr/>
          <p:nvPr/>
        </p:nvSpPr>
        <p:spPr>
          <a:xfrm>
            <a:off x="300669" y="4465531"/>
            <a:ext cx="7751808" cy="27699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n-US" sz="12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Which actions and what approach will ensure achievement of project objectives?</a:t>
            </a:r>
            <a:r>
              <a:rPr lang="bg-BG" sz="12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</a:t>
            </a:r>
            <a:endParaRPr lang="bg-BG" sz="12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7" name="Закръглено правоъгълно изнесено означение 16"/>
          <p:cNvSpPr/>
          <p:nvPr/>
        </p:nvSpPr>
        <p:spPr>
          <a:xfrm>
            <a:off x="5442516" y="6208873"/>
            <a:ext cx="3593980" cy="532495"/>
          </a:xfrm>
          <a:prstGeom prst="wedgeRoundRectCallout">
            <a:avLst>
              <a:gd name="adj1" fmla="val -60741"/>
              <a:gd name="adj2" fmla="val -42219"/>
              <a:gd name="adj3" fmla="val 16667"/>
            </a:avLst>
          </a:prstGeom>
          <a:solidFill>
            <a:srgbClr val="92D050">
              <a:alpha val="7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8" name="Текстово поле 17"/>
          <p:cNvSpPr txBox="1"/>
          <p:nvPr/>
        </p:nvSpPr>
        <p:spPr>
          <a:xfrm>
            <a:off x="5729840" y="6268795"/>
            <a:ext cx="34306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capacity to </a:t>
            </a:r>
            <a:r>
              <a:rPr lang="en-US" sz="1100" b="1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ensure </a:t>
            </a:r>
            <a:r>
              <a:rPr lang="en-US" sz="1100" b="1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sustainability </a:t>
            </a:r>
            <a:r>
              <a:rPr lang="en-US" sz="11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project results 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 also </a:t>
            </a:r>
            <a:r>
              <a:rPr lang="en-US" sz="11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evaluated</a:t>
            </a:r>
            <a:endParaRPr lang="bg-BG" sz="1100" dirty="0">
              <a:solidFill>
                <a:srgbClr val="003399"/>
              </a:solidFill>
              <a:effectLst>
                <a:glow>
                  <a:schemeClr val="bg1">
                    <a:alpha val="43000"/>
                  </a:schemeClr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9" name="Закръглено правоъгълно изнесено означение 20"/>
          <p:cNvSpPr/>
          <p:nvPr/>
        </p:nvSpPr>
        <p:spPr>
          <a:xfrm>
            <a:off x="6156948" y="5300048"/>
            <a:ext cx="2703867" cy="725937"/>
          </a:xfrm>
          <a:prstGeom prst="wedgeRoundRectCallout">
            <a:avLst>
              <a:gd name="adj1" fmla="val -78062"/>
              <a:gd name="adj2" fmla="val -48234"/>
              <a:gd name="adj3" fmla="val 16667"/>
            </a:avLst>
          </a:prstGeom>
          <a:solidFill>
            <a:srgbClr val="92D050">
              <a:alpha val="7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0" name="Текстово поле 21"/>
          <p:cNvSpPr txBox="1"/>
          <p:nvPr/>
        </p:nvSpPr>
        <p:spPr>
          <a:xfrm>
            <a:off x="6214450" y="5368403"/>
            <a:ext cx="264636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Compliance between </a:t>
            </a:r>
            <a:r>
              <a:rPr lang="en-US" sz="1100" b="1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activities, outputs and objectives</a:t>
            </a:r>
            <a:r>
              <a:rPr lang="en-US" sz="11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a </a:t>
            </a:r>
            <a:r>
              <a:rPr lang="en-US" sz="1100" b="1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key quality criteria</a:t>
            </a:r>
            <a:endParaRPr lang="bg-BG" sz="1100" b="1" dirty="0">
              <a:solidFill>
                <a:srgbClr val="003399"/>
              </a:solidFill>
              <a:effectLst>
                <a:glow>
                  <a:schemeClr val="bg1">
                    <a:alpha val="43000"/>
                  </a:schemeClr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3" name="Закръглено правоъгълно изнесено означение 10"/>
          <p:cNvSpPr/>
          <p:nvPr/>
        </p:nvSpPr>
        <p:spPr>
          <a:xfrm>
            <a:off x="6136665" y="2673262"/>
            <a:ext cx="2724151" cy="748138"/>
          </a:xfrm>
          <a:prstGeom prst="wedgeRoundRectCallout">
            <a:avLst>
              <a:gd name="adj1" fmla="val -71232"/>
              <a:gd name="adj2" fmla="val -5183"/>
              <a:gd name="adj3" fmla="val 16667"/>
            </a:avLst>
          </a:prstGeom>
          <a:solidFill>
            <a:srgbClr val="92D050">
              <a:alpha val="7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4" name="Текстово поле 11"/>
          <p:cNvSpPr txBox="1"/>
          <p:nvPr/>
        </p:nvSpPr>
        <p:spPr>
          <a:xfrm>
            <a:off x="6189604" y="2723802"/>
            <a:ext cx="267121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Compliance with certain criteria has a </a:t>
            </a:r>
            <a:r>
              <a:rPr lang="en-US" sz="1100" b="1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major contribution </a:t>
            </a:r>
            <a:r>
              <a:rPr lang="en-US" sz="11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the overall score of the project</a:t>
            </a:r>
            <a:endParaRPr lang="bg-BG" sz="1100" dirty="0">
              <a:solidFill>
                <a:srgbClr val="003399"/>
              </a:solidFill>
              <a:effectLst>
                <a:glow>
                  <a:schemeClr val="bg1">
                    <a:alpha val="43000"/>
                  </a:schemeClr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46" name="Съединител &quot;права стрелка&quot; 16"/>
          <p:cNvCxnSpPr/>
          <p:nvPr/>
        </p:nvCxnSpPr>
        <p:spPr>
          <a:xfrm>
            <a:off x="176870" y="4149080"/>
            <a:ext cx="8772111" cy="0"/>
          </a:xfrm>
          <a:prstGeom prst="straightConnector1">
            <a:avLst/>
          </a:prstGeom>
          <a:ln w="31750" cap="rnd">
            <a:solidFill>
              <a:srgbClr val="92D050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7381489" y="1305635"/>
            <a:ext cx="1601596" cy="916287"/>
            <a:chOff x="7381489" y="1305635"/>
            <a:chExt cx="1601596" cy="916287"/>
          </a:xfrm>
        </p:grpSpPr>
        <p:sp>
          <p:nvSpPr>
            <p:cNvPr id="28" name="Текстово поле 2"/>
            <p:cNvSpPr txBox="1"/>
            <p:nvPr/>
          </p:nvSpPr>
          <p:spPr>
            <a:xfrm>
              <a:off x="7931320" y="1305635"/>
              <a:ext cx="990600" cy="76944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rgbClr val="98C222">
                  <a:alpha val="40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bg-BG" sz="4400" b="1" dirty="0" smtClean="0">
                  <a:solidFill>
                    <a:srgbClr val="003399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36</a:t>
              </a:r>
              <a:endParaRPr lang="bg-BG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7" name="Текстово поле 2"/>
            <p:cNvSpPr txBox="1"/>
            <p:nvPr/>
          </p:nvSpPr>
          <p:spPr>
            <a:xfrm>
              <a:off x="7992485" y="1852590"/>
              <a:ext cx="990600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003399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points</a:t>
              </a:r>
              <a:endParaRPr lang="bg-BG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8" name="Текстово поле 2"/>
            <p:cNvSpPr txBox="1"/>
            <p:nvPr/>
          </p:nvSpPr>
          <p:spPr>
            <a:xfrm>
              <a:off x="7381489" y="1679512"/>
              <a:ext cx="726621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b="1" dirty="0" smtClean="0">
                  <a:solidFill>
                    <a:srgbClr val="003399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max</a:t>
              </a:r>
              <a:endParaRPr lang="bg-BG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381489" y="4248455"/>
            <a:ext cx="1601596" cy="916287"/>
            <a:chOff x="7381489" y="1305635"/>
            <a:chExt cx="1601596" cy="916287"/>
          </a:xfrm>
        </p:grpSpPr>
        <p:sp>
          <p:nvSpPr>
            <p:cNvPr id="52" name="Текстово поле 2"/>
            <p:cNvSpPr txBox="1"/>
            <p:nvPr/>
          </p:nvSpPr>
          <p:spPr>
            <a:xfrm>
              <a:off x="7931320" y="1305635"/>
              <a:ext cx="990600" cy="76944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rgbClr val="98C222">
                  <a:alpha val="40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bg-BG" sz="4400" b="1" dirty="0" smtClean="0">
                  <a:solidFill>
                    <a:srgbClr val="003399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3</a:t>
              </a:r>
              <a:r>
                <a:rPr lang="en-US" sz="4400" b="1" dirty="0" smtClean="0">
                  <a:solidFill>
                    <a:srgbClr val="003399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9</a:t>
              </a:r>
              <a:endParaRPr lang="bg-BG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3" name="Текстово поле 2"/>
            <p:cNvSpPr txBox="1"/>
            <p:nvPr/>
          </p:nvSpPr>
          <p:spPr>
            <a:xfrm>
              <a:off x="7992485" y="1852590"/>
              <a:ext cx="990600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003399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points</a:t>
              </a:r>
              <a:endParaRPr lang="bg-BG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4" name="Текстово поле 2"/>
            <p:cNvSpPr txBox="1"/>
            <p:nvPr/>
          </p:nvSpPr>
          <p:spPr>
            <a:xfrm>
              <a:off x="7381489" y="1679512"/>
              <a:ext cx="726621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b="1" dirty="0" smtClean="0">
                  <a:solidFill>
                    <a:srgbClr val="003399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max</a:t>
              </a:r>
              <a:endParaRPr lang="bg-BG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9727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Screen Clippi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8" t="1949" r="884"/>
          <a:stretch/>
        </p:blipFill>
        <p:spPr>
          <a:xfrm>
            <a:off x="356150" y="3861270"/>
            <a:ext cx="5728018" cy="2736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21" descr="Screen Clippi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7" t="5040" r="1016"/>
          <a:stretch/>
        </p:blipFill>
        <p:spPr>
          <a:xfrm>
            <a:off x="356150" y="1484784"/>
            <a:ext cx="4869905" cy="1997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Freeform 12"/>
          <p:cNvSpPr/>
          <p:nvPr/>
        </p:nvSpPr>
        <p:spPr>
          <a:xfrm>
            <a:off x="1083836" y="4761719"/>
            <a:ext cx="1086973" cy="543356"/>
          </a:xfrm>
          <a:custGeom>
            <a:avLst/>
            <a:gdLst>
              <a:gd name="connsiteX0" fmla="*/ 0 w 1086973"/>
              <a:gd name="connsiteY0" fmla="*/ 0 h 543356"/>
              <a:gd name="connsiteX1" fmla="*/ 1086973 w 1086973"/>
              <a:gd name="connsiteY1" fmla="*/ 0 h 543356"/>
              <a:gd name="connsiteX2" fmla="*/ 1086973 w 1086973"/>
              <a:gd name="connsiteY2" fmla="*/ 543356 h 543356"/>
              <a:gd name="connsiteX3" fmla="*/ 0 w 1086973"/>
              <a:gd name="connsiteY3" fmla="*/ 543356 h 543356"/>
              <a:gd name="connsiteX4" fmla="*/ 0 w 1086973"/>
              <a:gd name="connsiteY4" fmla="*/ 0 h 54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6973" h="543356">
                <a:moveTo>
                  <a:pt x="0" y="0"/>
                </a:moveTo>
                <a:lnTo>
                  <a:pt x="1086973" y="0"/>
                </a:lnTo>
                <a:lnTo>
                  <a:pt x="1086973" y="543356"/>
                </a:lnTo>
                <a:lnTo>
                  <a:pt x="0" y="54335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225" tIns="22225" rIns="22225" bIns="22225" numCol="1" spcCol="1270" anchor="ctr" anchorCtr="0">
            <a:noAutofit/>
          </a:bodyPr>
          <a:lstStyle/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bg-BG" sz="3500" kern="1200"/>
          </a:p>
        </p:txBody>
      </p:sp>
      <p:sp>
        <p:nvSpPr>
          <p:cNvPr id="24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229600" cy="66790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Check Grids</a:t>
            </a:r>
            <a:b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Technical and Quality Assessment </a:t>
            </a:r>
            <a:endParaRPr lang="en-US" sz="2000" b="1" cap="small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46" name="Съединител &quot;права стрелка&quot; 16"/>
          <p:cNvCxnSpPr/>
          <p:nvPr/>
        </p:nvCxnSpPr>
        <p:spPr>
          <a:xfrm>
            <a:off x="176870" y="3645024"/>
            <a:ext cx="8772111" cy="0"/>
          </a:xfrm>
          <a:prstGeom prst="straightConnector1">
            <a:avLst/>
          </a:prstGeom>
          <a:ln w="31750" cap="rnd">
            <a:solidFill>
              <a:srgbClr val="92D050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Закръглено правоъгълно изнесено означение 10"/>
          <p:cNvSpPr/>
          <p:nvPr/>
        </p:nvSpPr>
        <p:spPr>
          <a:xfrm>
            <a:off x="5796136" y="2050997"/>
            <a:ext cx="2952328" cy="921616"/>
          </a:xfrm>
          <a:prstGeom prst="wedgeRoundRectCallout">
            <a:avLst>
              <a:gd name="adj1" fmla="val -71232"/>
              <a:gd name="adj2" fmla="val -5183"/>
              <a:gd name="adj3" fmla="val 16667"/>
            </a:avLst>
          </a:prstGeom>
          <a:solidFill>
            <a:srgbClr val="92D050">
              <a:alpha val="7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0" name="Текстово поле 11"/>
          <p:cNvSpPr txBox="1"/>
          <p:nvPr/>
        </p:nvSpPr>
        <p:spPr>
          <a:xfrm>
            <a:off x="5849075" y="2101537"/>
            <a:ext cx="26712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 many of the criteria, the points are </a:t>
            </a:r>
            <a:r>
              <a:rPr lang="en-US" sz="1100" b="1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not graded equally 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and the </a:t>
            </a:r>
            <a:r>
              <a:rPr lang="en-US" sz="1100" b="1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differences in the </a:t>
            </a:r>
            <a:r>
              <a:rPr lang="en-US" sz="1100" b="1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score 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levels are </a:t>
            </a:r>
            <a:r>
              <a:rPr lang="en-US" sz="1100" b="1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significant</a:t>
            </a:r>
            <a:endParaRPr lang="bg-BG" sz="1100" b="1" dirty="0">
              <a:solidFill>
                <a:srgbClr val="003399"/>
              </a:solidFill>
              <a:effectLst>
                <a:glow>
                  <a:schemeClr val="bg1">
                    <a:alpha val="43000"/>
                  </a:schemeClr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55" name="Straight Arrow Connector 54"/>
          <p:cNvCxnSpPr/>
          <p:nvPr/>
        </p:nvCxnSpPr>
        <p:spPr>
          <a:xfrm>
            <a:off x="4139952" y="2050997"/>
            <a:ext cx="0" cy="1296144"/>
          </a:xfrm>
          <a:prstGeom prst="straightConnector1">
            <a:avLst/>
          </a:prstGeom>
          <a:ln w="412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ight Brace 55"/>
          <p:cNvSpPr/>
          <p:nvPr/>
        </p:nvSpPr>
        <p:spPr>
          <a:xfrm>
            <a:off x="4677272" y="2564101"/>
            <a:ext cx="360040" cy="431691"/>
          </a:xfrm>
          <a:prstGeom prst="rightBrace">
            <a:avLst>
              <a:gd name="adj1" fmla="val 8333"/>
              <a:gd name="adj2" fmla="val 68632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5037312" y="2050997"/>
            <a:ext cx="3267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bg-BG" sz="1400" dirty="0" smtClean="0">
                <a:solidFill>
                  <a:srgbClr val="FF0000"/>
                </a:solidFill>
              </a:rPr>
              <a:t>-3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965304" y="2627061"/>
            <a:ext cx="39878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bg-BG" sz="1400" dirty="0" smtClean="0">
                <a:solidFill>
                  <a:srgbClr val="FF0000"/>
                </a:solidFill>
              </a:rPr>
              <a:t>-1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58" name="Right Brace 57"/>
          <p:cNvSpPr/>
          <p:nvPr/>
        </p:nvSpPr>
        <p:spPr>
          <a:xfrm>
            <a:off x="4788024" y="1978989"/>
            <a:ext cx="362966" cy="494205"/>
          </a:xfrm>
          <a:prstGeom prst="rightBrace">
            <a:avLst>
              <a:gd name="adj1" fmla="val 8333"/>
              <a:gd name="adj2" fmla="val 69372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Овал 26"/>
          <p:cNvSpPr/>
          <p:nvPr/>
        </p:nvSpPr>
        <p:spPr>
          <a:xfrm>
            <a:off x="5150990" y="3676423"/>
            <a:ext cx="698085" cy="96605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1" name="Закръглено правоъгълно изнесено означение 10"/>
          <p:cNvSpPr/>
          <p:nvPr/>
        </p:nvSpPr>
        <p:spPr>
          <a:xfrm>
            <a:off x="6372198" y="4077295"/>
            <a:ext cx="2576781" cy="1014792"/>
          </a:xfrm>
          <a:prstGeom prst="wedgeRoundRectCallout">
            <a:avLst>
              <a:gd name="adj1" fmla="val -77187"/>
              <a:gd name="adj2" fmla="val -37594"/>
              <a:gd name="adj3" fmla="val 16667"/>
            </a:avLst>
          </a:prstGeom>
          <a:solidFill>
            <a:srgbClr val="92D050">
              <a:alpha val="7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2" name="Текстово поле 11"/>
          <p:cNvSpPr txBox="1"/>
          <p:nvPr/>
        </p:nvSpPr>
        <p:spPr>
          <a:xfrm>
            <a:off x="6470723" y="4186898"/>
            <a:ext cx="24782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Check Grids provide information which </a:t>
            </a:r>
            <a:r>
              <a:rPr lang="en-US" sz="11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section of the Application Form serves as the </a:t>
            </a:r>
            <a:r>
              <a:rPr lang="en-US" sz="1100" b="1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main reference for </a:t>
            </a:r>
            <a:r>
              <a:rPr lang="en-US" sz="1100" b="1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assessment</a:t>
            </a:r>
            <a:endParaRPr lang="bg-BG" sz="1100" b="1" dirty="0">
              <a:solidFill>
                <a:srgbClr val="003399"/>
              </a:solidFill>
              <a:effectLst>
                <a:glow>
                  <a:schemeClr val="bg1">
                    <a:alpha val="43000"/>
                  </a:schemeClr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4" name="Закръглено правоъгълно изнесено означение 10"/>
          <p:cNvSpPr/>
          <p:nvPr/>
        </p:nvSpPr>
        <p:spPr>
          <a:xfrm>
            <a:off x="6372198" y="5530537"/>
            <a:ext cx="2576781" cy="634767"/>
          </a:xfrm>
          <a:prstGeom prst="wedgeRoundRectCallout">
            <a:avLst>
              <a:gd name="adj1" fmla="val -122546"/>
              <a:gd name="adj2" fmla="val 33142"/>
              <a:gd name="adj3" fmla="val 16667"/>
            </a:avLst>
          </a:prstGeom>
          <a:solidFill>
            <a:srgbClr val="92D050">
              <a:alpha val="7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5" name="Текстово поле 11"/>
          <p:cNvSpPr txBox="1"/>
          <p:nvPr/>
        </p:nvSpPr>
        <p:spPr>
          <a:xfrm>
            <a:off x="6444206" y="5679290"/>
            <a:ext cx="243276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Score level grounds </a:t>
            </a:r>
            <a:r>
              <a:rPr lang="en-US" sz="11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can be found in their content</a:t>
            </a:r>
            <a:endParaRPr lang="bg-BG" sz="1100" dirty="0">
              <a:solidFill>
                <a:srgbClr val="003399"/>
              </a:solidFill>
              <a:effectLst>
                <a:glow>
                  <a:schemeClr val="bg1">
                    <a:alpha val="43000"/>
                  </a:schemeClr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6" name="Овал 25"/>
          <p:cNvSpPr/>
          <p:nvPr/>
        </p:nvSpPr>
        <p:spPr>
          <a:xfrm>
            <a:off x="2483768" y="4146019"/>
            <a:ext cx="1224136" cy="27721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7" name="Овал 25"/>
          <p:cNvSpPr/>
          <p:nvPr/>
        </p:nvSpPr>
        <p:spPr>
          <a:xfrm>
            <a:off x="1979712" y="5858150"/>
            <a:ext cx="792088" cy="27721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7" name="Овал 25"/>
          <p:cNvSpPr/>
          <p:nvPr/>
        </p:nvSpPr>
        <p:spPr>
          <a:xfrm>
            <a:off x="683567" y="3777353"/>
            <a:ext cx="1487241" cy="29994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14198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Freeform 12"/>
          <p:cNvSpPr/>
          <p:nvPr/>
        </p:nvSpPr>
        <p:spPr>
          <a:xfrm>
            <a:off x="1083836" y="4761719"/>
            <a:ext cx="1086973" cy="543356"/>
          </a:xfrm>
          <a:custGeom>
            <a:avLst/>
            <a:gdLst>
              <a:gd name="connsiteX0" fmla="*/ 0 w 1086973"/>
              <a:gd name="connsiteY0" fmla="*/ 0 h 543356"/>
              <a:gd name="connsiteX1" fmla="*/ 1086973 w 1086973"/>
              <a:gd name="connsiteY1" fmla="*/ 0 h 543356"/>
              <a:gd name="connsiteX2" fmla="*/ 1086973 w 1086973"/>
              <a:gd name="connsiteY2" fmla="*/ 543356 h 543356"/>
              <a:gd name="connsiteX3" fmla="*/ 0 w 1086973"/>
              <a:gd name="connsiteY3" fmla="*/ 543356 h 543356"/>
              <a:gd name="connsiteX4" fmla="*/ 0 w 1086973"/>
              <a:gd name="connsiteY4" fmla="*/ 0 h 54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6973" h="543356">
                <a:moveTo>
                  <a:pt x="0" y="0"/>
                </a:moveTo>
                <a:lnTo>
                  <a:pt x="1086973" y="0"/>
                </a:lnTo>
                <a:lnTo>
                  <a:pt x="1086973" y="543356"/>
                </a:lnTo>
                <a:lnTo>
                  <a:pt x="0" y="54335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225" tIns="22225" rIns="22225" bIns="22225" numCol="1" spcCol="1270" anchor="ctr" anchorCtr="0">
            <a:noAutofit/>
          </a:bodyPr>
          <a:lstStyle/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bg-BG" sz="3500" kern="1200"/>
          </a:p>
        </p:txBody>
      </p:sp>
      <p:sp>
        <p:nvSpPr>
          <p:cNvPr id="24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229600" cy="66790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 proposals assessment</a:t>
            </a:r>
            <a:endParaRPr lang="bg-BG" sz="2000" b="1" cap="small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46" name="Съединител &quot;права стрелка&quot; 16"/>
          <p:cNvCxnSpPr/>
          <p:nvPr/>
        </p:nvCxnSpPr>
        <p:spPr>
          <a:xfrm>
            <a:off x="176870" y="3002528"/>
            <a:ext cx="8772111" cy="0"/>
          </a:xfrm>
          <a:prstGeom prst="straightConnector1">
            <a:avLst/>
          </a:prstGeom>
          <a:ln w="31750" cap="rnd">
            <a:solidFill>
              <a:srgbClr val="92D050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авоъгълник 1"/>
          <p:cNvSpPr/>
          <p:nvPr/>
        </p:nvSpPr>
        <p:spPr>
          <a:xfrm>
            <a:off x="323528" y="1460833"/>
            <a:ext cx="8568952" cy="369332"/>
          </a:xfrm>
          <a:prstGeom prst="rect">
            <a:avLst/>
          </a:prstGeom>
          <a:noFill/>
          <a:effectLst>
            <a:outerShdw blurRad="50800" dist="50800" dir="5400000" algn="ctr" rotWithShape="0">
              <a:srgbClr val="92D050">
                <a:alpha val="55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New</a:t>
            </a:r>
            <a:r>
              <a:rPr lang="en-US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in Technical and Quality Assessment</a:t>
            </a:r>
            <a:endParaRPr lang="bg-BG" sz="14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331640" y="2018354"/>
            <a:ext cx="7416824" cy="788829"/>
          </a:xfrm>
          <a:prstGeom prst="rect">
            <a:avLst/>
          </a:prstGeom>
          <a:solidFill>
            <a:srgbClr val="92D050">
              <a:alpha val="16000"/>
            </a:srgbClr>
          </a:solidFill>
          <a:ln w="31750" cmpd="sng">
            <a:noFill/>
            <a:prstDash val="sysDot"/>
          </a:ln>
          <a:effectLst/>
        </p:spPr>
        <p:txBody>
          <a:bodyPr wrap="square" lIns="108000" tIns="144000" rIns="108000" bIns="180000">
            <a:spAutoFit/>
          </a:bodyPr>
          <a:lstStyle/>
          <a:p>
            <a:pPr algn="just"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 proposals will be </a:t>
            </a:r>
            <a:r>
              <a:rPr lang="en-US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rejected</a:t>
            </a:r>
            <a:r>
              <a:rPr lang="en-US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in case they receive and </a:t>
            </a:r>
            <a:r>
              <a:rPr lang="en-US" sz="12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average score of “0” points </a:t>
            </a:r>
            <a:r>
              <a:rPr lang="en-US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on any of the criteria under No. </a:t>
            </a:r>
            <a:r>
              <a:rPr lang="bg-BG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  <a:r>
              <a:rPr lang="bg-BG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bg-BG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</a:t>
            </a:r>
            <a:r>
              <a:rPr lang="bg-BG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bg-BG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</a:t>
            </a:r>
            <a:r>
              <a:rPr lang="bg-BG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bg-BG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12</a:t>
            </a:r>
            <a:r>
              <a:rPr lang="bg-BG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bg-BG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13</a:t>
            </a:r>
            <a:r>
              <a:rPr lang="en-US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15</a:t>
            </a:r>
            <a:r>
              <a:rPr lang="bg-BG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bg-BG" sz="14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 </a:t>
            </a:r>
            <a:r>
              <a:rPr lang="bg-BG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16</a:t>
            </a:r>
            <a:endParaRPr lang="bg-BG" sz="14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0" name="Picture 4" descr="&amp;Rcy;&amp;iecy;&amp;zcy;&amp;ucy;&amp;lcy;&amp;tcy;&amp;acy;&amp;tcy; &amp;scy; &amp;icy;&amp;zcy;&amp;ocy;&amp;bcy;&amp;rcy;&amp;acy;&amp;zhcy;&amp;iecy;&amp;ncy;&amp;icy;&amp;iecy; &amp;zcy;&amp;acy; important sign &amp;bcy;&amp;lcy;&amp;ucy;&amp;iecy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369" y="1971780"/>
            <a:ext cx="937721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" t="12291" r="927" b="298"/>
          <a:stretch/>
        </p:blipFill>
        <p:spPr>
          <a:xfrm>
            <a:off x="323528" y="3218552"/>
            <a:ext cx="5728018" cy="180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7" name="Овал 25"/>
          <p:cNvSpPr/>
          <p:nvPr/>
        </p:nvSpPr>
        <p:spPr>
          <a:xfrm>
            <a:off x="5186710" y="3990292"/>
            <a:ext cx="843744" cy="3029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2" name="Овал 25"/>
          <p:cNvSpPr/>
          <p:nvPr/>
        </p:nvSpPr>
        <p:spPr>
          <a:xfrm>
            <a:off x="3998578" y="4586704"/>
            <a:ext cx="843744" cy="3029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4" t="7125" r="1974" b="7125"/>
          <a:stretch/>
        </p:blipFill>
        <p:spPr>
          <a:xfrm>
            <a:off x="3019895" y="5234776"/>
            <a:ext cx="5725376" cy="14345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4" name="Овал 25"/>
          <p:cNvSpPr/>
          <p:nvPr/>
        </p:nvSpPr>
        <p:spPr>
          <a:xfrm>
            <a:off x="6804248" y="6237311"/>
            <a:ext cx="843744" cy="3029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5" name="Овал 25"/>
          <p:cNvSpPr/>
          <p:nvPr/>
        </p:nvSpPr>
        <p:spPr>
          <a:xfrm>
            <a:off x="7901527" y="5651908"/>
            <a:ext cx="843744" cy="3029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7" name="Rectangle 36"/>
          <p:cNvSpPr/>
          <p:nvPr/>
        </p:nvSpPr>
        <p:spPr>
          <a:xfrm flipH="1">
            <a:off x="3039768" y="5234775"/>
            <a:ext cx="295537" cy="21544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16</a:t>
            </a:r>
            <a:endParaRPr lang="ru-RU" sz="1200" b="1" dirty="0" smtClean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80158" y="3522837"/>
            <a:ext cx="145874" cy="246221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387867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Freeform 12"/>
          <p:cNvSpPr/>
          <p:nvPr/>
        </p:nvSpPr>
        <p:spPr>
          <a:xfrm>
            <a:off x="1083836" y="4761719"/>
            <a:ext cx="1086973" cy="543356"/>
          </a:xfrm>
          <a:custGeom>
            <a:avLst/>
            <a:gdLst>
              <a:gd name="connsiteX0" fmla="*/ 0 w 1086973"/>
              <a:gd name="connsiteY0" fmla="*/ 0 h 543356"/>
              <a:gd name="connsiteX1" fmla="*/ 1086973 w 1086973"/>
              <a:gd name="connsiteY1" fmla="*/ 0 h 543356"/>
              <a:gd name="connsiteX2" fmla="*/ 1086973 w 1086973"/>
              <a:gd name="connsiteY2" fmla="*/ 543356 h 543356"/>
              <a:gd name="connsiteX3" fmla="*/ 0 w 1086973"/>
              <a:gd name="connsiteY3" fmla="*/ 543356 h 543356"/>
              <a:gd name="connsiteX4" fmla="*/ 0 w 1086973"/>
              <a:gd name="connsiteY4" fmla="*/ 0 h 54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6973" h="543356">
                <a:moveTo>
                  <a:pt x="0" y="0"/>
                </a:moveTo>
                <a:lnTo>
                  <a:pt x="1086973" y="0"/>
                </a:lnTo>
                <a:lnTo>
                  <a:pt x="1086973" y="543356"/>
                </a:lnTo>
                <a:lnTo>
                  <a:pt x="0" y="54335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225" tIns="22225" rIns="22225" bIns="22225" numCol="1" spcCol="1270" anchor="ctr" anchorCtr="0">
            <a:noAutofit/>
          </a:bodyPr>
          <a:lstStyle/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bg-BG" sz="3500" kern="1200"/>
          </a:p>
        </p:txBody>
      </p:sp>
      <p:sp>
        <p:nvSpPr>
          <p:cNvPr id="24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229600" cy="66790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cap="sm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Ranking of project proposals</a:t>
            </a:r>
            <a:endParaRPr lang="bg-BG" sz="2000" b="1" cap="small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46" name="Съединител &quot;права стрелка&quot; 16"/>
          <p:cNvCxnSpPr/>
          <p:nvPr/>
        </p:nvCxnSpPr>
        <p:spPr>
          <a:xfrm>
            <a:off x="179512" y="3501008"/>
            <a:ext cx="8640960" cy="0"/>
          </a:xfrm>
          <a:prstGeom prst="straightConnector1">
            <a:avLst/>
          </a:prstGeom>
          <a:ln w="31750" cap="rnd">
            <a:solidFill>
              <a:srgbClr val="92D050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2170809" y="1703088"/>
            <a:ext cx="6480720" cy="881162"/>
          </a:xfrm>
          <a:prstGeom prst="rect">
            <a:avLst/>
          </a:prstGeom>
          <a:solidFill>
            <a:srgbClr val="92D050">
              <a:alpha val="16000"/>
            </a:srgbClr>
          </a:solidFill>
          <a:ln w="31750" cmpd="sng">
            <a:noFill/>
            <a:prstDash val="sysDot"/>
          </a:ln>
          <a:effectLst/>
        </p:spPr>
        <p:txBody>
          <a:bodyPr wrap="square" lIns="108000" tIns="144000" rIns="108000" bIns="180000">
            <a:spAutoFit/>
          </a:bodyPr>
          <a:lstStyle/>
          <a:p>
            <a:pPr algn="just"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Ranking of project proposals is made following 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provisions outlined in </a:t>
            </a:r>
            <a:r>
              <a:rPr lang="en-US" sz="1200" b="1" i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Attachment 1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“Fulfilment of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Programme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Indicators and Ranking of Project Proposals”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to this Guidelines for </a:t>
            </a:r>
            <a:r>
              <a:rPr lang="en-US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Applicants</a:t>
            </a:r>
          </a:p>
        </p:txBody>
      </p:sp>
      <p:pic>
        <p:nvPicPr>
          <p:cNvPr id="1026" name="Picture 2" descr="&amp;Rcy;&amp;iecy;&amp;zcy;&amp;ucy;&amp;lcy;&amp;tcy;&amp;acy;&amp;tcy; &amp;scy; &amp;icy;&amp;zcy;&amp;ocy;&amp;bcy;&amp;rcy;&amp;acy;&amp;zhcy;&amp;iecy;&amp;ncy;&amp;icy;&amp;iecy; &amp;zcy;&amp;acy; ranki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86" t="9128" r="13315" b="3901"/>
          <a:stretch/>
        </p:blipFill>
        <p:spPr bwMode="auto">
          <a:xfrm>
            <a:off x="380158" y="1700808"/>
            <a:ext cx="1617682" cy="1632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Rectangle 31"/>
          <p:cNvSpPr/>
          <p:nvPr/>
        </p:nvSpPr>
        <p:spPr>
          <a:xfrm>
            <a:off x="2170809" y="2636912"/>
            <a:ext cx="6480720" cy="696496"/>
          </a:xfrm>
          <a:prstGeom prst="rect">
            <a:avLst/>
          </a:prstGeom>
          <a:solidFill>
            <a:srgbClr val="92D050">
              <a:alpha val="36000"/>
            </a:srgbClr>
          </a:solidFill>
          <a:ln w="31750" cmpd="sng">
            <a:noFill/>
            <a:prstDash val="sysDot"/>
          </a:ln>
          <a:effectLst/>
        </p:spPr>
        <p:txBody>
          <a:bodyPr wrap="square" lIns="108000" tIns="144000" rIns="108000" bIns="180000">
            <a:spAutoFit/>
          </a:bodyPr>
          <a:lstStyle/>
          <a:p>
            <a:pPr algn="just"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High 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priority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given to proposals contributing to the implementation of 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 indicators 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that 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have not yet been achieved</a:t>
            </a:r>
            <a:endParaRPr lang="bg-BG" sz="12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971600" y="4325496"/>
            <a:ext cx="7704856" cy="699404"/>
          </a:xfrm>
          <a:prstGeom prst="rect">
            <a:avLst/>
          </a:prstGeom>
          <a:solidFill>
            <a:srgbClr val="92D050">
              <a:alpha val="16000"/>
            </a:srgbClr>
          </a:solidFill>
          <a:ln w="31750" cmpd="sng">
            <a:noFill/>
            <a:prstDash val="sysDot"/>
          </a:ln>
          <a:effectLst/>
        </p:spPr>
        <p:txBody>
          <a:bodyPr wrap="square" lIns="72000" tIns="72000" rIns="72000" bIns="72000">
            <a:spAutoFit/>
          </a:bodyPr>
          <a:lstStyle/>
          <a:p>
            <a:pPr algn="just"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Priority 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shall be given to those proposals that have received higher average scores on section 2 – </a:t>
            </a:r>
            <a:r>
              <a:rPr lang="en-US" sz="12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“Project’s 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context and consistency with the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Programme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and other </a:t>
            </a:r>
            <a:r>
              <a:rPr lang="en-US" sz="12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strategies”</a:t>
            </a:r>
            <a:r>
              <a:rPr lang="en-US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of 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Technical Assessment and Quality </a:t>
            </a:r>
            <a:r>
              <a:rPr lang="en-US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Assessment</a:t>
            </a:r>
            <a:endParaRPr lang="en-US" sz="12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51520" y="3601195"/>
            <a:ext cx="8400009" cy="430887"/>
          </a:xfrm>
          <a:prstGeom prst="rect">
            <a:avLst/>
          </a:prstGeom>
          <a:effectLst>
            <a:outerShdw blurRad="50800" dist="50800" dir="5400000" algn="ctr" rotWithShape="0">
              <a:srgbClr val="92D050">
                <a:alpha val="55000"/>
              </a:srgbClr>
            </a:outerShdw>
          </a:effectLst>
        </p:spPr>
        <p:txBody>
          <a:bodyPr wrap="square" lIns="0" tIns="0" rIns="0" bIns="0">
            <a:spAutoFit/>
          </a:bodyPr>
          <a:lstStyle/>
          <a:p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case several </a:t>
            </a:r>
            <a:r>
              <a:rPr lang="en-US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 proposals 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have </a:t>
            </a:r>
            <a:r>
              <a:rPr lang="en-US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received the same overall score, 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but not all can be funded due to exhaustion of the available </a:t>
            </a:r>
            <a:r>
              <a:rPr lang="en-US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resources:</a:t>
            </a:r>
            <a:endParaRPr lang="en-US" sz="14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513579" y="4293096"/>
            <a:ext cx="3411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</a:p>
        </p:txBody>
      </p:sp>
      <p:sp>
        <p:nvSpPr>
          <p:cNvPr id="42" name="Rectangle 41"/>
          <p:cNvSpPr/>
          <p:nvPr/>
        </p:nvSpPr>
        <p:spPr>
          <a:xfrm>
            <a:off x="971600" y="5218048"/>
            <a:ext cx="7704856" cy="514738"/>
          </a:xfrm>
          <a:prstGeom prst="rect">
            <a:avLst/>
          </a:prstGeom>
          <a:solidFill>
            <a:srgbClr val="92D050">
              <a:alpha val="16000"/>
            </a:srgbClr>
          </a:solidFill>
          <a:ln w="31750" cmpd="sng">
            <a:noFill/>
            <a:prstDash val="sysDot"/>
          </a:ln>
          <a:effectLst/>
        </p:spPr>
        <p:txBody>
          <a:bodyPr wrap="square" lIns="72000" tIns="72000" rIns="72000" bIns="72000">
            <a:spAutoFit/>
          </a:bodyPr>
          <a:lstStyle/>
          <a:p>
            <a:pPr algn="just"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If 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scores on section 2 are also identical, </a:t>
            </a:r>
            <a:r>
              <a:rPr lang="en-US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ranking will be made based on the 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average scores </a:t>
            </a:r>
            <a:r>
              <a:rPr lang="en-US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on 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section </a:t>
            </a:r>
            <a:r>
              <a:rPr lang="en-US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 </a:t>
            </a:r>
            <a:r>
              <a:rPr lang="en-US" sz="12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“Methodology”</a:t>
            </a:r>
            <a:endParaRPr lang="bg-BG" sz="12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513578" y="5096908"/>
            <a:ext cx="3411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</a:p>
        </p:txBody>
      </p:sp>
      <p:sp>
        <p:nvSpPr>
          <p:cNvPr id="45" name="Rectangle 44"/>
          <p:cNvSpPr/>
          <p:nvPr/>
        </p:nvSpPr>
        <p:spPr>
          <a:xfrm>
            <a:off x="971600" y="5901898"/>
            <a:ext cx="7704856" cy="514738"/>
          </a:xfrm>
          <a:prstGeom prst="rect">
            <a:avLst/>
          </a:prstGeom>
          <a:solidFill>
            <a:srgbClr val="92D050">
              <a:alpha val="16000"/>
            </a:srgbClr>
          </a:solidFill>
          <a:ln w="31750" cmpd="sng">
            <a:noFill/>
            <a:prstDash val="sysDot"/>
          </a:ln>
          <a:effectLst/>
        </p:spPr>
        <p:txBody>
          <a:bodyPr wrap="square" lIns="72000" tIns="72000" rIns="72000" bIns="72000">
            <a:spAutoFit/>
          </a:bodyPr>
          <a:lstStyle/>
          <a:p>
            <a:pPr algn="just"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case of 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equal scores the step </a:t>
            </a:r>
            <a:r>
              <a:rPr lang="en-US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shall 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 repeated using the average scores on </a:t>
            </a:r>
            <a:r>
              <a:rPr lang="en-US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section 1 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“Capacity of the Partnership ”</a:t>
            </a:r>
            <a:r>
              <a:rPr lang="en-US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followed by section 4 </a:t>
            </a:r>
            <a:r>
              <a:rPr lang="en-US" sz="12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“Budget” </a:t>
            </a:r>
            <a:r>
              <a:rPr lang="en-US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until ranking is achieved</a:t>
            </a:r>
            <a:endParaRPr lang="bg-BG" sz="12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513578" y="5816988"/>
            <a:ext cx="3411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75239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ight Arrow 27"/>
          <p:cNvSpPr/>
          <p:nvPr/>
        </p:nvSpPr>
        <p:spPr>
          <a:xfrm rot="5400000">
            <a:off x="4173376" y="3218846"/>
            <a:ext cx="839599" cy="1893535"/>
          </a:xfrm>
          <a:prstGeom prst="rightArrow">
            <a:avLst/>
          </a:prstGeom>
          <a:solidFill>
            <a:srgbClr val="92D05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229600" cy="66790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cap="sm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Complaint procedure</a:t>
            </a: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23527" y="1488586"/>
            <a:ext cx="8496944" cy="492443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during </a:t>
            </a:r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whole assessment and selection </a:t>
            </a:r>
            <a:r>
              <a:rPr lang="en-US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process</a:t>
            </a:r>
          </a:p>
          <a:p>
            <a:pPr algn="ctr"/>
            <a:r>
              <a:rPr lang="en-US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Complaint Procedure </a:t>
            </a:r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may be initiated at 2 stages</a:t>
            </a:r>
            <a:endParaRPr lang="ru-RU" sz="16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1083836" y="4761719"/>
            <a:ext cx="1086973" cy="543356"/>
          </a:xfrm>
          <a:custGeom>
            <a:avLst/>
            <a:gdLst>
              <a:gd name="connsiteX0" fmla="*/ 0 w 1086973"/>
              <a:gd name="connsiteY0" fmla="*/ 0 h 543356"/>
              <a:gd name="connsiteX1" fmla="*/ 1086973 w 1086973"/>
              <a:gd name="connsiteY1" fmla="*/ 0 h 543356"/>
              <a:gd name="connsiteX2" fmla="*/ 1086973 w 1086973"/>
              <a:gd name="connsiteY2" fmla="*/ 543356 h 543356"/>
              <a:gd name="connsiteX3" fmla="*/ 0 w 1086973"/>
              <a:gd name="connsiteY3" fmla="*/ 543356 h 543356"/>
              <a:gd name="connsiteX4" fmla="*/ 0 w 1086973"/>
              <a:gd name="connsiteY4" fmla="*/ 0 h 54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6973" h="543356">
                <a:moveTo>
                  <a:pt x="0" y="0"/>
                </a:moveTo>
                <a:lnTo>
                  <a:pt x="1086973" y="0"/>
                </a:lnTo>
                <a:lnTo>
                  <a:pt x="1086973" y="543356"/>
                </a:lnTo>
                <a:lnTo>
                  <a:pt x="0" y="54335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225" tIns="22225" rIns="22225" bIns="22225" numCol="1" spcCol="1270" anchor="ctr" anchorCtr="0">
            <a:noAutofit/>
          </a:bodyPr>
          <a:lstStyle/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bg-BG" sz="3500" kern="1200"/>
          </a:p>
        </p:txBody>
      </p:sp>
      <p:sp>
        <p:nvSpPr>
          <p:cNvPr id="24" name="Right Arrow 23"/>
          <p:cNvSpPr/>
          <p:nvPr/>
        </p:nvSpPr>
        <p:spPr>
          <a:xfrm rot="5400000">
            <a:off x="4180486" y="1545260"/>
            <a:ext cx="839599" cy="1893535"/>
          </a:xfrm>
          <a:prstGeom prst="rightArrow">
            <a:avLst/>
          </a:prstGeom>
          <a:solidFill>
            <a:srgbClr val="92D05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6" name="Rectangle 25"/>
          <p:cNvSpPr/>
          <p:nvPr/>
        </p:nvSpPr>
        <p:spPr>
          <a:xfrm>
            <a:off x="917765" y="2389066"/>
            <a:ext cx="7308464" cy="338554"/>
          </a:xfrm>
          <a:prstGeom prst="rect">
            <a:avLst/>
          </a:prstGeom>
          <a:effectLst>
            <a:outerShdw blurRad="50800" dist="50800" dir="5400000" algn="ctr" rotWithShape="0">
              <a:srgbClr val="92D050">
                <a:alpha val="55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after the </a:t>
            </a:r>
            <a:r>
              <a:rPr lang="en-US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Administrative Compliance </a:t>
            </a:r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and </a:t>
            </a:r>
            <a:r>
              <a:rPr lang="en-US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Eligibility Check</a:t>
            </a:r>
            <a:endParaRPr lang="ru-RU" sz="16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77409" y="4116041"/>
            <a:ext cx="7308464" cy="338554"/>
          </a:xfrm>
          <a:prstGeom prst="rect">
            <a:avLst/>
          </a:prstGeom>
          <a:effectLst>
            <a:outerShdw blurRad="50800" dist="50800" dir="5400000" algn="ctr" rotWithShape="0">
              <a:srgbClr val="92D050">
                <a:alpha val="55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after the </a:t>
            </a:r>
            <a:r>
              <a:rPr lang="en-US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Technical </a:t>
            </a:r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and </a:t>
            </a:r>
            <a:r>
              <a:rPr lang="en-US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Quality Assessment</a:t>
            </a:r>
            <a:endParaRPr lang="ru-RU" sz="16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401418" y="2032069"/>
            <a:ext cx="3411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</a:p>
        </p:txBody>
      </p:sp>
      <p:sp>
        <p:nvSpPr>
          <p:cNvPr id="32" name="Rectangle 31"/>
          <p:cNvSpPr/>
          <p:nvPr/>
        </p:nvSpPr>
        <p:spPr>
          <a:xfrm>
            <a:off x="4394310" y="3723180"/>
            <a:ext cx="3411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</a:p>
        </p:txBody>
      </p:sp>
      <p:sp>
        <p:nvSpPr>
          <p:cNvPr id="33" name="Rectangle 32"/>
          <p:cNvSpPr/>
          <p:nvPr/>
        </p:nvSpPr>
        <p:spPr>
          <a:xfrm>
            <a:off x="611560" y="3015190"/>
            <a:ext cx="8136904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</a:t>
            </a:r>
            <a:r>
              <a:rPr lang="en-US" sz="11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Complaint Procedure 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from the receipt of the official complaint by the MA to the official communication of the final JMC decision to the Lead partner should take a 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maximum of 3 months</a:t>
            </a:r>
            <a:endParaRPr lang="ru-RU" sz="11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531833" y="4662759"/>
            <a:ext cx="8136904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</a:t>
            </a:r>
            <a:r>
              <a:rPr lang="en-US" sz="11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Complaint Procedure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from the official receipt of the complaint by the MA to the official communication of the final JMC decision to the Lead partner shall take a 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maximum of 4 months</a:t>
            </a:r>
            <a:endParaRPr lang="ru-RU" sz="11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1702009" y="5510361"/>
            <a:ext cx="7118462" cy="881162"/>
          </a:xfrm>
          <a:prstGeom prst="rect">
            <a:avLst/>
          </a:prstGeom>
          <a:solidFill>
            <a:srgbClr val="92D050">
              <a:alpha val="16000"/>
            </a:srgbClr>
          </a:solidFill>
          <a:ln w="31750" cmpd="sng">
            <a:noFill/>
            <a:prstDash val="sysDot"/>
          </a:ln>
          <a:effectLst/>
        </p:spPr>
        <p:txBody>
          <a:bodyPr wrap="square" lIns="108000" tIns="144000" rIns="108000" bIns="180000">
            <a:spAutoFit/>
          </a:bodyPr>
          <a:lstStyle/>
          <a:p>
            <a:pPr algn="just"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Complaints are rejected without further examination in case 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formal requirements for content and submission </a:t>
            </a:r>
            <a:r>
              <a:rPr lang="en-US" sz="12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deadlines </a:t>
            </a:r>
            <a:r>
              <a:rPr lang="en-US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set in Attachment 3 to the Guidelines for Applicants are 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not </a:t>
            </a:r>
            <a:r>
              <a:rPr lang="en-US" sz="12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observed</a:t>
            </a:r>
            <a:endParaRPr lang="ru-RU" sz="12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6" name="Picture 4" descr="&amp;Rcy;&amp;iecy;&amp;zcy;&amp;ucy;&amp;lcy;&amp;tcy;&amp;acy;&amp;tcy; &amp;scy; &amp;icy;&amp;zcy;&amp;ocy;&amp;bcy;&amp;rcy;&amp;acy;&amp;zhcy;&amp;iecy;&amp;ncy;&amp;icy;&amp;iecy; &amp;zcy;&amp;acy; important sign &amp;bcy;&amp;lcy;&amp;ucy;&amp;iecy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738" y="5463787"/>
            <a:ext cx="899999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8493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11065" t="3238" r="7820" b="11032"/>
          <a:stretch/>
        </p:blipFill>
        <p:spPr>
          <a:xfrm>
            <a:off x="1231682" y="5301208"/>
            <a:ext cx="931561" cy="864000"/>
          </a:xfrm>
          <a:prstGeom prst="rect">
            <a:avLst/>
          </a:prstGeom>
        </p:spPr>
      </p:pic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229600" cy="66790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Complaint procedure</a:t>
            </a:r>
            <a:endParaRPr lang="en-US" sz="2000" b="1" cap="small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Freeform 12"/>
          <p:cNvSpPr/>
          <p:nvPr/>
        </p:nvSpPr>
        <p:spPr>
          <a:xfrm>
            <a:off x="1083836" y="4761719"/>
            <a:ext cx="1086973" cy="543356"/>
          </a:xfrm>
          <a:custGeom>
            <a:avLst/>
            <a:gdLst>
              <a:gd name="connsiteX0" fmla="*/ 0 w 1086973"/>
              <a:gd name="connsiteY0" fmla="*/ 0 h 543356"/>
              <a:gd name="connsiteX1" fmla="*/ 1086973 w 1086973"/>
              <a:gd name="connsiteY1" fmla="*/ 0 h 543356"/>
              <a:gd name="connsiteX2" fmla="*/ 1086973 w 1086973"/>
              <a:gd name="connsiteY2" fmla="*/ 543356 h 543356"/>
              <a:gd name="connsiteX3" fmla="*/ 0 w 1086973"/>
              <a:gd name="connsiteY3" fmla="*/ 543356 h 543356"/>
              <a:gd name="connsiteX4" fmla="*/ 0 w 1086973"/>
              <a:gd name="connsiteY4" fmla="*/ 0 h 54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6973" h="543356">
                <a:moveTo>
                  <a:pt x="0" y="0"/>
                </a:moveTo>
                <a:lnTo>
                  <a:pt x="1086973" y="0"/>
                </a:lnTo>
                <a:lnTo>
                  <a:pt x="1086973" y="543356"/>
                </a:lnTo>
                <a:lnTo>
                  <a:pt x="0" y="54335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225" tIns="22225" rIns="22225" bIns="22225" numCol="1" spcCol="1270" anchor="ctr" anchorCtr="0">
            <a:noAutofit/>
          </a:bodyPr>
          <a:lstStyle/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bg-BG" sz="3500" kern="1200"/>
          </a:p>
        </p:txBody>
      </p:sp>
      <p:sp>
        <p:nvSpPr>
          <p:cNvPr id="30" name="Rectangle 29"/>
          <p:cNvSpPr/>
          <p:nvPr/>
        </p:nvSpPr>
        <p:spPr>
          <a:xfrm>
            <a:off x="1259632" y="2463860"/>
            <a:ext cx="756084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Within 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 working days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after the official notification about the results of the 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Administrative Compliance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and 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Eligibility Check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Lead partner may lodge a letter of complaint to the MA 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against the JMC decision in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case of claims that the rejection of the project proposal 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not in line with the specific requirements or the selection 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criteria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6"/>
          <a:srcRect r="10650" b="13934"/>
          <a:stretch/>
        </p:blipFill>
        <p:spPr>
          <a:xfrm>
            <a:off x="3579892" y="1413444"/>
            <a:ext cx="1984216" cy="946896"/>
          </a:xfrm>
          <a:prstGeom prst="rect">
            <a:avLst/>
          </a:prstGeom>
          <a:effectLst/>
        </p:spPr>
      </p:pic>
      <p:sp>
        <p:nvSpPr>
          <p:cNvPr id="20" name="Rectangle 19"/>
          <p:cNvSpPr/>
          <p:nvPr/>
        </p:nvSpPr>
        <p:spPr>
          <a:xfrm>
            <a:off x="539552" y="2386582"/>
            <a:ext cx="3411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259632" y="3251299"/>
            <a:ext cx="7560840" cy="10926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order to initiate a complaint after the 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Technical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and 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Quality Assessment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Lead partner should request from the MA through an official letter 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technical grid, containing the average scores and summarized comments of the assessors not later than 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 working days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after it has been officially notified about the results of the project selection 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process </a:t>
            </a:r>
          </a:p>
          <a:p>
            <a:pPr algn="just">
              <a:spcBef>
                <a:spcPts val="600"/>
              </a:spcBef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Not later than 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 working days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after official receipt of the technical grid from the MA the Lead partner may officially lodge a 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complaint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67544" y="3335270"/>
            <a:ext cx="3411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</a:p>
        </p:txBody>
      </p:sp>
      <p:sp>
        <p:nvSpPr>
          <p:cNvPr id="25" name="Rectangle 24"/>
          <p:cNvSpPr/>
          <p:nvPr/>
        </p:nvSpPr>
        <p:spPr>
          <a:xfrm>
            <a:off x="2367397" y="5563931"/>
            <a:ext cx="6453075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Decisions of the JMC are 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final, binding to all parties and cannot be a subject to any further complaint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proceedings based on the same grounds</a:t>
            </a:r>
            <a:endParaRPr lang="ru-RU" sz="11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259632" y="4692910"/>
            <a:ext cx="7632848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Complaint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Panel 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reviews the complaints case by case, issues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statement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on each complaint and submits a report to the JMC for approval</a:t>
            </a:r>
          </a:p>
        </p:txBody>
      </p:sp>
    </p:spTree>
    <p:extLst>
      <p:ext uri="{BB962C8B-B14F-4D97-AF65-F5344CB8AC3E}">
        <p14:creationId xmlns:p14="http://schemas.microsoft.com/office/powerpoint/2010/main" val="3647994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7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3687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87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</p:grpSp>
      <p:sp>
        <p:nvSpPr>
          <p:cNvPr id="13" name="Tartalom helye 12"/>
          <p:cNvSpPr>
            <a:spLocks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endParaRPr lang="hu-HU" b="1" dirty="0" smtClean="0">
              <a:latin typeface="Verdana" pitchFamily="34" charset="0"/>
            </a:endParaRPr>
          </a:p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endParaRPr lang="hu-HU" b="1" dirty="0">
              <a:latin typeface="Verdana" pitchFamily="34" charset="0"/>
            </a:endParaRPr>
          </a:p>
        </p:txBody>
      </p:sp>
      <p:sp>
        <p:nvSpPr>
          <p:cNvPr id="7" name="Cím 11"/>
          <p:cNvSpPr txBox="1"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endParaRPr lang="en-US" sz="2400" b="1" cap="small" dirty="0" smtClean="0">
              <a:latin typeface="Verdana" pitchFamily="34" charset="0"/>
            </a:endParaRPr>
          </a:p>
        </p:txBody>
      </p:sp>
      <p:pic>
        <p:nvPicPr>
          <p:cNvPr id="9" name="Kép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419872" y="188640"/>
            <a:ext cx="5244562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INTERREG - IPA CBC Programme Bulgaria–Turkey</a:t>
            </a:r>
          </a:p>
          <a:p>
            <a:pPr lvl="0" algn="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hu-HU" sz="14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CCI 2014TC16I5CB005</a:t>
            </a:r>
          </a:p>
        </p:txBody>
      </p:sp>
      <p:sp>
        <p:nvSpPr>
          <p:cNvPr id="11" name="Alcím 2"/>
          <p:cNvSpPr txBox="1">
            <a:spLocks/>
          </p:cNvSpPr>
          <p:nvPr/>
        </p:nvSpPr>
        <p:spPr bwMode="auto">
          <a:xfrm>
            <a:off x="3580821" y="4235341"/>
            <a:ext cx="5167643" cy="1076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eaLnBrk="1" fontAlgn="auto" hangingPunct="1">
              <a:spcAft>
                <a:spcPts val="0"/>
              </a:spcAft>
              <a:defRPr/>
            </a:pPr>
            <a:endParaRPr lang="en-US" sz="2400" b="1" dirty="0">
              <a:solidFill>
                <a:srgbClr val="336699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2709824"/>
            <a:ext cx="8291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90000"/>
              </a:lnSpc>
            </a:pPr>
            <a:r>
              <a:rPr lang="en-US" altLang="bg-BG" sz="40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Thank you for the attention</a:t>
            </a:r>
            <a:r>
              <a:rPr lang="bg-BG" altLang="bg-BG" sz="40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!</a:t>
            </a:r>
            <a:endParaRPr lang="en-GB" altLang="bg-BG" sz="40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Round Diagonal Corner Rectangle 17"/>
          <p:cNvSpPr/>
          <p:nvPr/>
        </p:nvSpPr>
        <p:spPr>
          <a:xfrm>
            <a:off x="5714450" y="5836625"/>
            <a:ext cx="2949984" cy="724640"/>
          </a:xfrm>
          <a:prstGeom prst="round2DiagRect">
            <a:avLst/>
          </a:prstGeom>
          <a:solidFill>
            <a:sysClr val="window" lastClr="FFFFFF"/>
          </a:solidFill>
          <a:ln w="25400" cap="flat" cmpd="sng" algn="ctr">
            <a:solidFill>
              <a:srgbClr val="003399"/>
            </a:solidFill>
            <a:prstDash val="solid"/>
          </a:ln>
          <a:effectLst/>
        </p:spPr>
        <p:txBody>
          <a:bodyPr rtlCol="0" anchor="ctr">
            <a:sp3d extrusionH="57150">
              <a:bevelT w="38100" h="38100"/>
            </a:sp3d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4400">
              <a:defRPr/>
            </a:pPr>
            <a:r>
              <a:rPr lang="en-US" sz="1000" b="1" kern="0" dirty="0" smtClean="0">
                <a:ln>
                  <a:solidFill>
                    <a:schemeClr val="accent2">
                      <a:lumMod val="40000"/>
                      <a:lumOff val="60000"/>
                    </a:schemeClr>
                  </a:solidFill>
                </a:ln>
                <a:solidFill>
                  <a:srgbClr val="003399"/>
                </a:solidFill>
                <a:latin typeface="+mj-lt"/>
                <a:cs typeface="Arial" pitchFamily="34" charset="0"/>
              </a:rPr>
              <a:t>	</a:t>
            </a:r>
            <a:endParaRPr lang="en-US" sz="1000" b="1" kern="0" dirty="0"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  <a:solidFill>
                <a:srgbClr val="003399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132" y="5919447"/>
            <a:ext cx="819108" cy="557114"/>
          </a:xfrm>
          <a:prstGeom prst="rect">
            <a:avLst/>
          </a:prstGeom>
        </p:spPr>
      </p:pic>
      <p:sp>
        <p:nvSpPr>
          <p:cNvPr id="20" name="TextBox 3"/>
          <p:cNvSpPr txBox="1"/>
          <p:nvPr/>
        </p:nvSpPr>
        <p:spPr>
          <a:xfrm>
            <a:off x="6740203" y="5990255"/>
            <a:ext cx="2008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b="1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Programme </a:t>
            </a:r>
            <a:r>
              <a:rPr lang="en-US" sz="8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 co-financed by </a:t>
            </a:r>
            <a:r>
              <a:rPr lang="en-US" sz="800" b="1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the </a:t>
            </a:r>
            <a:r>
              <a:rPr lang="en-US" sz="8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European Union</a:t>
            </a:r>
          </a:p>
        </p:txBody>
      </p:sp>
    </p:spTree>
    <p:extLst>
      <p:ext uri="{BB962C8B-B14F-4D97-AF65-F5344CB8AC3E}">
        <p14:creationId xmlns:p14="http://schemas.microsoft.com/office/powerpoint/2010/main" val="331004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229600" cy="66790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cap="small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 proposals assessment</a:t>
            </a: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36535" y="1465892"/>
            <a:ext cx="849694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</a:t>
            </a:r>
            <a:r>
              <a:rPr lang="en-US" sz="20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successive </a:t>
            </a:r>
            <a:r>
              <a:rPr lang="en-US" sz="20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stages</a:t>
            </a:r>
            <a:endParaRPr lang="bg-BG" sz="20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1083836" y="4761719"/>
            <a:ext cx="1086973" cy="543356"/>
          </a:xfrm>
          <a:custGeom>
            <a:avLst/>
            <a:gdLst>
              <a:gd name="connsiteX0" fmla="*/ 0 w 1086973"/>
              <a:gd name="connsiteY0" fmla="*/ 0 h 543356"/>
              <a:gd name="connsiteX1" fmla="*/ 1086973 w 1086973"/>
              <a:gd name="connsiteY1" fmla="*/ 0 h 543356"/>
              <a:gd name="connsiteX2" fmla="*/ 1086973 w 1086973"/>
              <a:gd name="connsiteY2" fmla="*/ 543356 h 543356"/>
              <a:gd name="connsiteX3" fmla="*/ 0 w 1086973"/>
              <a:gd name="connsiteY3" fmla="*/ 543356 h 543356"/>
              <a:gd name="connsiteX4" fmla="*/ 0 w 1086973"/>
              <a:gd name="connsiteY4" fmla="*/ 0 h 54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6973" h="543356">
                <a:moveTo>
                  <a:pt x="0" y="0"/>
                </a:moveTo>
                <a:lnTo>
                  <a:pt x="1086973" y="0"/>
                </a:lnTo>
                <a:lnTo>
                  <a:pt x="1086973" y="543356"/>
                </a:lnTo>
                <a:lnTo>
                  <a:pt x="0" y="54335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225" tIns="22225" rIns="22225" bIns="22225" numCol="1" spcCol="1270" anchor="ctr" anchorCtr="0">
            <a:noAutofit/>
          </a:bodyPr>
          <a:lstStyle/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bg-BG" sz="3500" kern="1200"/>
          </a:p>
        </p:txBody>
      </p:sp>
      <p:sp>
        <p:nvSpPr>
          <p:cNvPr id="14" name="Rectangle 13"/>
          <p:cNvSpPr/>
          <p:nvPr/>
        </p:nvSpPr>
        <p:spPr>
          <a:xfrm>
            <a:off x="2160000" y="2021864"/>
            <a:ext cx="6749892" cy="553998"/>
          </a:xfrm>
          <a:prstGeom prst="rect">
            <a:avLst/>
          </a:prstGeom>
          <a:effectLst>
            <a:outerShdw blurRad="50800" dist="50800" dir="5400000" algn="ctr" rotWithShape="0">
              <a:srgbClr val="92D050">
                <a:alpha val="55000"/>
              </a:srgbClr>
            </a:outerShdw>
          </a:effectLst>
        </p:spPr>
        <p:txBody>
          <a:bodyPr wrap="square" lIns="0" tIns="0" rIns="0" bIns="0">
            <a:spAutoFit/>
          </a:bodyPr>
          <a:lstStyle/>
          <a:p>
            <a:r>
              <a:rPr lang="en-US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Preparatory activities and verification of the submitted proposals </a:t>
            </a:r>
            <a:endParaRPr lang="ru-RU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151995" y="3448209"/>
            <a:ext cx="6750624" cy="276999"/>
          </a:xfrm>
          <a:prstGeom prst="rect">
            <a:avLst/>
          </a:prstGeom>
          <a:effectLst>
            <a:outerShdw blurRad="50800" dist="50800" dir="5400000" algn="ctr" rotWithShape="0">
              <a:srgbClr val="92D050">
                <a:alpha val="55000"/>
              </a:srgbClr>
            </a:outerShdw>
          </a:effectLst>
        </p:spPr>
        <p:txBody>
          <a:bodyPr wrap="square" lIns="0" tIns="0" rIns="0" bIns="0">
            <a:spAutoFit/>
          </a:bodyPr>
          <a:lstStyle/>
          <a:p>
            <a:r>
              <a:rPr lang="en-US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Administrative and Eligibility Check </a:t>
            </a:r>
            <a:endParaRPr lang="ru-RU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170809" y="4298446"/>
            <a:ext cx="6750624" cy="276999"/>
          </a:xfrm>
          <a:prstGeom prst="rect">
            <a:avLst/>
          </a:prstGeom>
          <a:effectLst>
            <a:outerShdw blurRad="50800" dist="50800" dir="5400000" algn="ctr" rotWithShape="0">
              <a:srgbClr val="92D050">
                <a:alpha val="55000"/>
              </a:srgbClr>
            </a:outerShdw>
          </a:effectLst>
        </p:spPr>
        <p:txBody>
          <a:bodyPr wrap="square" lIns="0" tIns="0" rIns="0" bIns="0">
            <a:spAutoFit/>
          </a:bodyPr>
          <a:lstStyle/>
          <a:p>
            <a:r>
              <a:rPr lang="en-US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Technical and Quality Assessment </a:t>
            </a:r>
            <a:endParaRPr lang="ru-RU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1" name="Right Arrow 20"/>
          <p:cNvSpPr/>
          <p:nvPr/>
        </p:nvSpPr>
        <p:spPr>
          <a:xfrm rot="5400000">
            <a:off x="-1018716" y="3222798"/>
            <a:ext cx="4356151" cy="1960909"/>
          </a:xfrm>
          <a:prstGeom prst="rightArrow">
            <a:avLst/>
          </a:prstGeom>
          <a:solidFill>
            <a:srgbClr val="92D050">
              <a:alpha val="65000"/>
            </a:srgb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5" name="Freeform 24"/>
          <p:cNvSpPr/>
          <p:nvPr/>
        </p:nvSpPr>
        <p:spPr>
          <a:xfrm rot="5400000">
            <a:off x="757266" y="2217498"/>
            <a:ext cx="784870" cy="720000"/>
          </a:xfrm>
          <a:custGeom>
            <a:avLst/>
            <a:gdLst>
              <a:gd name="connsiteX0" fmla="*/ 0 w 1828800"/>
              <a:gd name="connsiteY0" fmla="*/ 270939 h 1625600"/>
              <a:gd name="connsiteX1" fmla="*/ 270939 w 1828800"/>
              <a:gd name="connsiteY1" fmla="*/ 0 h 1625600"/>
              <a:gd name="connsiteX2" fmla="*/ 1557861 w 1828800"/>
              <a:gd name="connsiteY2" fmla="*/ 0 h 1625600"/>
              <a:gd name="connsiteX3" fmla="*/ 1828800 w 1828800"/>
              <a:gd name="connsiteY3" fmla="*/ 270939 h 1625600"/>
              <a:gd name="connsiteX4" fmla="*/ 1828800 w 1828800"/>
              <a:gd name="connsiteY4" fmla="*/ 1354661 h 1625600"/>
              <a:gd name="connsiteX5" fmla="*/ 1557861 w 1828800"/>
              <a:gd name="connsiteY5" fmla="*/ 1625600 h 1625600"/>
              <a:gd name="connsiteX6" fmla="*/ 270939 w 1828800"/>
              <a:gd name="connsiteY6" fmla="*/ 1625600 h 1625600"/>
              <a:gd name="connsiteX7" fmla="*/ 0 w 1828800"/>
              <a:gd name="connsiteY7" fmla="*/ 1354661 h 1625600"/>
              <a:gd name="connsiteX8" fmla="*/ 0 w 1828800"/>
              <a:gd name="connsiteY8" fmla="*/ 270939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28800" h="1625600">
                <a:moveTo>
                  <a:pt x="0" y="270939"/>
                </a:moveTo>
                <a:cubicBezTo>
                  <a:pt x="0" y="121304"/>
                  <a:pt x="121304" y="0"/>
                  <a:pt x="270939" y="0"/>
                </a:cubicBezTo>
                <a:lnTo>
                  <a:pt x="1557861" y="0"/>
                </a:lnTo>
                <a:cubicBezTo>
                  <a:pt x="1707496" y="0"/>
                  <a:pt x="1828800" y="121304"/>
                  <a:pt x="1828800" y="270939"/>
                </a:cubicBezTo>
                <a:lnTo>
                  <a:pt x="1828800" y="1354661"/>
                </a:lnTo>
                <a:cubicBezTo>
                  <a:pt x="1828800" y="1504296"/>
                  <a:pt x="1707496" y="1625600"/>
                  <a:pt x="1557861" y="1625600"/>
                </a:cubicBezTo>
                <a:lnTo>
                  <a:pt x="270939" y="1625600"/>
                </a:lnTo>
                <a:cubicBezTo>
                  <a:pt x="121304" y="1625600"/>
                  <a:pt x="0" y="1504296"/>
                  <a:pt x="0" y="1354661"/>
                </a:cubicBezTo>
                <a:lnTo>
                  <a:pt x="0" y="270939"/>
                </a:lnTo>
                <a:close/>
              </a:path>
            </a:pathLst>
          </a:custGeom>
          <a:solidFill>
            <a:schemeClr val="bg1"/>
          </a:solidFill>
          <a:ln w="50800">
            <a:solidFill>
              <a:srgbClr val="843D8D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0805" tIns="250805" rIns="250805" bIns="250805" numCol="1" spcCol="1270" anchor="ctr" anchorCtr="0">
            <a:noAutofit/>
          </a:bodyPr>
          <a:lstStyle/>
          <a:p>
            <a:pPr lvl="0" algn="ctr" defTabSz="2000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bg-BG" sz="4500" kern="1200"/>
          </a:p>
        </p:txBody>
      </p:sp>
      <p:sp>
        <p:nvSpPr>
          <p:cNvPr id="26" name="Freeform 25"/>
          <p:cNvSpPr/>
          <p:nvPr/>
        </p:nvSpPr>
        <p:spPr>
          <a:xfrm rot="5400000">
            <a:off x="766924" y="3260911"/>
            <a:ext cx="784870" cy="720000"/>
          </a:xfrm>
          <a:custGeom>
            <a:avLst/>
            <a:gdLst>
              <a:gd name="connsiteX0" fmla="*/ 0 w 1828800"/>
              <a:gd name="connsiteY0" fmla="*/ 270939 h 1625600"/>
              <a:gd name="connsiteX1" fmla="*/ 270939 w 1828800"/>
              <a:gd name="connsiteY1" fmla="*/ 0 h 1625600"/>
              <a:gd name="connsiteX2" fmla="*/ 1557861 w 1828800"/>
              <a:gd name="connsiteY2" fmla="*/ 0 h 1625600"/>
              <a:gd name="connsiteX3" fmla="*/ 1828800 w 1828800"/>
              <a:gd name="connsiteY3" fmla="*/ 270939 h 1625600"/>
              <a:gd name="connsiteX4" fmla="*/ 1828800 w 1828800"/>
              <a:gd name="connsiteY4" fmla="*/ 1354661 h 1625600"/>
              <a:gd name="connsiteX5" fmla="*/ 1557861 w 1828800"/>
              <a:gd name="connsiteY5" fmla="*/ 1625600 h 1625600"/>
              <a:gd name="connsiteX6" fmla="*/ 270939 w 1828800"/>
              <a:gd name="connsiteY6" fmla="*/ 1625600 h 1625600"/>
              <a:gd name="connsiteX7" fmla="*/ 0 w 1828800"/>
              <a:gd name="connsiteY7" fmla="*/ 1354661 h 1625600"/>
              <a:gd name="connsiteX8" fmla="*/ 0 w 1828800"/>
              <a:gd name="connsiteY8" fmla="*/ 270939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28800" h="1625600">
                <a:moveTo>
                  <a:pt x="0" y="270939"/>
                </a:moveTo>
                <a:cubicBezTo>
                  <a:pt x="0" y="121304"/>
                  <a:pt x="121304" y="0"/>
                  <a:pt x="270939" y="0"/>
                </a:cubicBezTo>
                <a:lnTo>
                  <a:pt x="1557861" y="0"/>
                </a:lnTo>
                <a:cubicBezTo>
                  <a:pt x="1707496" y="0"/>
                  <a:pt x="1828800" y="121304"/>
                  <a:pt x="1828800" y="270939"/>
                </a:cubicBezTo>
                <a:lnTo>
                  <a:pt x="1828800" y="1354661"/>
                </a:lnTo>
                <a:cubicBezTo>
                  <a:pt x="1828800" y="1504296"/>
                  <a:pt x="1707496" y="1625600"/>
                  <a:pt x="1557861" y="1625600"/>
                </a:cubicBezTo>
                <a:lnTo>
                  <a:pt x="270939" y="1625600"/>
                </a:lnTo>
                <a:cubicBezTo>
                  <a:pt x="121304" y="1625600"/>
                  <a:pt x="0" y="1504296"/>
                  <a:pt x="0" y="1354661"/>
                </a:cubicBezTo>
                <a:lnTo>
                  <a:pt x="0" y="270939"/>
                </a:lnTo>
                <a:close/>
              </a:path>
            </a:pathLst>
          </a:custGeom>
          <a:solidFill>
            <a:schemeClr val="bg1"/>
          </a:solidFill>
          <a:ln w="50800">
            <a:solidFill>
              <a:srgbClr val="843D8D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0805" tIns="250805" rIns="250805" bIns="250805" numCol="1" spcCol="1270" anchor="ctr" anchorCtr="0">
            <a:noAutofit/>
          </a:bodyPr>
          <a:lstStyle/>
          <a:p>
            <a:pPr lvl="0" algn="ctr" defTabSz="2000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bg-BG" sz="4500" kern="1200"/>
          </a:p>
        </p:txBody>
      </p:sp>
      <p:sp>
        <p:nvSpPr>
          <p:cNvPr id="27" name="Freeform 26"/>
          <p:cNvSpPr/>
          <p:nvPr/>
        </p:nvSpPr>
        <p:spPr>
          <a:xfrm rot="5400000">
            <a:off x="757266" y="4293749"/>
            <a:ext cx="784870" cy="720000"/>
          </a:xfrm>
          <a:custGeom>
            <a:avLst/>
            <a:gdLst>
              <a:gd name="connsiteX0" fmla="*/ 0 w 1828800"/>
              <a:gd name="connsiteY0" fmla="*/ 270939 h 1625600"/>
              <a:gd name="connsiteX1" fmla="*/ 270939 w 1828800"/>
              <a:gd name="connsiteY1" fmla="*/ 0 h 1625600"/>
              <a:gd name="connsiteX2" fmla="*/ 1557861 w 1828800"/>
              <a:gd name="connsiteY2" fmla="*/ 0 h 1625600"/>
              <a:gd name="connsiteX3" fmla="*/ 1828800 w 1828800"/>
              <a:gd name="connsiteY3" fmla="*/ 270939 h 1625600"/>
              <a:gd name="connsiteX4" fmla="*/ 1828800 w 1828800"/>
              <a:gd name="connsiteY4" fmla="*/ 1354661 h 1625600"/>
              <a:gd name="connsiteX5" fmla="*/ 1557861 w 1828800"/>
              <a:gd name="connsiteY5" fmla="*/ 1625600 h 1625600"/>
              <a:gd name="connsiteX6" fmla="*/ 270939 w 1828800"/>
              <a:gd name="connsiteY6" fmla="*/ 1625600 h 1625600"/>
              <a:gd name="connsiteX7" fmla="*/ 0 w 1828800"/>
              <a:gd name="connsiteY7" fmla="*/ 1354661 h 1625600"/>
              <a:gd name="connsiteX8" fmla="*/ 0 w 1828800"/>
              <a:gd name="connsiteY8" fmla="*/ 270939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28800" h="1625600">
                <a:moveTo>
                  <a:pt x="0" y="270939"/>
                </a:moveTo>
                <a:cubicBezTo>
                  <a:pt x="0" y="121304"/>
                  <a:pt x="121304" y="0"/>
                  <a:pt x="270939" y="0"/>
                </a:cubicBezTo>
                <a:lnTo>
                  <a:pt x="1557861" y="0"/>
                </a:lnTo>
                <a:cubicBezTo>
                  <a:pt x="1707496" y="0"/>
                  <a:pt x="1828800" y="121304"/>
                  <a:pt x="1828800" y="270939"/>
                </a:cubicBezTo>
                <a:lnTo>
                  <a:pt x="1828800" y="1354661"/>
                </a:lnTo>
                <a:cubicBezTo>
                  <a:pt x="1828800" y="1504296"/>
                  <a:pt x="1707496" y="1625600"/>
                  <a:pt x="1557861" y="1625600"/>
                </a:cubicBezTo>
                <a:lnTo>
                  <a:pt x="270939" y="1625600"/>
                </a:lnTo>
                <a:cubicBezTo>
                  <a:pt x="121304" y="1625600"/>
                  <a:pt x="0" y="1504296"/>
                  <a:pt x="0" y="1354661"/>
                </a:cubicBezTo>
                <a:lnTo>
                  <a:pt x="0" y="270939"/>
                </a:lnTo>
                <a:close/>
              </a:path>
            </a:pathLst>
          </a:custGeom>
          <a:solidFill>
            <a:schemeClr val="bg1"/>
          </a:solidFill>
          <a:ln w="50800" cap="sq">
            <a:solidFill>
              <a:srgbClr val="843D8D"/>
            </a:solidFill>
            <a:round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0805" tIns="250805" rIns="250805" bIns="250805" numCol="1" spcCol="1270" anchor="ctr" anchorCtr="0">
            <a:noAutofit/>
          </a:bodyPr>
          <a:lstStyle/>
          <a:p>
            <a:pPr lvl="0" algn="ctr" defTabSz="2000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bg-BG" sz="4500" kern="1200"/>
          </a:p>
        </p:txBody>
      </p:sp>
      <p:sp>
        <p:nvSpPr>
          <p:cNvPr id="22" name="Rectangle 21"/>
          <p:cNvSpPr/>
          <p:nvPr/>
        </p:nvSpPr>
        <p:spPr>
          <a:xfrm>
            <a:off x="979120" y="2217292"/>
            <a:ext cx="3411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</a:p>
        </p:txBody>
      </p:sp>
      <p:sp>
        <p:nvSpPr>
          <p:cNvPr id="24" name="Rectangle 23"/>
          <p:cNvSpPr/>
          <p:nvPr/>
        </p:nvSpPr>
        <p:spPr>
          <a:xfrm>
            <a:off x="983494" y="3261680"/>
            <a:ext cx="3411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</a:p>
        </p:txBody>
      </p:sp>
      <p:sp>
        <p:nvSpPr>
          <p:cNvPr id="23" name="Rectangle 22"/>
          <p:cNvSpPr/>
          <p:nvPr/>
        </p:nvSpPr>
        <p:spPr>
          <a:xfrm>
            <a:off x="988778" y="4276397"/>
            <a:ext cx="3411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</a:t>
            </a:r>
          </a:p>
        </p:txBody>
      </p:sp>
      <p:sp>
        <p:nvSpPr>
          <p:cNvPr id="35" name="Rectangle 34"/>
          <p:cNvSpPr/>
          <p:nvPr/>
        </p:nvSpPr>
        <p:spPr>
          <a:xfrm>
            <a:off x="2166002" y="2556193"/>
            <a:ext cx="6180873" cy="5847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performed by 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Assessment Working Group 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(AWG), consisting of </a:t>
            </a:r>
            <a:r>
              <a:rPr lang="en-US" sz="12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representatives of the 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Managing Authority, the National Authority and the Joint Secretariat</a:t>
            </a:r>
            <a:endParaRPr lang="bg-BG" sz="12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2151995" y="3717612"/>
            <a:ext cx="6754252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performed by </a:t>
            </a:r>
            <a:r>
              <a:rPr lang="en-US" sz="12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</a:t>
            </a:r>
            <a:r>
              <a:rPr lang="en-US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Assessment 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Working Group </a:t>
            </a:r>
            <a:endParaRPr lang="bg-BG" sz="14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2176597" y="4591085"/>
            <a:ext cx="6149235" cy="4001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2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performed 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by 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independent external assessors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supported by the Assessment Working Group   </a:t>
            </a:r>
            <a:endParaRPr lang="bg-BG" sz="12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99359" y="5580433"/>
            <a:ext cx="7354102" cy="615553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>
                <a:alpha val="55000"/>
              </a:schemeClr>
            </a:outerShdw>
          </a:effectLst>
        </p:spPr>
        <p:txBody>
          <a:bodyPr wrap="square" lIns="0" tIns="0" rIns="0" bIns="0" rtlCol="0">
            <a:spAutoFit/>
          </a:bodyPr>
          <a:lstStyle/>
          <a:p>
            <a:pPr marL="1795463" indent="-1795463" algn="just"/>
            <a:r>
              <a:rPr lang="en-US" sz="20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results </a:t>
            </a:r>
            <a:r>
              <a:rPr lang="en-US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each assessment step </a:t>
            </a:r>
            <a:r>
              <a:rPr lang="en-US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are presented </a:t>
            </a:r>
            <a:r>
              <a:rPr lang="en-US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the </a:t>
            </a:r>
            <a:r>
              <a:rPr lang="en-US" sz="20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JMC</a:t>
            </a:r>
            <a:r>
              <a:rPr lang="en-US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for </a:t>
            </a:r>
            <a:r>
              <a:rPr lang="en-US" sz="20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approval</a:t>
            </a:r>
            <a:endParaRPr lang="bg-BG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9241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229600" cy="66790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 proposals assessment</a:t>
            </a:r>
            <a:endParaRPr lang="en-US" sz="2000" b="1" cap="small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51520" y="1425037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order to be proposed for </a:t>
            </a:r>
            <a:r>
              <a:rPr lang="en-US" sz="20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financing the project proposal</a:t>
            </a:r>
            <a:r>
              <a:rPr lang="ru-RU" sz="20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must</a:t>
            </a:r>
            <a:endParaRPr lang="bg-BG" sz="16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1083836" y="4761719"/>
            <a:ext cx="1086973" cy="543356"/>
          </a:xfrm>
          <a:custGeom>
            <a:avLst/>
            <a:gdLst>
              <a:gd name="connsiteX0" fmla="*/ 0 w 1086973"/>
              <a:gd name="connsiteY0" fmla="*/ 0 h 543356"/>
              <a:gd name="connsiteX1" fmla="*/ 1086973 w 1086973"/>
              <a:gd name="connsiteY1" fmla="*/ 0 h 543356"/>
              <a:gd name="connsiteX2" fmla="*/ 1086973 w 1086973"/>
              <a:gd name="connsiteY2" fmla="*/ 543356 h 543356"/>
              <a:gd name="connsiteX3" fmla="*/ 0 w 1086973"/>
              <a:gd name="connsiteY3" fmla="*/ 543356 h 543356"/>
              <a:gd name="connsiteX4" fmla="*/ 0 w 1086973"/>
              <a:gd name="connsiteY4" fmla="*/ 0 h 54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6973" h="543356">
                <a:moveTo>
                  <a:pt x="0" y="0"/>
                </a:moveTo>
                <a:lnTo>
                  <a:pt x="1086973" y="0"/>
                </a:lnTo>
                <a:lnTo>
                  <a:pt x="1086973" y="543356"/>
                </a:lnTo>
                <a:lnTo>
                  <a:pt x="0" y="54335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225" tIns="22225" rIns="22225" bIns="22225" numCol="1" spcCol="1270" anchor="ctr" anchorCtr="0">
            <a:noAutofit/>
          </a:bodyPr>
          <a:lstStyle/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bg-BG" sz="3500" kern="1200"/>
          </a:p>
        </p:txBody>
      </p:sp>
      <p:sp>
        <p:nvSpPr>
          <p:cNvPr id="14" name="Rectangle 13"/>
          <p:cNvSpPr/>
          <p:nvPr/>
        </p:nvSpPr>
        <p:spPr>
          <a:xfrm>
            <a:off x="1440000" y="2405841"/>
            <a:ext cx="7308464" cy="461665"/>
          </a:xfrm>
          <a:prstGeom prst="rect">
            <a:avLst/>
          </a:prstGeom>
          <a:effectLst>
            <a:outerShdw blurRad="50800" dist="50800" dir="5400000" algn="ctr" rotWithShape="0">
              <a:srgbClr val="92D050">
                <a:alpha val="55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</a:t>
            </a:r>
            <a:r>
              <a:rPr lang="en-US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 submitted </a:t>
            </a:r>
            <a:r>
              <a:rPr lang="en-US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within the </a:t>
            </a:r>
            <a:r>
              <a:rPr lang="en-US" sz="2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deadline</a:t>
            </a:r>
            <a:endParaRPr lang="ru-RU" sz="24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440983" y="2967335"/>
            <a:ext cx="7307481" cy="461665"/>
          </a:xfrm>
          <a:prstGeom prst="rect">
            <a:avLst/>
          </a:prstGeom>
          <a:effectLst>
            <a:outerShdw blurRad="50800" dist="50800" dir="5400000" algn="ctr" rotWithShape="0">
              <a:srgbClr val="92D050">
                <a:alpha val="55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fulfil </a:t>
            </a:r>
            <a:r>
              <a:rPr lang="en-US" sz="2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all</a:t>
            </a:r>
            <a:r>
              <a:rPr lang="en-US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the administrative and eligibility criteria</a:t>
            </a:r>
            <a:endParaRPr lang="ru-RU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429997" y="3628586"/>
            <a:ext cx="7305140" cy="738664"/>
          </a:xfrm>
          <a:prstGeom prst="rect">
            <a:avLst/>
          </a:prstGeom>
          <a:effectLst>
            <a:outerShdw blurRad="50800" dist="50800" dir="5400000" algn="ctr" rotWithShape="0">
              <a:srgbClr val="92D050">
                <a:alpha val="55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receive at least </a:t>
            </a:r>
            <a:r>
              <a:rPr lang="en-US" sz="2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65 </a:t>
            </a:r>
            <a:r>
              <a:rPr lang="en-US" sz="20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points</a:t>
            </a:r>
            <a:r>
              <a:rPr lang="en-US" sz="2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 the technical and quality assessment</a:t>
            </a:r>
            <a:endParaRPr lang="ru-RU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686465" y="4747210"/>
            <a:ext cx="604867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 proposals that have possessed the administrative and 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eligibility check are </a:t>
            </a:r>
            <a:r>
              <a:rPr lang="en-US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ranked 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descending order </a:t>
            </a:r>
            <a:r>
              <a:rPr lang="en-US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based 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on the received </a:t>
            </a:r>
            <a:r>
              <a:rPr lang="en-US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 the technical and quality assessment scores 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 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each Output Indicator in each Priority </a:t>
            </a:r>
            <a:r>
              <a:rPr lang="en-US" sz="12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Axis</a:t>
            </a:r>
            <a:endParaRPr lang="bg-BG" sz="14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992547" y="2209423"/>
            <a:ext cx="3411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</a:p>
        </p:txBody>
      </p:sp>
      <p:sp>
        <p:nvSpPr>
          <p:cNvPr id="28" name="Rectangle 27"/>
          <p:cNvSpPr/>
          <p:nvPr/>
        </p:nvSpPr>
        <p:spPr>
          <a:xfrm>
            <a:off x="982544" y="2828135"/>
            <a:ext cx="3411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</a:p>
        </p:txBody>
      </p:sp>
      <p:sp>
        <p:nvSpPr>
          <p:cNvPr id="29" name="Rectangle 28"/>
          <p:cNvSpPr/>
          <p:nvPr/>
        </p:nvSpPr>
        <p:spPr>
          <a:xfrm>
            <a:off x="979758" y="3538258"/>
            <a:ext cx="3411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699792" y="5589240"/>
            <a:ext cx="6048672" cy="8156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Available funds shall be 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allocated towards 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achievement of the target values of the 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unreached </a:t>
            </a:r>
            <a:r>
              <a:rPr lang="en-US" sz="1200" b="1" dirty="0" err="1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Programme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Output </a:t>
            </a:r>
            <a:r>
              <a:rPr lang="en-US" sz="12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Indicators</a:t>
            </a:r>
          </a:p>
          <a:p>
            <a:pPr algn="just">
              <a:spcBef>
                <a:spcPts val="600"/>
              </a:spcBef>
            </a:pP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Projects fulfilling only Output Indicators that have already been achieved shall be contracted only in case some funding still remains available</a:t>
            </a:r>
            <a:endParaRPr lang="bg-BG" sz="14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Right Arrow 1"/>
          <p:cNvSpPr/>
          <p:nvPr/>
        </p:nvSpPr>
        <p:spPr>
          <a:xfrm>
            <a:off x="1558758" y="4575579"/>
            <a:ext cx="839599" cy="1893535"/>
          </a:xfrm>
          <a:prstGeom prst="rightArrow">
            <a:avLst/>
          </a:prstGeom>
          <a:solidFill>
            <a:srgbClr val="92D05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4" name="TextBox 33"/>
          <p:cNvSpPr txBox="1"/>
          <p:nvPr/>
        </p:nvSpPr>
        <p:spPr>
          <a:xfrm>
            <a:off x="179512" y="5225620"/>
            <a:ext cx="1960034" cy="492443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>
                <a:alpha val="55000"/>
              </a:schemeClr>
            </a:outerShdw>
          </a:effectLst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20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Ranking</a:t>
            </a:r>
            <a:endParaRPr lang="en-US" sz="12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r"/>
            <a:r>
              <a:rPr lang="en-US" sz="12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</a:t>
            </a:r>
            <a:r>
              <a:rPr lang="ru-RU" sz="12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 proposals</a:t>
            </a:r>
            <a:endParaRPr lang="ru-RU" sz="12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8487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7816" y="5589240"/>
            <a:ext cx="900000" cy="900000"/>
          </a:xfrm>
          <a:prstGeom prst="rect">
            <a:avLst/>
          </a:prstGeom>
        </p:spPr>
      </p:pic>
      <p:pic>
        <p:nvPicPr>
          <p:cNvPr id="1028" name="Picture 4" descr="&amp;Rcy;&amp;iecy;&amp;zcy;&amp;ucy;&amp;lcy;&amp;tcy;&amp;acy;&amp;tcy; &amp;scy; &amp;icy;&amp;zcy;&amp;ocy;&amp;bcy;&amp;rcy;&amp;acy;&amp;zhcy;&amp;iecy;&amp;ncy;&amp;icy;&amp;iecy; &amp;zcy;&amp;acy; after the deadline"/>
          <p:cNvPicPr>
            <a:picLocks noChangeArrowheads="1"/>
          </p:cNvPicPr>
          <p:nvPr/>
        </p:nvPicPr>
        <p:blipFill>
          <a:blip r:embed="rId4">
            <a:lum bright="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481" y="3069738"/>
            <a:ext cx="9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229600" cy="66790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 proposals assessment</a:t>
            </a:r>
            <a:endParaRPr lang="en-US" sz="2000" b="1" cap="small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36535" y="1465892"/>
            <a:ext cx="8496944" cy="24622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Preparatory activities and verification of the submitted proposals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483768" y="1971629"/>
            <a:ext cx="6452163" cy="707886"/>
          </a:xfrm>
          <a:prstGeom prst="rect">
            <a:avLst/>
          </a:prstGeom>
          <a:effectLst>
            <a:outerShdw blurRad="50800" dist="50800" dir="5400000" algn="ctr" rotWithShape="0">
              <a:srgbClr val="92D050">
                <a:alpha val="55000"/>
              </a:srgbClr>
            </a:outerShdw>
          </a:effectLst>
        </p:spPr>
        <p:txBody>
          <a:bodyPr wrap="square" lIns="0" tIns="0" rIns="0" bIns="0">
            <a:spAutoFit/>
          </a:bodyPr>
          <a:lstStyle/>
          <a:p>
            <a:r>
              <a:rPr lang="en-US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Assessment 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Working Group </a:t>
            </a:r>
            <a:r>
              <a:rPr lang="en-US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verifies the </a:t>
            </a:r>
            <a:r>
              <a:rPr lang="en-US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total </a:t>
            </a:r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number 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electronic submissions of project proposals </a:t>
            </a:r>
            <a:r>
              <a:rPr lang="en-US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and checks if </a:t>
            </a:r>
            <a:r>
              <a:rPr lang="en-US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submission deadline </a:t>
            </a:r>
            <a:r>
              <a:rPr lang="en-US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has been met </a:t>
            </a:r>
            <a:endParaRPr lang="ru-RU" sz="14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1" name="Right Arrow 20"/>
          <p:cNvSpPr/>
          <p:nvPr/>
        </p:nvSpPr>
        <p:spPr>
          <a:xfrm rot="5400000">
            <a:off x="-1018716" y="3222798"/>
            <a:ext cx="4356151" cy="1960909"/>
          </a:xfrm>
          <a:prstGeom prst="rightArrow">
            <a:avLst/>
          </a:prstGeom>
          <a:solidFill>
            <a:srgbClr val="92D050">
              <a:alpha val="42000"/>
            </a:srgb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5" name="Freeform 24"/>
          <p:cNvSpPr/>
          <p:nvPr/>
        </p:nvSpPr>
        <p:spPr>
          <a:xfrm rot="5400000">
            <a:off x="789701" y="2185063"/>
            <a:ext cx="720000" cy="720000"/>
          </a:xfrm>
          <a:custGeom>
            <a:avLst/>
            <a:gdLst>
              <a:gd name="connsiteX0" fmla="*/ 0 w 1828800"/>
              <a:gd name="connsiteY0" fmla="*/ 270939 h 1625600"/>
              <a:gd name="connsiteX1" fmla="*/ 270939 w 1828800"/>
              <a:gd name="connsiteY1" fmla="*/ 0 h 1625600"/>
              <a:gd name="connsiteX2" fmla="*/ 1557861 w 1828800"/>
              <a:gd name="connsiteY2" fmla="*/ 0 h 1625600"/>
              <a:gd name="connsiteX3" fmla="*/ 1828800 w 1828800"/>
              <a:gd name="connsiteY3" fmla="*/ 270939 h 1625600"/>
              <a:gd name="connsiteX4" fmla="*/ 1828800 w 1828800"/>
              <a:gd name="connsiteY4" fmla="*/ 1354661 h 1625600"/>
              <a:gd name="connsiteX5" fmla="*/ 1557861 w 1828800"/>
              <a:gd name="connsiteY5" fmla="*/ 1625600 h 1625600"/>
              <a:gd name="connsiteX6" fmla="*/ 270939 w 1828800"/>
              <a:gd name="connsiteY6" fmla="*/ 1625600 h 1625600"/>
              <a:gd name="connsiteX7" fmla="*/ 0 w 1828800"/>
              <a:gd name="connsiteY7" fmla="*/ 1354661 h 1625600"/>
              <a:gd name="connsiteX8" fmla="*/ 0 w 1828800"/>
              <a:gd name="connsiteY8" fmla="*/ 270939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28800" h="1625600">
                <a:moveTo>
                  <a:pt x="0" y="270939"/>
                </a:moveTo>
                <a:cubicBezTo>
                  <a:pt x="0" y="121304"/>
                  <a:pt x="121304" y="0"/>
                  <a:pt x="270939" y="0"/>
                </a:cubicBezTo>
                <a:lnTo>
                  <a:pt x="1557861" y="0"/>
                </a:lnTo>
                <a:cubicBezTo>
                  <a:pt x="1707496" y="0"/>
                  <a:pt x="1828800" y="121304"/>
                  <a:pt x="1828800" y="270939"/>
                </a:cubicBezTo>
                <a:lnTo>
                  <a:pt x="1828800" y="1354661"/>
                </a:lnTo>
                <a:cubicBezTo>
                  <a:pt x="1828800" y="1504296"/>
                  <a:pt x="1707496" y="1625600"/>
                  <a:pt x="1557861" y="1625600"/>
                </a:cubicBezTo>
                <a:lnTo>
                  <a:pt x="270939" y="1625600"/>
                </a:lnTo>
                <a:cubicBezTo>
                  <a:pt x="121304" y="1625600"/>
                  <a:pt x="0" y="1504296"/>
                  <a:pt x="0" y="1354661"/>
                </a:cubicBezTo>
                <a:lnTo>
                  <a:pt x="0" y="270939"/>
                </a:lnTo>
                <a:close/>
              </a:path>
            </a:pathLst>
          </a:custGeom>
          <a:solidFill>
            <a:schemeClr val="bg1"/>
          </a:solidFill>
          <a:ln w="50800">
            <a:solidFill>
              <a:srgbClr val="843D8D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0805" tIns="250805" rIns="250805" bIns="250805" numCol="1" spcCol="1270" anchor="ctr" anchorCtr="0">
            <a:noAutofit/>
          </a:bodyPr>
          <a:lstStyle/>
          <a:p>
            <a:pPr lvl="0" algn="ctr" defTabSz="2000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bg-BG" sz="4500" kern="1200"/>
          </a:p>
        </p:txBody>
      </p:sp>
      <p:sp>
        <p:nvSpPr>
          <p:cNvPr id="22" name="Rectangle 21"/>
          <p:cNvSpPr/>
          <p:nvPr/>
        </p:nvSpPr>
        <p:spPr>
          <a:xfrm>
            <a:off x="979120" y="2191120"/>
            <a:ext cx="3411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</a:p>
        </p:txBody>
      </p:sp>
      <p:sp>
        <p:nvSpPr>
          <p:cNvPr id="30" name="Rectangle 29"/>
          <p:cNvSpPr/>
          <p:nvPr/>
        </p:nvSpPr>
        <p:spPr>
          <a:xfrm>
            <a:off x="2483768" y="2761932"/>
            <a:ext cx="6395431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2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 proposals submitted after the deadline are automatically </a:t>
            </a:r>
            <a:r>
              <a:rPr lang="en-US" sz="1200" b="1" u="sng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rejected</a:t>
            </a:r>
            <a:r>
              <a:rPr lang="ru-RU" sz="1200" b="1" u="sng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ru-RU" sz="1200" b="1" u="sng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483768" y="3197631"/>
            <a:ext cx="6264696" cy="587441"/>
          </a:xfrm>
          <a:prstGeom prst="rect">
            <a:avLst/>
          </a:prstGeom>
          <a:solidFill>
            <a:srgbClr val="92D050">
              <a:alpha val="16000"/>
            </a:srgbClr>
          </a:solidFill>
          <a:ln w="25400" cmpd="sng">
            <a:noFill/>
            <a:prstDash val="sysDot"/>
          </a:ln>
          <a:effectLst/>
        </p:spPr>
        <p:txBody>
          <a:bodyPr wrap="square" lIns="108000" tIns="108000" rIns="108000" bIns="108000">
            <a:spAutoFit/>
          </a:bodyPr>
          <a:lstStyle/>
          <a:p>
            <a:pPr algn="just"/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next two stages of the assessment are </a:t>
            </a:r>
            <a:r>
              <a:rPr lang="en-US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carried based 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on </a:t>
            </a:r>
            <a:r>
              <a:rPr lang="en-US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series 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criteria </a:t>
            </a:r>
            <a:r>
              <a:rPr lang="en-US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grouped 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</a:t>
            </a:r>
            <a:r>
              <a:rPr lang="en-US" sz="12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Check Grids </a:t>
            </a:r>
            <a:r>
              <a:rPr lang="en-US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that are published 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the Guidelines for </a:t>
            </a:r>
            <a:r>
              <a:rPr lang="en-US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Applicants.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483768" y="5445224"/>
            <a:ext cx="5229729" cy="917513"/>
          </a:xfrm>
          <a:prstGeom prst="rect">
            <a:avLst/>
          </a:prstGeom>
          <a:solidFill>
            <a:srgbClr val="92D050">
              <a:alpha val="16000"/>
            </a:srgbClr>
          </a:solidFill>
          <a:ln w="25400" cmpd="sng">
            <a:noFill/>
            <a:prstDash val="sysDot"/>
          </a:ln>
          <a:effectLst/>
        </p:spPr>
        <p:txBody>
          <a:bodyPr wrap="square" lIns="180000" tIns="180000" rIns="396000" bIns="180000">
            <a:spAutoFit/>
          </a:bodyPr>
          <a:lstStyle/>
          <a:p>
            <a:pPr algn="just">
              <a:spcBef>
                <a:spcPts val="600"/>
              </a:spcBef>
              <a:tabLst>
                <a:tab pos="4845050" algn="l"/>
                <a:tab pos="5200650" algn="l"/>
              </a:tabLst>
            </a:pPr>
            <a:r>
              <a:rPr lang="en-US" sz="12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Each Applicant can assess his project proposal before submission in order to identify omissions that may be essential for the successful ranking of the project</a:t>
            </a:r>
            <a:endParaRPr lang="bg-BG" sz="12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483768" y="4005064"/>
            <a:ext cx="6264696" cy="1226865"/>
          </a:xfrm>
          <a:prstGeom prst="rect">
            <a:avLst/>
          </a:prstGeom>
          <a:solidFill>
            <a:srgbClr val="92D050">
              <a:alpha val="16000"/>
            </a:srgbClr>
          </a:solidFill>
          <a:ln w="25400" cmpd="sng">
            <a:noFill/>
            <a:prstDash val="sysDot"/>
          </a:ln>
          <a:effectLst/>
        </p:spPr>
        <p:txBody>
          <a:bodyPr wrap="square" lIns="36000" tIns="36000" rIns="36000" bIns="36000">
            <a:spAutoFit/>
          </a:bodyPr>
          <a:lstStyle/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sz="11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Check 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Grids</a:t>
            </a:r>
          </a:p>
          <a:p>
            <a:pPr marL="171450" indent="-1714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can be used to </a:t>
            </a:r>
            <a:r>
              <a:rPr lang="en-US" sz="11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check the content 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your project proposal before submission</a:t>
            </a:r>
            <a:endParaRPr lang="bg-BG" sz="11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ill</a:t>
            </a:r>
            <a:r>
              <a:rPr lang="en-US" sz="11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focus your attention 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on some </a:t>
            </a:r>
            <a:r>
              <a:rPr lang="en-US" sz="11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formal requirements 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that you may miss</a:t>
            </a:r>
          </a:p>
          <a:p>
            <a:pPr marL="171450" indent="-1714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ay be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valuable 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reference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how to 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transform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your 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idea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into a 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 proposal</a:t>
            </a:r>
          </a:p>
          <a:p>
            <a:pPr marL="171450" indent="-17145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 help you to </a:t>
            </a:r>
            <a:r>
              <a:rPr lang="en-US" sz="11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improve your project proposal 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before submission</a:t>
            </a:r>
            <a:endParaRPr lang="bg-BG" sz="11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909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1239814" y="4286466"/>
            <a:ext cx="900000" cy="900000"/>
          </a:xfrm>
          <a:prstGeom prst="rect">
            <a:avLst/>
          </a:prstGeom>
        </p:spPr>
      </p:pic>
      <p:pic>
        <p:nvPicPr>
          <p:cNvPr id="5" name="Picture 4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844002" y="2079433"/>
            <a:ext cx="1080000" cy="1044000"/>
          </a:xfrm>
          <a:prstGeom prst="rect">
            <a:avLst/>
          </a:prstGeom>
        </p:spPr>
      </p:pic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229600" cy="66790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 proposals assessment</a:t>
            </a:r>
            <a:endParaRPr lang="en-US" sz="2000" b="1" cap="small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36535" y="1465892"/>
            <a:ext cx="8496944" cy="24622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Administrative and Eligibility Check </a:t>
            </a:r>
          </a:p>
        </p:txBody>
      </p:sp>
      <p:sp>
        <p:nvSpPr>
          <p:cNvPr id="13" name="Freeform 12"/>
          <p:cNvSpPr/>
          <p:nvPr/>
        </p:nvSpPr>
        <p:spPr>
          <a:xfrm>
            <a:off x="1083836" y="4761719"/>
            <a:ext cx="1086973" cy="543356"/>
          </a:xfrm>
          <a:custGeom>
            <a:avLst/>
            <a:gdLst>
              <a:gd name="connsiteX0" fmla="*/ 0 w 1086973"/>
              <a:gd name="connsiteY0" fmla="*/ 0 h 543356"/>
              <a:gd name="connsiteX1" fmla="*/ 1086973 w 1086973"/>
              <a:gd name="connsiteY1" fmla="*/ 0 h 543356"/>
              <a:gd name="connsiteX2" fmla="*/ 1086973 w 1086973"/>
              <a:gd name="connsiteY2" fmla="*/ 543356 h 543356"/>
              <a:gd name="connsiteX3" fmla="*/ 0 w 1086973"/>
              <a:gd name="connsiteY3" fmla="*/ 543356 h 543356"/>
              <a:gd name="connsiteX4" fmla="*/ 0 w 1086973"/>
              <a:gd name="connsiteY4" fmla="*/ 0 h 54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6973" h="543356">
                <a:moveTo>
                  <a:pt x="0" y="0"/>
                </a:moveTo>
                <a:lnTo>
                  <a:pt x="1086973" y="0"/>
                </a:lnTo>
                <a:lnTo>
                  <a:pt x="1086973" y="543356"/>
                </a:lnTo>
                <a:lnTo>
                  <a:pt x="0" y="54335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225" tIns="22225" rIns="22225" bIns="22225" numCol="1" spcCol="1270" anchor="ctr" anchorCtr="0">
            <a:noAutofit/>
          </a:bodyPr>
          <a:lstStyle/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bg-BG" sz="3500" kern="1200"/>
          </a:p>
        </p:txBody>
      </p:sp>
      <p:sp>
        <p:nvSpPr>
          <p:cNvPr id="14" name="Rectangle 13"/>
          <p:cNvSpPr/>
          <p:nvPr/>
        </p:nvSpPr>
        <p:spPr>
          <a:xfrm>
            <a:off x="2329233" y="2034575"/>
            <a:ext cx="6452163" cy="430887"/>
          </a:xfrm>
          <a:prstGeom prst="rect">
            <a:avLst/>
          </a:prstGeom>
          <a:effectLst>
            <a:outerShdw blurRad="50800" dist="50800" dir="5400000" algn="ctr" rotWithShape="0">
              <a:srgbClr val="92D050">
                <a:alpha val="55000"/>
              </a:srgbClr>
            </a:outerShdw>
          </a:effectLst>
        </p:spPr>
        <p:txBody>
          <a:bodyPr wrap="square" lIns="0" tIns="0" rIns="0" bIns="0">
            <a:spAutoFit/>
          </a:bodyPr>
          <a:lstStyle/>
          <a:p>
            <a:r>
              <a:rPr lang="en-US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Assessment Working Group 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performs Administrative and Eligibility </a:t>
            </a:r>
            <a:r>
              <a:rPr lang="en-US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Check  </a:t>
            </a:r>
            <a:endParaRPr lang="ru-RU" sz="14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1" name="Right Arrow 20"/>
          <p:cNvSpPr/>
          <p:nvPr/>
        </p:nvSpPr>
        <p:spPr>
          <a:xfrm rot="5400000">
            <a:off x="-1018716" y="3222798"/>
            <a:ext cx="4356151" cy="1960909"/>
          </a:xfrm>
          <a:prstGeom prst="rightArrow">
            <a:avLst/>
          </a:prstGeom>
          <a:solidFill>
            <a:srgbClr val="92D050">
              <a:alpha val="42000"/>
            </a:srgb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5" name="Freeform 24"/>
          <p:cNvSpPr/>
          <p:nvPr/>
        </p:nvSpPr>
        <p:spPr>
          <a:xfrm rot="5400000">
            <a:off x="799359" y="3338560"/>
            <a:ext cx="720000" cy="720000"/>
          </a:xfrm>
          <a:custGeom>
            <a:avLst/>
            <a:gdLst>
              <a:gd name="connsiteX0" fmla="*/ 0 w 1828800"/>
              <a:gd name="connsiteY0" fmla="*/ 270939 h 1625600"/>
              <a:gd name="connsiteX1" fmla="*/ 270939 w 1828800"/>
              <a:gd name="connsiteY1" fmla="*/ 0 h 1625600"/>
              <a:gd name="connsiteX2" fmla="*/ 1557861 w 1828800"/>
              <a:gd name="connsiteY2" fmla="*/ 0 h 1625600"/>
              <a:gd name="connsiteX3" fmla="*/ 1828800 w 1828800"/>
              <a:gd name="connsiteY3" fmla="*/ 270939 h 1625600"/>
              <a:gd name="connsiteX4" fmla="*/ 1828800 w 1828800"/>
              <a:gd name="connsiteY4" fmla="*/ 1354661 h 1625600"/>
              <a:gd name="connsiteX5" fmla="*/ 1557861 w 1828800"/>
              <a:gd name="connsiteY5" fmla="*/ 1625600 h 1625600"/>
              <a:gd name="connsiteX6" fmla="*/ 270939 w 1828800"/>
              <a:gd name="connsiteY6" fmla="*/ 1625600 h 1625600"/>
              <a:gd name="connsiteX7" fmla="*/ 0 w 1828800"/>
              <a:gd name="connsiteY7" fmla="*/ 1354661 h 1625600"/>
              <a:gd name="connsiteX8" fmla="*/ 0 w 1828800"/>
              <a:gd name="connsiteY8" fmla="*/ 270939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28800" h="1625600">
                <a:moveTo>
                  <a:pt x="0" y="270939"/>
                </a:moveTo>
                <a:cubicBezTo>
                  <a:pt x="0" y="121304"/>
                  <a:pt x="121304" y="0"/>
                  <a:pt x="270939" y="0"/>
                </a:cubicBezTo>
                <a:lnTo>
                  <a:pt x="1557861" y="0"/>
                </a:lnTo>
                <a:cubicBezTo>
                  <a:pt x="1707496" y="0"/>
                  <a:pt x="1828800" y="121304"/>
                  <a:pt x="1828800" y="270939"/>
                </a:cubicBezTo>
                <a:lnTo>
                  <a:pt x="1828800" y="1354661"/>
                </a:lnTo>
                <a:cubicBezTo>
                  <a:pt x="1828800" y="1504296"/>
                  <a:pt x="1707496" y="1625600"/>
                  <a:pt x="1557861" y="1625600"/>
                </a:cubicBezTo>
                <a:lnTo>
                  <a:pt x="270939" y="1625600"/>
                </a:lnTo>
                <a:cubicBezTo>
                  <a:pt x="121304" y="1625600"/>
                  <a:pt x="0" y="1504296"/>
                  <a:pt x="0" y="1354661"/>
                </a:cubicBezTo>
                <a:lnTo>
                  <a:pt x="0" y="270939"/>
                </a:lnTo>
                <a:close/>
              </a:path>
            </a:pathLst>
          </a:custGeom>
          <a:solidFill>
            <a:schemeClr val="bg1"/>
          </a:solidFill>
          <a:ln w="50800">
            <a:solidFill>
              <a:srgbClr val="843D8D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0805" tIns="250805" rIns="250805" bIns="250805" numCol="1" spcCol="1270" anchor="ctr" anchorCtr="0">
            <a:noAutofit/>
          </a:bodyPr>
          <a:lstStyle/>
          <a:p>
            <a:pPr lvl="0" algn="ctr" defTabSz="2000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bg-BG" sz="4500" kern="1200"/>
          </a:p>
        </p:txBody>
      </p:sp>
      <p:sp>
        <p:nvSpPr>
          <p:cNvPr id="22" name="Rectangle 21"/>
          <p:cNvSpPr/>
          <p:nvPr/>
        </p:nvSpPr>
        <p:spPr>
          <a:xfrm>
            <a:off x="988778" y="3344617"/>
            <a:ext cx="3411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  <a:endParaRPr lang="ru-RU" sz="40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843808" y="2557026"/>
            <a:ext cx="5904654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Each proposal is examined 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separately by two voting members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- representatives of each country</a:t>
            </a:r>
            <a:endParaRPr lang="ru-RU" sz="12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843808" y="3059668"/>
            <a:ext cx="5904654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If needed the </a:t>
            </a:r>
            <a:r>
              <a:rPr lang="en-US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Assessment Working Group 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may request 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clarification or justification 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information/documents submitted with the project proposal</a:t>
            </a:r>
            <a:endParaRPr lang="ru-RU" sz="12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832153" y="3564305"/>
            <a:ext cx="5913284" cy="5847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Re-submission </a:t>
            </a:r>
            <a:r>
              <a:rPr lang="en-US" sz="12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required 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documents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not included in the original proposal or 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correcting documents 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that leads to improving the content of the application is 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not allowed</a:t>
            </a:r>
            <a:endParaRPr lang="ru-RU" sz="12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888801" y="4811444"/>
            <a:ext cx="4856635" cy="1065828"/>
          </a:xfrm>
          <a:prstGeom prst="rect">
            <a:avLst/>
          </a:prstGeom>
          <a:solidFill>
            <a:srgbClr val="92D050">
              <a:alpha val="16000"/>
            </a:srgbClr>
          </a:solidFill>
          <a:ln w="31750" cmpd="sng">
            <a:noFill/>
            <a:prstDash val="sysDot"/>
          </a:ln>
          <a:effectLst/>
        </p:spPr>
        <p:txBody>
          <a:bodyPr wrap="square" lIns="108000" tIns="144000" rIns="108000" bIns="180000">
            <a:spAutoFit/>
          </a:bodyPr>
          <a:lstStyle/>
          <a:p>
            <a:pPr algn="just"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During the entire assessment process the 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e-mail address of the Lead partner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provided in 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Annex </a:t>
            </a:r>
            <a:r>
              <a:rPr lang="en-US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A6 of the Application Form 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shall be used as the 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official communication channel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with the Applicant</a:t>
            </a:r>
            <a:endParaRPr lang="ru-RU" sz="12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052" name="Picture 4" descr="&amp;Rcy;&amp;iecy;&amp;zcy;&amp;ucy;&amp;lcy;&amp;tcy;&amp;acy;&amp;tcy; &amp;scy; &amp;icy;&amp;zcy;&amp;ocy;&amp;bcy;&amp;rcy;&amp;acy;&amp;zhcy;&amp;iecy;&amp;ncy;&amp;icy;&amp;iecy; &amp;zcy;&amp;acy; important sign &amp;bcy;&amp;lcy;&amp;ucy;&amp;iecy;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0531" y="5002197"/>
            <a:ext cx="899999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5018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/>
          </p:cNvPicPr>
          <p:nvPr/>
        </p:nvPicPr>
        <p:blipFill rotWithShape="1">
          <a:blip r:embed="rId3"/>
          <a:srcRect l="12054" r="12054"/>
          <a:stretch/>
        </p:blipFill>
        <p:spPr>
          <a:xfrm>
            <a:off x="259359" y="2078087"/>
            <a:ext cx="1080000" cy="1080000"/>
          </a:xfrm>
          <a:prstGeom prst="rect">
            <a:avLst/>
          </a:prstGeom>
        </p:spPr>
      </p:pic>
      <p:pic>
        <p:nvPicPr>
          <p:cNvPr id="19" name="Picture 2" descr="&amp;Rcy;&amp;iecy;&amp;zcy;&amp;ucy;&amp;lcy;&amp;tcy;&amp;acy;&amp;tcy; &amp;scy; &amp;icy;&amp;zcy;&amp;ocy;&amp;bcy;&amp;rcy;&amp;acy;&amp;zhcy;&amp;iecy;&amp;ncy;&amp;icy;&amp;iecy; &amp;zcy;&amp;acy; counting numbers black and white"/>
          <p:cNvPicPr>
            <a:picLocks noChangeArrowheads="1"/>
          </p:cNvPicPr>
          <p:nvPr/>
        </p:nvPicPr>
        <p:blipFill rotWithShape="1">
          <a:blip r:embed="rId4" cstate="print">
            <a:lum bright="3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24" t="19036" r="25171" b="30129"/>
          <a:stretch/>
        </p:blipFill>
        <p:spPr bwMode="auto">
          <a:xfrm>
            <a:off x="979359" y="4305662"/>
            <a:ext cx="108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229600" cy="66790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 proposals assessment</a:t>
            </a:r>
            <a:endParaRPr lang="en-US" sz="2000" b="1" cap="small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36535" y="1465892"/>
            <a:ext cx="8496944" cy="24622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Administrative and Eligibility Check </a:t>
            </a:r>
          </a:p>
        </p:txBody>
      </p:sp>
      <p:sp>
        <p:nvSpPr>
          <p:cNvPr id="13" name="Freeform 12"/>
          <p:cNvSpPr/>
          <p:nvPr/>
        </p:nvSpPr>
        <p:spPr>
          <a:xfrm>
            <a:off x="1083836" y="4761719"/>
            <a:ext cx="1086973" cy="543356"/>
          </a:xfrm>
          <a:custGeom>
            <a:avLst/>
            <a:gdLst>
              <a:gd name="connsiteX0" fmla="*/ 0 w 1086973"/>
              <a:gd name="connsiteY0" fmla="*/ 0 h 543356"/>
              <a:gd name="connsiteX1" fmla="*/ 1086973 w 1086973"/>
              <a:gd name="connsiteY1" fmla="*/ 0 h 543356"/>
              <a:gd name="connsiteX2" fmla="*/ 1086973 w 1086973"/>
              <a:gd name="connsiteY2" fmla="*/ 543356 h 543356"/>
              <a:gd name="connsiteX3" fmla="*/ 0 w 1086973"/>
              <a:gd name="connsiteY3" fmla="*/ 543356 h 543356"/>
              <a:gd name="connsiteX4" fmla="*/ 0 w 1086973"/>
              <a:gd name="connsiteY4" fmla="*/ 0 h 54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6973" h="543356">
                <a:moveTo>
                  <a:pt x="0" y="0"/>
                </a:moveTo>
                <a:lnTo>
                  <a:pt x="1086973" y="0"/>
                </a:lnTo>
                <a:lnTo>
                  <a:pt x="1086973" y="543356"/>
                </a:lnTo>
                <a:lnTo>
                  <a:pt x="0" y="54335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225" tIns="22225" rIns="22225" bIns="22225" numCol="1" spcCol="1270" anchor="ctr" anchorCtr="0">
            <a:noAutofit/>
          </a:bodyPr>
          <a:lstStyle/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bg-BG" sz="3500" kern="1200"/>
          </a:p>
        </p:txBody>
      </p:sp>
      <p:sp>
        <p:nvSpPr>
          <p:cNvPr id="14" name="Rectangle 13"/>
          <p:cNvSpPr/>
          <p:nvPr/>
        </p:nvSpPr>
        <p:spPr>
          <a:xfrm>
            <a:off x="2218057" y="2711529"/>
            <a:ext cx="6530407" cy="215444"/>
          </a:xfrm>
          <a:prstGeom prst="rect">
            <a:avLst/>
          </a:prstGeom>
          <a:effectLst>
            <a:outerShdw blurRad="50800" dist="50800" dir="5400000" algn="ctr" rotWithShape="0">
              <a:srgbClr val="92D050">
                <a:alpha val="55000"/>
              </a:srgbClr>
            </a:outerShdw>
          </a:effectLst>
        </p:spPr>
        <p:txBody>
          <a:bodyPr wrap="square" lIns="0" tIns="0" rIns="0" bIns="0">
            <a:spAutoFit/>
          </a:bodyPr>
          <a:lstStyle/>
          <a:p>
            <a:r>
              <a:rPr lang="en-US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Criteria for Eligibility Compliance</a:t>
            </a:r>
            <a:endParaRPr lang="ru-RU" sz="14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1" name="Right Arrow 20"/>
          <p:cNvSpPr/>
          <p:nvPr/>
        </p:nvSpPr>
        <p:spPr>
          <a:xfrm rot="5400000">
            <a:off x="-1018716" y="3222798"/>
            <a:ext cx="4356151" cy="1960909"/>
          </a:xfrm>
          <a:prstGeom prst="rightArrow">
            <a:avLst/>
          </a:prstGeom>
          <a:solidFill>
            <a:srgbClr val="92D050">
              <a:alpha val="42000"/>
            </a:srgb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5" name="Freeform 24"/>
          <p:cNvSpPr/>
          <p:nvPr/>
        </p:nvSpPr>
        <p:spPr>
          <a:xfrm rot="5400000">
            <a:off x="799359" y="3338560"/>
            <a:ext cx="720000" cy="720000"/>
          </a:xfrm>
          <a:custGeom>
            <a:avLst/>
            <a:gdLst>
              <a:gd name="connsiteX0" fmla="*/ 0 w 1828800"/>
              <a:gd name="connsiteY0" fmla="*/ 270939 h 1625600"/>
              <a:gd name="connsiteX1" fmla="*/ 270939 w 1828800"/>
              <a:gd name="connsiteY1" fmla="*/ 0 h 1625600"/>
              <a:gd name="connsiteX2" fmla="*/ 1557861 w 1828800"/>
              <a:gd name="connsiteY2" fmla="*/ 0 h 1625600"/>
              <a:gd name="connsiteX3" fmla="*/ 1828800 w 1828800"/>
              <a:gd name="connsiteY3" fmla="*/ 270939 h 1625600"/>
              <a:gd name="connsiteX4" fmla="*/ 1828800 w 1828800"/>
              <a:gd name="connsiteY4" fmla="*/ 1354661 h 1625600"/>
              <a:gd name="connsiteX5" fmla="*/ 1557861 w 1828800"/>
              <a:gd name="connsiteY5" fmla="*/ 1625600 h 1625600"/>
              <a:gd name="connsiteX6" fmla="*/ 270939 w 1828800"/>
              <a:gd name="connsiteY6" fmla="*/ 1625600 h 1625600"/>
              <a:gd name="connsiteX7" fmla="*/ 0 w 1828800"/>
              <a:gd name="connsiteY7" fmla="*/ 1354661 h 1625600"/>
              <a:gd name="connsiteX8" fmla="*/ 0 w 1828800"/>
              <a:gd name="connsiteY8" fmla="*/ 270939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28800" h="1625600">
                <a:moveTo>
                  <a:pt x="0" y="270939"/>
                </a:moveTo>
                <a:cubicBezTo>
                  <a:pt x="0" y="121304"/>
                  <a:pt x="121304" y="0"/>
                  <a:pt x="270939" y="0"/>
                </a:cubicBezTo>
                <a:lnTo>
                  <a:pt x="1557861" y="0"/>
                </a:lnTo>
                <a:cubicBezTo>
                  <a:pt x="1707496" y="0"/>
                  <a:pt x="1828800" y="121304"/>
                  <a:pt x="1828800" y="270939"/>
                </a:cubicBezTo>
                <a:lnTo>
                  <a:pt x="1828800" y="1354661"/>
                </a:lnTo>
                <a:cubicBezTo>
                  <a:pt x="1828800" y="1504296"/>
                  <a:pt x="1707496" y="1625600"/>
                  <a:pt x="1557861" y="1625600"/>
                </a:cubicBezTo>
                <a:lnTo>
                  <a:pt x="270939" y="1625600"/>
                </a:lnTo>
                <a:cubicBezTo>
                  <a:pt x="121304" y="1625600"/>
                  <a:pt x="0" y="1504296"/>
                  <a:pt x="0" y="1354661"/>
                </a:cubicBezTo>
                <a:lnTo>
                  <a:pt x="0" y="270939"/>
                </a:lnTo>
                <a:close/>
              </a:path>
            </a:pathLst>
          </a:custGeom>
          <a:solidFill>
            <a:schemeClr val="bg1"/>
          </a:solidFill>
          <a:ln w="50800">
            <a:solidFill>
              <a:srgbClr val="843D8D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0805" tIns="250805" rIns="250805" bIns="250805" numCol="1" spcCol="1270" anchor="ctr" anchorCtr="0">
            <a:noAutofit/>
          </a:bodyPr>
          <a:lstStyle/>
          <a:p>
            <a:pPr lvl="0" algn="ctr" defTabSz="2000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bg-BG" sz="4500" kern="1200"/>
          </a:p>
        </p:txBody>
      </p:sp>
      <p:sp>
        <p:nvSpPr>
          <p:cNvPr id="22" name="Rectangle 21"/>
          <p:cNvSpPr/>
          <p:nvPr/>
        </p:nvSpPr>
        <p:spPr>
          <a:xfrm>
            <a:off x="988778" y="3344617"/>
            <a:ext cx="3411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  <a:endParaRPr lang="ru-RU" sz="40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496110" y="2246127"/>
            <a:ext cx="6252353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Checks are made on the availability of all required documents 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duly completed Application Form and Annexes,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submission of required supporting documents</a:t>
            </a:r>
            <a:endParaRPr lang="ru-RU" sz="11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783011" y="3329228"/>
            <a:ext cx="591566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buClr>
                <a:srgbClr val="92D050"/>
              </a:buClr>
              <a:buSzPct val="150000"/>
              <a:tabLst>
                <a:tab pos="1255713" algn="l"/>
              </a:tabLst>
            </a:pPr>
            <a:endParaRPr lang="ru-RU" sz="12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218057" y="1927790"/>
            <a:ext cx="6530407" cy="215444"/>
          </a:xfrm>
          <a:prstGeom prst="rect">
            <a:avLst/>
          </a:prstGeom>
          <a:effectLst>
            <a:outerShdw blurRad="50800" dist="50800" dir="5400000" algn="ctr" rotWithShape="0">
              <a:srgbClr val="92D050">
                <a:alpha val="55000"/>
              </a:srgbClr>
            </a:outerShdw>
          </a:effectLst>
        </p:spPr>
        <p:txBody>
          <a:bodyPr wrap="square" lIns="0" tIns="0" rIns="0" bIns="0">
            <a:spAutoFit/>
          </a:bodyPr>
          <a:lstStyle/>
          <a:p>
            <a:r>
              <a:rPr lang="en-US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Criteria for Administrative Compliance </a:t>
            </a:r>
            <a:endParaRPr lang="ru-RU" sz="14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474651" y="2998981"/>
            <a:ext cx="6229028" cy="26622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600"/>
              </a:spcBef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 the maximum number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project proposals and grants per institution/organization 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respected?</a:t>
            </a:r>
            <a:endParaRPr lang="ru-RU" sz="11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Bef>
                <a:spcPts val="600"/>
              </a:spcBef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 at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least one partner from each side of the cross-border region 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involved?</a:t>
            </a:r>
            <a:r>
              <a:rPr lang="ru-RU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ru-RU" sz="11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Bef>
                <a:spcPts val="600"/>
              </a:spcBef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 the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Lead partner 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registered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 least 12 months before the deadline for submission of project 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proposals?</a:t>
            </a:r>
          </a:p>
          <a:p>
            <a:pPr>
              <a:spcBef>
                <a:spcPts val="600"/>
              </a:spcBef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 all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partners meet eligibility criteria defined in Section 2.5.1 of the Guidelines for 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Applicants?</a:t>
            </a:r>
            <a:r>
              <a:rPr lang="ru-RU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</a:p>
          <a:p>
            <a:pPr algn="just">
              <a:spcBef>
                <a:spcPts val="600"/>
              </a:spcBef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Does the project implementation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period 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comply to the minimum and maximum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 duration per specific objective and type of 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project?</a:t>
            </a:r>
          </a:p>
          <a:p>
            <a:pPr>
              <a:spcBef>
                <a:spcPts val="600"/>
              </a:spcBef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Are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least 3 of the cooperation criteria 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clearly fulfilled?</a:t>
            </a:r>
          </a:p>
          <a:p>
            <a:pPr algn="just">
              <a:spcBef>
                <a:spcPts val="600"/>
              </a:spcBef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Does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 budget 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comply to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requirements for maximum value of the financial support, minimum/maximum rate per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budget line and 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budget limits for activities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outside the eligible 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area?</a:t>
            </a:r>
            <a:r>
              <a:rPr lang="ru-RU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</a:t>
            </a:r>
            <a:endParaRPr lang="ru-RU" sz="11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94480" y="5798547"/>
            <a:ext cx="7704194" cy="461665"/>
          </a:xfrm>
          <a:prstGeom prst="rect">
            <a:avLst/>
          </a:prstGeom>
          <a:noFill/>
          <a:effectLst>
            <a:outerShdw blurRad="114300" dist="38100" dir="2700000" algn="tl" rotWithShape="0">
              <a:schemeClr val="bg1">
                <a:alpha val="47000"/>
              </a:schemeClr>
            </a:outerShdw>
          </a:effectLst>
        </p:spPr>
        <p:txBody>
          <a:bodyPr wrap="square" lIns="0" tIns="0" rIns="0" bIns="0" rtlCol="0">
            <a:spAutoFit/>
          </a:bodyPr>
          <a:lstStyle/>
          <a:p>
            <a:pPr marL="1525588" indent="-1525588" algn="just"/>
            <a:r>
              <a:rPr lang="en-US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Only proposals that 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satisfy </a:t>
            </a:r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all administrative and eligibility 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compliance criteria are a subject to technical and quality assessment</a:t>
            </a:r>
            <a:endParaRPr lang="bg-BG" sz="11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885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4" t="59932" r="9778" b="4701"/>
          <a:stretch/>
        </p:blipFill>
        <p:spPr bwMode="auto">
          <a:xfrm>
            <a:off x="366278" y="3500624"/>
            <a:ext cx="4770120" cy="19359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66790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Check Grids</a:t>
            </a:r>
            <a:b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Administrative and Eligibility Compliance </a:t>
            </a:r>
            <a:r>
              <a:rPr lang="en-US" sz="16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en-US" sz="16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2000" b="1" cap="small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Freeform 12"/>
          <p:cNvSpPr/>
          <p:nvPr/>
        </p:nvSpPr>
        <p:spPr>
          <a:xfrm>
            <a:off x="1083836" y="4761719"/>
            <a:ext cx="1086973" cy="543356"/>
          </a:xfrm>
          <a:custGeom>
            <a:avLst/>
            <a:gdLst>
              <a:gd name="connsiteX0" fmla="*/ 0 w 1086973"/>
              <a:gd name="connsiteY0" fmla="*/ 0 h 543356"/>
              <a:gd name="connsiteX1" fmla="*/ 1086973 w 1086973"/>
              <a:gd name="connsiteY1" fmla="*/ 0 h 543356"/>
              <a:gd name="connsiteX2" fmla="*/ 1086973 w 1086973"/>
              <a:gd name="connsiteY2" fmla="*/ 543356 h 543356"/>
              <a:gd name="connsiteX3" fmla="*/ 0 w 1086973"/>
              <a:gd name="connsiteY3" fmla="*/ 543356 h 543356"/>
              <a:gd name="connsiteX4" fmla="*/ 0 w 1086973"/>
              <a:gd name="connsiteY4" fmla="*/ 0 h 54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6973" h="543356">
                <a:moveTo>
                  <a:pt x="0" y="0"/>
                </a:moveTo>
                <a:lnTo>
                  <a:pt x="1086973" y="0"/>
                </a:lnTo>
                <a:lnTo>
                  <a:pt x="1086973" y="543356"/>
                </a:lnTo>
                <a:lnTo>
                  <a:pt x="0" y="54335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225" tIns="22225" rIns="22225" bIns="22225" numCol="1" spcCol="1270" anchor="ctr" anchorCtr="0">
            <a:noAutofit/>
          </a:bodyPr>
          <a:lstStyle/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bg-BG" sz="3500" kern="1200"/>
          </a:p>
        </p:txBody>
      </p:sp>
      <p:sp>
        <p:nvSpPr>
          <p:cNvPr id="20" name="Rectangle 19"/>
          <p:cNvSpPr/>
          <p:nvPr/>
        </p:nvSpPr>
        <p:spPr>
          <a:xfrm>
            <a:off x="2783011" y="3329228"/>
            <a:ext cx="591566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buClr>
                <a:srgbClr val="92D050"/>
              </a:buClr>
              <a:buSzPct val="150000"/>
              <a:tabLst>
                <a:tab pos="1255713" algn="l"/>
              </a:tabLst>
            </a:pPr>
            <a:endParaRPr lang="ru-RU" sz="12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4" t="13039" r="9778" b="60187"/>
          <a:stretch/>
        </p:blipFill>
        <p:spPr bwMode="auto">
          <a:xfrm>
            <a:off x="380158" y="1863720"/>
            <a:ext cx="4770120" cy="14655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Правоъгълник 4"/>
          <p:cNvSpPr/>
          <p:nvPr/>
        </p:nvSpPr>
        <p:spPr>
          <a:xfrm>
            <a:off x="371374" y="1384017"/>
            <a:ext cx="3281668" cy="338554"/>
          </a:xfrm>
          <a:prstGeom prst="rect">
            <a:avLst/>
          </a:prstGeom>
          <a:effectLst>
            <a:outerShdw blurRad="50800" dist="50800" dir="5400000" algn="ctr" rotWithShape="0">
              <a:srgbClr val="92D050">
                <a:alpha val="5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Administrative Compliance</a:t>
            </a:r>
            <a:endParaRPr lang="bg-BG" sz="16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8" name="Закръглено правоъгълно изнесено означение 6"/>
          <p:cNvSpPr/>
          <p:nvPr/>
        </p:nvSpPr>
        <p:spPr>
          <a:xfrm>
            <a:off x="5627576" y="1490340"/>
            <a:ext cx="3233138" cy="746760"/>
          </a:xfrm>
          <a:prstGeom prst="wedgeRoundRectCallout">
            <a:avLst>
              <a:gd name="adj1" fmla="val -86568"/>
              <a:gd name="adj2" fmla="val 52791"/>
              <a:gd name="adj3" fmla="val 16667"/>
            </a:avLst>
          </a:prstGeom>
          <a:solidFill>
            <a:srgbClr val="92D05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9" name="Текстово поле 7"/>
          <p:cNvSpPr txBox="1"/>
          <p:nvPr/>
        </p:nvSpPr>
        <p:spPr>
          <a:xfrm>
            <a:off x="5802680" y="1528608"/>
            <a:ext cx="2917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excel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version of the Application Form </a:t>
            </a:r>
            <a:r>
              <a:rPr lang="en-US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should be 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fully identical</a:t>
            </a:r>
            <a:r>
              <a:rPr lang="en-US" sz="12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to the </a:t>
            </a:r>
            <a:r>
              <a:rPr lang="en-US" sz="12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pdf </a:t>
            </a:r>
            <a:r>
              <a:rPr lang="en-US" sz="12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version</a:t>
            </a:r>
            <a:endParaRPr lang="bg-BG" sz="12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1" name="Закръглено правоъгълно изнесено означение 9"/>
          <p:cNvSpPr/>
          <p:nvPr/>
        </p:nvSpPr>
        <p:spPr>
          <a:xfrm>
            <a:off x="5688744" y="2411072"/>
            <a:ext cx="3171970" cy="746760"/>
          </a:xfrm>
          <a:prstGeom prst="wedgeRoundRectCallout">
            <a:avLst>
              <a:gd name="adj1" fmla="val -87700"/>
              <a:gd name="adj2" fmla="val 2791"/>
              <a:gd name="adj3" fmla="val 16667"/>
            </a:avLst>
          </a:prstGeom>
          <a:solidFill>
            <a:srgbClr val="92D05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2" name="Текстово поле 10"/>
          <p:cNvSpPr txBox="1"/>
          <p:nvPr/>
        </p:nvSpPr>
        <p:spPr>
          <a:xfrm>
            <a:off x="5741513" y="2553620"/>
            <a:ext cx="3047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Application Form is typed </a:t>
            </a:r>
            <a:r>
              <a:rPr lang="en-US" sz="1200" b="1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only in English</a:t>
            </a:r>
            <a:endParaRPr lang="bg-BG" sz="1200" b="1" dirty="0">
              <a:solidFill>
                <a:srgbClr val="003399"/>
              </a:solidFill>
              <a:effectLst>
                <a:glow>
                  <a:schemeClr val="bg1">
                    <a:alpha val="43000"/>
                  </a:schemeClr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3" name="Закръглено правоъгълно изнесено означение 15"/>
          <p:cNvSpPr/>
          <p:nvPr/>
        </p:nvSpPr>
        <p:spPr>
          <a:xfrm>
            <a:off x="5605806" y="3412896"/>
            <a:ext cx="3254908" cy="582080"/>
          </a:xfrm>
          <a:prstGeom prst="wedgeRoundRectCallout">
            <a:avLst>
              <a:gd name="adj1" fmla="val -86417"/>
              <a:gd name="adj2" fmla="val -82486"/>
              <a:gd name="adj3" fmla="val 16667"/>
            </a:avLst>
          </a:prstGeom>
          <a:solidFill>
            <a:srgbClr val="92D05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4" name="Текстово поле 16"/>
          <p:cNvSpPr txBox="1"/>
          <p:nvPr/>
        </p:nvSpPr>
        <p:spPr>
          <a:xfrm>
            <a:off x="5741513" y="3501008"/>
            <a:ext cx="2978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Stamp, signature and date </a:t>
            </a:r>
            <a:r>
              <a:rPr lang="en-US" sz="12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 mandatory on certain documents</a:t>
            </a:r>
            <a:endParaRPr lang="bg-BG" sz="1200" dirty="0">
              <a:solidFill>
                <a:srgbClr val="003399"/>
              </a:solidFill>
              <a:effectLst>
                <a:glow>
                  <a:schemeClr val="bg1">
                    <a:alpha val="43000"/>
                  </a:schemeClr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7" name="Закръглено правоъгълно изнесено означение 11"/>
          <p:cNvSpPr/>
          <p:nvPr/>
        </p:nvSpPr>
        <p:spPr>
          <a:xfrm>
            <a:off x="4746797" y="5917659"/>
            <a:ext cx="3161085" cy="603554"/>
          </a:xfrm>
          <a:prstGeom prst="wedgeRoundRectCallout">
            <a:avLst>
              <a:gd name="adj1" fmla="val -57230"/>
              <a:gd name="adj2" fmla="val -212234"/>
              <a:gd name="adj3" fmla="val 16667"/>
            </a:avLst>
          </a:prstGeom>
          <a:solidFill>
            <a:srgbClr val="92D05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8" name="Закръглено правоъгълно изнесено означение 13"/>
          <p:cNvSpPr/>
          <p:nvPr/>
        </p:nvSpPr>
        <p:spPr>
          <a:xfrm>
            <a:off x="5619954" y="4424653"/>
            <a:ext cx="3240760" cy="922828"/>
          </a:xfrm>
          <a:prstGeom prst="wedgeRoundRectCallout">
            <a:avLst>
              <a:gd name="adj1" fmla="val -84938"/>
              <a:gd name="adj2" fmla="val -82245"/>
              <a:gd name="adj3" fmla="val 16667"/>
            </a:avLst>
          </a:prstGeom>
          <a:solidFill>
            <a:srgbClr val="92D05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9" name="Текстово поле 14"/>
          <p:cNvSpPr txBox="1"/>
          <p:nvPr/>
        </p:nvSpPr>
        <p:spPr>
          <a:xfrm>
            <a:off x="5740800" y="4562901"/>
            <a:ext cx="2949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Some documents are provided </a:t>
            </a:r>
            <a:r>
              <a:rPr lang="en-US" sz="1200" b="1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only by the Lead partner</a:t>
            </a:r>
            <a:r>
              <a:rPr lang="en-US" sz="12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on behalf of all project partners</a:t>
            </a:r>
            <a:endParaRPr lang="bg-BG" sz="1200" dirty="0">
              <a:solidFill>
                <a:srgbClr val="003399"/>
              </a:solidFill>
              <a:effectLst>
                <a:glow>
                  <a:schemeClr val="bg1">
                    <a:alpha val="43000"/>
                  </a:schemeClr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0" name="Текстово поле 12"/>
          <p:cNvSpPr txBox="1"/>
          <p:nvPr/>
        </p:nvSpPr>
        <p:spPr>
          <a:xfrm>
            <a:off x="4871387" y="6017431"/>
            <a:ext cx="2911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Some documents are presented </a:t>
            </a:r>
            <a:r>
              <a:rPr lang="en-US" sz="1200" b="1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by each project partner</a:t>
            </a:r>
            <a:endParaRPr lang="bg-BG" sz="1200" b="1" dirty="0">
              <a:solidFill>
                <a:srgbClr val="003399"/>
              </a:solidFill>
              <a:effectLst>
                <a:glow>
                  <a:schemeClr val="bg1">
                    <a:alpha val="43000"/>
                  </a:schemeClr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1" name="Закръглено правоъгълно изнесено означение 17"/>
          <p:cNvSpPr/>
          <p:nvPr/>
        </p:nvSpPr>
        <p:spPr>
          <a:xfrm>
            <a:off x="288105" y="5774453"/>
            <a:ext cx="3954780" cy="746760"/>
          </a:xfrm>
          <a:prstGeom prst="wedgeRoundRectCallout">
            <a:avLst>
              <a:gd name="adj1" fmla="val -2723"/>
              <a:gd name="adj2" fmla="val -92025"/>
              <a:gd name="adj3" fmla="val 16667"/>
            </a:avLst>
          </a:prstGeom>
          <a:solidFill>
            <a:srgbClr val="92D05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2" name="Текстово поле 18"/>
          <p:cNvSpPr txBox="1"/>
          <p:nvPr/>
        </p:nvSpPr>
        <p:spPr>
          <a:xfrm>
            <a:off x="380158" y="5835344"/>
            <a:ext cx="38734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Annex 6 </a:t>
            </a:r>
            <a:r>
              <a:rPr lang="en-US" sz="12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Declaration of E-mail Address is a new document introduced in the current Call for proposals </a:t>
            </a:r>
            <a:endParaRPr lang="bg-BG" sz="1200" dirty="0">
              <a:solidFill>
                <a:srgbClr val="003399"/>
              </a:solidFill>
              <a:effectLst>
                <a:glow>
                  <a:schemeClr val="bg1">
                    <a:alpha val="43000"/>
                  </a:schemeClr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3" name="Овал 25"/>
          <p:cNvSpPr/>
          <p:nvPr/>
        </p:nvSpPr>
        <p:spPr>
          <a:xfrm>
            <a:off x="699990" y="3105935"/>
            <a:ext cx="1671691" cy="26344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6" name="Овал 20"/>
          <p:cNvSpPr/>
          <p:nvPr/>
        </p:nvSpPr>
        <p:spPr>
          <a:xfrm>
            <a:off x="2903808" y="4642419"/>
            <a:ext cx="1050383" cy="3471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5" name="Овал 22"/>
          <p:cNvSpPr/>
          <p:nvPr/>
        </p:nvSpPr>
        <p:spPr>
          <a:xfrm>
            <a:off x="3172808" y="3830689"/>
            <a:ext cx="1046533" cy="3471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735336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Screen Clippi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" t="21476" r="16149" b="6798"/>
          <a:stretch/>
        </p:blipFill>
        <p:spPr>
          <a:xfrm>
            <a:off x="342249" y="5535172"/>
            <a:ext cx="4707908" cy="1980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" name="Picture 31" descr="Screen Clippi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" t="6007" r="940" b="11831"/>
          <a:stretch/>
        </p:blipFill>
        <p:spPr>
          <a:xfrm>
            <a:off x="342249" y="5805264"/>
            <a:ext cx="4707908" cy="9048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Picture 32" descr="Screen Clippi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" t="6943" r="763"/>
          <a:stretch/>
        </p:blipFill>
        <p:spPr>
          <a:xfrm>
            <a:off x="3762127" y="2988965"/>
            <a:ext cx="5184575" cy="1025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Picture 33" descr="Screen Clippi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7" t="5298" r="1639"/>
          <a:stretch/>
        </p:blipFill>
        <p:spPr>
          <a:xfrm>
            <a:off x="3762127" y="4091364"/>
            <a:ext cx="5184575" cy="11749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" name="Picture 34" descr="Screen Clippin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0" t="7086" r="1767" b="21364"/>
          <a:stretch/>
        </p:blipFill>
        <p:spPr>
          <a:xfrm>
            <a:off x="268542" y="1782440"/>
            <a:ext cx="5184575" cy="10269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6" name="Овал 25"/>
          <p:cNvSpPr/>
          <p:nvPr/>
        </p:nvSpPr>
        <p:spPr>
          <a:xfrm>
            <a:off x="4096902" y="4079393"/>
            <a:ext cx="1148946" cy="22860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7" name="Овал 26"/>
          <p:cNvSpPr/>
          <p:nvPr/>
        </p:nvSpPr>
        <p:spPr>
          <a:xfrm>
            <a:off x="4085431" y="4888817"/>
            <a:ext cx="1148946" cy="22860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8" name="Овал 24"/>
          <p:cNvSpPr/>
          <p:nvPr/>
        </p:nvSpPr>
        <p:spPr>
          <a:xfrm>
            <a:off x="2360064" y="2347906"/>
            <a:ext cx="1148946" cy="22860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Freeform 12"/>
          <p:cNvSpPr/>
          <p:nvPr/>
        </p:nvSpPr>
        <p:spPr>
          <a:xfrm>
            <a:off x="1083836" y="4761719"/>
            <a:ext cx="1086973" cy="543356"/>
          </a:xfrm>
          <a:custGeom>
            <a:avLst/>
            <a:gdLst>
              <a:gd name="connsiteX0" fmla="*/ 0 w 1086973"/>
              <a:gd name="connsiteY0" fmla="*/ 0 h 543356"/>
              <a:gd name="connsiteX1" fmla="*/ 1086973 w 1086973"/>
              <a:gd name="connsiteY1" fmla="*/ 0 h 543356"/>
              <a:gd name="connsiteX2" fmla="*/ 1086973 w 1086973"/>
              <a:gd name="connsiteY2" fmla="*/ 543356 h 543356"/>
              <a:gd name="connsiteX3" fmla="*/ 0 w 1086973"/>
              <a:gd name="connsiteY3" fmla="*/ 543356 h 543356"/>
              <a:gd name="connsiteX4" fmla="*/ 0 w 1086973"/>
              <a:gd name="connsiteY4" fmla="*/ 0 h 54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6973" h="543356">
                <a:moveTo>
                  <a:pt x="0" y="0"/>
                </a:moveTo>
                <a:lnTo>
                  <a:pt x="1086973" y="0"/>
                </a:lnTo>
                <a:lnTo>
                  <a:pt x="1086973" y="543356"/>
                </a:lnTo>
                <a:lnTo>
                  <a:pt x="0" y="54335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225" tIns="22225" rIns="22225" bIns="22225" numCol="1" spcCol="1270" anchor="ctr" anchorCtr="0">
            <a:noAutofit/>
          </a:bodyPr>
          <a:lstStyle/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bg-BG" sz="3500" kern="1200"/>
          </a:p>
        </p:txBody>
      </p:sp>
      <p:sp>
        <p:nvSpPr>
          <p:cNvPr id="20" name="Rectangle 19"/>
          <p:cNvSpPr/>
          <p:nvPr/>
        </p:nvSpPr>
        <p:spPr>
          <a:xfrm>
            <a:off x="2783011" y="3329228"/>
            <a:ext cx="5915663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buClr>
                <a:srgbClr val="92D050"/>
              </a:buClr>
              <a:buSzPct val="150000"/>
              <a:tabLst>
                <a:tab pos="1255713" algn="l"/>
              </a:tabLst>
            </a:pPr>
            <a:endParaRPr lang="ru-RU" sz="12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6" name="Закръглено правоъгълно изнесено означение 19"/>
          <p:cNvSpPr/>
          <p:nvPr/>
        </p:nvSpPr>
        <p:spPr>
          <a:xfrm>
            <a:off x="5393102" y="6170402"/>
            <a:ext cx="3610914" cy="565646"/>
          </a:xfrm>
          <a:prstGeom prst="wedgeRoundRectCallout">
            <a:avLst>
              <a:gd name="adj1" fmla="val -88734"/>
              <a:gd name="adj2" fmla="val -51334"/>
              <a:gd name="adj3" fmla="val 16667"/>
            </a:avLst>
          </a:prstGeom>
          <a:solidFill>
            <a:srgbClr val="92D050">
              <a:alpha val="6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7" name="Закръглено правоъгълно изнесено означение 16"/>
          <p:cNvSpPr/>
          <p:nvPr/>
        </p:nvSpPr>
        <p:spPr>
          <a:xfrm>
            <a:off x="5403989" y="5445844"/>
            <a:ext cx="3089127" cy="593136"/>
          </a:xfrm>
          <a:prstGeom prst="wedgeRoundRectCallout">
            <a:avLst>
              <a:gd name="adj1" fmla="val -75689"/>
              <a:gd name="adj2" fmla="val 41978"/>
              <a:gd name="adj3" fmla="val 16667"/>
            </a:avLst>
          </a:prstGeom>
          <a:solidFill>
            <a:srgbClr val="92D050">
              <a:alpha val="6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9" name="Правоъгълник 5"/>
          <p:cNvSpPr/>
          <p:nvPr/>
        </p:nvSpPr>
        <p:spPr>
          <a:xfrm>
            <a:off x="179512" y="1357661"/>
            <a:ext cx="6010093" cy="369332"/>
          </a:xfrm>
          <a:prstGeom prst="rect">
            <a:avLst/>
          </a:prstGeom>
          <a:noFill/>
          <a:effectLst>
            <a:outerShdw blurRad="50800" dist="50800" dir="5400000" algn="ctr" rotWithShape="0">
              <a:srgbClr val="92D050">
                <a:alpha val="55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Supporting Documents</a:t>
            </a:r>
            <a:endParaRPr lang="bg-BG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0" name="Закръглено правоъгълно изнесено означение 7"/>
          <p:cNvSpPr/>
          <p:nvPr/>
        </p:nvSpPr>
        <p:spPr>
          <a:xfrm>
            <a:off x="5977378" y="1968145"/>
            <a:ext cx="3053897" cy="759523"/>
          </a:xfrm>
          <a:prstGeom prst="wedgeRoundRectCallout">
            <a:avLst>
              <a:gd name="adj1" fmla="val -82499"/>
              <a:gd name="adj2" fmla="val -449"/>
              <a:gd name="adj3" fmla="val 16667"/>
            </a:avLst>
          </a:prstGeom>
          <a:solidFill>
            <a:srgbClr val="92D050">
              <a:alpha val="6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1" name="Текстово поле 8"/>
          <p:cNvSpPr txBox="1"/>
          <p:nvPr/>
        </p:nvSpPr>
        <p:spPr>
          <a:xfrm>
            <a:off x="6046879" y="2016689"/>
            <a:ext cx="29571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 some official documents there is a period of </a:t>
            </a:r>
            <a:r>
              <a:rPr lang="en-US" sz="1200" b="1" dirty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validity from the issue</a:t>
            </a:r>
            <a:endParaRPr lang="bg-BG" sz="1200" b="1" dirty="0">
              <a:solidFill>
                <a:srgbClr val="003399"/>
              </a:solidFill>
              <a:effectLst>
                <a:glow>
                  <a:schemeClr val="bg1">
                    <a:alpha val="43000"/>
                  </a:schemeClr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3" name="Закръглено правоъгълно изнесено означение 9"/>
          <p:cNvSpPr/>
          <p:nvPr/>
        </p:nvSpPr>
        <p:spPr>
          <a:xfrm>
            <a:off x="150927" y="3059006"/>
            <a:ext cx="3467394" cy="759523"/>
          </a:xfrm>
          <a:prstGeom prst="wedgeRoundRectCallout">
            <a:avLst>
              <a:gd name="adj1" fmla="val 59884"/>
              <a:gd name="adj2" fmla="val -10300"/>
              <a:gd name="adj3" fmla="val 16667"/>
            </a:avLst>
          </a:prstGeom>
          <a:solidFill>
            <a:srgbClr val="92D050">
              <a:alpha val="6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4" name="Текстово поле 10"/>
          <p:cNvSpPr txBox="1"/>
          <p:nvPr/>
        </p:nvSpPr>
        <p:spPr>
          <a:xfrm>
            <a:off x="161813" y="3108188"/>
            <a:ext cx="33471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There is </a:t>
            </a:r>
            <a:r>
              <a:rPr lang="en-US" sz="1200" b="1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 template </a:t>
            </a:r>
            <a:r>
              <a:rPr lang="en-US" sz="12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provided for some of the documents. Only general  </a:t>
            </a:r>
            <a:r>
              <a:rPr lang="en-US" sz="1200" b="1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requirements for content </a:t>
            </a:r>
            <a:r>
              <a:rPr lang="en-US" sz="12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are pointed</a:t>
            </a:r>
            <a:endParaRPr lang="bg-BG" sz="1200" dirty="0">
              <a:solidFill>
                <a:srgbClr val="003399"/>
              </a:solidFill>
              <a:effectLst>
                <a:glow>
                  <a:schemeClr val="bg1">
                    <a:alpha val="43000"/>
                  </a:schemeClr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6" name="Закръглено правоъгълно изнесено означение 12"/>
          <p:cNvSpPr/>
          <p:nvPr/>
        </p:nvSpPr>
        <p:spPr>
          <a:xfrm>
            <a:off x="160929" y="3985823"/>
            <a:ext cx="3045663" cy="960120"/>
          </a:xfrm>
          <a:prstGeom prst="wedgeRoundRectCallout">
            <a:avLst>
              <a:gd name="adj1" fmla="val 72439"/>
              <a:gd name="adj2" fmla="val 1089"/>
              <a:gd name="adj3" fmla="val 16667"/>
            </a:avLst>
          </a:prstGeom>
          <a:solidFill>
            <a:srgbClr val="92D050">
              <a:alpha val="6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7" name="Текстово поле 13"/>
          <p:cNvSpPr txBox="1"/>
          <p:nvPr/>
        </p:nvSpPr>
        <p:spPr>
          <a:xfrm>
            <a:off x="201528" y="4099308"/>
            <a:ext cx="28913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Major part of required supporting documents depend on the nature of the project proposal</a:t>
            </a:r>
            <a:endParaRPr lang="bg-BG" sz="1200" dirty="0">
              <a:solidFill>
                <a:srgbClr val="003399"/>
              </a:solidFill>
              <a:effectLst>
                <a:glow>
                  <a:schemeClr val="bg1">
                    <a:alpha val="43000"/>
                  </a:schemeClr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8" name="Правоъгълник 15"/>
          <p:cNvSpPr/>
          <p:nvPr/>
        </p:nvSpPr>
        <p:spPr>
          <a:xfrm>
            <a:off x="270380" y="5102096"/>
            <a:ext cx="4572000" cy="369332"/>
          </a:xfrm>
          <a:prstGeom prst="rect">
            <a:avLst/>
          </a:prstGeom>
          <a:noFill/>
          <a:effectLst>
            <a:outerShdw blurRad="50800" dist="50800" dir="5400000" algn="ctr" rotWithShape="0">
              <a:srgbClr val="92D050">
                <a:alpha val="55000"/>
              </a:srgbClr>
            </a:outerShdw>
          </a:effectLst>
        </p:spPr>
        <p:txBody>
          <a:bodyPr>
            <a:spAutoFit/>
          </a:bodyPr>
          <a:lstStyle/>
          <a:p>
            <a:r>
              <a:rPr lang="en-US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Eligibility Compliance</a:t>
            </a:r>
            <a:endParaRPr lang="bg-BG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9" name="Текстово поле 17"/>
          <p:cNvSpPr txBox="1"/>
          <p:nvPr/>
        </p:nvSpPr>
        <p:spPr>
          <a:xfrm>
            <a:off x="5483458" y="5503026"/>
            <a:ext cx="3112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Summarized </a:t>
            </a:r>
            <a:r>
              <a:rPr lang="en-US" sz="1200" b="1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one list </a:t>
            </a:r>
            <a:r>
              <a:rPr lang="en-US" sz="12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</a:p>
          <a:p>
            <a:r>
              <a:rPr lang="en-US" sz="12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all eligibility criteria related to …. </a:t>
            </a:r>
            <a:endParaRPr lang="bg-BG" sz="1200" dirty="0">
              <a:solidFill>
                <a:srgbClr val="003399"/>
              </a:solidFill>
              <a:effectLst>
                <a:glow>
                  <a:schemeClr val="bg1">
                    <a:alpha val="43000"/>
                  </a:schemeClr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0" name="Текстово поле 20"/>
          <p:cNvSpPr txBox="1"/>
          <p:nvPr/>
        </p:nvSpPr>
        <p:spPr>
          <a:xfrm>
            <a:off x="5455669" y="6199047"/>
            <a:ext cx="35808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003399"/>
                </a:solidFill>
                <a:effectLst>
                  <a:glow>
                    <a:schemeClr val="bg1">
                      <a:alpha val="43000"/>
                    </a:scheme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… the partnership, the partners, the project proposal</a:t>
            </a:r>
            <a:endParaRPr lang="bg-BG" sz="1200" dirty="0">
              <a:solidFill>
                <a:srgbClr val="003399"/>
              </a:solidFill>
              <a:effectLst>
                <a:glow>
                  <a:schemeClr val="bg1">
                    <a:alpha val="43000"/>
                  </a:schemeClr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6" name="Cím 1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66790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Check Grids</a:t>
            </a:r>
            <a:b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Administrative and Eligibility Compliance </a:t>
            </a:r>
            <a:endParaRPr lang="en-US" sz="2000" b="1" cap="small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0806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/>
          </p:cNvPicPr>
          <p:nvPr/>
        </p:nvPicPr>
        <p:blipFill>
          <a:blip r:embed="rId3">
            <a:lum bright="3000"/>
          </a:blip>
          <a:stretch>
            <a:fillRect/>
          </a:stretch>
        </p:blipFill>
        <p:spPr>
          <a:xfrm>
            <a:off x="1059814" y="3212907"/>
            <a:ext cx="1080000" cy="1080000"/>
          </a:xfrm>
          <a:prstGeom prst="rect">
            <a:avLst/>
          </a:prstGeom>
        </p:spPr>
      </p:pic>
      <p:pic>
        <p:nvPicPr>
          <p:cNvPr id="8" name="Picture 7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357366" y="2137020"/>
            <a:ext cx="1080000" cy="1080000"/>
          </a:xfrm>
          <a:prstGeom prst="rect">
            <a:avLst/>
          </a:prstGeom>
        </p:spPr>
      </p:pic>
      <p:sp>
        <p:nvSpPr>
          <p:cNvPr id="12" name="Cím 11"/>
          <p:cNvSpPr>
            <a:spLocks noGrp="1"/>
          </p:cNvSpPr>
          <p:nvPr>
            <p:ph type="title"/>
          </p:nvPr>
        </p:nvSpPr>
        <p:spPr>
          <a:xfrm>
            <a:off x="457200" y="528845"/>
            <a:ext cx="8229600" cy="66790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cap="small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 proposals assessment</a:t>
            </a:r>
            <a:endParaRPr lang="en-US" sz="2000" b="1" cap="small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6390" name="Csoportba foglalás 13"/>
          <p:cNvGrpSpPr>
            <a:grpSpLocks/>
          </p:cNvGrpSpPr>
          <p:nvPr/>
        </p:nvGrpSpPr>
        <p:grpSpPr bwMode="auto">
          <a:xfrm>
            <a:off x="0" y="1196752"/>
            <a:ext cx="8170863" cy="144462"/>
            <a:chOff x="0" y="908720"/>
            <a:chExt cx="8171384" cy="144016"/>
          </a:xfrm>
        </p:grpSpPr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0" y="908720"/>
              <a:ext cx="8171384" cy="72008"/>
            </a:xfrm>
            <a:prstGeom prst="rect">
              <a:avLst/>
            </a:prstGeom>
            <a:solidFill>
              <a:srgbClr val="98C22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  <p:sp>
          <p:nvSpPr>
            <p:cNvPr id="16392" name="Rectangle 10"/>
            <p:cNvSpPr>
              <a:spLocks noChangeArrowheads="1"/>
            </p:cNvSpPr>
            <p:nvPr/>
          </p:nvSpPr>
          <p:spPr bwMode="auto">
            <a:xfrm>
              <a:off x="0" y="980728"/>
              <a:ext cx="3995936" cy="72008"/>
            </a:xfrm>
            <a:prstGeom prst="rect">
              <a:avLst/>
            </a:prstGeom>
            <a:solidFill>
              <a:srgbClr val="843D8D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>
                <a:latin typeface="Calibri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68" y="220979"/>
            <a:ext cx="921296" cy="615733"/>
          </a:xfrm>
          <a:prstGeom prst="rect">
            <a:avLst/>
          </a:prstGeom>
        </p:spPr>
      </p:pic>
      <p:pic>
        <p:nvPicPr>
          <p:cNvPr id="16" name="Kép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158" y="112585"/>
            <a:ext cx="2103610" cy="65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36535" y="1465892"/>
            <a:ext cx="8496944" cy="24622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Technical and Quality Assessment </a:t>
            </a:r>
          </a:p>
        </p:txBody>
      </p:sp>
      <p:sp>
        <p:nvSpPr>
          <p:cNvPr id="13" name="Freeform 12"/>
          <p:cNvSpPr/>
          <p:nvPr/>
        </p:nvSpPr>
        <p:spPr>
          <a:xfrm>
            <a:off x="1083836" y="4761719"/>
            <a:ext cx="1086973" cy="543356"/>
          </a:xfrm>
          <a:custGeom>
            <a:avLst/>
            <a:gdLst>
              <a:gd name="connsiteX0" fmla="*/ 0 w 1086973"/>
              <a:gd name="connsiteY0" fmla="*/ 0 h 543356"/>
              <a:gd name="connsiteX1" fmla="*/ 1086973 w 1086973"/>
              <a:gd name="connsiteY1" fmla="*/ 0 h 543356"/>
              <a:gd name="connsiteX2" fmla="*/ 1086973 w 1086973"/>
              <a:gd name="connsiteY2" fmla="*/ 543356 h 543356"/>
              <a:gd name="connsiteX3" fmla="*/ 0 w 1086973"/>
              <a:gd name="connsiteY3" fmla="*/ 543356 h 543356"/>
              <a:gd name="connsiteX4" fmla="*/ 0 w 1086973"/>
              <a:gd name="connsiteY4" fmla="*/ 0 h 54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6973" h="543356">
                <a:moveTo>
                  <a:pt x="0" y="0"/>
                </a:moveTo>
                <a:lnTo>
                  <a:pt x="1086973" y="0"/>
                </a:lnTo>
                <a:lnTo>
                  <a:pt x="1086973" y="543356"/>
                </a:lnTo>
                <a:lnTo>
                  <a:pt x="0" y="54335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225" tIns="22225" rIns="22225" bIns="22225" numCol="1" spcCol="1270" anchor="ctr" anchorCtr="0">
            <a:noAutofit/>
          </a:bodyPr>
          <a:lstStyle/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bg-BG" sz="3500" kern="1200"/>
          </a:p>
        </p:txBody>
      </p:sp>
      <p:sp>
        <p:nvSpPr>
          <p:cNvPr id="14" name="Rectangle 13"/>
          <p:cNvSpPr/>
          <p:nvPr/>
        </p:nvSpPr>
        <p:spPr>
          <a:xfrm>
            <a:off x="2139811" y="1844824"/>
            <a:ext cx="6608652" cy="646331"/>
          </a:xfrm>
          <a:prstGeom prst="rect">
            <a:avLst/>
          </a:prstGeom>
          <a:effectLst>
            <a:outerShdw blurRad="50800" dist="50800" dir="5400000" algn="ctr" rotWithShape="0">
              <a:srgbClr val="92D050">
                <a:alpha val="55000"/>
              </a:srgbClr>
            </a:outerShdw>
          </a:effectLst>
        </p:spPr>
        <p:txBody>
          <a:bodyPr wrap="square" lIns="0" tIns="0" rIns="0" bIns="0">
            <a:spAutoFit/>
          </a:bodyPr>
          <a:lstStyle/>
          <a:p>
            <a:pPr algn="just"/>
            <a:r>
              <a:rPr lang="en-US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Equal number of Bulgarian and Turkish external assessors appointed by the MA and NA working separately evaluate the </a:t>
            </a:r>
            <a:r>
              <a:rPr lang="en-US" sz="14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</a:t>
            </a:r>
            <a:r>
              <a:rPr lang="en-US" sz="14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uality of project proposals</a:t>
            </a:r>
            <a:endParaRPr lang="ru-RU" sz="14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1" name="Right Arrow 20"/>
          <p:cNvSpPr/>
          <p:nvPr/>
        </p:nvSpPr>
        <p:spPr>
          <a:xfrm rot="5400000">
            <a:off x="-1018716" y="3222798"/>
            <a:ext cx="4356151" cy="1960909"/>
          </a:xfrm>
          <a:prstGeom prst="rightArrow">
            <a:avLst/>
          </a:prstGeom>
          <a:solidFill>
            <a:srgbClr val="92D050">
              <a:alpha val="42000"/>
            </a:srgb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5" name="Freeform 24"/>
          <p:cNvSpPr/>
          <p:nvPr/>
        </p:nvSpPr>
        <p:spPr>
          <a:xfrm rot="5400000">
            <a:off x="799358" y="4496915"/>
            <a:ext cx="720000" cy="720000"/>
          </a:xfrm>
          <a:custGeom>
            <a:avLst/>
            <a:gdLst>
              <a:gd name="connsiteX0" fmla="*/ 0 w 1828800"/>
              <a:gd name="connsiteY0" fmla="*/ 270939 h 1625600"/>
              <a:gd name="connsiteX1" fmla="*/ 270939 w 1828800"/>
              <a:gd name="connsiteY1" fmla="*/ 0 h 1625600"/>
              <a:gd name="connsiteX2" fmla="*/ 1557861 w 1828800"/>
              <a:gd name="connsiteY2" fmla="*/ 0 h 1625600"/>
              <a:gd name="connsiteX3" fmla="*/ 1828800 w 1828800"/>
              <a:gd name="connsiteY3" fmla="*/ 270939 h 1625600"/>
              <a:gd name="connsiteX4" fmla="*/ 1828800 w 1828800"/>
              <a:gd name="connsiteY4" fmla="*/ 1354661 h 1625600"/>
              <a:gd name="connsiteX5" fmla="*/ 1557861 w 1828800"/>
              <a:gd name="connsiteY5" fmla="*/ 1625600 h 1625600"/>
              <a:gd name="connsiteX6" fmla="*/ 270939 w 1828800"/>
              <a:gd name="connsiteY6" fmla="*/ 1625600 h 1625600"/>
              <a:gd name="connsiteX7" fmla="*/ 0 w 1828800"/>
              <a:gd name="connsiteY7" fmla="*/ 1354661 h 1625600"/>
              <a:gd name="connsiteX8" fmla="*/ 0 w 1828800"/>
              <a:gd name="connsiteY8" fmla="*/ 270939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28800" h="1625600">
                <a:moveTo>
                  <a:pt x="0" y="270939"/>
                </a:moveTo>
                <a:cubicBezTo>
                  <a:pt x="0" y="121304"/>
                  <a:pt x="121304" y="0"/>
                  <a:pt x="270939" y="0"/>
                </a:cubicBezTo>
                <a:lnTo>
                  <a:pt x="1557861" y="0"/>
                </a:lnTo>
                <a:cubicBezTo>
                  <a:pt x="1707496" y="0"/>
                  <a:pt x="1828800" y="121304"/>
                  <a:pt x="1828800" y="270939"/>
                </a:cubicBezTo>
                <a:lnTo>
                  <a:pt x="1828800" y="1354661"/>
                </a:lnTo>
                <a:cubicBezTo>
                  <a:pt x="1828800" y="1504296"/>
                  <a:pt x="1707496" y="1625600"/>
                  <a:pt x="1557861" y="1625600"/>
                </a:cubicBezTo>
                <a:lnTo>
                  <a:pt x="270939" y="1625600"/>
                </a:lnTo>
                <a:cubicBezTo>
                  <a:pt x="121304" y="1625600"/>
                  <a:pt x="0" y="1504296"/>
                  <a:pt x="0" y="1354661"/>
                </a:cubicBezTo>
                <a:lnTo>
                  <a:pt x="0" y="270939"/>
                </a:lnTo>
                <a:close/>
              </a:path>
            </a:pathLst>
          </a:custGeom>
          <a:solidFill>
            <a:schemeClr val="bg1"/>
          </a:solidFill>
          <a:ln w="50800">
            <a:solidFill>
              <a:srgbClr val="843D8D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0805" tIns="250805" rIns="250805" bIns="250805" numCol="1" spcCol="1270" anchor="ctr" anchorCtr="0">
            <a:noAutofit/>
          </a:bodyPr>
          <a:lstStyle/>
          <a:p>
            <a:pPr lvl="0" algn="ctr" defTabSz="2000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bg-BG" sz="4500" kern="1200"/>
          </a:p>
        </p:txBody>
      </p:sp>
      <p:sp>
        <p:nvSpPr>
          <p:cNvPr id="22" name="Rectangle 21"/>
          <p:cNvSpPr/>
          <p:nvPr/>
        </p:nvSpPr>
        <p:spPr>
          <a:xfrm>
            <a:off x="988777" y="4496915"/>
            <a:ext cx="3411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</a:t>
            </a:r>
            <a:endParaRPr lang="ru-RU" sz="4000" b="1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622829" y="4958878"/>
            <a:ext cx="6153143" cy="84638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Each proposal is assessed separately by one Bulgarian and one Turkish 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assessor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and may be attributed from 0 to 100 points. In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case of significant divergences in the scores 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the external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assessors arbitration is performed separately by two voting members of the AWG. The final score 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the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proposal is calculated as arithmetical average of the total scores given by 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all assessors.</a:t>
            </a:r>
            <a:endParaRPr lang="ru-RU" sz="11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623740" y="2591177"/>
            <a:ext cx="6124723" cy="233910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Assessment is performed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on the basis of specific selection criteria, grouped in four general sections </a:t>
            </a:r>
            <a:r>
              <a:rPr lang="ru-RU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</a:p>
          <a:p>
            <a:pPr algn="just">
              <a:spcBef>
                <a:spcPts val="600"/>
              </a:spcBef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Capacity of the Partnership </a:t>
            </a:r>
            <a:r>
              <a:rPr lang="ru-RU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ability of 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partners to perform functions effectively, efficiently and 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sustainably is checked</a:t>
            </a:r>
            <a:endParaRPr lang="ru-RU" sz="11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Bef>
                <a:spcPts val="600"/>
              </a:spcBef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1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Project’s 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context and consistency with the </a:t>
            </a:r>
            <a:r>
              <a:rPr lang="en-US" sz="1100" b="1" dirty="0" err="1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Programme</a:t>
            </a:r>
            <a:r>
              <a:rPr lang="en-US" sz="11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and other strategies </a:t>
            </a:r>
            <a:r>
              <a:rPr lang="ru-RU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relevance of the project proposal to 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particular needs and constraints of the border 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region is evaluated  </a:t>
            </a:r>
            <a:endParaRPr lang="en-US" sz="11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Bef>
                <a:spcPts val="600"/>
              </a:spcBef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1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Methodology</a:t>
            </a:r>
            <a:r>
              <a:rPr lang="ru-RU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–</a:t>
            </a:r>
            <a:r>
              <a:rPr lang="en-US" sz="1100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“objective-activity-result” consistency, definition and justification of activities,  project timeframe and action plan and involvement of partners in project implementation are assessed</a:t>
            </a:r>
            <a:endParaRPr lang="ru-RU" sz="1100" dirty="0" smtClean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Bef>
                <a:spcPts val="600"/>
              </a:spcBef>
              <a:buClr>
                <a:srgbClr val="92D050"/>
              </a:buClr>
              <a:buSzPct val="150000"/>
              <a:tabLst>
                <a:tab pos="1255713" algn="l"/>
              </a:tabLst>
            </a:pPr>
            <a:r>
              <a:rPr lang="en-US" sz="11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Budget</a:t>
            </a:r>
            <a:r>
              <a:rPr lang="ru-RU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– </a:t>
            </a:r>
            <a:r>
              <a:rPr lang="en-US" sz="1100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compliance of estimated expenditures to activities and  market prices is checked</a:t>
            </a:r>
            <a:endParaRPr lang="ru-RU" sz="1100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07770" y="5858108"/>
            <a:ext cx="7704194" cy="523220"/>
          </a:xfrm>
          <a:prstGeom prst="rect">
            <a:avLst/>
          </a:prstGeom>
          <a:noFill/>
          <a:effectLst>
            <a:outerShdw blurRad="114300" dist="38100" dir="2700000" algn="tl" rotWithShape="0">
              <a:schemeClr val="bg1">
                <a:alpha val="47000"/>
              </a:schemeClr>
            </a:outerShdw>
          </a:effectLst>
        </p:spPr>
        <p:txBody>
          <a:bodyPr wrap="square" lIns="0" tIns="0" rIns="0" bIns="0" rtlCol="0">
            <a:spAutoFit/>
          </a:bodyPr>
          <a:lstStyle/>
          <a:p>
            <a:pPr marL="1525588" indent="-1525588" algn="just"/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Only </a:t>
            </a:r>
            <a:r>
              <a:rPr lang="en-US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 proposals with </a:t>
            </a:r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score of </a:t>
            </a:r>
            <a:r>
              <a:rPr lang="en-US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65</a:t>
            </a:r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points and </a:t>
            </a:r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above </a:t>
            </a:r>
            <a:r>
              <a:rPr lang="en-US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are proposed </a:t>
            </a:r>
            <a:r>
              <a:rPr lang="en-US" sz="1600" b="1" dirty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 </a:t>
            </a:r>
            <a:r>
              <a:rPr lang="en-US" sz="1600" b="1" dirty="0" smtClean="0">
                <a:solidFill>
                  <a:srgbClr val="00339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financing</a:t>
            </a:r>
            <a:endParaRPr lang="bg-BG" sz="1600" b="1" dirty="0">
              <a:solidFill>
                <a:srgbClr val="00339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7094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3263</TotalTime>
  <Words>2041</Words>
  <Application>Microsoft Office PowerPoint</Application>
  <PresentationFormat>On-screen Show (4:3)</PresentationFormat>
  <Paragraphs>199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Verdana</vt:lpstr>
      <vt:lpstr>Wingdings</vt:lpstr>
      <vt:lpstr>Office-téma</vt:lpstr>
      <vt:lpstr>PROJECT PROPOSALS ASSESSMENT</vt:lpstr>
      <vt:lpstr>Project proposals assessment</vt:lpstr>
      <vt:lpstr>Project proposals assessment</vt:lpstr>
      <vt:lpstr>Project proposals assessment</vt:lpstr>
      <vt:lpstr>Project proposals assessment</vt:lpstr>
      <vt:lpstr>Project proposals assessment</vt:lpstr>
      <vt:lpstr>Check Grids Administrative and Eligibility Compliance  </vt:lpstr>
      <vt:lpstr>Check Grids Administrative and Eligibility Compliance </vt:lpstr>
      <vt:lpstr>Project proposals assessment</vt:lpstr>
      <vt:lpstr>Check Grids Technical and Quality Assessment </vt:lpstr>
      <vt:lpstr>Check Grids Technical and Quality Assessment </vt:lpstr>
      <vt:lpstr>Check Grids Technical and Quality Assessment </vt:lpstr>
      <vt:lpstr>Project proposals assessment</vt:lpstr>
      <vt:lpstr>Ranking of project proposals</vt:lpstr>
      <vt:lpstr>Complaint procedure</vt:lpstr>
      <vt:lpstr>Complaint procedure</vt:lpstr>
      <vt:lpstr>PowerPoint Presentation</vt:lpstr>
    </vt:vector>
  </TitlesOfParts>
  <Company>WT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BG TR Presentation</dc:title>
  <dc:creator>Vanya;Vania Hristova</dc:creator>
  <cp:lastModifiedBy>Nalyan Gyudzhen</cp:lastModifiedBy>
  <cp:revision>755</cp:revision>
  <cp:lastPrinted>2013-12-06T16:13:01Z</cp:lastPrinted>
  <dcterms:created xsi:type="dcterms:W3CDTF">2013-11-18T08:40:35Z</dcterms:created>
  <dcterms:modified xsi:type="dcterms:W3CDTF">2018-02-07T10:20:51Z</dcterms:modified>
</cp:coreProperties>
</file>