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323" r:id="rId3"/>
    <p:sldId id="362" r:id="rId4"/>
    <p:sldId id="366" r:id="rId5"/>
    <p:sldId id="364" r:id="rId6"/>
    <p:sldId id="367" r:id="rId7"/>
    <p:sldId id="368" r:id="rId8"/>
    <p:sldId id="369" r:id="rId9"/>
    <p:sldId id="372" r:id="rId10"/>
    <p:sldId id="370" r:id="rId11"/>
    <p:sldId id="373" r:id="rId12"/>
    <p:sldId id="376" r:id="rId13"/>
    <p:sldId id="377" r:id="rId14"/>
    <p:sldId id="371" r:id="rId15"/>
    <p:sldId id="378" r:id="rId16"/>
    <p:sldId id="379" r:id="rId17"/>
    <p:sldId id="380" r:id="rId18"/>
    <p:sldId id="382" r:id="rId19"/>
    <p:sldId id="383" r:id="rId20"/>
    <p:sldId id="384" r:id="rId21"/>
    <p:sldId id="385" r:id="rId22"/>
    <p:sldId id="386" r:id="rId23"/>
    <p:sldId id="390" r:id="rId24"/>
    <p:sldId id="389" r:id="rId25"/>
    <p:sldId id="392" r:id="rId26"/>
    <p:sldId id="395" r:id="rId27"/>
    <p:sldId id="407" r:id="rId28"/>
    <p:sldId id="408" r:id="rId29"/>
    <p:sldId id="406" r:id="rId30"/>
    <p:sldId id="278" r:id="rId31"/>
  </p:sldIdLst>
  <p:sldSz cx="9144000" cy="6858000" type="screen4x3"/>
  <p:notesSz cx="6797675" cy="9926638"/>
  <p:defaultTex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ss Kornél" initials="V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D8D"/>
    <a:srgbClr val="4D7620"/>
    <a:srgbClr val="0066CC"/>
    <a:srgbClr val="92D050"/>
    <a:srgbClr val="003399"/>
    <a:srgbClr val="98C222"/>
    <a:srgbClr val="C2CDE1"/>
    <a:srgbClr val="FFCC00"/>
    <a:srgbClr val="BF6D2F"/>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53" autoAdjust="0"/>
    <p:restoredTop sz="97899" autoAdjust="0"/>
  </p:normalViewPr>
  <p:slideViewPr>
    <p:cSldViewPr>
      <p:cViewPr>
        <p:scale>
          <a:sx n="75" d="100"/>
          <a:sy n="75" d="100"/>
        </p:scale>
        <p:origin x="-2664" y="-9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8DD688-74A8-4C4F-9F91-8EA79BE9C235}" type="doc">
      <dgm:prSet loTypeId="urn:microsoft.com/office/officeart/2005/8/layout/radial4" loCatId="relationship" qsTypeId="urn:microsoft.com/office/officeart/2005/8/quickstyle/simple2" qsCatId="simple" csTypeId="urn:microsoft.com/office/officeart/2005/8/colors/colorful4" csCatId="colorful" phldr="1"/>
      <dgm:spPr/>
      <dgm:t>
        <a:bodyPr/>
        <a:lstStyle/>
        <a:p>
          <a:endParaRPr lang="bg-BG"/>
        </a:p>
      </dgm:t>
    </dgm:pt>
    <dgm:pt modelId="{C423BE56-5505-4920-8D23-1D7AD27183BD}">
      <dgm:prSet phldrT="[Text]"/>
      <dgm:spPr/>
      <dgm:t>
        <a:bodyPr/>
        <a:lstStyle/>
        <a:p>
          <a:r>
            <a:rPr lang="en-US" b="1" dirty="0" smtClean="0">
              <a:latin typeface="Verdana" panose="020B0604030504040204" pitchFamily="34" charset="0"/>
              <a:ea typeface="Verdana" panose="020B0604030504040204" pitchFamily="34" charset="0"/>
              <a:cs typeface="Verdana" panose="020B0604030504040204" pitchFamily="34" charset="0"/>
            </a:rPr>
            <a:t>PROJECT PROPOSAL</a:t>
          </a:r>
          <a:endParaRPr lang="bg-BG" b="1" dirty="0">
            <a:latin typeface="Verdana" panose="020B0604030504040204" pitchFamily="34" charset="0"/>
            <a:ea typeface="Verdana" panose="020B0604030504040204" pitchFamily="34" charset="0"/>
            <a:cs typeface="Verdana" panose="020B0604030504040204" pitchFamily="34" charset="0"/>
          </a:endParaRPr>
        </a:p>
      </dgm:t>
    </dgm:pt>
    <dgm:pt modelId="{5E76172B-DFCD-4D9C-A577-17A5FEDB6037}" type="parTrans" cxnId="{759B3EB6-B3D4-4F25-8C84-39F13D47CC5D}">
      <dgm:prSet/>
      <dgm:spPr/>
      <dgm:t>
        <a:bodyPr/>
        <a:lstStyle/>
        <a:p>
          <a:endParaRPr lang="bg-BG"/>
        </a:p>
      </dgm:t>
    </dgm:pt>
    <dgm:pt modelId="{1ECB8424-48A4-4A75-8B7E-B6E91BB193CD}" type="sibTrans" cxnId="{759B3EB6-B3D4-4F25-8C84-39F13D47CC5D}">
      <dgm:prSet/>
      <dgm:spPr/>
      <dgm:t>
        <a:bodyPr/>
        <a:lstStyle/>
        <a:p>
          <a:endParaRPr lang="bg-BG"/>
        </a:p>
      </dgm:t>
    </dgm:pt>
    <dgm:pt modelId="{FBC5AA20-7244-4F88-BE0F-54B4D2103392}">
      <dgm:prSet phldrT="[Text]"/>
      <dgm:spPr/>
      <dgm:t>
        <a:bodyPr/>
        <a:lstStyle/>
        <a:p>
          <a:r>
            <a:rPr lang="en-GB" b="1" noProof="0" dirty="0" smtClean="0">
              <a:latin typeface="Verdana" panose="020B0604030504040204" pitchFamily="34" charset="0"/>
              <a:ea typeface="Verdana" panose="020B0604030504040204" pitchFamily="34" charset="0"/>
              <a:cs typeface="Verdana" panose="020B0604030504040204" pitchFamily="34" charset="0"/>
            </a:rPr>
            <a:t>Annexes А </a:t>
          </a:r>
          <a:r>
            <a:rPr lang="en-GB" b="1" i="1" noProof="0" dirty="0" smtClean="0">
              <a:latin typeface="Verdana" panose="020B0604030504040204" pitchFamily="34" charset="0"/>
              <a:ea typeface="Verdana" panose="020B0604030504040204" pitchFamily="34" charset="0"/>
              <a:cs typeface="Verdana" panose="020B0604030504040204" pitchFamily="34" charset="0"/>
            </a:rPr>
            <a:t>(Log frame Matrix, Partnership Agreement  and declaration)</a:t>
          </a:r>
          <a:endParaRPr lang="en-GB" b="1" i="1" noProof="0" dirty="0">
            <a:latin typeface="Verdana" panose="020B0604030504040204" pitchFamily="34" charset="0"/>
            <a:ea typeface="Verdana" panose="020B0604030504040204" pitchFamily="34" charset="0"/>
            <a:cs typeface="Verdana" panose="020B0604030504040204" pitchFamily="34" charset="0"/>
          </a:endParaRPr>
        </a:p>
      </dgm:t>
    </dgm:pt>
    <dgm:pt modelId="{E2473F2C-1E70-48FC-8DD5-2FE3466A931B}" type="parTrans" cxnId="{30129419-DDE9-4BBE-BC96-33A62BB63542}">
      <dgm:prSet/>
      <dgm:spPr/>
      <dgm:t>
        <a:bodyPr/>
        <a:lstStyle/>
        <a:p>
          <a:endParaRPr lang="bg-BG"/>
        </a:p>
      </dgm:t>
    </dgm:pt>
    <dgm:pt modelId="{DBC07319-A07A-4448-AAF2-FBA2143FE1E6}" type="sibTrans" cxnId="{30129419-DDE9-4BBE-BC96-33A62BB63542}">
      <dgm:prSet/>
      <dgm:spPr/>
      <dgm:t>
        <a:bodyPr/>
        <a:lstStyle/>
        <a:p>
          <a:endParaRPr lang="bg-BG"/>
        </a:p>
      </dgm:t>
    </dgm:pt>
    <dgm:pt modelId="{298836E1-B3DA-49C4-935F-CCD9125E29B5}">
      <dgm:prSet phldrT="[Text]"/>
      <dgm:spPr/>
      <dgm:t>
        <a:bodyPr/>
        <a:lstStyle/>
        <a:p>
          <a:r>
            <a:rPr lang="en-US" b="1" dirty="0" smtClean="0">
              <a:latin typeface="Verdana" panose="020B0604030504040204" pitchFamily="34" charset="0"/>
              <a:ea typeface="Verdana" panose="020B0604030504040204" pitchFamily="34" charset="0"/>
              <a:cs typeface="Verdana" panose="020B0604030504040204" pitchFamily="34" charset="0"/>
            </a:rPr>
            <a:t>Application Form</a:t>
          </a:r>
          <a:endParaRPr lang="bg-BG" b="1" dirty="0"/>
        </a:p>
      </dgm:t>
    </dgm:pt>
    <dgm:pt modelId="{B1993D8D-5BE0-4191-A346-51E6F697984B}" type="parTrans" cxnId="{5ACC9B1A-2941-412C-9A4D-A8E1EBCD0412}">
      <dgm:prSet/>
      <dgm:spPr/>
      <dgm:t>
        <a:bodyPr/>
        <a:lstStyle/>
        <a:p>
          <a:endParaRPr lang="bg-BG"/>
        </a:p>
      </dgm:t>
    </dgm:pt>
    <dgm:pt modelId="{0BC36DD3-30B2-4717-BFFF-A8C085EE70D1}" type="sibTrans" cxnId="{5ACC9B1A-2941-412C-9A4D-A8E1EBCD0412}">
      <dgm:prSet/>
      <dgm:spPr/>
      <dgm:t>
        <a:bodyPr/>
        <a:lstStyle/>
        <a:p>
          <a:endParaRPr lang="bg-BG"/>
        </a:p>
      </dgm:t>
    </dgm:pt>
    <dgm:pt modelId="{48401458-6BA0-46E5-A0E3-6993D281EB01}">
      <dgm:prSet phldrT="[Text]"/>
      <dgm:spPr/>
      <dgm:t>
        <a:bodyPr/>
        <a:lstStyle/>
        <a:p>
          <a:r>
            <a:rPr lang="en-US" b="1" dirty="0" smtClean="0">
              <a:latin typeface="Verdana" panose="020B0604030504040204" pitchFamily="34" charset="0"/>
              <a:ea typeface="Verdana" panose="020B0604030504040204" pitchFamily="34" charset="0"/>
              <a:cs typeface="Verdana" panose="020B0604030504040204" pitchFamily="34" charset="0"/>
            </a:rPr>
            <a:t>Annexes </a:t>
          </a:r>
          <a:r>
            <a:rPr lang="bg-BG" b="1" dirty="0" smtClean="0">
              <a:latin typeface="Verdana" panose="020B0604030504040204" pitchFamily="34" charset="0"/>
              <a:ea typeface="Verdana" panose="020B0604030504040204" pitchFamily="34" charset="0"/>
              <a:cs typeface="Verdana" panose="020B0604030504040204" pitchFamily="34" charset="0"/>
            </a:rPr>
            <a:t>B </a:t>
          </a:r>
          <a:r>
            <a:rPr lang="bg-BG" b="1" i="1" dirty="0" smtClean="0">
              <a:latin typeface="Verdana" panose="020B0604030504040204" pitchFamily="34" charset="0"/>
              <a:ea typeface="Verdana" panose="020B0604030504040204" pitchFamily="34" charset="0"/>
              <a:cs typeface="Verdana" panose="020B0604030504040204" pitchFamily="34" charset="0"/>
            </a:rPr>
            <a:t>(</a:t>
          </a:r>
          <a:r>
            <a:rPr lang="en-US" b="1" i="1" dirty="0" smtClean="0">
              <a:latin typeface="Verdana" panose="020B0604030504040204" pitchFamily="34" charset="0"/>
              <a:ea typeface="Verdana" panose="020B0604030504040204" pitchFamily="34" charset="0"/>
              <a:cs typeface="Verdana" panose="020B0604030504040204" pitchFamily="34" charset="0"/>
            </a:rPr>
            <a:t>Supporting Documents</a:t>
          </a:r>
          <a:r>
            <a:rPr lang="bg-BG" b="1" i="1" dirty="0" smtClean="0">
              <a:latin typeface="Verdana" panose="020B0604030504040204" pitchFamily="34" charset="0"/>
              <a:ea typeface="Verdana" panose="020B0604030504040204" pitchFamily="34" charset="0"/>
              <a:cs typeface="Verdana" panose="020B0604030504040204" pitchFamily="34" charset="0"/>
            </a:rPr>
            <a:t>)</a:t>
          </a:r>
          <a:endParaRPr lang="bg-BG" b="1" dirty="0"/>
        </a:p>
      </dgm:t>
    </dgm:pt>
    <dgm:pt modelId="{FE626D98-D670-4BBA-9142-F272EF9E198F}" type="parTrans" cxnId="{CE7C6BE2-B283-458E-B1FC-5978C19FA2FB}">
      <dgm:prSet/>
      <dgm:spPr/>
      <dgm:t>
        <a:bodyPr/>
        <a:lstStyle/>
        <a:p>
          <a:endParaRPr lang="bg-BG"/>
        </a:p>
      </dgm:t>
    </dgm:pt>
    <dgm:pt modelId="{889203E6-215B-4909-BF21-83FBAE248319}" type="sibTrans" cxnId="{CE7C6BE2-B283-458E-B1FC-5978C19FA2FB}">
      <dgm:prSet/>
      <dgm:spPr/>
      <dgm:t>
        <a:bodyPr/>
        <a:lstStyle/>
        <a:p>
          <a:endParaRPr lang="bg-BG"/>
        </a:p>
      </dgm:t>
    </dgm:pt>
    <dgm:pt modelId="{06DE073B-1A4D-4AE0-BDD9-A495EB512F4C}" type="pres">
      <dgm:prSet presAssocID="{1C8DD688-74A8-4C4F-9F91-8EA79BE9C235}" presName="cycle" presStyleCnt="0">
        <dgm:presLayoutVars>
          <dgm:chMax val="1"/>
          <dgm:dir/>
          <dgm:animLvl val="ctr"/>
          <dgm:resizeHandles val="exact"/>
        </dgm:presLayoutVars>
      </dgm:prSet>
      <dgm:spPr/>
      <dgm:t>
        <a:bodyPr/>
        <a:lstStyle/>
        <a:p>
          <a:endParaRPr lang="bg-BG"/>
        </a:p>
      </dgm:t>
    </dgm:pt>
    <dgm:pt modelId="{9F256467-A271-4192-90DB-0C84B64599F3}" type="pres">
      <dgm:prSet presAssocID="{C423BE56-5505-4920-8D23-1D7AD27183BD}" presName="centerShape" presStyleLbl="node0" presStyleIdx="0" presStyleCnt="1"/>
      <dgm:spPr/>
      <dgm:t>
        <a:bodyPr/>
        <a:lstStyle/>
        <a:p>
          <a:endParaRPr lang="bg-BG"/>
        </a:p>
      </dgm:t>
    </dgm:pt>
    <dgm:pt modelId="{027A0F45-4AA6-4844-A24F-DE1AE9897BB7}" type="pres">
      <dgm:prSet presAssocID="{E2473F2C-1E70-48FC-8DD5-2FE3466A931B}" presName="parTrans" presStyleLbl="bgSibTrans2D1" presStyleIdx="0" presStyleCnt="3"/>
      <dgm:spPr/>
      <dgm:t>
        <a:bodyPr/>
        <a:lstStyle/>
        <a:p>
          <a:endParaRPr lang="bg-BG"/>
        </a:p>
      </dgm:t>
    </dgm:pt>
    <dgm:pt modelId="{4E8E99C4-8E9D-46E3-A6D0-AA35C6A11F01}" type="pres">
      <dgm:prSet presAssocID="{FBC5AA20-7244-4F88-BE0F-54B4D2103392}" presName="node" presStyleLbl="node1" presStyleIdx="0" presStyleCnt="3">
        <dgm:presLayoutVars>
          <dgm:bulletEnabled val="1"/>
        </dgm:presLayoutVars>
      </dgm:prSet>
      <dgm:spPr/>
      <dgm:t>
        <a:bodyPr/>
        <a:lstStyle/>
        <a:p>
          <a:endParaRPr lang="bg-BG"/>
        </a:p>
      </dgm:t>
    </dgm:pt>
    <dgm:pt modelId="{83480A17-A2FB-4646-A4B6-F82E84F6EB2B}" type="pres">
      <dgm:prSet presAssocID="{B1993D8D-5BE0-4191-A346-51E6F697984B}" presName="parTrans" presStyleLbl="bgSibTrans2D1" presStyleIdx="1" presStyleCnt="3"/>
      <dgm:spPr/>
      <dgm:t>
        <a:bodyPr/>
        <a:lstStyle/>
        <a:p>
          <a:endParaRPr lang="bg-BG"/>
        </a:p>
      </dgm:t>
    </dgm:pt>
    <dgm:pt modelId="{B7B83171-6291-469E-B1DA-8797B9C4EBFF}" type="pres">
      <dgm:prSet presAssocID="{298836E1-B3DA-49C4-935F-CCD9125E29B5}" presName="node" presStyleLbl="node1" presStyleIdx="1" presStyleCnt="3">
        <dgm:presLayoutVars>
          <dgm:bulletEnabled val="1"/>
        </dgm:presLayoutVars>
      </dgm:prSet>
      <dgm:spPr/>
      <dgm:t>
        <a:bodyPr/>
        <a:lstStyle/>
        <a:p>
          <a:endParaRPr lang="bg-BG"/>
        </a:p>
      </dgm:t>
    </dgm:pt>
    <dgm:pt modelId="{E7E23F67-8790-422F-AB54-93BEAF74F76C}" type="pres">
      <dgm:prSet presAssocID="{FE626D98-D670-4BBA-9142-F272EF9E198F}" presName="parTrans" presStyleLbl="bgSibTrans2D1" presStyleIdx="2" presStyleCnt="3"/>
      <dgm:spPr/>
      <dgm:t>
        <a:bodyPr/>
        <a:lstStyle/>
        <a:p>
          <a:endParaRPr lang="bg-BG"/>
        </a:p>
      </dgm:t>
    </dgm:pt>
    <dgm:pt modelId="{B7FF4691-9844-4EBB-816D-FB2D4BE6A2A1}" type="pres">
      <dgm:prSet presAssocID="{48401458-6BA0-46E5-A0E3-6993D281EB01}" presName="node" presStyleLbl="node1" presStyleIdx="2" presStyleCnt="3">
        <dgm:presLayoutVars>
          <dgm:bulletEnabled val="1"/>
        </dgm:presLayoutVars>
      </dgm:prSet>
      <dgm:spPr/>
      <dgm:t>
        <a:bodyPr/>
        <a:lstStyle/>
        <a:p>
          <a:endParaRPr lang="bg-BG"/>
        </a:p>
      </dgm:t>
    </dgm:pt>
  </dgm:ptLst>
  <dgm:cxnLst>
    <dgm:cxn modelId="{9F41E9E7-B3E1-4B61-A179-54AE4A52654A}" type="presOf" srcId="{48401458-6BA0-46E5-A0E3-6993D281EB01}" destId="{B7FF4691-9844-4EBB-816D-FB2D4BE6A2A1}" srcOrd="0" destOrd="0" presId="urn:microsoft.com/office/officeart/2005/8/layout/radial4"/>
    <dgm:cxn modelId="{759B3EB6-B3D4-4F25-8C84-39F13D47CC5D}" srcId="{1C8DD688-74A8-4C4F-9F91-8EA79BE9C235}" destId="{C423BE56-5505-4920-8D23-1D7AD27183BD}" srcOrd="0" destOrd="0" parTransId="{5E76172B-DFCD-4D9C-A577-17A5FEDB6037}" sibTransId="{1ECB8424-48A4-4A75-8B7E-B6E91BB193CD}"/>
    <dgm:cxn modelId="{0569F315-B5A6-4D52-BADD-A336D4CB223D}" type="presOf" srcId="{FBC5AA20-7244-4F88-BE0F-54B4D2103392}" destId="{4E8E99C4-8E9D-46E3-A6D0-AA35C6A11F01}" srcOrd="0" destOrd="0" presId="urn:microsoft.com/office/officeart/2005/8/layout/radial4"/>
    <dgm:cxn modelId="{AF96D824-4F97-4FE3-AD1A-4E61B5DA8A81}" type="presOf" srcId="{B1993D8D-5BE0-4191-A346-51E6F697984B}" destId="{83480A17-A2FB-4646-A4B6-F82E84F6EB2B}" srcOrd="0" destOrd="0" presId="urn:microsoft.com/office/officeart/2005/8/layout/radial4"/>
    <dgm:cxn modelId="{FF34AD29-C8C2-4BBF-A236-4D3094171BE6}" type="presOf" srcId="{1C8DD688-74A8-4C4F-9F91-8EA79BE9C235}" destId="{06DE073B-1A4D-4AE0-BDD9-A495EB512F4C}" srcOrd="0" destOrd="0" presId="urn:microsoft.com/office/officeart/2005/8/layout/radial4"/>
    <dgm:cxn modelId="{30129419-DDE9-4BBE-BC96-33A62BB63542}" srcId="{C423BE56-5505-4920-8D23-1D7AD27183BD}" destId="{FBC5AA20-7244-4F88-BE0F-54B4D2103392}" srcOrd="0" destOrd="0" parTransId="{E2473F2C-1E70-48FC-8DD5-2FE3466A931B}" sibTransId="{DBC07319-A07A-4448-AAF2-FBA2143FE1E6}"/>
    <dgm:cxn modelId="{CE7C6BE2-B283-458E-B1FC-5978C19FA2FB}" srcId="{C423BE56-5505-4920-8D23-1D7AD27183BD}" destId="{48401458-6BA0-46E5-A0E3-6993D281EB01}" srcOrd="2" destOrd="0" parTransId="{FE626D98-D670-4BBA-9142-F272EF9E198F}" sibTransId="{889203E6-215B-4909-BF21-83FBAE248319}"/>
    <dgm:cxn modelId="{09BB31DE-E768-492C-9F1B-ECEC52C14B3D}" type="presOf" srcId="{C423BE56-5505-4920-8D23-1D7AD27183BD}" destId="{9F256467-A271-4192-90DB-0C84B64599F3}" srcOrd="0" destOrd="0" presId="urn:microsoft.com/office/officeart/2005/8/layout/radial4"/>
    <dgm:cxn modelId="{5ACC9B1A-2941-412C-9A4D-A8E1EBCD0412}" srcId="{C423BE56-5505-4920-8D23-1D7AD27183BD}" destId="{298836E1-B3DA-49C4-935F-CCD9125E29B5}" srcOrd="1" destOrd="0" parTransId="{B1993D8D-5BE0-4191-A346-51E6F697984B}" sibTransId="{0BC36DD3-30B2-4717-BFFF-A8C085EE70D1}"/>
    <dgm:cxn modelId="{1CDCDED5-B20E-4C5F-9C4F-B3C99F850A0E}" type="presOf" srcId="{E2473F2C-1E70-48FC-8DD5-2FE3466A931B}" destId="{027A0F45-4AA6-4844-A24F-DE1AE9897BB7}" srcOrd="0" destOrd="0" presId="urn:microsoft.com/office/officeart/2005/8/layout/radial4"/>
    <dgm:cxn modelId="{243DC9B7-27C9-4E45-99F4-10B124E9B5C8}" type="presOf" srcId="{FE626D98-D670-4BBA-9142-F272EF9E198F}" destId="{E7E23F67-8790-422F-AB54-93BEAF74F76C}" srcOrd="0" destOrd="0" presId="urn:microsoft.com/office/officeart/2005/8/layout/radial4"/>
    <dgm:cxn modelId="{0B57B132-7600-43F4-9CA0-A151AD3E3092}" type="presOf" srcId="{298836E1-B3DA-49C4-935F-CCD9125E29B5}" destId="{B7B83171-6291-469E-B1DA-8797B9C4EBFF}" srcOrd="0" destOrd="0" presId="urn:microsoft.com/office/officeart/2005/8/layout/radial4"/>
    <dgm:cxn modelId="{3998299A-22D5-4E85-BA60-AA48532990D9}" type="presParOf" srcId="{06DE073B-1A4D-4AE0-BDD9-A495EB512F4C}" destId="{9F256467-A271-4192-90DB-0C84B64599F3}" srcOrd="0" destOrd="0" presId="urn:microsoft.com/office/officeart/2005/8/layout/radial4"/>
    <dgm:cxn modelId="{F9CF2C20-4A38-4838-BE3D-E4CC0DA30EF2}" type="presParOf" srcId="{06DE073B-1A4D-4AE0-BDD9-A495EB512F4C}" destId="{027A0F45-4AA6-4844-A24F-DE1AE9897BB7}" srcOrd="1" destOrd="0" presId="urn:microsoft.com/office/officeart/2005/8/layout/radial4"/>
    <dgm:cxn modelId="{182C5C0A-ADC2-48F1-80E8-EC80CC530955}" type="presParOf" srcId="{06DE073B-1A4D-4AE0-BDD9-A495EB512F4C}" destId="{4E8E99C4-8E9D-46E3-A6D0-AA35C6A11F01}" srcOrd="2" destOrd="0" presId="urn:microsoft.com/office/officeart/2005/8/layout/radial4"/>
    <dgm:cxn modelId="{518DECEA-5076-429E-9693-A67D9D413FD5}" type="presParOf" srcId="{06DE073B-1A4D-4AE0-BDD9-A495EB512F4C}" destId="{83480A17-A2FB-4646-A4B6-F82E84F6EB2B}" srcOrd="3" destOrd="0" presId="urn:microsoft.com/office/officeart/2005/8/layout/radial4"/>
    <dgm:cxn modelId="{212CC298-45B5-42DB-BF07-7909DD4663B5}" type="presParOf" srcId="{06DE073B-1A4D-4AE0-BDD9-A495EB512F4C}" destId="{B7B83171-6291-469E-B1DA-8797B9C4EBFF}" srcOrd="4" destOrd="0" presId="urn:microsoft.com/office/officeart/2005/8/layout/radial4"/>
    <dgm:cxn modelId="{B3904C59-9D45-48DB-A20E-F1D6B28543C0}" type="presParOf" srcId="{06DE073B-1A4D-4AE0-BDD9-A495EB512F4C}" destId="{E7E23F67-8790-422F-AB54-93BEAF74F76C}" srcOrd="5" destOrd="0" presId="urn:microsoft.com/office/officeart/2005/8/layout/radial4"/>
    <dgm:cxn modelId="{B8016AD5-9720-4401-8C11-EFA7E61E863D}" type="presParOf" srcId="{06DE073B-1A4D-4AE0-BDD9-A495EB512F4C}" destId="{B7FF4691-9844-4EBB-816D-FB2D4BE6A2A1}" srcOrd="6" destOrd="0" presId="urn:microsoft.com/office/officeart/2005/8/layout/radial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56467-A271-4192-90DB-0C84B64599F3}">
      <dsp:nvSpPr>
        <dsp:cNvPr id="0" name=""/>
        <dsp:cNvSpPr/>
      </dsp:nvSpPr>
      <dsp:spPr>
        <a:xfrm>
          <a:off x="2714275" y="2791902"/>
          <a:ext cx="2247703" cy="2247703"/>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latin typeface="Verdana" panose="020B0604030504040204" pitchFamily="34" charset="0"/>
              <a:ea typeface="Verdana" panose="020B0604030504040204" pitchFamily="34" charset="0"/>
              <a:cs typeface="Verdana" panose="020B0604030504040204" pitchFamily="34" charset="0"/>
            </a:rPr>
            <a:t>PROJECT PROPOSAL</a:t>
          </a:r>
          <a:endParaRPr lang="bg-BG" sz="2000" b="1" kern="1200" dirty="0">
            <a:latin typeface="Verdana" panose="020B0604030504040204" pitchFamily="34" charset="0"/>
            <a:ea typeface="Verdana" panose="020B0604030504040204" pitchFamily="34" charset="0"/>
            <a:cs typeface="Verdana" panose="020B0604030504040204" pitchFamily="34" charset="0"/>
          </a:endParaRPr>
        </a:p>
      </dsp:txBody>
      <dsp:txXfrm>
        <a:off x="3043443" y="3121070"/>
        <a:ext cx="1589367" cy="1589367"/>
      </dsp:txXfrm>
    </dsp:sp>
    <dsp:sp modelId="{027A0F45-4AA6-4844-A24F-DE1AE9897BB7}">
      <dsp:nvSpPr>
        <dsp:cNvPr id="0" name=""/>
        <dsp:cNvSpPr/>
      </dsp:nvSpPr>
      <dsp:spPr>
        <a:xfrm rot="12900000">
          <a:off x="1165065" y="2364698"/>
          <a:ext cx="1830716" cy="640595"/>
        </a:xfrm>
        <a:prstGeom prst="leftArrow">
          <a:avLst>
            <a:gd name="adj1" fmla="val 60000"/>
            <a:gd name="adj2" fmla="val 50000"/>
          </a:avLst>
        </a:prstGeom>
        <a:solidFill>
          <a:schemeClr val="accent4">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4E8E99C4-8E9D-46E3-A6D0-AA35C6A11F01}">
      <dsp:nvSpPr>
        <dsp:cNvPr id="0" name=""/>
        <dsp:cNvSpPr/>
      </dsp:nvSpPr>
      <dsp:spPr>
        <a:xfrm>
          <a:off x="262947" y="1305841"/>
          <a:ext cx="2135318" cy="1708254"/>
        </a:xfrm>
        <a:prstGeom prst="roundRect">
          <a:avLst>
            <a:gd name="adj" fmla="val 1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GB" sz="1700" b="1" kern="1200" noProof="0" dirty="0" smtClean="0">
              <a:latin typeface="Verdana" panose="020B0604030504040204" pitchFamily="34" charset="0"/>
              <a:ea typeface="Verdana" panose="020B0604030504040204" pitchFamily="34" charset="0"/>
              <a:cs typeface="Verdana" panose="020B0604030504040204" pitchFamily="34" charset="0"/>
            </a:rPr>
            <a:t>Annexes А </a:t>
          </a:r>
          <a:r>
            <a:rPr lang="en-GB" sz="1700" b="1" i="1" kern="1200" noProof="0" dirty="0" smtClean="0">
              <a:latin typeface="Verdana" panose="020B0604030504040204" pitchFamily="34" charset="0"/>
              <a:ea typeface="Verdana" panose="020B0604030504040204" pitchFamily="34" charset="0"/>
              <a:cs typeface="Verdana" panose="020B0604030504040204" pitchFamily="34" charset="0"/>
            </a:rPr>
            <a:t>(Log frame Matrix, Partnership Agreement  and declaration)</a:t>
          </a:r>
          <a:endParaRPr lang="en-GB" sz="1700" b="1" i="1" kern="1200" noProof="0" dirty="0">
            <a:latin typeface="Verdana" panose="020B0604030504040204" pitchFamily="34" charset="0"/>
            <a:ea typeface="Verdana" panose="020B0604030504040204" pitchFamily="34" charset="0"/>
            <a:cs typeface="Verdana" panose="020B0604030504040204" pitchFamily="34" charset="0"/>
          </a:endParaRPr>
        </a:p>
      </dsp:txBody>
      <dsp:txXfrm>
        <a:off x="312980" y="1355874"/>
        <a:ext cx="2035252" cy="1608188"/>
      </dsp:txXfrm>
    </dsp:sp>
    <dsp:sp modelId="{83480A17-A2FB-4646-A4B6-F82E84F6EB2B}">
      <dsp:nvSpPr>
        <dsp:cNvPr id="0" name=""/>
        <dsp:cNvSpPr/>
      </dsp:nvSpPr>
      <dsp:spPr>
        <a:xfrm rot="16200000">
          <a:off x="2922769" y="1449696"/>
          <a:ext cx="1830716" cy="640595"/>
        </a:xfrm>
        <a:prstGeom prst="leftArrow">
          <a:avLst>
            <a:gd name="adj1" fmla="val 60000"/>
            <a:gd name="adj2" fmla="val 50000"/>
          </a:avLst>
        </a:prstGeom>
        <a:solidFill>
          <a:schemeClr val="accent4">
            <a:hueOff val="-2232385"/>
            <a:satOff val="13449"/>
            <a:lumOff val="1078"/>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B7B83171-6291-469E-B1DA-8797B9C4EBFF}">
      <dsp:nvSpPr>
        <dsp:cNvPr id="0" name=""/>
        <dsp:cNvSpPr/>
      </dsp:nvSpPr>
      <dsp:spPr>
        <a:xfrm>
          <a:off x="2770468" y="508"/>
          <a:ext cx="2135318" cy="1708254"/>
        </a:xfrm>
        <a:prstGeom prst="roundRect">
          <a:avLst>
            <a:gd name="adj" fmla="val 10000"/>
          </a:avLst>
        </a:prstGeom>
        <a:solidFill>
          <a:schemeClr val="accent4">
            <a:hueOff val="-2232385"/>
            <a:satOff val="13449"/>
            <a:lumOff val="107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US" sz="1700" b="1" kern="1200" dirty="0" smtClean="0">
              <a:latin typeface="Verdana" panose="020B0604030504040204" pitchFamily="34" charset="0"/>
              <a:ea typeface="Verdana" panose="020B0604030504040204" pitchFamily="34" charset="0"/>
              <a:cs typeface="Verdana" panose="020B0604030504040204" pitchFamily="34" charset="0"/>
            </a:rPr>
            <a:t>Application Form</a:t>
          </a:r>
          <a:endParaRPr lang="bg-BG" sz="1700" b="1" kern="1200" dirty="0"/>
        </a:p>
      </dsp:txBody>
      <dsp:txXfrm>
        <a:off x="2820501" y="50541"/>
        <a:ext cx="2035252" cy="1608188"/>
      </dsp:txXfrm>
    </dsp:sp>
    <dsp:sp modelId="{E7E23F67-8790-422F-AB54-93BEAF74F76C}">
      <dsp:nvSpPr>
        <dsp:cNvPr id="0" name=""/>
        <dsp:cNvSpPr/>
      </dsp:nvSpPr>
      <dsp:spPr>
        <a:xfrm rot="19500000">
          <a:off x="4680472" y="2364698"/>
          <a:ext cx="1830716" cy="640595"/>
        </a:xfrm>
        <a:prstGeom prst="leftArrow">
          <a:avLst>
            <a:gd name="adj1" fmla="val 60000"/>
            <a:gd name="adj2" fmla="val 50000"/>
          </a:avLst>
        </a:prstGeom>
        <a:solidFill>
          <a:schemeClr val="accent4">
            <a:hueOff val="-4464770"/>
            <a:satOff val="26899"/>
            <a:lumOff val="215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B7FF4691-9844-4EBB-816D-FB2D4BE6A2A1}">
      <dsp:nvSpPr>
        <dsp:cNvPr id="0" name=""/>
        <dsp:cNvSpPr/>
      </dsp:nvSpPr>
      <dsp:spPr>
        <a:xfrm>
          <a:off x="5277989" y="1305841"/>
          <a:ext cx="2135318" cy="1708254"/>
        </a:xfrm>
        <a:prstGeom prst="roundRect">
          <a:avLst>
            <a:gd name="adj" fmla="val 10000"/>
          </a:avLst>
        </a:prstGeom>
        <a:solidFill>
          <a:schemeClr val="accent4">
            <a:hueOff val="-4464770"/>
            <a:satOff val="26899"/>
            <a:lumOff val="215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en-US" sz="1700" b="1" kern="1200" dirty="0" smtClean="0">
              <a:latin typeface="Verdana" panose="020B0604030504040204" pitchFamily="34" charset="0"/>
              <a:ea typeface="Verdana" panose="020B0604030504040204" pitchFamily="34" charset="0"/>
              <a:cs typeface="Verdana" panose="020B0604030504040204" pitchFamily="34" charset="0"/>
            </a:rPr>
            <a:t>Annexes </a:t>
          </a:r>
          <a:r>
            <a:rPr lang="bg-BG" sz="1700" b="1" kern="1200" dirty="0" smtClean="0">
              <a:latin typeface="Verdana" panose="020B0604030504040204" pitchFamily="34" charset="0"/>
              <a:ea typeface="Verdana" panose="020B0604030504040204" pitchFamily="34" charset="0"/>
              <a:cs typeface="Verdana" panose="020B0604030504040204" pitchFamily="34" charset="0"/>
            </a:rPr>
            <a:t>B </a:t>
          </a:r>
          <a:r>
            <a:rPr lang="bg-BG" sz="1700" b="1" i="1" kern="1200" dirty="0" smtClean="0">
              <a:latin typeface="Verdana" panose="020B0604030504040204" pitchFamily="34" charset="0"/>
              <a:ea typeface="Verdana" panose="020B0604030504040204" pitchFamily="34" charset="0"/>
              <a:cs typeface="Verdana" panose="020B0604030504040204" pitchFamily="34" charset="0"/>
            </a:rPr>
            <a:t>(</a:t>
          </a:r>
          <a:r>
            <a:rPr lang="en-US" sz="1700" b="1" i="1" kern="1200" dirty="0" smtClean="0">
              <a:latin typeface="Verdana" panose="020B0604030504040204" pitchFamily="34" charset="0"/>
              <a:ea typeface="Verdana" panose="020B0604030504040204" pitchFamily="34" charset="0"/>
              <a:cs typeface="Verdana" panose="020B0604030504040204" pitchFamily="34" charset="0"/>
            </a:rPr>
            <a:t>Supporting Documents</a:t>
          </a:r>
          <a:r>
            <a:rPr lang="bg-BG" sz="1700" b="1" i="1" kern="1200" dirty="0" smtClean="0">
              <a:latin typeface="Verdana" panose="020B0604030504040204" pitchFamily="34" charset="0"/>
              <a:ea typeface="Verdana" panose="020B0604030504040204" pitchFamily="34" charset="0"/>
              <a:cs typeface="Verdana" panose="020B0604030504040204" pitchFamily="34" charset="0"/>
            </a:rPr>
            <a:t>)</a:t>
          </a:r>
          <a:endParaRPr lang="bg-BG" sz="1700" b="1" kern="1200" dirty="0"/>
        </a:p>
      </dsp:txBody>
      <dsp:txXfrm>
        <a:off x="5328022" y="1355874"/>
        <a:ext cx="2035252" cy="160818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565939-7E85-406A-8933-FE2BA5720DA9}" type="datetimeFigureOut">
              <a:rPr lang="bg-BG" smtClean="0"/>
              <a:t>6.2.2018 г.</a:t>
            </a:fld>
            <a:endParaRPr lang="bg-BG"/>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A90DDE6-9CB9-47C8-83BC-D0BBB6AD34C8}" type="slidenum">
              <a:rPr lang="bg-BG" smtClean="0"/>
              <a:t>‹#›</a:t>
            </a:fld>
            <a:endParaRPr lang="bg-BG"/>
          </a:p>
        </p:txBody>
      </p:sp>
    </p:spTree>
    <p:extLst>
      <p:ext uri="{BB962C8B-B14F-4D97-AF65-F5344CB8AC3E}">
        <p14:creationId xmlns:p14="http://schemas.microsoft.com/office/powerpoint/2010/main" val="3154334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hu-HU"/>
          </a:p>
        </p:txBody>
      </p:sp>
      <p:sp>
        <p:nvSpPr>
          <p:cNvPr id="3" name="Dátum helye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D6DAF9F-9F54-486A-808D-D649C42855F5}" type="datetimeFigureOut">
              <a:rPr lang="hu-HU"/>
              <a:pPr>
                <a:defRPr/>
              </a:pPr>
              <a:t>2018.02.06.</a:t>
            </a:fld>
            <a:endParaRPr lang="hu-HU"/>
          </a:p>
        </p:txBody>
      </p:sp>
      <p:sp>
        <p:nvSpPr>
          <p:cNvPr id="4" name="Diakép hely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hu-HU" noProof="0" smtClean="0"/>
          </a:p>
        </p:txBody>
      </p:sp>
      <p:sp>
        <p:nvSpPr>
          <p:cNvPr id="5" name="Jegyzetek helye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6" name="Élőláb hely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hu-HU"/>
          </a:p>
        </p:txBody>
      </p:sp>
      <p:sp>
        <p:nvSpPr>
          <p:cNvPr id="7" name="Dia számának hely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6B3663C-14CF-4D71-AE23-2109568032CA}" type="slidenum">
              <a:rPr lang="hu-HU"/>
              <a:pPr>
                <a:defRPr/>
              </a:pPr>
              <a:t>‹#›</a:t>
            </a:fld>
            <a:endParaRPr lang="hu-HU"/>
          </a:p>
        </p:txBody>
      </p:sp>
    </p:spTree>
    <p:extLst>
      <p:ext uri="{BB962C8B-B14F-4D97-AF65-F5344CB8AC3E}">
        <p14:creationId xmlns:p14="http://schemas.microsoft.com/office/powerpoint/2010/main" val="823505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Diakép helye 1"/>
          <p:cNvSpPr>
            <a:spLocks noGrp="1" noRot="1" noChangeAspect="1" noTextEdit="1"/>
          </p:cNvSpPr>
          <p:nvPr>
            <p:ph type="sldImg"/>
          </p:nvPr>
        </p:nvSpPr>
        <p:spPr bwMode="auto">
          <a:noFill/>
          <a:ln>
            <a:solidFill>
              <a:srgbClr val="000000"/>
            </a:solidFill>
            <a:miter lim="800000"/>
            <a:headEnd/>
            <a:tailEnd/>
          </a:ln>
        </p:spPr>
      </p:sp>
      <p:sp>
        <p:nvSpPr>
          <p:cNvPr id="15362"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5364"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F6307C-E95B-496A-B5A7-E33B6575710F}" type="slidenum">
              <a:rPr lang="hu-HU"/>
              <a:pPr fontAlgn="base">
                <a:spcBef>
                  <a:spcPct val="0"/>
                </a:spcBef>
                <a:spcAft>
                  <a:spcPct val="0"/>
                </a:spcAft>
                <a:defRPr/>
              </a:pPr>
              <a:t>1</a:t>
            </a:fld>
            <a:endParaRPr lang="hu-HU"/>
          </a:p>
        </p:txBody>
      </p:sp>
    </p:spTree>
    <p:extLst>
      <p:ext uri="{BB962C8B-B14F-4D97-AF65-F5344CB8AC3E}">
        <p14:creationId xmlns:p14="http://schemas.microsoft.com/office/powerpoint/2010/main" val="287596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10</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11</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13</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15</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18</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19</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20</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21</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23</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25</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28</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29</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3</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Diakép helye 1"/>
          <p:cNvSpPr>
            <a:spLocks noGrp="1" noRot="1" noChangeAspect="1" noTextEdit="1"/>
          </p:cNvSpPr>
          <p:nvPr>
            <p:ph type="sldImg"/>
          </p:nvPr>
        </p:nvSpPr>
        <p:spPr bwMode="auto">
          <a:noFill/>
          <a:ln>
            <a:solidFill>
              <a:srgbClr val="000000"/>
            </a:solidFill>
            <a:miter lim="800000"/>
            <a:headEnd/>
            <a:tailEnd/>
          </a:ln>
        </p:spPr>
      </p:sp>
      <p:sp>
        <p:nvSpPr>
          <p:cNvPr id="3789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E78672-2241-4B3E-BA9F-F13872ABFD39}" type="slidenum">
              <a:rPr lang="hu-HU"/>
              <a:pPr fontAlgn="base">
                <a:spcBef>
                  <a:spcPct val="0"/>
                </a:spcBef>
                <a:spcAft>
                  <a:spcPct val="0"/>
                </a:spcAft>
                <a:defRPr/>
              </a:pPr>
              <a:t>30</a:t>
            </a:fld>
            <a:endParaRPr lang="hu-HU"/>
          </a:p>
        </p:txBody>
      </p:sp>
    </p:spTree>
    <p:extLst>
      <p:ext uri="{BB962C8B-B14F-4D97-AF65-F5344CB8AC3E}">
        <p14:creationId xmlns:p14="http://schemas.microsoft.com/office/powerpoint/2010/main" val="358328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5</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6</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8</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dirty="0" smtClean="0"/>
              <a:t>Priority axis	</a:t>
            </a:r>
            <a:r>
              <a:rPr lang="en-US" dirty="0" smtClean="0"/>
              <a:t>	</a:t>
            </a:r>
            <a:r>
              <a:rPr lang="en-US" u="sng" dirty="0" smtClean="0"/>
              <a:t>investment	</a:t>
            </a:r>
            <a:r>
              <a:rPr lang="en-US" dirty="0" smtClean="0"/>
              <a:t>	</a:t>
            </a:r>
            <a:r>
              <a:rPr lang="en-US" u="sng" dirty="0" smtClean="0"/>
              <a:t>soft      </a:t>
            </a:r>
          </a:p>
          <a:p>
            <a:pPr eaLnBrk="1" hangingPunct="1">
              <a:spcBef>
                <a:spcPct val="0"/>
              </a:spcBef>
            </a:pPr>
            <a:r>
              <a:rPr lang="en-US" dirty="0" smtClean="0"/>
              <a:t>1.1		6		1</a:t>
            </a:r>
          </a:p>
          <a:p>
            <a:pPr eaLnBrk="1" hangingPunct="1">
              <a:spcBef>
                <a:spcPct val="0"/>
              </a:spcBef>
            </a:pPr>
            <a:r>
              <a:rPr lang="en-US" dirty="0" smtClean="0"/>
              <a:t>1.2		4		5</a:t>
            </a:r>
          </a:p>
          <a:p>
            <a:pPr eaLnBrk="1" hangingPunct="1">
              <a:spcBef>
                <a:spcPct val="0"/>
              </a:spcBef>
            </a:pPr>
            <a:r>
              <a:rPr lang="en-US" dirty="0" smtClean="0"/>
              <a:t>2.1		6		0</a:t>
            </a:r>
          </a:p>
          <a:p>
            <a:pPr eaLnBrk="1" hangingPunct="1">
              <a:spcBef>
                <a:spcPct val="0"/>
              </a:spcBef>
            </a:pPr>
            <a:r>
              <a:rPr lang="en-US" dirty="0" smtClean="0"/>
              <a:t>2.2		0		10</a:t>
            </a:r>
          </a:p>
          <a:p>
            <a:pPr eaLnBrk="1" hangingPunct="1">
              <a:spcBef>
                <a:spcPct val="0"/>
              </a:spcBef>
            </a:pPr>
            <a:r>
              <a:rPr lang="en-US" dirty="0" smtClean="0"/>
              <a:t>2.3		0		11</a:t>
            </a:r>
          </a:p>
          <a:p>
            <a:pPr eaLnBrk="1" hangingPunct="1">
              <a:spcBef>
                <a:spcPct val="0"/>
              </a:spcBef>
            </a:pPr>
            <a:endParaRPr lang="en-US" dirty="0" smtClean="0"/>
          </a:p>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9</a:t>
            </a:fld>
            <a:endParaRPr lang="hu-HU"/>
          </a:p>
        </p:txBody>
      </p:sp>
    </p:spTree>
    <p:extLst>
      <p:ext uri="{BB962C8B-B14F-4D97-AF65-F5344CB8AC3E}">
        <p14:creationId xmlns:p14="http://schemas.microsoft.com/office/powerpoint/2010/main" val="3679304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lvl1pPr>
              <a:defRPr/>
            </a:lvl1pPr>
          </a:lstStyle>
          <a:p>
            <a:pPr>
              <a:defRPr/>
            </a:pPr>
            <a:fld id="{3B70CE93-B669-466E-97D9-5586B27B364B}"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F2E297E6-F63A-420B-A5B0-020FB1FAC753}" type="slidenum">
              <a:rPr lang="hu-HU"/>
              <a:pPr>
                <a:defRPr/>
              </a:pPr>
              <a:t>‹#›</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3CACE9F5-51AF-492A-8824-5C3A838A03E1}"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3CAC024E-147D-4045-9DAD-21AF12B4AB33}" type="slidenum">
              <a:rPr lang="hu-HU"/>
              <a:pPr>
                <a:defRPr/>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670AA197-6970-48B6-A3FB-810FD4BF9205}"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6C73280E-00BB-400B-9C9F-947E1C4D2FE9}" type="slidenum">
              <a:rPr lang="hu-HU"/>
              <a:pPr>
                <a:defRPr/>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C68503B2-91B5-4ECA-A2B3-2F9028CA9F6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0002D96E-9455-42D9-84CC-73985AD981DD}" type="slidenum">
              <a:rPr lang="hu-HU"/>
              <a:pPr>
                <a:defRPr/>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lvl1pPr>
              <a:defRPr/>
            </a:lvl1pPr>
          </a:lstStyle>
          <a:p>
            <a:pPr>
              <a:defRPr/>
            </a:pPr>
            <a:fld id="{CABB731E-4A3B-49FE-A6D7-CE71F9F6BF43}" type="datetimeFigureOut">
              <a:rPr lang="hu-HU"/>
              <a:pPr>
                <a:defRPr/>
              </a:pPr>
              <a:t>2018.02.06.</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82639283-BB6B-4F31-993C-91CC9CEDBA1A}" type="slidenum">
              <a:rPr lang="hu-HU"/>
              <a:pPr>
                <a:defRPr/>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3"/>
          <p:cNvSpPr>
            <a:spLocks noGrp="1"/>
          </p:cNvSpPr>
          <p:nvPr>
            <p:ph type="dt" sz="half" idx="10"/>
          </p:nvPr>
        </p:nvSpPr>
        <p:spPr/>
        <p:txBody>
          <a:bodyPr/>
          <a:lstStyle>
            <a:lvl1pPr>
              <a:defRPr/>
            </a:lvl1pPr>
          </a:lstStyle>
          <a:p>
            <a:pPr>
              <a:defRPr/>
            </a:pPr>
            <a:fld id="{891A2C06-BD9A-4379-B602-55E0AD36598B}"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ABC7A546-20EC-4033-8AE8-BD2B7FFEE11C}" type="slidenum">
              <a:rPr lang="hu-HU"/>
              <a:pPr>
                <a:defRPr/>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3"/>
          <p:cNvSpPr>
            <a:spLocks noGrp="1"/>
          </p:cNvSpPr>
          <p:nvPr>
            <p:ph type="dt" sz="half" idx="10"/>
          </p:nvPr>
        </p:nvSpPr>
        <p:spPr/>
        <p:txBody>
          <a:bodyPr/>
          <a:lstStyle>
            <a:lvl1pPr>
              <a:defRPr/>
            </a:lvl1pPr>
          </a:lstStyle>
          <a:p>
            <a:pPr>
              <a:defRPr/>
            </a:pPr>
            <a:fld id="{1BE6801F-3549-4362-A2D9-E461ABBB383C}" type="datetimeFigureOut">
              <a:rPr lang="hu-HU"/>
              <a:pPr>
                <a:defRPr/>
              </a:pPr>
              <a:t>2018.02.06.</a:t>
            </a:fld>
            <a:endParaRPr lang="hu-HU"/>
          </a:p>
        </p:txBody>
      </p:sp>
      <p:sp>
        <p:nvSpPr>
          <p:cNvPr id="8" name="Élőláb helye 4"/>
          <p:cNvSpPr>
            <a:spLocks noGrp="1"/>
          </p:cNvSpPr>
          <p:nvPr>
            <p:ph type="ftr" sz="quarter" idx="11"/>
          </p:nvPr>
        </p:nvSpPr>
        <p:spPr/>
        <p:txBody>
          <a:bodyPr/>
          <a:lstStyle>
            <a:lvl1pPr>
              <a:defRPr/>
            </a:lvl1pPr>
          </a:lstStyle>
          <a:p>
            <a:pPr>
              <a:defRPr/>
            </a:pPr>
            <a:endParaRPr lang="hu-HU"/>
          </a:p>
        </p:txBody>
      </p:sp>
      <p:sp>
        <p:nvSpPr>
          <p:cNvPr id="9" name="Dia számának helye 5"/>
          <p:cNvSpPr>
            <a:spLocks noGrp="1"/>
          </p:cNvSpPr>
          <p:nvPr>
            <p:ph type="sldNum" sz="quarter" idx="12"/>
          </p:nvPr>
        </p:nvSpPr>
        <p:spPr/>
        <p:txBody>
          <a:bodyPr/>
          <a:lstStyle>
            <a:lvl1pPr>
              <a:defRPr/>
            </a:lvl1pPr>
          </a:lstStyle>
          <a:p>
            <a:pPr>
              <a:defRPr/>
            </a:pPr>
            <a:fld id="{1A992047-826B-4480-86DF-10E3A1124327}" type="slidenum">
              <a:rPr lang="hu-HU"/>
              <a:pPr>
                <a:defRPr/>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3"/>
          <p:cNvSpPr>
            <a:spLocks noGrp="1"/>
          </p:cNvSpPr>
          <p:nvPr>
            <p:ph type="dt" sz="half" idx="10"/>
          </p:nvPr>
        </p:nvSpPr>
        <p:spPr/>
        <p:txBody>
          <a:bodyPr/>
          <a:lstStyle>
            <a:lvl1pPr>
              <a:defRPr/>
            </a:lvl1pPr>
          </a:lstStyle>
          <a:p>
            <a:pPr>
              <a:defRPr/>
            </a:pPr>
            <a:fld id="{4B386912-64D0-44FD-B6A0-EC23926F6DC4}" type="datetimeFigureOut">
              <a:rPr lang="hu-HU"/>
              <a:pPr>
                <a:defRPr/>
              </a:pPr>
              <a:t>2018.02.06.</a:t>
            </a:fld>
            <a:endParaRPr lang="hu-HU"/>
          </a:p>
        </p:txBody>
      </p:sp>
      <p:sp>
        <p:nvSpPr>
          <p:cNvPr id="4" name="Élőláb helye 4"/>
          <p:cNvSpPr>
            <a:spLocks noGrp="1"/>
          </p:cNvSpPr>
          <p:nvPr>
            <p:ph type="ftr" sz="quarter" idx="11"/>
          </p:nvPr>
        </p:nvSpPr>
        <p:spPr/>
        <p:txBody>
          <a:bodyPr/>
          <a:lstStyle>
            <a:lvl1pPr>
              <a:defRPr/>
            </a:lvl1pPr>
          </a:lstStyle>
          <a:p>
            <a:pPr>
              <a:defRPr/>
            </a:pPr>
            <a:endParaRPr lang="hu-HU"/>
          </a:p>
        </p:txBody>
      </p:sp>
      <p:sp>
        <p:nvSpPr>
          <p:cNvPr id="5" name="Dia számának helye 5"/>
          <p:cNvSpPr>
            <a:spLocks noGrp="1"/>
          </p:cNvSpPr>
          <p:nvPr>
            <p:ph type="sldNum" sz="quarter" idx="12"/>
          </p:nvPr>
        </p:nvSpPr>
        <p:spPr/>
        <p:txBody>
          <a:bodyPr/>
          <a:lstStyle>
            <a:lvl1pPr>
              <a:defRPr/>
            </a:lvl1pPr>
          </a:lstStyle>
          <a:p>
            <a:pPr>
              <a:defRPr/>
            </a:pPr>
            <a:fld id="{3F380E5D-EA24-4FB5-B325-E00683E23599}" type="slidenum">
              <a:rPr lang="hu-HU"/>
              <a:pPr>
                <a:defRPr/>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3"/>
          <p:cNvSpPr>
            <a:spLocks noGrp="1"/>
          </p:cNvSpPr>
          <p:nvPr>
            <p:ph type="dt" sz="half" idx="10"/>
          </p:nvPr>
        </p:nvSpPr>
        <p:spPr/>
        <p:txBody>
          <a:bodyPr/>
          <a:lstStyle>
            <a:lvl1pPr>
              <a:defRPr/>
            </a:lvl1pPr>
          </a:lstStyle>
          <a:p>
            <a:pPr>
              <a:defRPr/>
            </a:pPr>
            <a:fld id="{1F13E15F-97D3-47FA-BB81-EA309E948FF8}" type="datetimeFigureOut">
              <a:rPr lang="hu-HU"/>
              <a:pPr>
                <a:defRPr/>
              </a:pPr>
              <a:t>2018.02.06.</a:t>
            </a:fld>
            <a:endParaRPr lang="hu-HU"/>
          </a:p>
        </p:txBody>
      </p:sp>
      <p:sp>
        <p:nvSpPr>
          <p:cNvPr id="3" name="Élőláb helye 4"/>
          <p:cNvSpPr>
            <a:spLocks noGrp="1"/>
          </p:cNvSpPr>
          <p:nvPr>
            <p:ph type="ftr" sz="quarter" idx="11"/>
          </p:nvPr>
        </p:nvSpPr>
        <p:spPr/>
        <p:txBody>
          <a:bodyPr/>
          <a:lstStyle>
            <a:lvl1pPr>
              <a:defRPr/>
            </a:lvl1pPr>
          </a:lstStyle>
          <a:p>
            <a:pPr>
              <a:defRPr/>
            </a:pPr>
            <a:endParaRPr lang="hu-HU"/>
          </a:p>
        </p:txBody>
      </p:sp>
      <p:sp>
        <p:nvSpPr>
          <p:cNvPr id="4" name="Dia számának helye 5"/>
          <p:cNvSpPr>
            <a:spLocks noGrp="1"/>
          </p:cNvSpPr>
          <p:nvPr>
            <p:ph type="sldNum" sz="quarter" idx="12"/>
          </p:nvPr>
        </p:nvSpPr>
        <p:spPr/>
        <p:txBody>
          <a:bodyPr/>
          <a:lstStyle>
            <a:lvl1pPr>
              <a:defRPr/>
            </a:lvl1pPr>
          </a:lstStyle>
          <a:p>
            <a:pPr>
              <a:defRPr/>
            </a:pPr>
            <a:fld id="{3D398296-9193-445F-B714-62C84B76813F}" type="slidenum">
              <a:rPr lang="hu-HU"/>
              <a:pPr>
                <a:defRPr/>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2B152CEA-3C4D-4332-BF4B-A4A8BEDF2AF5}"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4D63AD1F-3B30-4D00-9F1C-16D24C11CAE3}" type="slidenum">
              <a:rPr lang="hu-HU"/>
              <a:pPr>
                <a:defRPr/>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u-HU" noProof="0" smtClean="0"/>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C00E46C8-9B5C-4D31-9DD3-CDA154339562}" type="datetimeFigureOut">
              <a:rPr lang="hu-HU"/>
              <a:pPr>
                <a:defRPr/>
              </a:pPr>
              <a:t>2018.02.06.</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EA9FC3B4-50F0-4DE2-AF60-4426CBA96076}" type="slidenum">
              <a:rPr lang="hu-HU"/>
              <a:pPr>
                <a:defRPr/>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Cím hely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hu-HU" smtClean="0"/>
              <a:t>Mintacím szerkesztése</a:t>
            </a:r>
          </a:p>
        </p:txBody>
      </p:sp>
      <p:sp>
        <p:nvSpPr>
          <p:cNvPr id="1027" name="Szöveg hely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2B749A6-BA16-4EBE-9FD1-69C8862F8548}" type="datetimeFigureOut">
              <a:rPr lang="hu-HU"/>
              <a:pPr>
                <a:defRPr/>
              </a:pPr>
              <a:t>2018.02.06.</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217791-932A-409C-A541-0FB4ABF1EC05}" type="slidenum">
              <a:rPr lang="hu-HU"/>
              <a:pPr>
                <a:defRPr/>
              </a:pPr>
              <a:t>‹#›</a:t>
            </a:fld>
            <a:endParaRPr lang="hu-H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hyperlink" Target="http://www.google.bg/url?sa=i&amp;rct=j&amp;q=&amp;esrc=s&amp;source=images&amp;cd=&amp;cad=rja&amp;uact=8&amp;ved=0ahUKEwj238elmu7YAhUCwBQKHS_5COAQjRwIBw&amp;url=http://www.iconarchive.com/show/ecommerce-business-icons-by-designcontest/research-icon.html&amp;psig=AOvVaw3UhdyOodyXGgLnnAiF_Qs9&amp;ust=1516800924699201" TargetMode="External"/><Relationship Id="rId3" Type="http://schemas.openxmlformats.org/officeDocument/2006/relationships/image" Target="../media/image9.jpeg"/><Relationship Id="rId7" Type="http://schemas.openxmlformats.org/officeDocument/2006/relationships/image" Target="../media/image18.jpeg"/><Relationship Id="rId12"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google.bg/url?sa=i&amp;rct=j&amp;q=&amp;esrc=s&amp;source=images&amp;cd=&amp;cad=rja&amp;uact=8&amp;ved=0ahUKEwjesoCClu7YAhWBFxQKHb6yAOcQjRwIBw&amp;url=http://clipground.com/workshop-clipart.html&amp;psig=AOvVaw3tZTM9NeZZrjxhtm0vABae&amp;ust=1516799879339853" TargetMode="External"/><Relationship Id="rId11" Type="http://schemas.openxmlformats.org/officeDocument/2006/relationships/image" Target="../media/image20.jpeg"/><Relationship Id="rId5" Type="http://schemas.openxmlformats.org/officeDocument/2006/relationships/image" Target="../media/image17.tmp"/><Relationship Id="rId10" Type="http://schemas.openxmlformats.org/officeDocument/2006/relationships/hyperlink" Target="http://www.google.bg/url?sa=i&amp;rct=j&amp;q=&amp;esrc=s&amp;source=images&amp;cd=&amp;cad=rja&amp;uact=8&amp;ved=0ahUKEwivq72vkvXYAhUCaxQKHSYUCxcQjRwIBw&amp;url=http://www.techieblogie.info/2017/04/electronic-office-equipment.html&amp;psig=AOvVaw1IPHU7MneXwO6iJ3M1VlZo&amp;ust=1517039415192726" TargetMode="External"/><Relationship Id="rId4" Type="http://schemas.openxmlformats.org/officeDocument/2006/relationships/image" Target="../media/image10.jpeg"/><Relationship Id="rId9"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google.bg/url?sa=i&amp;rct=j&amp;q=&amp;esrc=s&amp;source=images&amp;cd=&amp;cad=rja&amp;uact=8&amp;ved=0ahUKEwjlvZ_WlvXYAhWJKFAKHXBADyoQjRwIBw&amp;url=https://www.archdaily.com/774331/do-you-know-about-the-secret-apartment-at-the-top-of-the-eiffel-tower&amp;psig=AOvVaw1aov1jCvWnXQfSXyWwSyzV&amp;ust=1517040527723179" TargetMode="External"/><Relationship Id="rId5" Type="http://schemas.openxmlformats.org/officeDocument/2006/relationships/image" Target="../media/image22.tmp"/><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google.bg/url?sa=i&amp;rct=j&amp;q=&amp;esrc=s&amp;source=images&amp;cd=&amp;cad=rja&amp;uact=8&amp;ved=0ahUKEwj-6f_1lvXYAhXOaVAKHd0CBccQjRwIBw&amp;url=https://fitsmallbusiness.com/event-press-release-template/&amp;psig=AOvVaw3i7sQ_V7wtV3wZJbuwaSvr&amp;ust=1517040632327144" TargetMode="External"/><Relationship Id="rId5" Type="http://schemas.openxmlformats.org/officeDocument/2006/relationships/image" Target="../media/image24.tmp"/><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9.jpeg"/><Relationship Id="rId7" Type="http://schemas.openxmlformats.org/officeDocument/2006/relationships/hyperlink" Target="http://www.google.bg/url?sa=i&amp;rct=j&amp;q=&amp;esrc=s&amp;source=images&amp;cd=&amp;cad=rja&amp;uact=8&amp;ved=0ahUKEwjvp_Srl_XYAhVBLFAKHeLfDk4QjRwIBw&amp;url=http://www.cbtownandcountry.com/like-selling-buying-a-home-takes-an-all-pro-team/&amp;psig=AOvVaw2BIrx4oICq6t_5WF3cUsUY&amp;ust=1517040741624253"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tmp"/><Relationship Id="rId5" Type="http://schemas.openxmlformats.org/officeDocument/2006/relationships/image" Target="../media/image26.tmp"/><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0.tmp"/><Relationship Id="rId5" Type="http://schemas.openxmlformats.org/officeDocument/2006/relationships/image" Target="../media/image29.tmp"/><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1.tmp"/><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bg/url?sa=i&amp;rct=j&amp;q=&amp;esrc=s&amp;source=images&amp;cd=&amp;cad=rja&amp;uact=8&amp;ved=0ahUKEwiFpubKifDYAhVMuBQKHconBmgQjRwIBw&amp;url=http://gclipart.com/budget-clipart_17090/&amp;psig=AOvVaw2brMHV2UX-OH4aGeopm4d-&amp;ust=1516865147573352"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tmp"/><Relationship Id="rId5" Type="http://schemas.openxmlformats.org/officeDocument/2006/relationships/image" Target="../media/image33.tmp"/><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hyperlink" Target="https://www.google.bg/url?sa=i&amp;rct=j&amp;q=&amp;esrc=s&amp;source=images&amp;cd=&amp;cad=rja&amp;uact=8&amp;ved=0ahUKEwjOr7SY7PDYAhVCzxQKHboLBmIQjRwIBw&amp;url=https://www.pqb.fr/page-des-documents-faciles-a-utiliser-pour-votre-systeme-de-management.php&amp;psig=AOvVaw1OCO2QiY114G1zZzTQm5pP&amp;ust=1516891728015508" TargetMode="Externa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9.jpe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0.jpeg"/><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9.jpeg"/><Relationship Id="rId7" Type="http://schemas.openxmlformats.org/officeDocument/2006/relationships/hyperlink" Target="http://www.google.bg/url?sa=i&amp;rct=j&amp;q=&amp;esrc=s&amp;source=images&amp;cd=&amp;cad=rja&amp;uact=8&amp;ved=0ahUKEwiHltfCh_XYAhXMZ1AKHVXbDk0QjRwIBw&amp;url=http://www.pvhc.net/page/741/&amp;psig=AOvVaw3CFdFUEeRWRdP5PvXSq8K2&amp;ust=1517036490238354"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hyperlink" Target="http://www.google.bg/url?sa=i&amp;rct=j&amp;q=&amp;esrc=s&amp;source=images&amp;cd=&amp;cad=rja&amp;uact=8&amp;ved=0ahUKEwj24t-nh_XYAhWKmLQKHb6ZAHYQjRwIBw&amp;url=http://www.firstpage.ae/blog/how-to-choose-the-right-office-supplies-providers/&amp;psig=AOvVaw1CSCNN70gPzjls8w-c8Q0f&amp;ust=1517036443442550" TargetMode="Externa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9.jpeg"/><Relationship Id="rId7"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google.bg/url?sa=i&amp;rct=j&amp;q=&amp;esrc=s&amp;source=images&amp;cd=&amp;cad=rja&amp;uact=8&amp;ved=0ahUKEwih16mJzvDYAhVCOBQKHbjiDmsQjRwIBw&amp;url=http://www.newsnation.in/assembly-elections/uttar-pradesh-polls/no-mobile-phones-camera-inside-vote-counting-centres-election-commission-article-164101.html&amp;psig=AOvVaw16wTy5a-dSDii_NI4zRUhh&amp;ust=1516883637054992" TargetMode="External"/><Relationship Id="rId5" Type="http://schemas.openxmlformats.org/officeDocument/2006/relationships/image" Target="../media/image38.tmp"/><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bg/url?sa=i&amp;rct=j&amp;q=&amp;esrc=s&amp;source=images&amp;cd=&amp;cad=rja&amp;uact=8&amp;ved=&amp;url=http://blog.planview.com/spike-agile-project-development/&amp;psig=AOvVaw0SHP95sm8Lg3RdFkuSo8ZZ&amp;ust=1517040136196919"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hyperlink" Target="https://www.google.bg/url?sa=i&amp;rct=j&amp;q=&amp;esrc=s&amp;source=images&amp;cd=&amp;cad=rja&amp;uact=8&amp;ved=0ahUKEwiI_Z3ylPXYAhWLOxQKHShMAksQjRwIBw&amp;url=https://www.123rf.com/photo_14767064_3d-people-icon-jumping-over-a-hurdle-obstacle-this-is-a-3d-render-illustartion.html&amp;psig=AOvVaw1MqLNABXvcTqwN2ZGf-3L6&amp;ust=1517039962003930" TargetMode="Externa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s://www.google.bg/url?sa=i&amp;rct=j&amp;q=&amp;esrc=s&amp;source=images&amp;cd=&amp;cad=rja&amp;uact=8&amp;ved=0ahUKEwj8sLqcvPDYAhULOhQKHVmXARcQjRwIBw&amp;url=https://www.makeuseof.com/tag/print-excel-spreadsheet-one-single-page/&amp;psig=AOvVaw3xssarEE90gh0LSVJmchne&amp;ust=1516878806873398" TargetMode="Externa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tmp"/><Relationship Id="rId5" Type="http://schemas.openxmlformats.org/officeDocument/2006/relationships/image" Target="../media/image13.tmp"/><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tmp"/><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tmp"/><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ím 1"/>
          <p:cNvSpPr>
            <a:spLocks noGrp="1"/>
          </p:cNvSpPr>
          <p:nvPr>
            <p:ph type="ctrTitle"/>
          </p:nvPr>
        </p:nvSpPr>
        <p:spPr>
          <a:xfrm>
            <a:off x="3455964" y="2077896"/>
            <a:ext cx="5364508" cy="3295320"/>
          </a:xfrm>
        </p:spPr>
        <p:txBody>
          <a:bodyPr/>
          <a:lstStyle/>
          <a:p>
            <a:pPr eaLnBrk="1" hangingPunct="1"/>
            <a:r>
              <a:rPr lang="en-US" sz="3100" b="1" dirty="0" smtClean="0">
                <a:solidFill>
                  <a:srgbClr val="003399"/>
                </a:solidFill>
                <a:latin typeface="Verdana" pitchFamily="34" charset="0"/>
              </a:rPr>
              <a:t>PROJECT PROPOSAL</a:t>
            </a:r>
            <a:br>
              <a:rPr lang="en-US" sz="3100" b="1" dirty="0" smtClean="0">
                <a:solidFill>
                  <a:srgbClr val="003399"/>
                </a:solidFill>
                <a:latin typeface="Verdana" pitchFamily="34" charset="0"/>
              </a:rPr>
            </a:br>
            <a:r>
              <a:rPr lang="en-US" sz="3100" b="1" dirty="0" smtClean="0">
                <a:solidFill>
                  <a:srgbClr val="003399"/>
                </a:solidFill>
                <a:latin typeface="Verdana" pitchFamily="34" charset="0"/>
              </a:rPr>
              <a:t/>
            </a:r>
            <a:br>
              <a:rPr lang="en-US" sz="3100" b="1" dirty="0" smtClean="0">
                <a:solidFill>
                  <a:srgbClr val="003399"/>
                </a:solidFill>
                <a:latin typeface="Verdana" pitchFamily="34" charset="0"/>
              </a:rPr>
            </a:br>
            <a:r>
              <a:rPr lang="en-US" sz="3100" b="1" dirty="0" smtClean="0">
                <a:solidFill>
                  <a:srgbClr val="003399"/>
                </a:solidFill>
                <a:latin typeface="Verdana" pitchFamily="34" charset="0"/>
              </a:rPr>
              <a:t>ANNEXES</a:t>
            </a:r>
            <a:endParaRPr lang="hu-HU" sz="3100" b="1" dirty="0">
              <a:solidFill>
                <a:srgbClr val="003399"/>
              </a:solidFill>
              <a:latin typeface="Verdana" pitchFamily="34" charset="0"/>
            </a:endParaRPr>
          </a:p>
        </p:txBody>
      </p:sp>
      <p:sp>
        <p:nvSpPr>
          <p:cNvPr id="3" name="Alcím 2"/>
          <p:cNvSpPr>
            <a:spLocks noGrp="1"/>
          </p:cNvSpPr>
          <p:nvPr>
            <p:ph type="subTitle" idx="1"/>
          </p:nvPr>
        </p:nvSpPr>
        <p:spPr>
          <a:xfrm>
            <a:off x="340461" y="5949280"/>
            <a:ext cx="5167643" cy="864096"/>
          </a:xfrm>
          <a:noFill/>
        </p:spPr>
        <p:txBody>
          <a:bodyPr rtlCol="0">
            <a:normAutofit/>
          </a:bodyPr>
          <a:lstStyle/>
          <a:p>
            <a:pPr algn="l" eaLnBrk="1" fontAlgn="auto" hangingPunct="1">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CBC Programme Bulgaria–Turkey</a:t>
            </a:r>
          </a:p>
          <a:p>
            <a:pPr algn="l" eaLnBrk="1" fontAlgn="auto" hangingPunct="1">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4339" name="Rectangle 9"/>
          <p:cNvSpPr>
            <a:spLocks noChangeArrowheads="1"/>
          </p:cNvSpPr>
          <p:nvPr/>
        </p:nvSpPr>
        <p:spPr bwMode="auto">
          <a:xfrm>
            <a:off x="0" y="1125538"/>
            <a:ext cx="9144000" cy="574675"/>
          </a:xfrm>
          <a:prstGeom prst="rect">
            <a:avLst/>
          </a:prstGeom>
          <a:solidFill>
            <a:srgbClr val="98C222"/>
          </a:solidFill>
          <a:ln w="9525">
            <a:noFill/>
            <a:miter lim="800000"/>
            <a:headEnd/>
            <a:tailEnd/>
          </a:ln>
        </p:spPr>
        <p:txBody>
          <a:bodyPr/>
          <a:lstStyle/>
          <a:p>
            <a:endParaRPr lang="en-US" dirty="0">
              <a:latin typeface="Calibri" pitchFamily="34" charset="0"/>
            </a:endParaRPr>
          </a:p>
        </p:txBody>
      </p:sp>
      <p:sp>
        <p:nvSpPr>
          <p:cNvPr id="14340" name="Rectangle 10"/>
          <p:cNvSpPr>
            <a:spLocks noChangeArrowheads="1"/>
          </p:cNvSpPr>
          <p:nvPr/>
        </p:nvSpPr>
        <p:spPr bwMode="auto">
          <a:xfrm>
            <a:off x="-36512" y="908050"/>
            <a:ext cx="8675688" cy="360363"/>
          </a:xfrm>
          <a:prstGeom prst="rect">
            <a:avLst/>
          </a:prstGeom>
          <a:solidFill>
            <a:srgbClr val="843D8D"/>
          </a:solidFill>
          <a:ln w="38100">
            <a:solidFill>
              <a:srgbClr val="FFFFFF"/>
            </a:solidFill>
            <a:miter lim="800000"/>
            <a:headEnd/>
            <a:tailEnd/>
          </a:ln>
        </p:spPr>
        <p:txBody>
          <a:bodyPr/>
          <a:lstStyle/>
          <a:p>
            <a:endParaRPr lang="en-US" dirty="0">
              <a:latin typeface="Calibri" pitchFamily="34" charset="0"/>
            </a:endParaRPr>
          </a:p>
        </p:txBody>
      </p:sp>
      <p:pic>
        <p:nvPicPr>
          <p:cNvPr id="1434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05910" y="5981535"/>
            <a:ext cx="800358" cy="543809"/>
          </a:xfrm>
          <a:prstGeom prst="rect">
            <a:avLst/>
          </a:prstGeom>
          <a:noFill/>
          <a:ln w="9525">
            <a:noFill/>
            <a:miter lim="800000"/>
            <a:headEnd/>
            <a:tailEnd/>
          </a:ln>
        </p:spPr>
      </p:pic>
      <p:pic>
        <p:nvPicPr>
          <p:cNvPr id="14343" name="Kép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77024" y="260350"/>
            <a:ext cx="1799432" cy="557824"/>
          </a:xfrm>
          <a:prstGeom prst="rect">
            <a:avLst/>
          </a:prstGeom>
          <a:noFill/>
          <a:ln w="9525">
            <a:noFill/>
            <a:miter lim="800000"/>
            <a:headEnd/>
            <a:tailEnd/>
          </a:ln>
        </p:spPr>
      </p:pic>
      <p:pic>
        <p:nvPicPr>
          <p:cNvPr id="23554" name="Picture 2" descr="C:\Users\HristovaV\Desktop\PIM 2017\EC illustrations - free to use\reaching_for_EU.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2236032"/>
            <a:ext cx="1131903" cy="1684969"/>
          </a:xfrm>
          <a:prstGeom prst="rect">
            <a:avLst/>
          </a:prstGeom>
          <a:solidFill>
            <a:schemeClr val="bg1">
              <a:alpha val="0"/>
            </a:schemeClr>
          </a:solidFill>
          <a:ln w="38100" cap="sq">
            <a:solidFill>
              <a:schemeClr val="bg1"/>
            </a:solidFill>
            <a:prstDash val="solid"/>
            <a:miter lim="800000"/>
          </a:ln>
          <a:effectLst>
            <a:outerShdw blurRad="50800" dist="38100" dir="2700000" algn="tl" rotWithShape="0">
              <a:srgbClr val="000000">
                <a:alpha val="43000"/>
              </a:srgbClr>
            </a:outerShdw>
          </a:effectLst>
          <a:extLst/>
        </p:spPr>
      </p:pic>
      <p:pic>
        <p:nvPicPr>
          <p:cNvPr id="23561" name="Picture 9"/>
          <p:cNvPicPr>
            <a:picLocks noChangeAspect="1" noChangeArrowheads="1"/>
          </p:cNvPicPr>
          <p:nvPr/>
        </p:nvPicPr>
        <p:blipFill rotWithShape="1">
          <a:blip r:embed="rId6">
            <a:extLst>
              <a:ext uri="{28A0092B-C50C-407E-A947-70E740481C1C}">
                <a14:useLocalDpi xmlns:a14="http://schemas.microsoft.com/office/drawing/2010/main" val="0"/>
              </a:ext>
            </a:extLst>
          </a:blip>
          <a:srcRect l="4965" t="5310" r="6333" b="5990"/>
          <a:stretch/>
        </p:blipFill>
        <p:spPr bwMode="auto">
          <a:xfrm>
            <a:off x="395536" y="1175099"/>
            <a:ext cx="1512168" cy="100811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7" name="Picture 5" descr="C:\Users\HristovaV\Desktop\AIR\DSC_2443 - Copy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3267735"/>
            <a:ext cx="1387030" cy="1385401"/>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6"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5697" y="2492910"/>
            <a:ext cx="1387029" cy="720066"/>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6" name="Picture 4" descr="C:\Users\HristovaV\Desktop\PIM 2017\EC illustrations - free to use\EU_wind_power_small_siz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5697" y="548680"/>
            <a:ext cx="1387029" cy="942553"/>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5"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1511260"/>
            <a:ext cx="1387030" cy="91339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249"/>
                                          </p:stCondLst>
                                        </p:cTn>
                                        <p:tgtEl>
                                          <p:spTgt spid="14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1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1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4" name="Rectangle 2"/>
          <p:cNvSpPr>
            <a:spLocks noChangeArrowheads="1"/>
          </p:cNvSpPr>
          <p:nvPr/>
        </p:nvSpPr>
        <p:spPr bwMode="auto">
          <a:xfrm>
            <a:off x="368299" y="1412776"/>
            <a:ext cx="4563739" cy="3534259"/>
          </a:xfrm>
          <a:prstGeom prst="rect">
            <a:avLst/>
          </a:prstGeom>
          <a:noFill/>
          <a:ln w="9525">
            <a:noFill/>
            <a:miter lim="800000"/>
            <a:headEnd/>
            <a:tailEnd/>
          </a:ln>
        </p:spPr>
        <p:txBody>
          <a:bodyPr anchor="t"/>
          <a:lstStyle/>
          <a:p>
            <a:pPr marL="177800" indent="-177800" algn="just" eaLnBrk="0" hangingPunct="0">
              <a:spcBef>
                <a:spcPts val="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2.3. Project activities </a:t>
            </a:r>
          </a:p>
          <a:p>
            <a:pPr marL="177800" indent="-177800" algn="just" eaLnBrk="0" hangingPunct="0">
              <a:spcBef>
                <a:spcPts val="0"/>
              </a:spcBef>
              <a:buClr>
                <a:srgbClr val="9BBB59"/>
              </a:buClr>
              <a:buSzPct val="95000"/>
              <a:buFont typeface="Wingdings 2" pitchFamily="18" charset="2"/>
              <a:buNone/>
            </a:pPr>
            <a:endPar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177800" indent="-177800" algn="just" eaLnBrk="0" hangingPunct="0">
              <a:spcBef>
                <a:spcPts val="0"/>
              </a:spcBef>
              <a:buClr>
                <a:srgbClr val="9BBB59"/>
              </a:buClr>
              <a:buSzPct val="95000"/>
              <a:buFont typeface="Wingdings 2" pitchFamily="18" charset="2"/>
              <a:buNone/>
            </a:pP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Exact location for execution of each activity (NUTS III region), short description, responsible partner, methods and resources, results from the activity.</a:t>
            </a:r>
          </a:p>
          <a:p>
            <a:pPr marL="285750" indent="-285750" algn="just" eaLnBrk="0" hangingPunct="0">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well defined, realistic and achievable;</a:t>
            </a:r>
          </a:p>
          <a:p>
            <a:pPr marL="285750" indent="-285750" algn="just" eaLnBrk="0" hangingPunct="0">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chronologically organized;</a:t>
            </a:r>
          </a:p>
          <a:p>
            <a:pPr marL="285750" indent="-285750" algn="just" eaLnBrk="0" hangingPunct="0">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up to 15 activities;</a:t>
            </a:r>
          </a:p>
          <a:p>
            <a:pPr marL="285750" lvl="1" indent="-285750" algn="just" eaLnBrk="0" hangingPunct="0">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Concrete content of several typical activities: events, analyses/studies, works and supplies.</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937" t="19030" r="3677" b="6879"/>
          <a:stretch/>
        </p:blipFill>
        <p:spPr>
          <a:xfrm>
            <a:off x="5148064" y="1444156"/>
            <a:ext cx="3483428" cy="5081188"/>
          </a:xfrm>
          <a:prstGeom prst="rect">
            <a:avLst/>
          </a:prstGeom>
          <a:ln>
            <a:solidFill>
              <a:srgbClr val="92D050"/>
            </a:solidFill>
          </a:ln>
          <a:effectLst>
            <a:glow rad="101600">
              <a:schemeClr val="accent3">
                <a:satMod val="175000"/>
                <a:alpha val="40000"/>
              </a:schemeClr>
            </a:glow>
          </a:effectLst>
        </p:spPr>
      </p:pic>
      <p:sp>
        <p:nvSpPr>
          <p:cNvPr id="17" name="Rectangle 8"/>
          <p:cNvSpPr>
            <a:spLocks noChangeArrowheads="1"/>
          </p:cNvSpPr>
          <p:nvPr/>
        </p:nvSpPr>
        <p:spPr bwMode="auto">
          <a:xfrm>
            <a:off x="672082" y="4941168"/>
            <a:ext cx="4259958" cy="1584176"/>
          </a:xfrm>
          <a:prstGeom prst="rect">
            <a:avLst/>
          </a:prstGeom>
          <a:ln w="6350">
            <a:solidFill>
              <a:schemeClr val="accent4">
                <a:lumMod val="75000"/>
              </a:schemeClr>
            </a:solidFill>
            <a:headEnd/>
            <a:tailEnd/>
          </a:ln>
          <a:effectLst>
            <a:glow rad="1397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ct val="20000"/>
              </a:spcBef>
              <a:buClr>
                <a:schemeClr val="bg2"/>
              </a:buClr>
              <a:buSzPct val="95000"/>
            </a:pPr>
            <a:r>
              <a:rPr lang="en-GB" sz="160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Formation of the project team”, “Project team meetings”, “Project reporting”, “Preparation of tender documentation”, “Project Accounting” etc., are not to be considered as separate activities.</a:t>
            </a:r>
            <a:endParaRPr lang="en-GB" sz="1600" dirty="0">
              <a:solidFill>
                <a:srgbClr val="843D8D"/>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107504" y="522920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pic>
        <p:nvPicPr>
          <p:cNvPr id="15" name="Picture 2" descr="Image result for workshop clipart">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88755" y="3123710"/>
            <a:ext cx="667079" cy="58035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Image result for research">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27168" y="3094467"/>
            <a:ext cx="638845" cy="63884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office equipment">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76256" y="2996952"/>
            <a:ext cx="877764" cy="8338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constructio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860099" y="3038037"/>
            <a:ext cx="1029679" cy="751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4857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4" name="Rectangle 2"/>
          <p:cNvSpPr>
            <a:spLocks noChangeArrowheads="1"/>
          </p:cNvSpPr>
          <p:nvPr/>
        </p:nvSpPr>
        <p:spPr bwMode="auto">
          <a:xfrm>
            <a:off x="368300" y="1587500"/>
            <a:ext cx="4914900" cy="2434112"/>
          </a:xfrm>
          <a:prstGeom prst="rect">
            <a:avLst/>
          </a:prstGeom>
          <a:noFill/>
          <a:ln w="9525">
            <a:noFill/>
            <a:miter lim="800000"/>
            <a:headEnd/>
            <a:tailEnd/>
          </a:ln>
        </p:spPr>
        <p:txBody>
          <a:bodyPr anchor="ctr"/>
          <a:lstStyle/>
          <a:p>
            <a:pPr marL="432000" indent="-468000" algn="just" eaLnBrk="0" hangingPunct="0">
              <a:spcBef>
                <a:spcPts val="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2.4. Project activities outside the eligible border area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tick mark, description, type, place, involved actors, output  and justification how the activity/</a:t>
            </a:r>
            <a:r>
              <a:rPr lang="en-GB" sz="1600" dirty="0" err="1" smtClean="0">
                <a:solidFill>
                  <a:srgbClr val="003399"/>
                </a:solidFill>
                <a:latin typeface="Verdana" panose="020B0604030504040204" pitchFamily="34" charset="0"/>
                <a:ea typeface="Verdana" panose="020B0604030504040204" pitchFamily="34" charset="0"/>
                <a:cs typeface="Verdana" panose="020B0604030504040204" pitchFamily="34" charset="0"/>
              </a:rPr>
              <a:t>ies</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will benefit the programme area</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8"/>
          <p:cNvSpPr>
            <a:spLocks noChangeArrowheads="1"/>
          </p:cNvSpPr>
          <p:nvPr/>
        </p:nvSpPr>
        <p:spPr bwMode="auto">
          <a:xfrm>
            <a:off x="827584" y="4293095"/>
            <a:ext cx="4392488" cy="2098538"/>
          </a:xfrm>
          <a:prstGeom prst="rect">
            <a:avLst/>
          </a:prstGeom>
          <a:ln w="6350">
            <a:solidFill>
              <a:srgbClr val="92D050"/>
            </a:solidFill>
            <a:headEnd/>
            <a:tailEnd/>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marL="285750" indent="-285750" algn="just" eaLnBrk="0" hangingPunct="0">
              <a:spcBef>
                <a:spcPts val="0"/>
              </a:spcBef>
              <a:buClr>
                <a:srgbClr val="4D7620"/>
              </a:buClr>
              <a:buSzPct val="95000"/>
              <a:buFont typeface="Courier New" panose="02070309020205020404" pitchFamily="49" charset="0"/>
              <a:buChar char="o"/>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related to participation/organization of events, seminars, trainings, business trips, promotion campaign etc., </a:t>
            </a:r>
          </a:p>
          <a:p>
            <a:pPr marL="285750" indent="-285750" algn="just" eaLnBrk="0" hangingPunct="0">
              <a:spcBef>
                <a:spcPts val="0"/>
              </a:spcBef>
              <a:buClr>
                <a:srgbClr val="4D7620"/>
              </a:buClr>
              <a:buSzPct val="95000"/>
              <a:buFont typeface="Courier New" panose="02070309020205020404" pitchFamily="49" charset="0"/>
              <a:buChar char="o"/>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up to 20% of the budget of the respective partner;</a:t>
            </a:r>
          </a:p>
          <a:p>
            <a:pPr marL="285750" indent="-285750" algn="just" eaLnBrk="0" hangingPunct="0">
              <a:spcBef>
                <a:spcPts val="0"/>
              </a:spcBef>
              <a:buClr>
                <a:srgbClr val="4D7620"/>
              </a:buClr>
              <a:buSzPct val="95000"/>
              <a:buFont typeface="Courier New" panose="02070309020205020404" pitchFamily="49" charset="0"/>
              <a:buChar char="o"/>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budgeted only in BL3 and BL4.</a:t>
            </a:r>
            <a:endParaRPr lang="en-GB" sz="1600" b="1"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6091" t="17451" r="4806" b="2434"/>
          <a:stretch/>
        </p:blipFill>
        <p:spPr>
          <a:xfrm>
            <a:off x="5724128" y="1651592"/>
            <a:ext cx="2962477" cy="4740041"/>
          </a:xfrm>
          <a:prstGeom prst="rect">
            <a:avLst/>
          </a:prstGeom>
          <a:ln>
            <a:solidFill>
              <a:srgbClr val="98C222"/>
            </a:solidFill>
          </a:ln>
          <a:effectLst>
            <a:glow rad="101600">
              <a:schemeClr val="accent3">
                <a:satMod val="175000"/>
                <a:alpha val="40000"/>
              </a:schemeClr>
            </a:glow>
          </a:effectLst>
        </p:spPr>
      </p:pic>
      <p:sp>
        <p:nvSpPr>
          <p:cNvPr id="13" name="Rectangle 12"/>
          <p:cNvSpPr/>
          <p:nvPr/>
        </p:nvSpPr>
        <p:spPr>
          <a:xfrm>
            <a:off x="263007" y="486916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pic>
        <p:nvPicPr>
          <p:cNvPr id="1026" name="Picture 2" descr="Related image">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8184" y="2492896"/>
            <a:ext cx="2016785" cy="1344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7932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3" name="Rectangle 2"/>
          <p:cNvSpPr>
            <a:spLocks noChangeArrowheads="1"/>
          </p:cNvSpPr>
          <p:nvPr/>
        </p:nvSpPr>
        <p:spPr bwMode="auto">
          <a:xfrm>
            <a:off x="368300" y="1587500"/>
            <a:ext cx="4275708" cy="4533202"/>
          </a:xfrm>
          <a:prstGeom prst="rect">
            <a:avLst/>
          </a:prstGeom>
          <a:noFill/>
          <a:ln w="9525">
            <a:noFill/>
            <a:miter lim="800000"/>
            <a:headEnd/>
            <a:tailEnd/>
          </a:ln>
        </p:spPr>
        <p:txBody>
          <a:bodyPr anchor="ctr"/>
          <a:lstStyle/>
          <a:p>
            <a:pPr marL="177800" indent="-177800" algn="just" eaLnBrk="0" hangingPunct="0">
              <a:spcBef>
                <a:spcPts val="0"/>
              </a:spcBef>
              <a:buClr>
                <a:srgbClr val="9BBB59"/>
              </a:buClr>
              <a:buSzPct val="95000"/>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2.5. Communication and visibility.</a:t>
            </a:r>
          </a:p>
          <a:p>
            <a:pPr marL="177800" indent="-177800" algn="just" eaLnBrk="0" hangingPunct="0">
              <a:spcBef>
                <a:spcPts val="0"/>
              </a:spcBef>
              <a:buClr>
                <a:srgbClr val="9BBB59"/>
              </a:buClr>
              <a:buSzPct val="95000"/>
            </a:pPr>
            <a:endPar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eaLnBrk="0" hangingPunct="0">
              <a:spcBef>
                <a:spcPts val="0"/>
              </a:spcBef>
              <a:buClr>
                <a:srgbClr val="00339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communication and publicity strategy of the project, summary of the communication actions under all project activities;</a:t>
            </a:r>
          </a:p>
          <a:p>
            <a:pPr marL="342900" indent="-342900" algn="just" eaLnBrk="0" hangingPunct="0">
              <a:spcBef>
                <a:spcPts val="0"/>
              </a:spcBef>
              <a:buClr>
                <a:srgbClr val="00339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Communication and visualization tools; </a:t>
            </a:r>
          </a:p>
          <a:p>
            <a:pPr marL="342900" indent="-342900" algn="just" eaLnBrk="0" hangingPunct="0">
              <a:spcBef>
                <a:spcPts val="0"/>
              </a:spcBef>
              <a:buClr>
                <a:srgbClr val="00339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Target audience, estimated number of people to be reached. </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560" t="18503" r="4053" b="2857"/>
          <a:stretch/>
        </p:blipFill>
        <p:spPr>
          <a:xfrm>
            <a:off x="5107278" y="1287543"/>
            <a:ext cx="3569178" cy="5525833"/>
          </a:xfrm>
          <a:prstGeom prst="rect">
            <a:avLst/>
          </a:prstGeom>
          <a:ln>
            <a:solidFill>
              <a:srgbClr val="98C222"/>
            </a:solidFill>
          </a:ln>
          <a:effectLst>
            <a:glow rad="101600">
              <a:schemeClr val="accent3">
                <a:satMod val="175000"/>
                <a:alpha val="40000"/>
              </a:schemeClr>
            </a:glow>
          </a:effectLst>
        </p:spPr>
      </p:pic>
      <p:pic>
        <p:nvPicPr>
          <p:cNvPr id="10" name="Picture 4" descr="Image result for press release">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99680" y="2348880"/>
            <a:ext cx="1784373" cy="1189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311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3" name="Rectangle 2"/>
          <p:cNvSpPr>
            <a:spLocks noChangeArrowheads="1"/>
          </p:cNvSpPr>
          <p:nvPr/>
        </p:nvSpPr>
        <p:spPr bwMode="auto">
          <a:xfrm>
            <a:off x="368300" y="1587499"/>
            <a:ext cx="4275708" cy="2364061"/>
          </a:xfrm>
          <a:prstGeom prst="rect">
            <a:avLst/>
          </a:prstGeom>
          <a:noFill/>
          <a:ln w="9525">
            <a:noFill/>
            <a:miter lim="800000"/>
            <a:headEnd/>
            <a:tailEnd/>
          </a:ln>
        </p:spPr>
        <p:txBody>
          <a:bodyPr anchor="ctr"/>
          <a:lstStyle/>
          <a:p>
            <a:pPr marL="177800" indent="-177800" algn="just" eaLnBrk="0" hangingPunct="0">
              <a:lnSpc>
                <a:spcPct val="150000"/>
              </a:lnSpc>
              <a:spcBef>
                <a:spcPts val="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2.6. Duration and action plan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all activities described in section 2.3 will automatically be filled in the table; add in which trimester they are going to be implemented.</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560" t="18504" r="3300" b="10750"/>
          <a:stretch/>
        </p:blipFill>
        <p:spPr>
          <a:xfrm>
            <a:off x="4775359" y="1525701"/>
            <a:ext cx="3512457" cy="4851720"/>
          </a:xfrm>
          <a:prstGeom prst="rect">
            <a:avLst/>
          </a:prstGeom>
          <a:ln>
            <a:solidFill>
              <a:srgbClr val="98C222"/>
            </a:solidFill>
          </a:ln>
          <a:effectLst>
            <a:glow rad="101600">
              <a:schemeClr val="accent3">
                <a:satMod val="175000"/>
                <a:alpha val="40000"/>
              </a:schemeClr>
            </a:glow>
          </a:effectLst>
        </p:spPr>
      </p:pic>
      <p:sp>
        <p:nvSpPr>
          <p:cNvPr id="10" name="Rectangle 2"/>
          <p:cNvSpPr>
            <a:spLocks noChangeArrowheads="1"/>
          </p:cNvSpPr>
          <p:nvPr/>
        </p:nvSpPr>
        <p:spPr bwMode="auto">
          <a:xfrm>
            <a:off x="368300" y="4077072"/>
            <a:ext cx="4275708" cy="2362911"/>
          </a:xfrm>
          <a:prstGeom prst="rect">
            <a:avLst/>
          </a:prstGeom>
          <a:noFill/>
          <a:ln w="9525">
            <a:noFill/>
            <a:miter lim="800000"/>
            <a:headEnd/>
            <a:tailEnd/>
          </a:ln>
        </p:spPr>
        <p:txBody>
          <a:bodyPr anchor="ctr"/>
          <a:lstStyle/>
          <a:p>
            <a:pPr marL="177800" indent="-177800" algn="just" eaLnBrk="0" hangingPunct="0">
              <a:lnSpc>
                <a:spcPct val="150000"/>
              </a:lnSpc>
              <a:spcBef>
                <a:spcPts val="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3. Management of the project.</a:t>
            </a:r>
          </a:p>
          <a:p>
            <a:pPr marL="342900" indent="-342900" algn="just" eaLnBrk="0" hangingPunct="0">
              <a:lnSpc>
                <a:spcPct val="150000"/>
              </a:lnSpc>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Overall plan for management of the project;</a:t>
            </a:r>
          </a:p>
          <a:p>
            <a:pPr marL="342900" indent="-342900" algn="just" eaLnBrk="0" hangingPunct="0">
              <a:lnSpc>
                <a:spcPct val="150000"/>
              </a:lnSpc>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Structure of the project team;</a:t>
            </a:r>
          </a:p>
          <a:p>
            <a:pPr marL="342900" indent="-342900" algn="just" eaLnBrk="0" hangingPunct="0">
              <a:lnSpc>
                <a:spcPct val="150000"/>
              </a:lnSpc>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Responsibilities of each team member;</a:t>
            </a:r>
          </a:p>
          <a:p>
            <a:pPr marL="342900" indent="-342900" algn="just" eaLnBrk="0" hangingPunct="0">
              <a:lnSpc>
                <a:spcPct val="150000"/>
              </a:lnSpc>
              <a:spcBef>
                <a:spcPts val="0"/>
              </a:spcBef>
              <a:buClr>
                <a:srgbClr val="9BBB59"/>
              </a:buClr>
              <a:buSzPct val="95000"/>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 CVs are attached.</a:t>
            </a:r>
          </a:p>
          <a:p>
            <a:pPr marL="342900" indent="-342900" algn="just" eaLnBrk="0" hangingPunct="0">
              <a:lnSpc>
                <a:spcPct val="150000"/>
              </a:lnSpc>
              <a:spcBef>
                <a:spcPts val="0"/>
              </a:spcBef>
              <a:buClr>
                <a:srgbClr val="9BBB59"/>
              </a:buClr>
              <a:buSzPct val="95000"/>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1" name="Picture 10" descr="Microsoft Excel - AF2_TR_151217-v4.1"/>
          <p:cNvPicPr>
            <a:picLocks noChangeAspect="1"/>
          </p:cNvPicPr>
          <p:nvPr/>
        </p:nvPicPr>
        <p:blipFill rotWithShape="1">
          <a:blip r:embed="rId6">
            <a:extLst>
              <a:ext uri="{28A0092B-C50C-407E-A947-70E740481C1C}">
                <a14:useLocalDpi xmlns:a14="http://schemas.microsoft.com/office/drawing/2010/main" val="0"/>
              </a:ext>
            </a:extLst>
          </a:blip>
          <a:srcRect l="5936" t="17451" r="4430" b="43793"/>
          <a:stretch/>
        </p:blipFill>
        <p:spPr>
          <a:xfrm>
            <a:off x="5436096" y="4011561"/>
            <a:ext cx="3454400" cy="2657799"/>
          </a:xfrm>
          <a:prstGeom prst="rect">
            <a:avLst/>
          </a:prstGeom>
          <a:ln>
            <a:solidFill>
              <a:srgbClr val="98C222"/>
            </a:solidFill>
          </a:ln>
          <a:effectLst>
            <a:glow rad="101600">
              <a:schemeClr val="accent3">
                <a:satMod val="175000"/>
                <a:alpha val="40000"/>
              </a:schemeClr>
            </a:glow>
          </a:effectLst>
        </p:spPr>
      </p:pic>
      <p:pic>
        <p:nvPicPr>
          <p:cNvPr id="2050" name="Picture 2" descr="Related imag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45460" y="4913765"/>
            <a:ext cx="2170956" cy="152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006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bg-BG" sz="2000" b="1" cap="small" dirty="0" smtClean="0">
              <a:solidFill>
                <a:srgbClr val="003399"/>
              </a:solidFill>
              <a:latin typeface="Verdana"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297" t="22495" r="5032" b="26500"/>
          <a:stretch/>
        </p:blipFill>
        <p:spPr>
          <a:xfrm>
            <a:off x="3924490" y="1484784"/>
            <a:ext cx="3455822" cy="3497944"/>
          </a:xfrm>
          <a:prstGeom prst="rect">
            <a:avLst/>
          </a:prstGeom>
          <a:ln>
            <a:solidFill>
              <a:srgbClr val="98C222"/>
            </a:solidFill>
          </a:ln>
          <a:effectLst>
            <a:glow rad="101600">
              <a:schemeClr val="accent3">
                <a:satMod val="175000"/>
                <a:alpha val="40000"/>
              </a:schemeClr>
            </a:glow>
          </a:effectLst>
        </p:spPr>
      </p:pic>
      <p:pic>
        <p:nvPicPr>
          <p:cNvPr id="5" name="Picture 4" descr="Microsoft Excel - AF2_TR_151217-v4.1"/>
          <p:cNvPicPr>
            <a:picLocks noChangeAspect="1"/>
          </p:cNvPicPr>
          <p:nvPr/>
        </p:nvPicPr>
        <p:blipFill rotWithShape="1">
          <a:blip r:embed="rId6">
            <a:extLst>
              <a:ext uri="{28A0092B-C50C-407E-A947-70E740481C1C}">
                <a14:useLocalDpi xmlns:a14="http://schemas.microsoft.com/office/drawing/2010/main" val="0"/>
              </a:ext>
            </a:extLst>
          </a:blip>
          <a:srcRect l="5560" t="18500" r="4053" b="32063"/>
          <a:stretch/>
        </p:blipFill>
        <p:spPr>
          <a:xfrm>
            <a:off x="5409050" y="3140968"/>
            <a:ext cx="3483429" cy="3390326"/>
          </a:xfrm>
          <a:prstGeom prst="rect">
            <a:avLst/>
          </a:prstGeom>
          <a:ln>
            <a:solidFill>
              <a:srgbClr val="98C222"/>
            </a:solidFill>
          </a:ln>
          <a:effectLst>
            <a:glow rad="101600">
              <a:schemeClr val="accent3">
                <a:satMod val="175000"/>
                <a:alpha val="40000"/>
              </a:schemeClr>
            </a:glow>
          </a:effectLst>
        </p:spPr>
      </p:pic>
      <p:sp>
        <p:nvSpPr>
          <p:cNvPr id="13" name="Rectangle 2"/>
          <p:cNvSpPr>
            <a:spLocks noChangeArrowheads="1"/>
          </p:cNvSpPr>
          <p:nvPr/>
        </p:nvSpPr>
        <p:spPr bwMode="auto">
          <a:xfrm>
            <a:off x="251520" y="1484784"/>
            <a:ext cx="3568687" cy="3600400"/>
          </a:xfrm>
          <a:prstGeom prst="rect">
            <a:avLst/>
          </a:prstGeom>
          <a:noFill/>
          <a:ln w="9525">
            <a:noFill/>
            <a:miter lim="800000"/>
            <a:headEnd/>
            <a:tailEnd/>
          </a:ln>
        </p:spPr>
        <p:txBody>
          <a:bodyPr anchor="ctr"/>
          <a:lstStyle/>
          <a:p>
            <a:pPr marL="273050" indent="-273050" algn="just" eaLnBrk="0" hangingPunct="0">
              <a:spcBef>
                <a:spcPct val="20000"/>
              </a:spcBef>
              <a:buClr>
                <a:srgbClr val="9BBB59"/>
              </a:buClr>
              <a:buSzPct val="95000"/>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 Project Monitoring </a:t>
            </a:r>
          </a:p>
          <a:p>
            <a:pPr marL="444500" indent="-444500" algn="just" eaLnBrk="0" hangingPunct="0">
              <a:spcBef>
                <a:spcPts val="1200"/>
              </a:spcBef>
              <a:spcAft>
                <a:spcPts val="600"/>
              </a:spcAft>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4.1. Expected outputs –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 which of the Programme indicators the project contributes as a result of the activities that are to be implemented. </a:t>
            </a:r>
          </a:p>
          <a:p>
            <a:pPr marL="444500" indent="-444500" algn="just" eaLnBrk="0" hangingPunct="0">
              <a:spcBef>
                <a:spcPts val="1200"/>
              </a:spcBef>
              <a:spcAft>
                <a:spcPts val="600"/>
              </a:spcAft>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4.2. Multiplier effect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possibilities for multiplying the project results in the eligible area and among the target groups or further development of the project idea. </a:t>
            </a:r>
            <a:endParaRPr lang="en-GB" sz="16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2"/>
          <p:cNvSpPr>
            <a:spLocks noChangeArrowheads="1"/>
          </p:cNvSpPr>
          <p:nvPr/>
        </p:nvSpPr>
        <p:spPr bwMode="auto">
          <a:xfrm>
            <a:off x="348907" y="5204229"/>
            <a:ext cx="4799158" cy="1465131"/>
          </a:xfrm>
          <a:prstGeom prst="rect">
            <a:avLst/>
          </a:prstGeom>
          <a:noFill/>
          <a:ln w="9525">
            <a:noFill/>
            <a:miter lim="800000"/>
            <a:headEnd/>
            <a:tailEnd/>
          </a:ln>
        </p:spPr>
        <p:txBody>
          <a:bodyPr anchor="ctr"/>
          <a:lstStyle/>
          <a:p>
            <a:pPr marL="444500" indent="-444500" algn="just" eaLnBrk="0" hangingPunct="0">
              <a:spcBef>
                <a:spcPct val="200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4.3. Sustainability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conditions for continuation of project activities, management and maintenance of the assets, necessary follow-up activities, expenses and responsible partners. </a:t>
            </a:r>
            <a:endPar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p:cNvSpPr/>
          <p:nvPr/>
        </p:nvSpPr>
        <p:spPr>
          <a:xfrm>
            <a:off x="5020767" y="2658398"/>
            <a:ext cx="3871713" cy="338554"/>
          </a:xfrm>
          <a:prstGeom prst="rect">
            <a:avLst/>
          </a:prstGeom>
          <a:ln>
            <a:solidFill>
              <a:srgbClr val="92D050"/>
            </a:solidFill>
          </a:ln>
          <a:effectLst>
            <a:glow rad="101600">
              <a:schemeClr val="accent3">
                <a:satMod val="175000"/>
                <a:alpha val="40000"/>
              </a:schemeClr>
            </a:glow>
          </a:effectLst>
        </p:spPr>
        <p:txBody>
          <a:bodyPr wrap="square">
            <a:spAutoFit/>
          </a:bodyPr>
          <a:lstStyle/>
          <a:p>
            <a:pPr algn="ctr"/>
            <a:r>
              <a:rPr lang="en-US"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Details </a:t>
            </a:r>
            <a:r>
              <a:rPr lang="en-US" sz="1600" b="1" dirty="0">
                <a:solidFill>
                  <a:srgbClr val="003399"/>
                </a:solidFill>
                <a:latin typeface="Verdana" panose="020B0604030504040204" pitchFamily="34" charset="0"/>
                <a:ea typeface="Verdana" panose="020B0604030504040204" pitchFamily="34" charset="0"/>
                <a:cs typeface="Verdana" panose="020B0604030504040204" pitchFamily="34" charset="0"/>
              </a:rPr>
              <a:t>in Attachment 1</a:t>
            </a:r>
            <a:endParaRPr lang="bg-BG" sz="16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61281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8" name="Rectangle 2"/>
          <p:cNvSpPr>
            <a:spLocks noChangeArrowheads="1"/>
          </p:cNvSpPr>
          <p:nvPr/>
        </p:nvSpPr>
        <p:spPr bwMode="auto">
          <a:xfrm>
            <a:off x="457200" y="1340768"/>
            <a:ext cx="4330824" cy="5176555"/>
          </a:xfrm>
          <a:prstGeom prst="rect">
            <a:avLst/>
          </a:prstGeom>
          <a:noFill/>
          <a:ln w="9525">
            <a:noFill/>
            <a:miter lim="800000"/>
            <a:headEnd/>
            <a:tailEnd/>
          </a:ln>
        </p:spPr>
        <p:txBody>
          <a:bodyPr anchor="ctr"/>
          <a:lstStyle/>
          <a:p>
            <a:pPr marL="273050" indent="-273050" algn="just" eaLnBrk="0" hangingPunct="0">
              <a:lnSpc>
                <a:spcPct val="150000"/>
              </a:lnSpc>
              <a:spcBef>
                <a:spcPts val="12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5. Project coherence:</a:t>
            </a:r>
          </a:p>
          <a:p>
            <a:pPr marL="444500" indent="-444500" algn="just" eaLnBrk="0" hangingPunct="0">
              <a:spcBef>
                <a:spcPts val="1200"/>
              </a:spcBef>
              <a:spcAft>
                <a:spcPts val="600"/>
              </a:spcAft>
              <a:buClr>
                <a:srgbClr val="9BBB59"/>
              </a:buClr>
              <a:buSzPct val="95000"/>
            </a:pP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5.1.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Other programmes/strategies -</a:t>
            </a: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coherence with the larger European Union strategies concerning the Programme, potential synergy with other initiatives/ programmes/ strategies at national or regional level.</a:t>
            </a:r>
          </a:p>
          <a:p>
            <a:pPr marL="444500" indent="-444500" algn="just" eaLnBrk="0" hangingPunct="0">
              <a:spcBef>
                <a:spcPts val="1200"/>
              </a:spcBef>
              <a:spcAft>
                <a:spcPts val="600"/>
              </a:spcAft>
              <a:buClr>
                <a:srgbClr val="9BBB59"/>
              </a:buClr>
              <a:buSzPct val="95000"/>
              <a:buFont typeface="Wingdings 2" pitchFamily="18" charset="2"/>
              <a:buNone/>
            </a:pP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5.2.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Horizontal principles –</a:t>
            </a:r>
            <a:r>
              <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contribution to one or more of the horizontal principles – sustainable development, equal opportunities and non-discrimination and equality between men and women.</a:t>
            </a:r>
          </a:p>
          <a:p>
            <a:pPr marL="444500" indent="-444500" algn="just" eaLnBrk="0" hangingPunct="0">
              <a:spcBef>
                <a:spcPts val="1200"/>
              </a:spcBef>
              <a:buClr>
                <a:srgbClr val="9BBB59"/>
              </a:buClr>
              <a:buSzPct val="95000"/>
              <a:buFont typeface="Wingdings 2" pitchFamily="18" charset="2"/>
              <a:buNone/>
            </a:pP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coherence with the horizontal principles should be evident from the description of the project activities as well.</a:t>
            </a:r>
            <a:endParaRPr lang="en-GB" sz="16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603" t="19970" r="3722" b="5608"/>
          <a:stretch/>
        </p:blipFill>
        <p:spPr>
          <a:xfrm>
            <a:off x="5196340" y="1493515"/>
            <a:ext cx="3497944" cy="5103837"/>
          </a:xfrm>
          <a:prstGeom prst="rect">
            <a:avLst/>
          </a:prstGeom>
          <a:ln>
            <a:solidFill>
              <a:srgbClr val="92D050"/>
            </a:solidFill>
          </a:ln>
          <a:effectLst>
            <a:glow rad="101600">
              <a:schemeClr val="accent3">
                <a:satMod val="175000"/>
                <a:alpha val="40000"/>
              </a:schemeClr>
            </a:glow>
          </a:effectLst>
        </p:spPr>
      </p:pic>
    </p:spTree>
    <p:extLst>
      <p:ext uri="{BB962C8B-B14F-4D97-AF65-F5344CB8AC3E}">
        <p14:creationId xmlns:p14="http://schemas.microsoft.com/office/powerpoint/2010/main" val="2119517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budget clipart euro">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7961"/>
          <a:stretch/>
        </p:blipFill>
        <p:spPr bwMode="auto">
          <a:xfrm>
            <a:off x="6337300" y="1368219"/>
            <a:ext cx="2590800" cy="1700741"/>
          </a:xfrm>
          <a:prstGeom prst="rect">
            <a:avLst/>
          </a:prstGeom>
          <a:noFill/>
          <a:extLst>
            <a:ext uri="{909E8E84-426E-40DD-AFC4-6F175D3DCCD1}">
              <a14:hiddenFill xmlns:a14="http://schemas.microsoft.com/office/drawing/2010/main">
                <a:solidFill>
                  <a:srgbClr val="FFFFFF"/>
                </a:solidFill>
              </a14:hiddenFill>
            </a:ext>
          </a:extLst>
        </p:spPr>
      </p:pic>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228600" y="1584243"/>
            <a:ext cx="8699500" cy="5229133"/>
          </a:xfrm>
          <a:prstGeom prst="rect">
            <a:avLst/>
          </a:prstGeom>
          <a:noFill/>
          <a:ln w="9525">
            <a:noFill/>
            <a:miter lim="800000"/>
            <a:headEnd/>
            <a:tailEnd/>
          </a:ln>
        </p:spPr>
        <p:txBody>
          <a:bodyPr anchor="ctr"/>
          <a:lstStyle/>
          <a:p>
            <a:pPr algn="just" eaLnBrk="0" hangingPunct="0">
              <a:lnSpc>
                <a:spcPts val="2300"/>
              </a:lnSpc>
              <a:spcBef>
                <a:spcPts val="600"/>
              </a:spcBef>
              <a:spcAft>
                <a:spcPts val="0"/>
              </a:spcAft>
              <a:buClr>
                <a:srgbClr val="9BBB59"/>
              </a:buClr>
              <a:buSzPct val="95000"/>
              <a:buFont typeface="Wingdings 2" pitchFamily="18" charset="2"/>
              <a:buNone/>
            </a:pPr>
            <a:r>
              <a:rPr lang="en-GB" sz="1600" b="1" u="sng"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 3. BUDGET </a:t>
            </a:r>
          </a:p>
          <a:p>
            <a:pPr>
              <a:lnSpc>
                <a:spcPts val="2300"/>
              </a:lnSpc>
              <a:spcBef>
                <a:spcPts val="600"/>
              </a:spcBef>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1: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Total budget per project partners;</a:t>
            </a:r>
          </a:p>
          <a:p>
            <a:pPr indent="-1222375" algn="just" defTabSz="215900" eaLnBrk="0" hangingPunct="0">
              <a:lnSpc>
                <a:spcPts val="2300"/>
              </a:lnSpc>
              <a:spcBef>
                <a:spcPts val="600"/>
              </a:spcBef>
              <a:spcAft>
                <a:spcPts val="0"/>
              </a:spcAft>
              <a:buClr>
                <a:srgbClr val="9BBB59"/>
              </a:buClr>
              <a:buSzPct val="95000"/>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2: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Detailed breakdown of budget lines </a:t>
            </a:r>
          </a:p>
          <a:p>
            <a:pPr indent="-1222375" algn="just" defTabSz="215900" eaLnBrk="0" hangingPunct="0">
              <a:lnSpc>
                <a:spcPts val="2300"/>
              </a:lnSpc>
              <a:spcBef>
                <a:spcPts val="600"/>
              </a:spcBef>
              <a:spcAft>
                <a:spcPts val="0"/>
              </a:spcAft>
              <a:buClr>
                <a:srgbClr val="9BBB59"/>
              </a:buClr>
              <a:buSzPct val="95000"/>
              <a:tabLst>
                <a:tab pos="1257300" algn="l"/>
              </a:tabLst>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per partner (separate sheets for PP1, PP2, PP3 etc.)</a:t>
            </a:r>
          </a:p>
          <a:p>
            <a:pPr indent="-1222375" algn="just" defTabSz="215900" eaLnBrk="0" hangingPunct="0">
              <a:lnSpc>
                <a:spcPts val="2300"/>
              </a:lnSpc>
              <a:spcBef>
                <a:spcPts val="600"/>
              </a:spcBef>
              <a:spcAft>
                <a:spcPts val="0"/>
              </a:spcAft>
              <a:buClr>
                <a:srgbClr val="9BBB59"/>
              </a:buClr>
              <a:buSzPct val="95000"/>
              <a:buFont typeface="Wingdings 2" pitchFamily="18" charset="2"/>
              <a:buNone/>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figures in the column “Unit rate” should include the eligible VAT;</a:t>
            </a:r>
          </a:p>
          <a:p>
            <a:pPr indent="-1222375" algn="just" defTabSz="215900" eaLnBrk="0" hangingPunct="0">
              <a:lnSpc>
                <a:spcPts val="2300"/>
              </a:lnSpc>
              <a:spcBef>
                <a:spcPts val="600"/>
              </a:spcBef>
              <a:spcAft>
                <a:spcPts val="0"/>
              </a:spcAft>
              <a:buClr>
                <a:srgbClr val="9BBB59"/>
              </a:buClr>
              <a:buSzPct val="95000"/>
              <a:buFont typeface="Wingdings 2" pitchFamily="18" charset="2"/>
              <a:buNone/>
              <a:tabLst>
                <a:tab pos="1257300" algn="l"/>
              </a:tabLst>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expenses for activities outside border area should be budgeted only in BL3 and BL4 in the budget of the respective partner;</a:t>
            </a:r>
          </a:p>
          <a:p>
            <a:pPr indent="-1222375" algn="just" defTabSz="215900" eaLnBrk="0" hangingPunct="0">
              <a:lnSpc>
                <a:spcPts val="2300"/>
              </a:lnSpc>
              <a:spcBef>
                <a:spcPts val="600"/>
              </a:spcBef>
              <a:spcAft>
                <a:spcPts val="0"/>
              </a:spcAft>
              <a:buClr>
                <a:srgbClr val="9BBB59"/>
              </a:buClr>
              <a:buSzPct val="95000"/>
              <a:buFont typeface="Wingdings 2" pitchFamily="18" charset="2"/>
              <a:buNone/>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rounding to the second decimal place. (10x2.25, and not 10x2.256).</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indent="-1222375" algn="just" defTabSz="215900" eaLnBrk="0" hangingPunct="0">
              <a:lnSpc>
                <a:spcPts val="2300"/>
              </a:lnSpc>
              <a:spcBef>
                <a:spcPts val="600"/>
              </a:spcBef>
              <a:spcAft>
                <a:spcPts val="0"/>
              </a:spcAft>
              <a:buClr>
                <a:srgbClr val="9BBB59"/>
              </a:buClr>
              <a:buSzPct val="95000"/>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2 total:</a:t>
            </a:r>
            <a:r>
              <a:rPr lang="en-GB" sz="1600" dirty="0" smtClean="0"/>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Detailed breakdown of budget lines – total;</a:t>
            </a:r>
          </a:p>
          <a:p>
            <a:pPr indent="-1222375" algn="just" defTabSz="215900" eaLnBrk="0" hangingPunct="0">
              <a:lnSpc>
                <a:spcPts val="2300"/>
              </a:lnSpc>
              <a:spcBef>
                <a:spcPts val="600"/>
              </a:spcBef>
              <a:spcAft>
                <a:spcPts val="0"/>
              </a:spcAft>
              <a:buClr>
                <a:srgbClr val="9BBB59"/>
              </a:buClr>
              <a:buSzPct val="95000"/>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3: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Summary breakdown of budget lines – error messages;</a:t>
            </a:r>
          </a:p>
          <a:p>
            <a:pPr>
              <a:lnSpc>
                <a:spcPts val="2300"/>
              </a:lnSpc>
              <a:spcBef>
                <a:spcPts val="600"/>
              </a:spcBef>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4: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Summary breakdown of budget lines per project partners;</a:t>
            </a:r>
          </a:p>
          <a:p>
            <a:pPr indent="-1222375" algn="just" defTabSz="215900" eaLnBrk="0" hangingPunct="0">
              <a:lnSpc>
                <a:spcPts val="2300"/>
              </a:lnSpc>
              <a:spcBef>
                <a:spcPts val="600"/>
              </a:spcBef>
              <a:spcAft>
                <a:spcPts val="0"/>
              </a:spcAft>
              <a:buClr>
                <a:srgbClr val="9BBB59"/>
              </a:buClr>
              <a:buSzPct val="95000"/>
              <a:tabLst>
                <a:tab pos="1257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Table 5: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sources/partners’ contribution – not compulsory, if own contribution is envisaged, this is the table where it should be written!</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98659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1" name="Rectangle 2"/>
          <p:cNvSpPr>
            <a:spLocks noChangeArrowheads="1"/>
          </p:cNvSpPr>
          <p:nvPr/>
        </p:nvSpPr>
        <p:spPr bwMode="auto">
          <a:xfrm>
            <a:off x="107504" y="1451344"/>
            <a:ext cx="3528392" cy="5001992"/>
          </a:xfrm>
          <a:prstGeom prst="rect">
            <a:avLst/>
          </a:prstGeom>
          <a:noFill/>
          <a:ln w="9525">
            <a:noFill/>
            <a:miter lim="800000"/>
            <a:headEnd/>
            <a:tailEnd/>
          </a:ln>
        </p:spPr>
        <p:txBody>
          <a:bodyPr anchor="ctr"/>
          <a:lstStyle/>
          <a:p>
            <a:pPr marL="342900" lvl="1" indent="-342900" algn="just">
              <a:buClr>
                <a:srgbClr val="0563C1"/>
              </a:buClr>
              <a:buFont typeface="Wingdings" panose="05000000000000000000" pitchFamily="2" charset="2"/>
              <a:buChar char="ü"/>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Partnership and co-financing statement</a:t>
            </a:r>
            <a:r>
              <a:rPr lang="en-GB" sz="1600" b="1" dirty="0" smtClean="0"/>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automatically filled; date and stamp and signature of the legal representative of each partner; </a:t>
            </a:r>
          </a:p>
          <a:p>
            <a:pPr marL="342900" indent="-342900" algn="just">
              <a:lnSpc>
                <a:spcPct val="150000"/>
              </a:lnSpc>
              <a:buFont typeface="Wingdings" panose="05000000000000000000" pitchFamily="2" charset="2"/>
              <a:buChar char="ü"/>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Font typeface="Wingdings" panose="05000000000000000000" pitchFamily="2" charset="2"/>
              <a:buChar char="ü"/>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summary -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should be filled in English, Turkish and Bulgarian; no more than 2 pages per language; in case of inconsistency between the three versions, the English version shall prevail.</a:t>
            </a:r>
            <a:endParaRPr lang="en-GB" sz="1600" i="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3" name="Picture 12"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5060" t="19635" r="6061" b="10579"/>
          <a:stretch/>
        </p:blipFill>
        <p:spPr>
          <a:xfrm>
            <a:off x="3735671" y="1451344"/>
            <a:ext cx="3932673" cy="4785968"/>
          </a:xfrm>
          <a:prstGeom prst="rect">
            <a:avLst/>
          </a:prstGeom>
          <a:ln>
            <a:solidFill>
              <a:srgbClr val="92D050"/>
            </a:solidFill>
          </a:ln>
          <a:effectLst>
            <a:glow rad="101600">
              <a:schemeClr val="accent3">
                <a:satMod val="175000"/>
                <a:alpha val="40000"/>
              </a:schemeClr>
            </a:glow>
          </a:effectLst>
        </p:spPr>
      </p:pic>
      <p:pic>
        <p:nvPicPr>
          <p:cNvPr id="14" name="Picture 13" descr="Microsoft Excel - AF2_TR_151217-v4.1"/>
          <p:cNvPicPr>
            <a:picLocks noChangeAspect="1"/>
          </p:cNvPicPr>
          <p:nvPr/>
        </p:nvPicPr>
        <p:blipFill rotWithShape="1">
          <a:blip r:embed="rId6">
            <a:extLst>
              <a:ext uri="{28A0092B-C50C-407E-A947-70E740481C1C}">
                <a14:useLocalDpi xmlns:a14="http://schemas.microsoft.com/office/drawing/2010/main" val="0"/>
              </a:ext>
            </a:extLst>
          </a:blip>
          <a:srcRect l="6059" t="18501" r="3421" b="6191"/>
          <a:stretch/>
        </p:blipFill>
        <p:spPr>
          <a:xfrm>
            <a:off x="5617420" y="2492896"/>
            <a:ext cx="3279285" cy="4228543"/>
          </a:xfrm>
          <a:prstGeom prst="rect">
            <a:avLst/>
          </a:prstGeom>
          <a:ln>
            <a:solidFill>
              <a:srgbClr val="92D050"/>
            </a:solidFill>
          </a:ln>
          <a:effectLst>
            <a:glow rad="101600">
              <a:schemeClr val="accent3">
                <a:satMod val="175000"/>
                <a:alpha val="40000"/>
              </a:schemeClr>
            </a:glow>
          </a:effectLst>
        </p:spPr>
      </p:pic>
    </p:spTree>
    <p:extLst>
      <p:ext uri="{BB962C8B-B14F-4D97-AF65-F5344CB8AC3E}">
        <p14:creationId xmlns:p14="http://schemas.microsoft.com/office/powerpoint/2010/main" val="959880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en-US" sz="2000" b="1" cap="small" dirty="0" smtClean="0">
                <a:solidFill>
                  <a:srgbClr val="003399"/>
                </a:solidFill>
                <a:latin typeface="Verdana" pitchFamily="34" charset="0"/>
              </a:rPr>
              <a:t>Annexes</a:t>
            </a:r>
          </a:p>
        </p:txBody>
      </p:sp>
      <p:sp>
        <p:nvSpPr>
          <p:cNvPr id="9" name="Rectangle 2"/>
          <p:cNvSpPr>
            <a:spLocks noChangeArrowheads="1"/>
          </p:cNvSpPr>
          <p:nvPr/>
        </p:nvSpPr>
        <p:spPr bwMode="auto">
          <a:xfrm>
            <a:off x="518318" y="1421343"/>
            <a:ext cx="8107363" cy="4730261"/>
          </a:xfrm>
          <a:prstGeom prst="rect">
            <a:avLst/>
          </a:prstGeom>
          <a:noFill/>
          <a:ln w="9525">
            <a:noFill/>
            <a:miter lim="800000"/>
            <a:headEnd/>
            <a:tailEnd/>
          </a:ln>
        </p:spPr>
        <p:txBody>
          <a:bodyPr anchor="ctr"/>
          <a:lstStyle/>
          <a:p>
            <a:pPr marL="0" lvl="1" indent="-495300" algn="ctr">
              <a:lnSpc>
                <a:spcPct val="1500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Annexes А: (templates)</a:t>
            </a:r>
          </a:p>
          <a:p>
            <a:pPr marL="1298575" lvl="1" indent="-495300" algn="just">
              <a:lnSpc>
                <a:spcPct val="150000"/>
              </a:lnSpc>
            </a:pPr>
            <a:endParaRPr lang="en-GB" sz="1600" b="1"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indent="-495300" algn="just">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А1. Log frame Matrix;</a:t>
            </a:r>
          </a:p>
          <a:p>
            <a:pPr>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A2. Project Partnership Agreement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signed, dated and stamped by all partners;</a:t>
            </a:r>
          </a:p>
          <a:p>
            <a:pPr>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A3. Declaration of eligibility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signed, dated and stamped by the Lead partner; </a:t>
            </a:r>
          </a:p>
          <a:p>
            <a:pPr>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A4. Sworn Statement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signed, dated, stamped and provided by each partner; </a:t>
            </a:r>
          </a:p>
          <a:p>
            <a:pPr>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A5. Declaration of Commitment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signed, dated, stamped and provided by each partner; </a:t>
            </a:r>
          </a:p>
          <a:p>
            <a:pPr>
              <a:lnSpc>
                <a:spcPts val="24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A6. Declaration of e-mail address of the Lead Partner</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signed, dated and stamped by the Lead partner.</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0309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en-US" sz="2000" b="1" cap="small" dirty="0">
                <a:solidFill>
                  <a:srgbClr val="003399"/>
                </a:solidFill>
                <a:latin typeface="Verdana" pitchFamily="34" charset="0"/>
              </a:rPr>
              <a:t>Annexes</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251521" y="1495425"/>
            <a:ext cx="6192688" cy="4885903"/>
          </a:xfrm>
          <a:prstGeom prst="rect">
            <a:avLst/>
          </a:prstGeom>
          <a:noFill/>
          <a:ln w="9525">
            <a:noFill/>
            <a:miter lim="800000"/>
            <a:headEnd/>
            <a:tailEnd/>
          </a:ln>
        </p:spPr>
        <p:txBody>
          <a:bodyPr anchor="ctr"/>
          <a:lstStyle/>
          <a:p>
            <a:pPr marL="1298575" lvl="1" indent="-1031875" algn="just">
              <a:lnSpc>
                <a:spcPts val="22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Annexes B:</a:t>
            </a:r>
          </a:p>
          <a:p>
            <a:pPr marL="1298575" lvl="1" indent="-1031875" algn="just">
              <a:lnSpc>
                <a:spcPts val="2200"/>
              </a:lnSpc>
            </a:pPr>
            <a:endPar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812800" lvl="1" indent="-546100" algn="just">
              <a:lnSpc>
                <a:spcPts val="2200"/>
              </a:lnSpc>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B1. Document indicating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legal status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each project partner.</a:t>
            </a:r>
          </a:p>
          <a:p>
            <a:pPr marL="812800" lvl="1" indent="-546100" algn="just">
              <a:lnSpc>
                <a:spcPts val="2200"/>
              </a:lnSpc>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В2.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Decision of Local Council/ Board of Directors/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any similar body or managing person (for each project partner)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regarding the project development and implementation.</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The Bulgarian partners that are second-level budget administrators should present a Letter of Support for implementation of the project issued by the respective first level administrator.</a:t>
            </a:r>
          </a:p>
          <a:p>
            <a:pPr marL="812800" lvl="1" indent="-546100" algn="just">
              <a:lnSpc>
                <a:spcPts val="2200"/>
              </a:lnSpc>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B3.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Legalized mandates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delegation from the legal representatives of partners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case the application form and/or annexed declarations partnership agreement are not signed by the legal representatives of the Lead Partner/partners).</a:t>
            </a:r>
            <a:endPar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050" name="Picture 2" descr="Image result for documents">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017" r="17250"/>
          <a:stretch/>
        </p:blipFill>
        <p:spPr bwMode="auto">
          <a:xfrm>
            <a:off x="6588224" y="2132856"/>
            <a:ext cx="2305408" cy="3859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194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ln>
            <a:solidFill>
              <a:schemeClr val="bg2"/>
            </a:solidFill>
          </a:ln>
          <a:effectLst/>
        </p:spPr>
        <p:txBody>
          <a:bodyPr/>
          <a:lstStyle/>
          <a:p>
            <a:pPr marL="0" indent="0">
              <a:buNone/>
            </a:pPr>
            <a:endParaRPr lang="en-US" sz="20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sz="20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sz="2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bg-BG" sz="2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Rectangle 2"/>
          <p:cNvSpPr>
            <a:spLocks noChangeArrowheads="1"/>
          </p:cNvSpPr>
          <p:nvPr/>
        </p:nvSpPr>
        <p:spPr bwMode="auto">
          <a:xfrm>
            <a:off x="345630" y="5774348"/>
            <a:ext cx="8219256" cy="833180"/>
          </a:xfrm>
          <a:prstGeom prst="rect">
            <a:avLst/>
          </a:prstGeom>
          <a:noFill/>
          <a:ln w="9525">
            <a:noFill/>
            <a:miter lim="800000"/>
            <a:headEnd/>
            <a:tailEnd/>
          </a:ln>
        </p:spPr>
        <p:txBody>
          <a:bodyPr anchor="ctr"/>
          <a:lstStyle/>
          <a:p>
            <a:pPr algn="just">
              <a:spcBef>
                <a:spcPts val="600"/>
              </a:spcBef>
            </a:pPr>
            <a:endParaRPr lang="bg-BG" sz="20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smtClean="0">
                <a:solidFill>
                  <a:srgbClr val="003399"/>
                </a:solidFill>
                <a:latin typeface="Verdana" pitchFamily="34" charset="0"/>
              </a:rPr>
              <a:t>Structure of the Project Proposal</a:t>
            </a:r>
          </a:p>
        </p:txBody>
      </p:sp>
      <p:graphicFrame>
        <p:nvGraphicFramePr>
          <p:cNvPr id="4" name="Diagram 3"/>
          <p:cNvGraphicFramePr/>
          <p:nvPr>
            <p:extLst>
              <p:ext uri="{D42A27DB-BD31-4B8C-83A1-F6EECF244321}">
                <p14:modId xmlns:p14="http://schemas.microsoft.com/office/powerpoint/2010/main" val="651052697"/>
              </p:ext>
            </p:extLst>
          </p:nvPr>
        </p:nvGraphicFramePr>
        <p:xfrm>
          <a:off x="611560" y="1557238"/>
          <a:ext cx="7676255" cy="50401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3" name="Group 12"/>
          <p:cNvGrpSpPr/>
          <p:nvPr/>
        </p:nvGrpSpPr>
        <p:grpSpPr>
          <a:xfrm>
            <a:off x="6277483" y="5054061"/>
            <a:ext cx="2474851" cy="1543291"/>
            <a:chOff x="5277989" y="1305841"/>
            <a:chExt cx="2135318" cy="1708254"/>
          </a:xfrm>
          <a:solidFill>
            <a:schemeClr val="tx2">
              <a:lumMod val="20000"/>
              <a:lumOff val="80000"/>
            </a:schemeClr>
          </a:solidFill>
          <a:effectLst>
            <a:outerShdw blurRad="63500" sx="102000" sy="102000" algn="ctr" rotWithShape="0">
              <a:prstClr val="black">
                <a:alpha val="40000"/>
              </a:prstClr>
            </a:outerShdw>
          </a:effectLst>
        </p:grpSpPr>
        <p:sp>
          <p:nvSpPr>
            <p:cNvPr id="14" name="Rounded Rectangle 13"/>
            <p:cNvSpPr/>
            <p:nvPr/>
          </p:nvSpPr>
          <p:spPr>
            <a:xfrm>
              <a:off x="5277989" y="1305841"/>
              <a:ext cx="2135318" cy="1708254"/>
            </a:xfrm>
            <a:prstGeom prst="roundRect">
              <a:avLst>
                <a:gd name="adj" fmla="val 10000"/>
              </a:avLst>
            </a:prstGeom>
            <a:grpFill/>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a:lstStyle/>
            <a:p>
              <a:endParaRPr lang="bg-BG" dirty="0"/>
            </a:p>
          </p:txBody>
        </p:sp>
        <p:sp>
          <p:nvSpPr>
            <p:cNvPr id="15" name="Rounded Rectangle 4"/>
            <p:cNvSpPr/>
            <p:nvPr/>
          </p:nvSpPr>
          <p:spPr>
            <a:xfrm>
              <a:off x="5328022" y="1355874"/>
              <a:ext cx="2035252" cy="160818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a:spcBef>
                  <a:spcPts val="600"/>
                </a:spcBef>
              </a:pPr>
              <a:r>
                <a:rPr lang="en-US" sz="16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Annexes on </a:t>
              </a:r>
              <a:r>
                <a:rPr lang="en-US"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paper </a:t>
              </a:r>
              <a:endParaRPr lang="bg-BG"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spcBef>
                  <a:spcPts val="600"/>
                </a:spcBef>
              </a:pPr>
              <a:r>
                <a:rPr lang="bg-BG"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the contracting stage</a:t>
              </a:r>
              <a:r>
                <a:rPr lang="bg-BG" sz="1600"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pSp>
      <p:grpSp>
        <p:nvGrpSpPr>
          <p:cNvPr id="17" name="Group 16"/>
          <p:cNvGrpSpPr/>
          <p:nvPr/>
        </p:nvGrpSpPr>
        <p:grpSpPr>
          <a:xfrm>
            <a:off x="380158" y="5002702"/>
            <a:ext cx="2499703" cy="1543291"/>
            <a:chOff x="5277989" y="1305841"/>
            <a:chExt cx="2135318" cy="1708254"/>
          </a:xfrm>
          <a:solidFill>
            <a:schemeClr val="tx2">
              <a:lumMod val="20000"/>
              <a:lumOff val="80000"/>
            </a:schemeClr>
          </a:solidFill>
          <a:effectLst>
            <a:outerShdw blurRad="63500" sx="102000" sy="102000" algn="ctr" rotWithShape="0">
              <a:prstClr val="black">
                <a:alpha val="40000"/>
              </a:prstClr>
            </a:outerShdw>
          </a:effectLst>
        </p:grpSpPr>
        <p:sp>
          <p:nvSpPr>
            <p:cNvPr id="18" name="Rounded Rectangle 17"/>
            <p:cNvSpPr/>
            <p:nvPr/>
          </p:nvSpPr>
          <p:spPr>
            <a:xfrm>
              <a:off x="5277989" y="1305841"/>
              <a:ext cx="2135318" cy="1708254"/>
            </a:xfrm>
            <a:prstGeom prst="roundRect">
              <a:avLst>
                <a:gd name="adj" fmla="val 10000"/>
              </a:avLst>
            </a:prstGeom>
            <a:grpFill/>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a:lstStyle/>
            <a:p>
              <a:endParaRPr lang="bg-BG" dirty="0"/>
            </a:p>
          </p:txBody>
        </p:sp>
        <p:sp>
          <p:nvSpPr>
            <p:cNvPr id="19" name="Rounded Rectangle 4"/>
            <p:cNvSpPr/>
            <p:nvPr/>
          </p:nvSpPr>
          <p:spPr>
            <a:xfrm>
              <a:off x="5328022" y="1355874"/>
              <a:ext cx="2035252" cy="160818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a:spcBef>
                  <a:spcPts val="600"/>
                </a:spcBef>
              </a:pPr>
              <a:r>
                <a:rPr lang="en-US" sz="16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Annex </a:t>
              </a:r>
              <a:r>
                <a:rPr lang="bg-BG"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С </a:t>
              </a:r>
            </a:p>
            <a:p>
              <a:pPr algn="ctr">
                <a:spcBef>
                  <a:spcPts val="600"/>
                </a:spcBef>
              </a:pPr>
              <a:r>
                <a:rPr lang="en-US"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Subsidy Contract</a:t>
              </a:r>
              <a:r>
                <a:rPr lang="bg-BG"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 </a:t>
              </a:r>
            </a:p>
            <a:p>
              <a:pPr algn="ctr">
                <a:spcBef>
                  <a:spcPts val="600"/>
                </a:spcBef>
              </a:pPr>
              <a:r>
                <a:rPr lang="bg-BG" sz="1600"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r>
                <a:rPr lang="en-US" sz="1600"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the contracting stage</a:t>
              </a:r>
              <a:r>
                <a:rPr lang="bg-BG" sz="1600"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3197515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Annexes</a:t>
            </a:r>
            <a:endParaRPr lang="en-US" sz="2000" b="1" cap="small" dirty="0" smtClean="0">
              <a:solidFill>
                <a:srgbClr val="003399"/>
              </a:solidFill>
              <a:latin typeface="Verdana" pitchFamily="34" charset="0"/>
            </a:endParaRPr>
          </a:p>
        </p:txBody>
      </p:sp>
      <p:sp>
        <p:nvSpPr>
          <p:cNvPr id="13" name="Rectangle 2"/>
          <p:cNvSpPr>
            <a:spLocks noChangeArrowheads="1"/>
          </p:cNvSpPr>
          <p:nvPr/>
        </p:nvSpPr>
        <p:spPr bwMode="auto">
          <a:xfrm>
            <a:off x="380158" y="1661107"/>
            <a:ext cx="7873255" cy="3172972"/>
          </a:xfrm>
          <a:prstGeom prst="rect">
            <a:avLst/>
          </a:prstGeom>
          <a:noFill/>
          <a:ln w="9525">
            <a:noFill/>
            <a:miter lim="800000"/>
            <a:headEnd/>
            <a:tailEnd/>
          </a:ln>
        </p:spPr>
        <p:txBody>
          <a:bodyPr anchor="ctr"/>
          <a:lstStyle/>
          <a:p>
            <a:pPr marL="990600" lvl="1" indent="-546100" algn="just">
              <a:lnSpc>
                <a:spcPct val="1500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Annexes B: (continued)</a:t>
            </a:r>
          </a:p>
          <a:p>
            <a:pPr marL="1079500" lvl="1" indent="-635000" algn="just">
              <a:lnSpc>
                <a:spcPct val="150000"/>
              </a:lnSpc>
              <a:spcBef>
                <a:spcPts val="1200"/>
              </a:spcBef>
              <a:spcAft>
                <a:spcPts val="600"/>
              </a:spcAf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В4. Justification of lump sum costs</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for expenditures planned as lump sums under Budget Line 4, sub-line “Consultancy, studies, designs, website development, etc.”. Signed by the legal representative or the authorized person</a:t>
            </a:r>
            <a:r>
              <a:rPr lang="en-GB" sz="1600" dirty="0" smtClean="0"/>
              <a:t>. </a:t>
            </a:r>
          </a:p>
          <a:p>
            <a:pPr marL="1079500" lvl="1" indent="-635000" algn="just">
              <a:lnSpc>
                <a:spcPct val="150000"/>
              </a:lnSpc>
              <a:spcBef>
                <a:spcPts val="1200"/>
              </a:spcBef>
              <a:spcAft>
                <a:spcPts val="600"/>
              </a:spcAf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В5. Technical specifications of supplies under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BL</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4.4 Consumables  and 4.7 Elaboration, design, translation etc.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if supplies are envisaged)</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32" name="Picture 8" descr="Image result for stationery supplies">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4644134"/>
            <a:ext cx="3600400" cy="20252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list invoice clipart">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6404" y="5013176"/>
            <a:ext cx="1641500" cy="164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04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Annexes</a:t>
            </a:r>
            <a:endParaRPr lang="en-US" sz="2000" b="1" cap="small" dirty="0" smtClean="0">
              <a:solidFill>
                <a:srgbClr val="003399"/>
              </a:solidFill>
              <a:latin typeface="Verdana" pitchFamily="34" charset="0"/>
            </a:endParaRPr>
          </a:p>
        </p:txBody>
      </p:sp>
      <p:sp>
        <p:nvSpPr>
          <p:cNvPr id="9" name="Rectangle 2"/>
          <p:cNvSpPr>
            <a:spLocks noChangeArrowheads="1"/>
          </p:cNvSpPr>
          <p:nvPr/>
        </p:nvSpPr>
        <p:spPr bwMode="auto">
          <a:xfrm>
            <a:off x="457200" y="1477108"/>
            <a:ext cx="8107363" cy="5048236"/>
          </a:xfrm>
          <a:prstGeom prst="rect">
            <a:avLst/>
          </a:prstGeom>
          <a:noFill/>
          <a:ln w="9525">
            <a:noFill/>
            <a:miter lim="800000"/>
            <a:headEnd/>
            <a:tailEnd/>
          </a:ln>
        </p:spPr>
        <p:txBody>
          <a:bodyPr anchor="ctr"/>
          <a:lstStyle/>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Annexes B : (continued)</a:t>
            </a:r>
          </a:p>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B6. Supporting documents concerning INVESTMENT ACTIVITIES ONLY:</a:t>
            </a:r>
          </a:p>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В6.1.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Ownership act or certificate (or other legal document according national legislation) for municipal or state ownership of the tangible assets, which will be subject of works activities  together with recent outline/design of the property; Consent of the owner (Decision of the Council, Board, etc.), clearly stating that the assets are given for free right of use for the purpose of the project at least for 5 years after the end of the project;</a:t>
            </a:r>
          </a:p>
          <a:p>
            <a:pPr marL="0" lvl="1" algn="just">
              <a:lnSpc>
                <a:spcPts val="2100"/>
              </a:lnSpc>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 Valid also in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case of permanent installation of supplies or equipment on municipal or state-owned property</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endParaRPr>
          </a:p>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В6.2.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Consent of the owners of private property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case of investment activities required passing through private territories);</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В6.3.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Documentation required by the respective national applicable law for implementation of investment activities within territories/objects with special status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(national parks, environmental and architectural reserves, cultural monuments, protected areas);</a:t>
            </a:r>
          </a:p>
          <a:p>
            <a:pPr marL="0" lvl="1" algn="just">
              <a:lnSpc>
                <a:spcPts val="2100"/>
              </a:lnSpc>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В6.4.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Positive Environmental Impact Assessment or statement issued by the relevant body that Environmental Impact Assessment is not necessary;</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1874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Annexes</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501162" y="1520735"/>
            <a:ext cx="7789984" cy="2484330"/>
          </a:xfrm>
          <a:prstGeom prst="rect">
            <a:avLst/>
          </a:prstGeom>
          <a:noFill/>
          <a:ln w="9525">
            <a:noFill/>
            <a:miter lim="800000"/>
            <a:headEnd/>
            <a:tailEnd/>
          </a:ln>
        </p:spPr>
        <p:txBody>
          <a:bodyPr anchor="ctr"/>
          <a:lstStyle/>
          <a:p>
            <a:pPr marL="622300" indent="-622300" algn="just">
              <a:lnSpc>
                <a:spcPts val="2100"/>
              </a:lnSpc>
              <a:spcBef>
                <a:spcPts val="1200"/>
              </a:spcBef>
              <a:spcAft>
                <a:spcPts val="600"/>
              </a:spcAf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В6.5. Approved Detailed Works Design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(if applicable according to the relevant legislation), Explanatory notes and Estimated Bill of quantities /in original and in English/</a:t>
            </a:r>
          </a:p>
          <a:p>
            <a:pPr marL="612000" lvl="0" algn="just"/>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or Scheme/ plan of the object/s of intervention; Explanatory note, describing the envisaged construction/repair works; Estimated Bill of quantities and Statement by the competent authority that the envisaged construction/repair works do not require approval of works design.</a:t>
            </a:r>
          </a:p>
          <a:p>
            <a:pPr>
              <a:lnSpc>
                <a:spcPts val="2100"/>
              </a:lnSpc>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8"/>
          <p:cNvSpPr>
            <a:spLocks noChangeArrowheads="1"/>
          </p:cNvSpPr>
          <p:nvPr/>
        </p:nvSpPr>
        <p:spPr bwMode="auto">
          <a:xfrm>
            <a:off x="1239902" y="3861048"/>
            <a:ext cx="6930961" cy="896525"/>
          </a:xfrm>
          <a:prstGeom prst="rect">
            <a:avLst/>
          </a:prstGeom>
          <a:ln w="6350">
            <a:solidFill>
              <a:schemeClr val="accent4">
                <a:lumMod val="75000"/>
              </a:schemeClr>
            </a:solidFill>
            <a:headEnd/>
            <a:tailEnd/>
          </a:ln>
          <a:effectLst>
            <a:glow rad="1397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marL="0" lvl="1" algn="just"/>
            <a:r>
              <a:rPr lang="en-GB" sz="16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Lack of Approved Detailed Works Design (if applicable) is a reason for direct elimination without possibility for additional supplementations!</a:t>
            </a:r>
            <a:endParaRPr lang="en-GB" sz="1600" b="1" dirty="0">
              <a:solidFill>
                <a:srgbClr val="7030A0"/>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angle 8"/>
          <p:cNvSpPr>
            <a:spLocks noChangeArrowheads="1"/>
          </p:cNvSpPr>
          <p:nvPr/>
        </p:nvSpPr>
        <p:spPr bwMode="auto">
          <a:xfrm>
            <a:off x="1239904" y="5013176"/>
            <a:ext cx="6930960" cy="1368151"/>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In case the application is approved for funding, the valid Construction permit for each partner envisaging construction works (if applicable according to the relevant legislation) should be presented to the Managing Authority before signature of the contract!</a:t>
            </a:r>
          </a:p>
          <a:p>
            <a:pPr algn="just" eaLnBrk="0" hangingPunct="0">
              <a:spcBef>
                <a:spcPts val="600"/>
              </a:spcBef>
              <a:buClr>
                <a:srgbClr val="003366"/>
              </a:buClr>
              <a:buSzPct val="95000"/>
              <a:buFont typeface="Wingdings 2" pitchFamily="18" charset="2"/>
              <a:buNone/>
            </a:pPr>
            <a:endParaRPr lang="en-GB" sz="1600" b="1"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ectangle 17"/>
          <p:cNvSpPr/>
          <p:nvPr/>
        </p:nvSpPr>
        <p:spPr>
          <a:xfrm>
            <a:off x="675326" y="516996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9" name="Rectangle 18"/>
          <p:cNvSpPr/>
          <p:nvPr/>
        </p:nvSpPr>
        <p:spPr>
          <a:xfrm>
            <a:off x="675325" y="378904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846305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Annexes</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501162" y="1412775"/>
            <a:ext cx="7789984" cy="3960441"/>
          </a:xfrm>
          <a:prstGeom prst="rect">
            <a:avLst/>
          </a:prstGeom>
          <a:noFill/>
          <a:ln w="9525">
            <a:noFill/>
            <a:miter lim="800000"/>
            <a:headEnd/>
            <a:tailEnd/>
          </a:ln>
        </p:spPr>
        <p:txBody>
          <a:bodyPr anchor="t"/>
          <a:lstStyle/>
          <a:p>
            <a:pPr marL="622300" indent="-622300" algn="just">
              <a:lnSpc>
                <a:spcPts val="2100"/>
              </a:lnSpc>
              <a:spcBef>
                <a:spcPts val="1200"/>
              </a:spcBef>
              <a:spcAft>
                <a:spcPts val="600"/>
              </a:spcAft>
            </a:pPr>
            <a:r>
              <a:rPr lang="bg-BG"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В6.6.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Technical specification for supplies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English, signed and stamped by the respective partner. </a:t>
            </a:r>
            <a:endPar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endParaRPr>
          </a:p>
          <a:p>
            <a:pPr marL="622300" indent="-622300" algn="just">
              <a:lnSpc>
                <a:spcPts val="2100"/>
              </a:lnSpc>
              <a:spcBef>
                <a:spcPts val="1200"/>
              </a:spcBef>
              <a:spcAft>
                <a:spcPts val="600"/>
              </a:spcAft>
            </a:pPr>
            <a:endPar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endParaRPr>
          </a:p>
          <a:p>
            <a:pPr algn="just">
              <a:spcBef>
                <a:spcPts val="2400"/>
              </a:spcBef>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В6.7. Latest photographs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site. In additional file the following information has to be provided - name of applicant, place, the exact location of the object on the photo, date.</a:t>
            </a:r>
          </a:p>
          <a:p>
            <a:pPr marL="622300" indent="-622300" algn="just">
              <a:lnSpc>
                <a:spcPts val="2100"/>
              </a:lnSpc>
              <a:spcBef>
                <a:spcPts val="600"/>
              </a:spcBef>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Any other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documents/permissions/authorizations/etc. concerning the project should be provided as Annexes.</a:t>
            </a:r>
          </a:p>
          <a:p>
            <a:pPr algn="just">
              <a:spcBef>
                <a:spcPts val="600"/>
              </a:spcBef>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Annex С: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Subsidy contract - draft version (for information purposes only).</a:t>
            </a:r>
          </a:p>
          <a:p>
            <a:pPr marL="622300" indent="-622300" algn="just">
              <a:lnSpc>
                <a:spcPts val="2100"/>
              </a:lnSpc>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a:spLocks noChangeArrowheads="1"/>
          </p:cNvSpPr>
          <p:nvPr/>
        </p:nvSpPr>
        <p:spPr bwMode="auto">
          <a:xfrm>
            <a:off x="1187623" y="2132856"/>
            <a:ext cx="7013315" cy="662205"/>
          </a:xfrm>
          <a:prstGeom prst="rect">
            <a:avLst/>
          </a:prstGeom>
          <a:ln w="6350">
            <a:solidFill>
              <a:schemeClr val="accent4">
                <a:lumMod val="75000"/>
              </a:schemeClr>
            </a:solidFill>
            <a:headEnd/>
            <a:tailEnd/>
          </a:ln>
          <a:effectLst>
            <a:glow rad="1397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marL="0" lvl="1" algn="just"/>
            <a:r>
              <a:rPr lang="en-GB" sz="16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Please note that trade marks and models must not be indicated!</a:t>
            </a:r>
          </a:p>
          <a:p>
            <a:pPr marL="0" lvl="1" algn="just"/>
            <a:endParaRPr lang="bg-BG" sz="1600" b="1" dirty="0">
              <a:solidFill>
                <a:srgbClr val="7030A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564743" y="198884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sp>
        <p:nvSpPr>
          <p:cNvPr id="13" name="Rectangle 8"/>
          <p:cNvSpPr>
            <a:spLocks noChangeArrowheads="1"/>
          </p:cNvSpPr>
          <p:nvPr/>
        </p:nvSpPr>
        <p:spPr bwMode="auto">
          <a:xfrm>
            <a:off x="1129320" y="4797152"/>
            <a:ext cx="7071619" cy="1944216"/>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Supporting documents must be supplied in original language and also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in English translation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stamped and signed by respective organization as true copy or at least the relevant parts of these documents, proving the partners’ eligibility must be translated in English.</a:t>
            </a:r>
          </a:p>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translated version will prevail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for the purposes of evaluation of the application.</a:t>
            </a:r>
          </a:p>
          <a:p>
            <a:pPr algn="just" eaLnBrk="0" hangingPunct="0">
              <a:spcBef>
                <a:spcPts val="600"/>
              </a:spcBef>
              <a:buClr>
                <a:srgbClr val="003366"/>
              </a:buClr>
              <a:buSzPct val="95000"/>
              <a:buFont typeface="Wingdings 2" pitchFamily="18" charset="2"/>
              <a:buNone/>
            </a:pPr>
            <a:endParaRPr lang="bg-BG"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564743" y="516996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827194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en-US" sz="2000" b="1" cap="small" dirty="0" smtClean="0">
                <a:solidFill>
                  <a:srgbClr val="003399"/>
                </a:solidFill>
                <a:latin typeface="Verdana" pitchFamily="34" charset="0"/>
              </a:rPr>
              <a:t>Electronic copies and structure</a:t>
            </a:r>
          </a:p>
        </p:txBody>
      </p:sp>
      <p:sp>
        <p:nvSpPr>
          <p:cNvPr id="11" name="Rectangle 10"/>
          <p:cNvSpPr/>
          <p:nvPr/>
        </p:nvSpPr>
        <p:spPr>
          <a:xfrm>
            <a:off x="381152" y="214563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4" name="Rectangle 13"/>
          <p:cNvSpPr/>
          <p:nvPr/>
        </p:nvSpPr>
        <p:spPr>
          <a:xfrm>
            <a:off x="335015" y="448589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7" name="Rectangle 8"/>
          <p:cNvSpPr>
            <a:spLocks noChangeArrowheads="1"/>
          </p:cNvSpPr>
          <p:nvPr/>
        </p:nvSpPr>
        <p:spPr bwMode="auto">
          <a:xfrm>
            <a:off x="1002103" y="1700808"/>
            <a:ext cx="7285713" cy="1872208"/>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Cover page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of the Application Form must be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signed and stamped</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by the Legal representative of the Lead partner.</a:t>
            </a:r>
          </a:p>
          <a:p>
            <a:pPr algn="just"/>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All pages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of the Application form must be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signed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by the Lead Partner.</a:t>
            </a:r>
          </a:p>
          <a:p>
            <a:pPr algn="just"/>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Application form must be supplied both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as a scanned file and as an editable file in Excel. </a:t>
            </a:r>
            <a:endParaRPr lang="en-GB" sz="1600" b="1"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Rectangle 8"/>
          <p:cNvSpPr>
            <a:spLocks noChangeArrowheads="1"/>
          </p:cNvSpPr>
          <p:nvPr/>
        </p:nvSpPr>
        <p:spPr bwMode="auto">
          <a:xfrm>
            <a:off x="1023924" y="4005064"/>
            <a:ext cx="7285713" cy="2016224"/>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Each of the Annexes and Supporting document (Groups A and B) must be signed, dated and stamped according to the requirements, and then scanned and titled as a separate file. </a:t>
            </a:r>
          </a:p>
          <a:p>
            <a:pPr algn="just" eaLnBrk="0" hangingPunct="0">
              <a:spcBef>
                <a:spcPts val="600"/>
              </a:spcBef>
              <a:buClr>
                <a:srgbClr val="003366"/>
              </a:buClr>
              <a:buSzPct val="95000"/>
              <a:buFont typeface="Wingdings 2" pitchFamily="18" charset="2"/>
              <a:buNone/>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 Only in editable format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Log Frame Matrix (А1).</a:t>
            </a:r>
          </a:p>
          <a:p>
            <a:pPr algn="just" eaLnBrk="0" hangingPunct="0">
              <a:spcBef>
                <a:spcPts val="600"/>
              </a:spcBef>
              <a:buClr>
                <a:srgbClr val="003366"/>
              </a:buClr>
              <a:buSzPct val="95000"/>
              <a:buFont typeface="Wingdings 2" pitchFamily="18" charset="2"/>
              <a:buNone/>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Both as a scanned file and in editable format </a:t>
            </a: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Application form, explanatory notes (В6.5) and Estimated bill of quantities (В6.5).</a:t>
            </a:r>
            <a:endPar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44202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en-US" sz="2000" b="1" cap="small" dirty="0">
                <a:solidFill>
                  <a:srgbClr val="003399"/>
                </a:solidFill>
                <a:latin typeface="Verdana" pitchFamily="34" charset="0"/>
              </a:rPr>
              <a:t>Electronic copies and structure</a:t>
            </a:r>
            <a:endParaRPr lang="en-US" sz="2000" b="1" cap="small" dirty="0" smtClean="0">
              <a:solidFill>
                <a:srgbClr val="003399"/>
              </a:solidFill>
              <a:latin typeface="Verdana" pitchFamily="34" charset="0"/>
            </a:endParaRPr>
          </a:p>
        </p:txBody>
      </p:sp>
      <p:sp>
        <p:nvSpPr>
          <p:cNvPr id="10" name="Rectangle 8"/>
          <p:cNvSpPr>
            <a:spLocks noChangeArrowheads="1"/>
          </p:cNvSpPr>
          <p:nvPr/>
        </p:nvSpPr>
        <p:spPr bwMode="auto">
          <a:xfrm>
            <a:off x="5940152" y="1628800"/>
            <a:ext cx="2520280" cy="1944216"/>
          </a:xfrm>
          <a:prstGeom prst="rect">
            <a:avLst/>
          </a:prstGeom>
          <a:ln w="6350">
            <a:solidFill>
              <a:srgbClr val="843D8D"/>
            </a:solidFill>
            <a:headEnd/>
            <a:tailEnd/>
          </a:ln>
          <a:effectLst>
            <a:glow rad="1016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buFont typeface="Wingdings 2" pitchFamily="18" charset="2"/>
              <a:buNone/>
            </a:pPr>
            <a:r>
              <a:rPr lang="en-GB" sz="1600" dirty="0" smtClean="0">
                <a:solidFill>
                  <a:srgbClr val="7030A0"/>
                </a:solidFill>
                <a:latin typeface="Verdana" panose="020B0604030504040204" pitchFamily="34" charset="0"/>
                <a:ea typeface="Verdana" panose="020B0604030504040204" pitchFamily="34" charset="0"/>
                <a:cs typeface="Verdana" panose="020B0604030504040204" pitchFamily="34" charset="0"/>
              </a:rPr>
              <a:t>Documents - scanned by conventional scanning machine and not photographed by camera, mobile phone or other picture taking device. </a:t>
            </a:r>
            <a:endParaRPr lang="en-GB" sz="1600" dirty="0">
              <a:solidFill>
                <a:srgbClr val="7030A0"/>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BG_TR_Guidelines for Applicants_2nd call [Compatibility Mode] - Microsoft Word"/>
          <p:cNvPicPr>
            <a:picLocks noChangeAspect="1"/>
          </p:cNvPicPr>
          <p:nvPr/>
        </p:nvPicPr>
        <p:blipFill rotWithShape="1">
          <a:blip r:embed="rId5">
            <a:extLst>
              <a:ext uri="{28A0092B-C50C-407E-A947-70E740481C1C}">
                <a14:useLocalDpi xmlns:a14="http://schemas.microsoft.com/office/drawing/2010/main" val="0"/>
              </a:ext>
            </a:extLst>
          </a:blip>
          <a:srcRect l="7228" t="35300" r="8348" b="4550"/>
          <a:stretch/>
        </p:blipFill>
        <p:spPr>
          <a:xfrm>
            <a:off x="380158" y="1628800"/>
            <a:ext cx="4383315" cy="4248472"/>
          </a:xfrm>
          <a:prstGeom prst="rect">
            <a:avLst/>
          </a:prstGeom>
          <a:ln>
            <a:solidFill>
              <a:srgbClr val="92D050"/>
            </a:solidFill>
          </a:ln>
          <a:effectLst>
            <a:glow rad="101600">
              <a:schemeClr val="accent3">
                <a:satMod val="175000"/>
                <a:alpha val="40000"/>
              </a:schemeClr>
            </a:glow>
          </a:effectLst>
        </p:spPr>
      </p:pic>
      <p:sp>
        <p:nvSpPr>
          <p:cNvPr id="15" name="Rectangle 8"/>
          <p:cNvSpPr>
            <a:spLocks noChangeArrowheads="1"/>
          </p:cNvSpPr>
          <p:nvPr/>
        </p:nvSpPr>
        <p:spPr bwMode="auto">
          <a:xfrm>
            <a:off x="5936073" y="3933056"/>
            <a:ext cx="2520280" cy="1944216"/>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buFont typeface="Wingdings 2" pitchFamily="18" charset="2"/>
              <a:buNone/>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File formats, file names and the  structure of directories. </a:t>
            </a:r>
          </a:p>
          <a:p>
            <a:pPr algn="just" eaLnBrk="0" hangingPunct="0">
              <a:spcBef>
                <a:spcPts val="600"/>
              </a:spcBef>
              <a:buClr>
                <a:srgbClr val="003366"/>
              </a:buClr>
              <a:buSzPct val="95000"/>
              <a:buFont typeface="Wingdings 2" pitchFamily="18" charset="2"/>
              <a:buNone/>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Page 52 of the Guidelines for Applicants.</a:t>
            </a:r>
            <a:endParaRPr lang="en-GB"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ight Arrow 4"/>
          <p:cNvSpPr/>
          <p:nvPr/>
        </p:nvSpPr>
        <p:spPr>
          <a:xfrm flipH="1">
            <a:off x="5012767" y="4617132"/>
            <a:ext cx="639353" cy="468052"/>
          </a:xfrm>
          <a:prstGeom prst="rightArrow">
            <a:avLst/>
          </a:prstGeom>
          <a:noFill/>
          <a:ln>
            <a:solidFill>
              <a:srgbClr val="4D762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pic>
        <p:nvPicPr>
          <p:cNvPr id="2050" name="Picture 2" descr="Image result for no camera">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2040" y="1628800"/>
            <a:ext cx="909531" cy="885266"/>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Pictur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4042"/>
          <a:stretch/>
        </p:blipFill>
        <p:spPr bwMode="auto">
          <a:xfrm>
            <a:off x="4788024" y="2514066"/>
            <a:ext cx="996533" cy="927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517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en-US" sz="2000" b="1" cap="small" dirty="0" smtClean="0">
                <a:solidFill>
                  <a:srgbClr val="003399"/>
                </a:solidFill>
                <a:latin typeface="Verdana" pitchFamily="34" charset="0"/>
              </a:rPr>
              <a:t>Documents and Electronic files</a:t>
            </a:r>
          </a:p>
        </p:txBody>
      </p:sp>
      <p:sp>
        <p:nvSpPr>
          <p:cNvPr id="13" name="Rectangle 8"/>
          <p:cNvSpPr>
            <a:spLocks noChangeArrowheads="1"/>
          </p:cNvSpPr>
          <p:nvPr/>
        </p:nvSpPr>
        <p:spPr bwMode="auto">
          <a:xfrm>
            <a:off x="1002102" y="1556792"/>
            <a:ext cx="7285713" cy="1230963"/>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a:t>
            </a:r>
            <a:r>
              <a:rPr lang="en-GB" sz="1600" dirty="0">
                <a:solidFill>
                  <a:srgbClr val="4D7620"/>
                </a:solidFill>
                <a:latin typeface="Verdana" panose="020B0604030504040204" pitchFamily="34" charset="0"/>
                <a:ea typeface="Verdana" panose="020B0604030504040204" pitchFamily="34" charset="0"/>
                <a:cs typeface="Verdana" panose="020B0604030504040204" pitchFamily="34" charset="0"/>
              </a:rPr>
              <a:t>project proposal must be submitted </a:t>
            </a:r>
            <a:r>
              <a:rPr lang="en-GB" sz="1600" b="1" dirty="0">
                <a:solidFill>
                  <a:srgbClr val="4D7620"/>
                </a:solidFill>
                <a:latin typeface="Verdana" panose="020B0604030504040204" pitchFamily="34" charset="0"/>
                <a:ea typeface="Verdana" panose="020B0604030504040204" pitchFamily="34" charset="0"/>
                <a:cs typeface="Verdana" panose="020B0604030504040204" pitchFamily="34" charset="0"/>
              </a:rPr>
              <a:t>entirely in electronic form </a:t>
            </a:r>
            <a:r>
              <a:rPr lang="en-GB" sz="1600" dirty="0">
                <a:solidFill>
                  <a:srgbClr val="4D7620"/>
                </a:solidFill>
                <a:latin typeface="Verdana" panose="020B0604030504040204" pitchFamily="34" charset="0"/>
                <a:ea typeface="Verdana" panose="020B0604030504040204" pitchFamily="34" charset="0"/>
                <a:cs typeface="Verdana" panose="020B0604030504040204" pitchFamily="34" charset="0"/>
              </a:rPr>
              <a:t>using the Electronic System. </a:t>
            </a:r>
            <a:endParaRPr lang="en-GB"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endParaRPr>
          </a:p>
          <a:p>
            <a:pPr algn="just" eaLnBrk="0" hangingPunct="0">
              <a:spcBef>
                <a:spcPts val="600"/>
              </a:spcBef>
              <a:buClr>
                <a:srgbClr val="003366"/>
              </a:buClr>
              <a:buSzPct val="95000"/>
            </a:pP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Applications </a:t>
            </a:r>
            <a:r>
              <a:rPr lang="en-US" sz="1600" dirty="0">
                <a:solidFill>
                  <a:srgbClr val="4D7620"/>
                </a:solidFill>
                <a:latin typeface="Verdana" panose="020B0604030504040204" pitchFamily="34" charset="0"/>
                <a:ea typeface="Verdana" panose="020B0604030504040204" pitchFamily="34" charset="0"/>
                <a:cs typeface="Verdana" panose="020B0604030504040204" pitchFamily="34" charset="0"/>
              </a:rPr>
              <a:t>sent by any other means </a:t>
            </a: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will not be accepted in the Joint Secretariat and will </a:t>
            </a:r>
            <a:r>
              <a:rPr lang="en-US" sz="1600" dirty="0">
                <a:solidFill>
                  <a:srgbClr val="4D7620"/>
                </a:solidFill>
                <a:latin typeface="Verdana" panose="020B0604030504040204" pitchFamily="34" charset="0"/>
                <a:ea typeface="Verdana" panose="020B0604030504040204" pitchFamily="34" charset="0"/>
                <a:cs typeface="Verdana" panose="020B0604030504040204" pitchFamily="34" charset="0"/>
              </a:rPr>
              <a:t>be rejected. </a:t>
            </a:r>
            <a:endParaRPr lang="bg-BG"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a:p>
            <a:pPr algn="just" eaLnBrk="0" hangingPunct="0">
              <a:spcBef>
                <a:spcPts val="600"/>
              </a:spcBef>
              <a:buClr>
                <a:srgbClr val="003366"/>
              </a:buClr>
              <a:buSzPct val="95000"/>
              <a:buFont typeface="Wingdings 2" pitchFamily="18" charset="2"/>
              <a:buNone/>
            </a:pPr>
            <a:endParaRPr lang="bg-BG"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350649" y="162880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19" name="Rectangle 18"/>
          <p:cNvSpPr/>
          <p:nvPr/>
        </p:nvSpPr>
        <p:spPr>
          <a:xfrm>
            <a:off x="384237" y="3441774"/>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20" name="Rectangle 8"/>
          <p:cNvSpPr>
            <a:spLocks noChangeArrowheads="1"/>
          </p:cNvSpPr>
          <p:nvPr/>
        </p:nvSpPr>
        <p:spPr bwMode="auto">
          <a:xfrm>
            <a:off x="1030703" y="3063974"/>
            <a:ext cx="7285713" cy="1805186"/>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US"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The original paper documents</a:t>
            </a:r>
            <a:r>
              <a:rPr lang="bg-BG"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a:t>
            </a: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whose scanned images are uploaded in the Electronic system </a:t>
            </a:r>
            <a:r>
              <a:rPr lang="bg-BG"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a:t>
            </a:r>
            <a:endPar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endParaRPr>
          </a:p>
          <a:p>
            <a:pPr algn="just" eaLnBrk="0" hangingPunct="0">
              <a:spcBef>
                <a:spcPts val="600"/>
              </a:spcBef>
              <a:buClr>
                <a:srgbClr val="003366"/>
              </a:buClr>
              <a:buSzPct val="95000"/>
            </a:pPr>
            <a:r>
              <a:rPr lang="bg-BG"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US"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shall be presented to the Managing Authority </a:t>
            </a:r>
            <a:r>
              <a:rPr lang="en-US" sz="1600" dirty="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i</a:t>
            </a:r>
            <a:r>
              <a:rPr lang="en-US" sz="1600" dirty="0">
                <a:solidFill>
                  <a:srgbClr val="4D7620"/>
                </a:solidFill>
                <a:latin typeface="Verdana" panose="020B0604030504040204" pitchFamily="34" charset="0"/>
                <a:ea typeface="Verdana" panose="020B0604030504040204" pitchFamily="34" charset="0"/>
                <a:cs typeface="Verdana" panose="020B0604030504040204" pitchFamily="34" charset="0"/>
              </a:rPr>
              <a:t>n case a project proposal is selected for </a:t>
            </a: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contracting</a:t>
            </a:r>
            <a:r>
              <a:rPr lang="bg-BG"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a:p>
            <a:pPr algn="just" eaLnBrk="0" hangingPunct="0">
              <a:spcBef>
                <a:spcPts val="600"/>
              </a:spcBef>
              <a:buClr>
                <a:srgbClr val="003366"/>
              </a:buClr>
              <a:buSzPct val="95000"/>
            </a:pPr>
            <a:r>
              <a:rPr lang="bg-BG" sz="1600" b="1" dirty="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 </a:t>
            </a: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May be requested </a:t>
            </a:r>
            <a:r>
              <a:rPr lang="en-US"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at any stage of assessment and selection </a:t>
            </a:r>
            <a:r>
              <a:rPr lang="en-US"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sym typeface="Webdings" pitchFamily="18" charset="2"/>
              </a:rPr>
              <a:t>process of project proposals</a:t>
            </a:r>
            <a:r>
              <a:rPr lang="bg-BG" sz="1600" dirty="0" smtClean="0">
                <a:solidFill>
                  <a:srgbClr val="4D7620"/>
                </a:solidFill>
                <a:latin typeface="Verdana" panose="020B0604030504040204" pitchFamily="34" charset="0"/>
                <a:ea typeface="Verdana" panose="020B0604030504040204" pitchFamily="34" charset="0"/>
                <a:cs typeface="Verdana" panose="020B0604030504040204" pitchFamily="34" charset="0"/>
              </a:rPr>
              <a:t>.</a:t>
            </a:r>
            <a:endParaRPr lang="bg-BG" sz="1600"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14"/>
          <p:cNvSpPr/>
          <p:nvPr/>
        </p:nvSpPr>
        <p:spPr>
          <a:xfrm>
            <a:off x="355635" y="516996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sp>
        <p:nvSpPr>
          <p:cNvPr id="17" name="Rectangle 8"/>
          <p:cNvSpPr>
            <a:spLocks noChangeArrowheads="1"/>
          </p:cNvSpPr>
          <p:nvPr/>
        </p:nvSpPr>
        <p:spPr bwMode="auto">
          <a:xfrm>
            <a:off x="1002101" y="5157192"/>
            <a:ext cx="7285713" cy="1253753"/>
          </a:xfrm>
          <a:prstGeom prst="rect">
            <a:avLst/>
          </a:prstGeom>
          <a:ln w="6350">
            <a:solidFill>
              <a:srgbClr val="843D8D"/>
            </a:solidFill>
            <a:headEnd/>
            <a:tailEnd/>
          </a:ln>
          <a:effectLst>
            <a:glow rad="1016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ts val="600"/>
              </a:spcBef>
              <a:buClr>
                <a:srgbClr val="003366"/>
              </a:buClr>
              <a:buSzPct val="95000"/>
            </a:pPr>
            <a:r>
              <a:rPr lang="en-US" sz="1600" b="1" dirty="0">
                <a:solidFill>
                  <a:srgbClr val="843D8D"/>
                </a:solidFill>
                <a:latin typeface="Verdana" panose="020B0604030504040204" pitchFamily="34" charset="0"/>
                <a:ea typeface="Verdana" panose="020B0604030504040204" pitchFamily="34" charset="0"/>
                <a:cs typeface="Verdana" panose="020B0604030504040204" pitchFamily="34" charset="0"/>
              </a:rPr>
              <a:t>Failure</a:t>
            </a:r>
            <a:r>
              <a:rPr lang="en-US" sz="1600" dirty="0">
                <a:solidFill>
                  <a:srgbClr val="843D8D"/>
                </a:solidFill>
                <a:latin typeface="Verdana" panose="020B0604030504040204" pitchFamily="34" charset="0"/>
                <a:ea typeface="Verdana" panose="020B0604030504040204" pitchFamily="34" charset="0"/>
                <a:cs typeface="Verdana" panose="020B0604030504040204" pitchFamily="34" charset="0"/>
              </a:rPr>
              <a:t> </a:t>
            </a:r>
            <a:r>
              <a:rPr lang="en-US" sz="1600" b="1" dirty="0">
                <a:solidFill>
                  <a:srgbClr val="843D8D"/>
                </a:solidFill>
                <a:latin typeface="Verdana" panose="020B0604030504040204" pitchFamily="34" charset="0"/>
                <a:ea typeface="Verdana" panose="020B0604030504040204" pitchFamily="34" charset="0"/>
                <a:cs typeface="Verdana" panose="020B0604030504040204" pitchFamily="34" charset="0"/>
              </a:rPr>
              <a:t>to </a:t>
            </a:r>
            <a:r>
              <a:rPr lang="en-US" sz="1600" b="1" dirty="0" smtClean="0">
                <a:solidFill>
                  <a:srgbClr val="843D8D"/>
                </a:solidFill>
                <a:latin typeface="Verdana" panose="020B0604030504040204" pitchFamily="34" charset="0"/>
                <a:ea typeface="Verdana" panose="020B0604030504040204" pitchFamily="34" charset="0"/>
                <a:cs typeface="Verdana" panose="020B0604030504040204" pitchFamily="34" charset="0"/>
              </a:rPr>
              <a:t>supply the exact paper versions </a:t>
            </a:r>
            <a:r>
              <a:rPr lang="en-US" sz="160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on </a:t>
            </a:r>
            <a:r>
              <a:rPr lang="en-US" sz="1600" dirty="0">
                <a:solidFill>
                  <a:srgbClr val="843D8D"/>
                </a:solidFill>
                <a:latin typeface="Verdana" panose="020B0604030504040204" pitchFamily="34" charset="0"/>
                <a:ea typeface="Verdana" panose="020B0604030504040204" pitchFamily="34" charset="0"/>
                <a:cs typeface="Verdana" panose="020B0604030504040204" pitchFamily="34" charset="0"/>
              </a:rPr>
              <a:t>the part of the Applicant, or in case discrepancies are found between the scanned and paper versions of the documents, shall result in </a:t>
            </a:r>
            <a:r>
              <a:rPr lang="en-US" sz="1600" b="1" dirty="0">
                <a:solidFill>
                  <a:srgbClr val="843D8D"/>
                </a:solidFill>
                <a:latin typeface="Verdana" panose="020B0604030504040204" pitchFamily="34" charset="0"/>
                <a:ea typeface="Verdana" panose="020B0604030504040204" pitchFamily="34" charset="0"/>
                <a:cs typeface="Verdana" panose="020B0604030504040204" pitchFamily="34" charset="0"/>
              </a:rPr>
              <a:t>decline of signature of Subsidy </a:t>
            </a:r>
            <a:r>
              <a:rPr lang="en-US" sz="1600" b="1" dirty="0" smtClean="0">
                <a:solidFill>
                  <a:srgbClr val="843D8D"/>
                </a:solidFill>
                <a:latin typeface="Verdana" panose="020B0604030504040204" pitchFamily="34" charset="0"/>
                <a:ea typeface="Verdana" panose="020B0604030504040204" pitchFamily="34" charset="0"/>
                <a:cs typeface="Verdana" panose="020B0604030504040204" pitchFamily="34" charset="0"/>
              </a:rPr>
              <a:t>contract</a:t>
            </a:r>
            <a:r>
              <a:rPr lang="bg-BG" sz="1600" b="1" dirty="0" smtClean="0">
                <a:solidFill>
                  <a:srgbClr val="843D8D"/>
                </a:solidFill>
                <a:latin typeface="Verdana" panose="020B0604030504040204" pitchFamily="34" charset="0"/>
                <a:ea typeface="Verdana" panose="020B0604030504040204" pitchFamily="34" charset="0"/>
                <a:cs typeface="Verdana" panose="020B0604030504040204" pitchFamily="34" charset="0"/>
              </a:rPr>
              <a:t>.</a:t>
            </a:r>
            <a:endParaRPr lang="bg-BG" sz="1600" b="1" dirty="0">
              <a:solidFill>
                <a:srgbClr val="843D8D"/>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56771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Frequent Mistakes and Advice</a:t>
            </a:r>
            <a:endParaRPr lang="en-US" sz="2000" b="1" cap="small"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59347" y="1484784"/>
            <a:ext cx="8297314" cy="5112568"/>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Differences between the Application form in Excel</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and the signed and scanned version;</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Not all section of the AF are filled in English language</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VAT is not envisaged in the budget lines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 BG partners);</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 of the information in the Project summary (in some of the three languages) is different from the information in the AF;</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Partnership and co-financing statement</a:t>
            </a:r>
            <a:r>
              <a:rPr lang="en-GB" sz="1600" dirty="0" smtClean="0"/>
              <a: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has been submitted only by the LP;</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Some of the required annexes are missing, or there are missing information in them/required attributes are missing;</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There has been envisaged co-financing (visible from the supporting documents), which is not set in budget table 5 in the AF;</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document for the most recent legal status does not prove some of the circumstances for the eligibility of the candidate, the legal representative, date of creation, scope of territorial competence, etc.</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decision regarding the project development and implementation has not been issued by the competent authority;</a:t>
            </a: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9218" name="Picture 2" descr="Image result for mistak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3" y="1346199"/>
            <a:ext cx="2417588" cy="1506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871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lated im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7" y="5157192"/>
            <a:ext cx="1658146" cy="1567756"/>
          </a:xfrm>
          <a:prstGeom prst="rect">
            <a:avLst/>
          </a:prstGeom>
          <a:noFill/>
          <a:extLst>
            <a:ext uri="{909E8E84-426E-40DD-AFC4-6F175D3DCCD1}">
              <a14:hiddenFill xmlns:a14="http://schemas.microsoft.com/office/drawing/2010/main">
                <a:solidFill>
                  <a:srgbClr val="FFFFFF"/>
                </a:solidFill>
              </a14:hiddenFill>
            </a:ext>
          </a:extLst>
        </p:spPr>
      </p:pic>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20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Frequent Mistakes and Advice</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59347" y="1484784"/>
            <a:ext cx="8297314" cy="4896544"/>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Consent of the owner (Decision of the Council, Board, etc.), stating that the assets are given for free right of use for the purpose of the project at least for 5 years after the end of the project:</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does not identify correctly the assets;</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 has not been issued by the competent authority.</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Lump sums have been envisaged in the budget for strategies, researches, and other services, and no annex is attached justifying the service;</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Lack of technical specifications for the supplies envisaged;</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Brands and models of materials and equipment are listed in the technical specifications;</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total amount in the technical specification differs from the one in the budget;</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object of investment concerns a property which is not municipal or state owned;</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presented detailed works design has not been approved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according to the legislative requirements of the respective </a:t>
            </a:r>
          </a:p>
          <a:p>
            <a:pPr marL="0" indent="0" algn="jus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partner country.</a:t>
            </a: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53794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20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Frequent Mistakes and Advice</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0" name="Shape 301"/>
          <p:cNvSpPr txBox="1">
            <a:spLocks/>
          </p:cNvSpPr>
          <p:nvPr/>
        </p:nvSpPr>
        <p:spPr bwMode="auto">
          <a:xfrm>
            <a:off x="459347" y="1484784"/>
            <a:ext cx="8289117" cy="4896544"/>
          </a:xfrm>
          <a:prstGeom prst="rect">
            <a:avLst/>
          </a:prstGeom>
          <a:noFill/>
          <a:ln w="9525">
            <a:noFill/>
            <a:miter lim="800000"/>
            <a:headEnd/>
            <a:tailEnd/>
          </a:ln>
        </p:spPr>
        <p:txBody>
          <a:bodyPr vert="horz" wrap="square" lIns="91425" tIns="91425" rIns="91425" bIns="91425"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Parts/elements of the detailed works design have not been attached to the project;</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Submitted works designs which are not in “implementation” status, or missing detailed bills of quantities;</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Bills of quantities attached are only in prices in national currency;</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detailed bill of quantities does not correspond to the volume of the investment according to the approved detailed works design;</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 letter by a competent authority has been supplied, stating the envisaged construction/repair works do not require approval of works design;</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Lack of English translations of some of the documents;</a:t>
            </a:r>
          </a:p>
          <a:p>
            <a:pPr algn="just">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etc.</a:t>
            </a: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bg-BG"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Courier New" panose="02070309020205020404" pitchFamily="49" charset="0"/>
              <a:buChar char="o"/>
            </a:pPr>
            <a:endParaRPr lang="en"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052" name="Picture 4" descr="Related imag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1881" y="4509912"/>
            <a:ext cx="2592288" cy="1943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160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  and </a:t>
            </a:r>
            <a:r>
              <a:rPr lang="en-US" sz="2000" b="1" cap="small" dirty="0" smtClean="0">
                <a:solidFill>
                  <a:srgbClr val="003399"/>
                </a:solidFill>
                <a:latin typeface="Verdana" pitchFamily="34" charset="0"/>
              </a:rPr>
              <a:t>Annexes</a:t>
            </a:r>
            <a:endParaRPr lang="en-US" sz="2000" b="1" cap="small" dirty="0">
              <a:solidFill>
                <a:srgbClr val="003399"/>
              </a:solidFill>
              <a:latin typeface="Verdana" pitchFamily="34" charset="0"/>
            </a:endParaRPr>
          </a:p>
        </p:txBody>
      </p:sp>
      <p:sp>
        <p:nvSpPr>
          <p:cNvPr id="10" name="Rectangle 2"/>
          <p:cNvSpPr>
            <a:spLocks noChangeArrowheads="1"/>
          </p:cNvSpPr>
          <p:nvPr/>
        </p:nvSpPr>
        <p:spPr bwMode="auto">
          <a:xfrm>
            <a:off x="457201" y="1361874"/>
            <a:ext cx="4114799" cy="3795318"/>
          </a:xfrm>
          <a:prstGeom prst="rect">
            <a:avLst/>
          </a:prstGeom>
          <a:noFill/>
          <a:ln w="9525">
            <a:noFill/>
            <a:miter lim="800000"/>
            <a:headEnd/>
            <a:tailEnd/>
          </a:ln>
        </p:spPr>
        <p:txBody>
          <a:bodyPr anchor="ctr"/>
          <a:lstStyle/>
          <a:p>
            <a:pPr algn="ctr">
              <a:lnSpc>
                <a:spcPts val="2100"/>
              </a:lnSpc>
            </a:pPr>
            <a:r>
              <a:rPr lang="en-GB" sz="1600" b="1" cap="small" dirty="0" smtClean="0">
                <a:solidFill>
                  <a:srgbClr val="003399"/>
                </a:solidFill>
                <a:latin typeface="Verdana" pitchFamily="34" charset="0"/>
              </a:rPr>
              <a:t>AF – document in Excel</a:t>
            </a:r>
          </a:p>
          <a:p>
            <a:pPr algn="ctr">
              <a:lnSpc>
                <a:spcPts val="2100"/>
              </a:lnSpc>
            </a:pPr>
            <a:endParaRPr lang="en-GB" sz="1600" b="1" cap="small" dirty="0" smtClean="0">
              <a:solidFill>
                <a:srgbClr val="003399"/>
              </a:solidFill>
              <a:latin typeface="Verdana" pitchFamily="34" charset="0"/>
            </a:endParaRP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Cover page; </a:t>
            </a: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 indicators;</a:t>
            </a: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Checklist;</a:t>
            </a: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Partner identity forms (Part1)</a:t>
            </a: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identification form (Part 2)</a:t>
            </a:r>
          </a:p>
          <a:p>
            <a:pPr marL="342900" indent="-342900" algn="just">
              <a:lnSpc>
                <a:spcPts val="2100"/>
              </a:lnSpc>
              <a:buFont typeface="Courier New" panose="02070309020205020404" pitchFamily="49" charset="0"/>
              <a:buChar char="o"/>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Budget tables, partnership and co-financing statement, project summary in three languages (Part 3)</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descr="Related image">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40"/>
          <a:stretch/>
        </p:blipFill>
        <p:spPr bwMode="auto">
          <a:xfrm>
            <a:off x="899591" y="5157192"/>
            <a:ext cx="3384377" cy="13681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
          <p:cNvSpPr>
            <a:spLocks noChangeArrowheads="1"/>
          </p:cNvSpPr>
          <p:nvPr/>
        </p:nvSpPr>
        <p:spPr bwMode="auto">
          <a:xfrm>
            <a:off x="4705217" y="1484785"/>
            <a:ext cx="4053682" cy="3096343"/>
          </a:xfrm>
          <a:prstGeom prst="rect">
            <a:avLst/>
          </a:prstGeom>
          <a:noFill/>
          <a:ln w="9525">
            <a:noFill/>
            <a:miter lim="800000"/>
            <a:headEnd/>
            <a:tailEnd/>
          </a:ln>
        </p:spPr>
        <p:txBody>
          <a:bodyPr anchor="ctr"/>
          <a:lstStyle/>
          <a:p>
            <a:pPr algn="just">
              <a:lnSpc>
                <a:spcPts val="2100"/>
              </a:lnSpc>
            </a:pPr>
            <a:r>
              <a:rPr lang="en-GB" sz="1600" b="1" cap="small" dirty="0" smtClean="0">
                <a:solidFill>
                  <a:srgbClr val="003399"/>
                </a:solidFill>
                <a:latin typeface="Verdana" pitchFamily="34" charset="0"/>
              </a:rPr>
              <a:t>The Application Form and Annexes must be:</a:t>
            </a:r>
          </a:p>
          <a:p>
            <a:pPr algn="just">
              <a:lnSpc>
                <a:spcPts val="2100"/>
              </a:lnSpc>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lnSpc>
                <a:spcPts val="2100"/>
              </a:lnSpc>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filled in English language and on a computer; </a:t>
            </a:r>
          </a:p>
          <a:p>
            <a:pPr marL="342900" indent="-342900" algn="just">
              <a:lnSpc>
                <a:spcPts val="2100"/>
              </a:lnSpc>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submitted only in the standard format, available in the Application package;</a:t>
            </a:r>
          </a:p>
          <a:p>
            <a:pPr marL="342900" indent="-342900" algn="just">
              <a:lnSpc>
                <a:spcPts val="2100"/>
              </a:lnSpc>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filled in consequently, starting from the Cover page.</a:t>
            </a:r>
          </a:p>
          <a:p>
            <a:pPr marL="342900" indent="-342900" algn="just">
              <a:lnSpc>
                <a:spcPts val="2100"/>
              </a:lnSpc>
              <a:buFont typeface="Wingdings" panose="05000000000000000000" pitchFamily="2" charset="2"/>
              <a:buChar char="ü"/>
            </a:pPr>
            <a:endParaRPr lang="en-US"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8"/>
          <p:cNvSpPr>
            <a:spLocks noChangeArrowheads="1"/>
          </p:cNvSpPr>
          <p:nvPr/>
        </p:nvSpPr>
        <p:spPr bwMode="auto">
          <a:xfrm>
            <a:off x="5076056" y="5013176"/>
            <a:ext cx="3672408" cy="1512169"/>
          </a:xfrm>
          <a:prstGeom prst="rect">
            <a:avLst/>
          </a:prstGeom>
          <a:ln w="6350">
            <a:solidFill>
              <a:schemeClr val="accent4">
                <a:lumMod val="75000"/>
              </a:schemeClr>
            </a:solidFill>
            <a:headEnd/>
            <a:tailEnd/>
          </a:ln>
          <a:effectLst>
            <a:glow rad="1397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nchor="ctr"/>
          <a:lstStyle/>
          <a:p>
            <a:pPr algn="just"/>
            <a:r>
              <a:rPr lang="en-US" sz="16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Modifying </a:t>
            </a:r>
            <a:r>
              <a:rPr lang="en-US" sz="1600" b="1" dirty="0">
                <a:solidFill>
                  <a:srgbClr val="7030A0"/>
                </a:solidFill>
                <a:latin typeface="Verdana" panose="020B0604030504040204" pitchFamily="34" charset="0"/>
                <a:ea typeface="Verdana" panose="020B0604030504040204" pitchFamily="34" charset="0"/>
                <a:cs typeface="Verdana" panose="020B0604030504040204" pitchFamily="34" charset="0"/>
              </a:rPr>
              <a:t>the standard application form or Annexes will result in </a:t>
            </a:r>
            <a:r>
              <a:rPr lang="en-US" sz="16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rejection </a:t>
            </a:r>
            <a:r>
              <a:rPr lang="en-US" sz="1600" b="1" dirty="0">
                <a:solidFill>
                  <a:srgbClr val="7030A0"/>
                </a:solidFill>
                <a:latin typeface="Verdana" panose="020B0604030504040204" pitchFamily="34" charset="0"/>
                <a:ea typeface="Verdana" panose="020B0604030504040204" pitchFamily="34" charset="0"/>
                <a:cs typeface="Verdana" panose="020B0604030504040204" pitchFamily="34" charset="0"/>
              </a:rPr>
              <a:t>of your application.</a:t>
            </a:r>
            <a:endParaRPr lang="bg-BG" sz="1600" b="1" dirty="0">
              <a:solidFill>
                <a:srgbClr val="7030A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angle 14"/>
          <p:cNvSpPr/>
          <p:nvPr/>
        </p:nvSpPr>
        <p:spPr>
          <a:xfrm>
            <a:off x="4511479" y="5307595"/>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749621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70" name="Csoportba foglalás 13"/>
          <p:cNvGrpSpPr>
            <a:grpSpLocks/>
          </p:cNvGrpSpPr>
          <p:nvPr/>
        </p:nvGrpSpPr>
        <p:grpSpPr bwMode="auto">
          <a:xfrm>
            <a:off x="0" y="1196752"/>
            <a:ext cx="8170863" cy="144462"/>
            <a:chOff x="0" y="908720"/>
            <a:chExt cx="8171384" cy="144016"/>
          </a:xfrm>
        </p:grpSpPr>
        <p:sp>
          <p:nvSpPr>
            <p:cNvPr id="3687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a:latin typeface="Calibri" pitchFamily="34" charset="0"/>
              </a:endParaRPr>
            </a:p>
          </p:txBody>
        </p:sp>
        <p:sp>
          <p:nvSpPr>
            <p:cNvPr id="3687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a:latin typeface="Calibri" pitchFamily="34" charset="0"/>
              </a:endParaRPr>
            </a:p>
          </p:txBody>
        </p:sp>
      </p:grpSp>
      <p:sp>
        <p:nvSpPr>
          <p:cNvPr id="13" name="Tartalom helye 12"/>
          <p:cNvSpPr>
            <a:spLocks/>
          </p:cNvSpPr>
          <p:nvPr/>
        </p:nvSpPr>
        <p:spPr bwMode="auto">
          <a:xfrm>
            <a:off x="457200" y="1600200"/>
            <a:ext cx="8229600" cy="4525963"/>
          </a:xfrm>
          <a:prstGeom prst="rect">
            <a:avLst/>
          </a:prstGeom>
          <a:noFill/>
          <a:ln w="9525">
            <a:noFill/>
            <a:miter lim="800000"/>
            <a:headEnd/>
            <a:tailEnd/>
          </a:ln>
        </p:spPr>
        <p:txBody>
          <a:bodyPr/>
          <a:lstStyle/>
          <a:p>
            <a:pPr fontAlgn="auto">
              <a:spcBef>
                <a:spcPct val="20000"/>
              </a:spcBef>
              <a:spcAft>
                <a:spcPts val="0"/>
              </a:spcAft>
              <a:defRPr/>
            </a:pPr>
            <a:endParaRPr lang="hu-HU" b="1" dirty="0" smtClean="0">
              <a:latin typeface="Verdana" pitchFamily="34" charset="0"/>
            </a:endParaRPr>
          </a:p>
          <a:p>
            <a:pPr fontAlgn="auto">
              <a:spcBef>
                <a:spcPct val="20000"/>
              </a:spcBef>
              <a:spcAft>
                <a:spcPts val="0"/>
              </a:spcAft>
              <a:defRPr/>
            </a:pPr>
            <a:endParaRPr lang="hu-HU" b="1" dirty="0">
              <a:latin typeface="Verdana" pitchFamily="34" charset="0"/>
            </a:endParaRPr>
          </a:p>
        </p:txBody>
      </p:sp>
      <p:sp>
        <p:nvSpPr>
          <p:cNvPr id="7" name="Cím 11"/>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endParaRPr lang="en-US" sz="2400" b="1" cap="small" dirty="0" smtClean="0">
              <a:latin typeface="Verdana" pitchFamily="34" charset="0"/>
            </a:endParaRPr>
          </a:p>
        </p:txBody>
      </p:sp>
      <p:pic>
        <p:nvPicPr>
          <p:cNvPr id="9" name="Kép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3419872" y="188640"/>
            <a:ext cx="5244562" cy="566309"/>
          </a:xfrm>
          <a:prstGeom prst="rect">
            <a:avLst/>
          </a:prstGeom>
          <a:noFill/>
        </p:spPr>
        <p:txBody>
          <a:bodyPr wrap="square" rtlCol="0">
            <a:spAutoFit/>
          </a:bodyPr>
          <a:lstStyle/>
          <a:p>
            <a:pPr lvl="0" algn="r" fontAlgn="auto">
              <a:spcBef>
                <a:spcPct val="20000"/>
              </a:spcBef>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CBC Programme Bulgaria–Turkey</a:t>
            </a:r>
          </a:p>
          <a:p>
            <a:pPr lvl="0" algn="r" fontAlgn="auto">
              <a:spcBef>
                <a:spcPct val="20000"/>
              </a:spcBef>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1" name="Alcím 2"/>
          <p:cNvSpPr txBox="1">
            <a:spLocks/>
          </p:cNvSpPr>
          <p:nvPr/>
        </p:nvSpPr>
        <p:spPr bwMode="auto">
          <a:xfrm>
            <a:off x="3585031" y="4235340"/>
            <a:ext cx="5167643" cy="10762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eaLnBrk="1" fontAlgn="auto" hangingPunct="1">
              <a:spcAft>
                <a:spcPts val="0"/>
              </a:spcAft>
              <a:defRPr/>
            </a:pPr>
            <a:endParaRPr lang="en-US" sz="2400" b="1" dirty="0">
              <a:solidFill>
                <a:srgbClr val="336699"/>
              </a:solidFill>
            </a:endParaRPr>
          </a:p>
        </p:txBody>
      </p:sp>
      <p:sp>
        <p:nvSpPr>
          <p:cNvPr id="3" name="TextBox 2"/>
          <p:cNvSpPr txBox="1"/>
          <p:nvPr/>
        </p:nvSpPr>
        <p:spPr>
          <a:xfrm>
            <a:off x="457200" y="2709824"/>
            <a:ext cx="8291264" cy="646331"/>
          </a:xfrm>
          <a:prstGeom prst="rect">
            <a:avLst/>
          </a:prstGeom>
          <a:noFill/>
        </p:spPr>
        <p:txBody>
          <a:bodyPr wrap="square" rtlCol="0">
            <a:spAutoFit/>
          </a:bodyPr>
          <a:lstStyle/>
          <a:p>
            <a:pPr lvl="0" algn="r">
              <a:lnSpc>
                <a:spcPct val="90000"/>
              </a:lnSpc>
            </a:pPr>
            <a:r>
              <a:rPr lang="en-US" altLang="bg-BG" sz="40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Thank you for the attention!</a:t>
            </a:r>
            <a:endParaRPr lang="en-GB" altLang="bg-BG" sz="40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ound Diagonal Corner Rectangle 17"/>
          <p:cNvSpPr/>
          <p:nvPr/>
        </p:nvSpPr>
        <p:spPr>
          <a:xfrm>
            <a:off x="5714450" y="5836625"/>
            <a:ext cx="2949984" cy="724640"/>
          </a:xfrm>
          <a:prstGeom prst="round2DiagRect">
            <a:avLst/>
          </a:prstGeom>
          <a:solidFill>
            <a:sysClr val="window" lastClr="FFFFFF"/>
          </a:solidFill>
          <a:ln w="25400" cap="flat" cmpd="sng" algn="ctr">
            <a:solidFill>
              <a:srgbClr val="003399"/>
            </a:solidFill>
            <a:prstDash val="solid"/>
          </a:ln>
          <a:effectLst/>
        </p:spPr>
        <p:txBody>
          <a:bodyPr rtlCol="0" anchor="ctr">
            <a:sp3d extrusionH="57150">
              <a:bevelT w="38100" h="38100"/>
            </a:sp3d>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en-US" sz="1000" b="1" kern="0" dirty="0" smtClean="0">
                <a:ln>
                  <a:solidFill>
                    <a:schemeClr val="accent2">
                      <a:lumMod val="40000"/>
                      <a:lumOff val="60000"/>
                    </a:schemeClr>
                  </a:solidFill>
                </a:ln>
                <a:solidFill>
                  <a:srgbClr val="003399"/>
                </a:solidFill>
                <a:latin typeface="+mj-lt"/>
                <a:cs typeface="Arial" pitchFamily="34" charset="0"/>
              </a:rPr>
              <a:t>	</a:t>
            </a:r>
            <a:endParaRPr lang="en-US" sz="1000" b="1" kern="0" dirty="0">
              <a:ln>
                <a:solidFill>
                  <a:schemeClr val="accent2">
                    <a:lumMod val="40000"/>
                    <a:lumOff val="60000"/>
                  </a:schemeClr>
                </a:solidFill>
              </a:ln>
              <a:solidFill>
                <a:srgbClr val="003399"/>
              </a:solidFill>
              <a:latin typeface="+mj-lt"/>
              <a:cs typeface="Arial"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132" y="5919447"/>
            <a:ext cx="819108" cy="557114"/>
          </a:xfrm>
          <a:prstGeom prst="rect">
            <a:avLst/>
          </a:prstGeom>
        </p:spPr>
      </p:pic>
      <p:sp>
        <p:nvSpPr>
          <p:cNvPr id="20" name="TextBox 3"/>
          <p:cNvSpPr txBox="1"/>
          <p:nvPr/>
        </p:nvSpPr>
        <p:spPr>
          <a:xfrm>
            <a:off x="6740203" y="5990255"/>
            <a:ext cx="2008261"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Programme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is co-financed by </a:t>
            </a:r>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European Union</a:t>
            </a:r>
          </a:p>
        </p:txBody>
      </p:sp>
      <p:sp>
        <p:nvSpPr>
          <p:cNvPr id="14" name="Alcím 2"/>
          <p:cNvSpPr txBox="1">
            <a:spLocks/>
          </p:cNvSpPr>
          <p:nvPr/>
        </p:nvSpPr>
        <p:spPr bwMode="auto">
          <a:xfrm>
            <a:off x="3436805" y="4235340"/>
            <a:ext cx="5167643" cy="13539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lnSpc>
                <a:spcPct val="125000"/>
              </a:lnSpc>
              <a:spcBef>
                <a:spcPct val="25000"/>
              </a:spcBef>
              <a:spcAft>
                <a:spcPct val="25000"/>
              </a:spcAft>
            </a:pPr>
            <a:r>
              <a:rPr lang="en-GB" sz="1200" dirty="0" err="1" smtClean="0">
                <a:solidFill>
                  <a:srgbClr val="002060"/>
                </a:solidFill>
                <a:latin typeface="Verdana" panose="020B0604030504040204" pitchFamily="34" charset="0"/>
                <a:ea typeface="Verdana" panose="020B0604030504040204" pitchFamily="34" charset="0"/>
                <a:cs typeface="Verdana" panose="020B0604030504040204" pitchFamily="34" charset="0"/>
              </a:rPr>
              <a:t>Krasimir</a:t>
            </a: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en-GB" sz="1200" dirty="0" err="1" smtClean="0">
                <a:solidFill>
                  <a:srgbClr val="002060"/>
                </a:solidFill>
                <a:latin typeface="Verdana" panose="020B0604030504040204" pitchFamily="34" charset="0"/>
                <a:ea typeface="Verdana" panose="020B0604030504040204" pitchFamily="34" charset="0"/>
                <a:cs typeface="Verdana" panose="020B0604030504040204" pitchFamily="34" charset="0"/>
              </a:rPr>
              <a:t>Stankov</a:t>
            </a:r>
            <a:endPar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Expert, Joint Secretariat </a:t>
            </a:r>
          </a:p>
          <a:p>
            <a:pPr lvl="1"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KStankov@mrrb.government.bg </a:t>
            </a:r>
          </a:p>
          <a:p>
            <a:pPr algn="r">
              <a:lnSpc>
                <a:spcPct val="125000"/>
              </a:lnSpc>
              <a:spcBef>
                <a:spcPct val="25000"/>
              </a:spcBef>
              <a:spcAft>
                <a:spcPct val="25000"/>
              </a:spcAft>
            </a:pPr>
            <a:r>
              <a:rPr lang="en-GB" sz="1200"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Tel./fax: +359 38 66 38 88</a:t>
            </a:r>
            <a:endParaRPr lang="en-GB" sz="12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1004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1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arn(inVertical)">
                                      <p:cBhvr>
                                        <p:cTn id="12" dur="1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barn(inVertical)">
                                      <p:cBhvr>
                                        <p:cTn id="17" dur="10"/>
                                        <p:tgtEl>
                                          <p:spTgt spid="14">
                                            <p:txEl>
                                              <p:pRg st="1" end="1"/>
                                            </p:txEl>
                                          </p:spTgt>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4">
                                            <p:txEl>
                                              <p:pRg st="2" end="2"/>
                                            </p:txEl>
                                          </p:spTgt>
                                        </p:tgtEl>
                                        <p:attrNameLst>
                                          <p:attrName>style.visibility</p:attrName>
                                        </p:attrNameLst>
                                      </p:cBhvr>
                                      <p:to>
                                        <p:strVal val="visible"/>
                                      </p:to>
                                    </p:set>
                                    <p:animEffect transition="in" filter="barn(inVertical)">
                                      <p:cBhvr>
                                        <p:cTn id="20" dur="10"/>
                                        <p:tgtEl>
                                          <p:spTgt spid="1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animEffect transition="in" filter="barn(inVertical)">
                                      <p:cBhvr>
                                        <p:cTn id="25" dur="1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a:t>
            </a:r>
            <a:r>
              <a:rPr lang="en-US" sz="2000" b="1" cap="small" dirty="0" smtClean="0">
                <a:solidFill>
                  <a:srgbClr val="003399"/>
                </a:solidFill>
                <a:latin typeface="Verdana" pitchFamily="34" charset="0"/>
              </a:rPr>
              <a:t>Form</a:t>
            </a:r>
          </a:p>
        </p:txBody>
      </p:sp>
      <p:sp>
        <p:nvSpPr>
          <p:cNvPr id="10" name="Rectangle 2"/>
          <p:cNvSpPr>
            <a:spLocks noChangeArrowheads="1"/>
          </p:cNvSpPr>
          <p:nvPr/>
        </p:nvSpPr>
        <p:spPr bwMode="auto">
          <a:xfrm>
            <a:off x="380159" y="1441447"/>
            <a:ext cx="4695898" cy="5011889"/>
          </a:xfrm>
          <a:prstGeom prst="rect">
            <a:avLst/>
          </a:prstGeom>
          <a:noFill/>
          <a:ln w="9525">
            <a:noFill/>
            <a:miter lim="800000"/>
            <a:headEnd/>
            <a:tailEnd/>
          </a:ln>
        </p:spPr>
        <p:txBody>
          <a:bodyPr anchor="ctr"/>
          <a:lstStyle/>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Cover page</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fill in the project title (short and attractive); </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select the Priority Axis, Specific Objective, Type of project and Intervention field from the drop-down menus;</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fill in the name of the Lead Partner organization and the name of its official representative (in English);</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signed and stamped by the official representative.</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1789" t="17768" r="13601" b="25435"/>
          <a:stretch/>
        </p:blipFill>
        <p:spPr bwMode="auto">
          <a:xfrm>
            <a:off x="5331437" y="1729478"/>
            <a:ext cx="3527967" cy="4579842"/>
          </a:xfrm>
          <a:prstGeom prst="rect">
            <a:avLst/>
          </a:prstGeom>
          <a:noFill/>
          <a:ln w="9525">
            <a:solidFill>
              <a:srgbClr val="92D050"/>
            </a:solidFill>
            <a:miter lim="800000"/>
            <a:headEnd/>
            <a:tailEnd/>
          </a:ln>
          <a:effectLst>
            <a:glow rad="63500">
              <a:schemeClr val="accent3">
                <a:satMod val="175000"/>
                <a:alpha val="40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58820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457201" y="1441447"/>
            <a:ext cx="3628230" cy="5011889"/>
          </a:xfrm>
          <a:prstGeom prst="rect">
            <a:avLst/>
          </a:prstGeom>
          <a:noFill/>
          <a:ln w="9525">
            <a:noFill/>
            <a:miter lim="800000"/>
            <a:headEnd/>
            <a:tailEnd/>
          </a:ln>
        </p:spPr>
        <p:txBody>
          <a:bodyPr anchor="ctr"/>
          <a:lstStyle/>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 indicators:</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filled in automatically as the information is extracted from point 4.1 </a:t>
            </a:r>
          </a:p>
          <a:p>
            <a:pPr algn="just"/>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Check list</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check list will be filled automatically when all parts and sections of the Application form have been properly completed.</a:t>
            </a:r>
          </a:p>
          <a:p>
            <a:pPr marL="285750" indent="-285750"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Allows adding additional partner.</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4485" t="18503" r="33246" b="14286"/>
          <a:stretch/>
        </p:blipFill>
        <p:spPr>
          <a:xfrm>
            <a:off x="4355976" y="1441447"/>
            <a:ext cx="3096344" cy="4409446"/>
          </a:xfrm>
          <a:prstGeom prst="rect">
            <a:avLst/>
          </a:prstGeom>
          <a:solidFill>
            <a:srgbClr val="FFFFFF">
              <a:shade val="85000"/>
            </a:srgbClr>
          </a:solidFill>
          <a:ln w="3175"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Microsoft Excel - AF2_TR_151217-v4.1"/>
          <p:cNvPicPr>
            <a:picLocks noChangeAspect="1"/>
          </p:cNvPicPr>
          <p:nvPr/>
        </p:nvPicPr>
        <p:blipFill rotWithShape="1">
          <a:blip r:embed="rId6">
            <a:extLst>
              <a:ext uri="{28A0092B-C50C-407E-A947-70E740481C1C}">
                <a14:useLocalDpi xmlns:a14="http://schemas.microsoft.com/office/drawing/2010/main" val="0"/>
              </a:ext>
            </a:extLst>
          </a:blip>
          <a:srcRect l="5323" t="19030" r="22077" b="20847"/>
          <a:stretch/>
        </p:blipFill>
        <p:spPr>
          <a:xfrm>
            <a:off x="6070269" y="3424546"/>
            <a:ext cx="2772038" cy="3028790"/>
          </a:xfrm>
          <a:prstGeom prst="rect">
            <a:avLst/>
          </a:prstGeom>
          <a:solidFill>
            <a:srgbClr val="FFFFFF">
              <a:shade val="85000"/>
            </a:srgbClr>
          </a:solidFill>
          <a:ln w="3175"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67457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1" name="Rectangle 2"/>
          <p:cNvSpPr>
            <a:spLocks noChangeArrowheads="1"/>
          </p:cNvSpPr>
          <p:nvPr/>
        </p:nvSpPr>
        <p:spPr bwMode="auto">
          <a:xfrm>
            <a:off x="381000" y="1397000"/>
            <a:ext cx="8394700" cy="5056336"/>
          </a:xfrm>
          <a:prstGeom prst="rect">
            <a:avLst/>
          </a:prstGeom>
          <a:noFill/>
          <a:ln w="9525">
            <a:noFill/>
            <a:miter lim="800000"/>
            <a:headEnd/>
            <a:tailEnd/>
          </a:ln>
        </p:spPr>
        <p:txBody>
          <a:bodyPr lIns="72000" tIns="72000" rIns="72000" bIns="72000" anchor="ctr"/>
          <a:lstStyle/>
          <a:p>
            <a:pPr marL="898525" lvl="1" indent="-809625" algn="just">
              <a:lnSpc>
                <a:spcPts val="2100"/>
              </a:lnSpc>
              <a:spcBef>
                <a:spcPts val="600"/>
              </a:spcBef>
              <a:buClr>
                <a:schemeClr val="bg2"/>
              </a:buClr>
              <a:tabLst>
                <a:tab pos="449263" algn="l"/>
                <a:tab pos="1346200" algn="l"/>
              </a:tabLst>
            </a:pPr>
            <a:r>
              <a:rPr lang="en-GB" sz="1600" b="1" u="sng"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 1. Project partners. </a:t>
            </a:r>
          </a:p>
          <a:p>
            <a:pPr marL="533400" indent="-444500" algn="just" eaLnBrk="0" hangingPunct="0">
              <a:lnSpc>
                <a:spcPts val="2100"/>
              </a:lnSpc>
              <a:spcBef>
                <a:spcPts val="600"/>
              </a:spcBef>
              <a:buClr>
                <a:srgbClr val="9BBB59"/>
              </a:buClr>
              <a:buSzPct val="95000"/>
              <a:buFont typeface="Wingdings 2" pitchFamily="18" charset="2"/>
              <a:buNone/>
              <a:tabLst>
                <a:tab pos="622300" algn="l"/>
                <a:tab pos="1346200" algn="l"/>
              </a:tabLst>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Lead partner (Partner 1) – Table PP1 (LP), Partner 2 – Table PP2, Partner N – table PPN:</a:t>
            </a:r>
          </a:p>
          <a:p>
            <a:pPr marL="533400" lvl="1" indent="-444500" algn="just">
              <a:lnSpc>
                <a:spcPts val="2100"/>
              </a:lnSpc>
              <a:spcBef>
                <a:spcPts val="600"/>
              </a:spcBef>
              <a:spcAft>
                <a:spcPts val="0"/>
              </a:spcAft>
              <a:buClr>
                <a:srgbClr val="0563C1"/>
              </a:buClr>
              <a:tabLst>
                <a:tab pos="533400" algn="l"/>
                <a:tab pos="13462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1.1 Detailed information.</a:t>
            </a:r>
          </a:p>
          <a:p>
            <a:pPr marL="533400" lvl="1" indent="-444500" algn="just">
              <a:lnSpc>
                <a:spcPts val="2100"/>
              </a:lnSpc>
              <a:spcBef>
                <a:spcPts val="600"/>
              </a:spcBef>
              <a:spcAft>
                <a:spcPts val="0"/>
              </a:spcAft>
              <a:buClr>
                <a:srgbClr val="0563C1"/>
              </a:buClr>
              <a:tabLst>
                <a:tab pos="533400" algn="l"/>
                <a:tab pos="13462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1.2 Partner profile –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nationality, contact information, profile of the organization and general competences and activities.</a:t>
            </a:r>
          </a:p>
          <a:p>
            <a:pPr marL="533400" lvl="1" indent="-444500" algn="just">
              <a:lnSpc>
                <a:spcPts val="2100"/>
              </a:lnSpc>
              <a:spcBef>
                <a:spcPts val="600"/>
              </a:spcBef>
              <a:spcAft>
                <a:spcPts val="0"/>
              </a:spcAft>
              <a:buClr>
                <a:srgbClr val="0563C1"/>
              </a:buClr>
              <a:tabLst>
                <a:tab pos="533400" algn="l"/>
                <a:tab pos="1346200" algn="l"/>
              </a:tabLst>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533400" lvl="1" indent="-444500" algn="just">
              <a:lnSpc>
                <a:spcPts val="2100"/>
              </a:lnSpc>
              <a:spcBef>
                <a:spcPts val="600"/>
              </a:spcBef>
              <a:spcAft>
                <a:spcPts val="0"/>
              </a:spcAft>
              <a:buClr>
                <a:srgbClr val="0563C1"/>
              </a:buClr>
              <a:tabLst>
                <a:tab pos="533400" algn="l"/>
                <a:tab pos="1346200" algn="l"/>
              </a:tabLst>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533400" lvl="1" indent="-444500" algn="just">
              <a:lnSpc>
                <a:spcPts val="2100"/>
              </a:lnSpc>
              <a:spcBef>
                <a:spcPts val="600"/>
              </a:spcBef>
              <a:spcAft>
                <a:spcPts val="0"/>
              </a:spcAft>
              <a:buClr>
                <a:srgbClr val="0563C1"/>
              </a:buClr>
              <a:tabLst>
                <a:tab pos="533400" algn="l"/>
                <a:tab pos="1346200" algn="l"/>
              </a:tabLst>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533400" lvl="1" indent="-444500" algn="just">
              <a:lnSpc>
                <a:spcPts val="2100"/>
              </a:lnSpc>
              <a:spcBef>
                <a:spcPts val="600"/>
              </a:spcBef>
              <a:spcAft>
                <a:spcPts val="0"/>
              </a:spcAft>
              <a:buClr>
                <a:srgbClr val="0563C1"/>
              </a:buClr>
              <a:tabLst>
                <a:tab pos="533400" algn="l"/>
                <a:tab pos="1346200" algn="l"/>
              </a:tabLst>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533400" lvl="1" indent="-444500" algn="just">
              <a:lnSpc>
                <a:spcPts val="2100"/>
              </a:lnSpc>
              <a:spcBef>
                <a:spcPts val="600"/>
              </a:spcBef>
              <a:spcAft>
                <a:spcPts val="0"/>
              </a:spcAft>
              <a:buClr>
                <a:srgbClr val="0563C1"/>
              </a:buClr>
              <a:tabLst>
                <a:tab pos="533400" algn="l"/>
                <a:tab pos="13462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1.3 Partner experience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project management of public funded projects – detailed information on previously implemented projects (maximum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3 projects</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marL="533400" lvl="1" indent="-444500" algn="just">
              <a:lnSpc>
                <a:spcPts val="2100"/>
              </a:lnSpc>
              <a:spcBef>
                <a:spcPts val="600"/>
              </a:spcBef>
              <a:spcAft>
                <a:spcPts val="0"/>
              </a:spcAft>
              <a:buClr>
                <a:srgbClr val="0563C1"/>
              </a:buClr>
              <a:tabLst>
                <a:tab pos="533400" algn="l"/>
                <a:tab pos="13462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 Financial status and human resources: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annual turnover, as well as the number of full time and/or number of part time staff for years 2016, 2015 and 2014.</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8"/>
          <p:cNvSpPr>
            <a:spLocks noChangeArrowheads="1"/>
          </p:cNvSpPr>
          <p:nvPr/>
        </p:nvSpPr>
        <p:spPr bwMode="auto">
          <a:xfrm>
            <a:off x="1431963" y="3573016"/>
            <a:ext cx="7226365" cy="720080"/>
          </a:xfrm>
          <a:prstGeom prst="rect">
            <a:avLst/>
          </a:prstGeom>
          <a:ln w="6350">
            <a:headEnd/>
            <a:tailEnd/>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marL="273050" indent="-273050" algn="just" eaLnBrk="0" hangingPunct="0">
              <a:spcBef>
                <a:spcPts val="600"/>
              </a:spcBef>
              <a:buClr>
                <a:srgbClr val="003366"/>
              </a:buClr>
              <a:buSzPct val="95000"/>
              <a:buFont typeface="Wingdings 2" pitchFamily="18" charset="2"/>
              <a:buNone/>
            </a:pPr>
            <a:r>
              <a:rPr lang="en-GB"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Focus on experience and expertise related to project objectives, activities and outputs !</a:t>
            </a:r>
            <a:endParaRPr lang="en-GB" sz="1600" b="1" dirty="0">
              <a:solidFill>
                <a:srgbClr val="CC33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p:cNvSpPr/>
          <p:nvPr/>
        </p:nvSpPr>
        <p:spPr>
          <a:xfrm>
            <a:off x="755576" y="344421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175391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4" name="Rectangle 2"/>
          <p:cNvSpPr>
            <a:spLocks noChangeArrowheads="1"/>
          </p:cNvSpPr>
          <p:nvPr/>
        </p:nvSpPr>
        <p:spPr bwMode="auto">
          <a:xfrm>
            <a:off x="457200" y="1536700"/>
            <a:ext cx="8107363" cy="4844628"/>
          </a:xfrm>
          <a:prstGeom prst="rect">
            <a:avLst/>
          </a:prstGeom>
          <a:noFill/>
          <a:ln w="9525">
            <a:noFill/>
            <a:miter lim="800000"/>
            <a:headEnd/>
            <a:tailEnd/>
          </a:ln>
        </p:spPr>
        <p:txBody>
          <a:bodyPr lIns="72000" tIns="72000" rIns="72000" bIns="72000" anchor="ctr"/>
          <a:lstStyle/>
          <a:p>
            <a:pPr marL="273050" indent="-273050" eaLnBrk="0" hangingPunct="0">
              <a:lnSpc>
                <a:spcPct val="150000"/>
              </a:lnSpc>
              <a:spcBef>
                <a:spcPts val="300"/>
              </a:spcBef>
              <a:buClr>
                <a:srgbClr val="9BBB59"/>
              </a:buClr>
              <a:buSzPct val="95000"/>
              <a:buFont typeface="Wingdings 2" pitchFamily="18" charset="2"/>
              <a:buNone/>
            </a:pPr>
            <a:r>
              <a:rPr lang="en-GB" sz="1600" b="1" u="sng"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PART 2. Project identity </a:t>
            </a:r>
          </a:p>
          <a:p>
            <a:pPr marL="273050" indent="-273050" eaLnBrk="0" hangingPunct="0">
              <a:lnSpc>
                <a:spcPct val="150000"/>
              </a:lnSpc>
              <a:spcBef>
                <a:spcPts val="3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1.1. Project title -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official and full name of the project, the Priority axis, Specific Objective and the type of the project will be filled automatically after filling the Application Form Cover. </a:t>
            </a:r>
          </a:p>
          <a:p>
            <a:pPr marL="273050" indent="-273050" eaLnBrk="0" hangingPunct="0">
              <a:lnSpc>
                <a:spcPct val="150000"/>
              </a:lnSpc>
              <a:spcBef>
                <a:spcPts val="3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1.2.</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 duration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in months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(minimum and maximum depend on the type of measure under which you apply).</a:t>
            </a:r>
          </a:p>
          <a:p>
            <a:pPr marL="622300" indent="-622300" algn="just" eaLnBrk="0" hangingPunct="0">
              <a:lnSpc>
                <a:spcPct val="150000"/>
              </a:lnSpc>
              <a:spcBef>
                <a:spcPts val="300"/>
              </a:spcBef>
              <a:buClr>
                <a:srgbClr val="9BBB59"/>
              </a:buClr>
              <a:buSzPct val="95000"/>
              <a:buFont typeface="Wingdings 2" pitchFamily="18" charset="2"/>
              <a:buNone/>
              <a:tabLst>
                <a:tab pos="622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1.3. Cooperation criteria of the project: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compulsory: Joint Development and Joint Implementation + one additional: Joint staffing or Joint financing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check mark appears automatically when justification is filled in)</a:t>
            </a:r>
          </a:p>
          <a:p>
            <a:pPr marL="622300" indent="-622300" algn="just" eaLnBrk="0" hangingPunct="0">
              <a:lnSpc>
                <a:spcPct val="150000"/>
              </a:lnSpc>
              <a:spcBef>
                <a:spcPts val="300"/>
              </a:spcBef>
              <a:buClr>
                <a:srgbClr val="9BBB59"/>
              </a:buClr>
              <a:buSzPct val="95000"/>
              <a:buFont typeface="Wingdings 2" pitchFamily="18" charset="2"/>
              <a:buNone/>
              <a:tabLst>
                <a:tab pos="622300" algn="l"/>
              </a:tabLst>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1.4. Cross border impact of the project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explain what problem is tackled by the project, the proposed solution and the benefits to the border area.</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32090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457200" y="1403347"/>
            <a:ext cx="5266928" cy="5266013"/>
          </a:xfrm>
          <a:prstGeom prst="rect">
            <a:avLst/>
          </a:prstGeom>
          <a:noFill/>
          <a:ln w="9525">
            <a:noFill/>
            <a:miter lim="800000"/>
            <a:headEnd/>
            <a:tailEnd/>
          </a:ln>
        </p:spPr>
        <p:txBody>
          <a:bodyPr anchor="ctr"/>
          <a:lstStyle/>
          <a:p>
            <a:pPr marL="273050" indent="-273050" eaLnBrk="0" hangingPunct="0">
              <a:spcBef>
                <a:spcPct val="200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 Project description </a:t>
            </a:r>
          </a:p>
          <a:p>
            <a:pPr marL="273050" indent="-273050" eaLnBrk="0" hangingPunct="0">
              <a:spcBef>
                <a:spcPct val="200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2.1. Background and demand for the project proposal :</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current condition of the sector;</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problem(s) that you have detected and that you are going to face;</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potential for development; </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weaknesses and constraints of the chosen target group(s) in the concrete region etc.); </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needs that led the project partner to get involved in the project;</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project’s relevance to the particular needs and constraints of the border region;</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compliance of project objectives with the selected Programme Specific objective;</a:t>
            </a:r>
          </a:p>
          <a:p>
            <a:pPr marL="444500" lvl="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method(s) / strategy for improvement of the situation / solving the problem(s);</a:t>
            </a:r>
          </a:p>
          <a:p>
            <a:pPr marL="444500" indent="-444500" algn="just" eaLnBrk="0" hangingPunct="0">
              <a:spcBef>
                <a:spcPct val="20000"/>
              </a:spcBef>
              <a:buClr>
                <a:srgbClr val="9BBB59"/>
              </a:buClr>
              <a:buSzPct val="95000"/>
              <a:buFont typeface="Verdana" panose="020B0604030504040204" pitchFamily="34" charset="0"/>
              <a:buChar char="●"/>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benefit(s) of the proposal to the pointed target group(s), final beneficiaries and for the partner organizations.</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4206" t="20462" r="25354" b="1579"/>
          <a:stretch/>
        </p:blipFill>
        <p:spPr>
          <a:xfrm>
            <a:off x="5805175" y="1556792"/>
            <a:ext cx="3231321" cy="4718274"/>
          </a:xfrm>
          <a:prstGeom prst="rect">
            <a:avLst/>
          </a:prstGeom>
          <a:ln>
            <a:solidFill>
              <a:srgbClr val="92D050"/>
            </a:solidFill>
          </a:ln>
          <a:effectLst>
            <a:glow rad="63500">
              <a:schemeClr val="accent3">
                <a:satMod val="175000"/>
                <a:alpha val="40000"/>
              </a:schemeClr>
            </a:glow>
          </a:effectLst>
        </p:spPr>
      </p:pic>
      <p:sp>
        <p:nvSpPr>
          <p:cNvPr id="4" name="TextBox 3"/>
          <p:cNvSpPr txBox="1"/>
          <p:nvPr/>
        </p:nvSpPr>
        <p:spPr>
          <a:xfrm rot="18539502">
            <a:off x="6130651" y="4017740"/>
            <a:ext cx="2660201" cy="338554"/>
          </a:xfrm>
          <a:prstGeom prst="rect">
            <a:avLst/>
          </a:prstGeom>
          <a:noFill/>
        </p:spPr>
        <p:txBody>
          <a:bodyPr wrap="square" rtlCol="0">
            <a:spAutoFit/>
          </a:bodyPr>
          <a:lstStyle/>
          <a:p>
            <a:r>
              <a:rPr lang="en-US"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max</a:t>
            </a:r>
            <a:r>
              <a:rPr lang="bg-BG"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 4000 </a:t>
            </a:r>
            <a:r>
              <a:rPr lang="en-US" sz="1600" b="1" dirty="0" smtClean="0">
                <a:solidFill>
                  <a:srgbClr val="4D7620"/>
                </a:solidFill>
                <a:latin typeface="Verdana" panose="020B0604030504040204" pitchFamily="34" charset="0"/>
                <a:ea typeface="Verdana" panose="020B0604030504040204" pitchFamily="34" charset="0"/>
                <a:cs typeface="Verdana" panose="020B0604030504040204" pitchFamily="34" charset="0"/>
              </a:rPr>
              <a:t>symbols</a:t>
            </a:r>
            <a:endParaRPr lang="bg-BG" sz="1600" b="1" dirty="0">
              <a:solidFill>
                <a:srgbClr val="4D762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58476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2" name="Cím 11"/>
          <p:cNvSpPr>
            <a:spLocks noGrp="1"/>
          </p:cNvSpPr>
          <p:nvPr>
            <p:ph type="title"/>
          </p:nvPr>
        </p:nvSpPr>
        <p:spPr>
          <a:xfrm>
            <a:off x="457200" y="528845"/>
            <a:ext cx="8075240" cy="667907"/>
          </a:xfrm>
        </p:spPr>
        <p:txBody>
          <a:bodyPr rtlCol="0">
            <a:noAutofit/>
          </a:bodyPr>
          <a:lstStyle/>
          <a:p>
            <a:pPr eaLnBrk="1" fontAlgn="auto" hangingPunct="1">
              <a:spcAft>
                <a:spcPts val="0"/>
              </a:spcAft>
              <a:defRPr/>
            </a:pPr>
            <a:r>
              <a:rPr lang="bg-BG" sz="2000" b="1" cap="small" dirty="0">
                <a:solidFill>
                  <a:srgbClr val="003399"/>
                </a:solidFill>
                <a:latin typeface="Verdana" pitchFamily="34" charset="0"/>
              </a:rPr>
              <a:t> </a:t>
            </a:r>
            <a:r>
              <a:rPr lang="en-US" sz="2000" b="1" cap="small" dirty="0">
                <a:solidFill>
                  <a:srgbClr val="003399"/>
                </a:solidFill>
                <a:latin typeface="Verdana" pitchFamily="34" charset="0"/>
              </a:rPr>
              <a:t>Application Form</a:t>
            </a:r>
            <a:endParaRPr lang="en-US" sz="2000" b="1" cap="small" dirty="0" smtClean="0">
              <a:solidFill>
                <a:srgbClr val="003399"/>
              </a:solidFill>
              <a:latin typeface="Verdana" pitchFamily="34" charset="0"/>
            </a:endParaRPr>
          </a:p>
        </p:txBody>
      </p:sp>
      <p:sp>
        <p:nvSpPr>
          <p:cNvPr id="10" name="Rectangle 2"/>
          <p:cNvSpPr>
            <a:spLocks noChangeArrowheads="1"/>
          </p:cNvSpPr>
          <p:nvPr/>
        </p:nvSpPr>
        <p:spPr bwMode="auto">
          <a:xfrm>
            <a:off x="457201" y="1403347"/>
            <a:ext cx="4612652" cy="4113885"/>
          </a:xfrm>
          <a:prstGeom prst="rect">
            <a:avLst/>
          </a:prstGeom>
          <a:noFill/>
          <a:ln w="9525">
            <a:noFill/>
            <a:miter lim="800000"/>
            <a:headEnd/>
            <a:tailEnd/>
          </a:ln>
        </p:spPr>
        <p:txBody>
          <a:bodyPr anchor="ctr"/>
          <a:lstStyle/>
          <a:p>
            <a:pPr marL="444500" indent="-444500" algn="just" eaLnBrk="0" hangingPunct="0">
              <a:spcBef>
                <a:spcPct val="20000"/>
              </a:spcBef>
              <a:buClr>
                <a:srgbClr val="9BBB59"/>
              </a:buClr>
              <a:buSzPct val="95000"/>
              <a:buFont typeface="Wingdings 2" pitchFamily="18" charset="2"/>
              <a:buNone/>
            </a:pP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2.2. Description of the target groups and beneficiaries </a:t>
            </a:r>
          </a:p>
          <a:p>
            <a:pPr marL="444500" indent="-444500" algn="just" eaLnBrk="0" hangingPunct="0">
              <a:spcBef>
                <a:spcPct val="20000"/>
              </a:spcBef>
              <a:buClr>
                <a:srgbClr val="9BBB59"/>
              </a:buClr>
              <a:buSzPct val="95000"/>
              <a:buFont typeface="Wingdings 2" pitchFamily="18" charset="2"/>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Type, description and estimated number</a:t>
            </a:r>
          </a:p>
          <a:p>
            <a:pPr lvl="1"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“Target groups”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are the groups/entities who will be positively affected by the project. </a:t>
            </a:r>
          </a:p>
          <a:p>
            <a:pPr lvl="1" algn="just"/>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“Final beneficiaries” </a:t>
            </a:r>
            <a:r>
              <a:rPr lang="en-GB"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are those who will benefit from the project in a long term.</a:t>
            </a:r>
          </a:p>
          <a:p>
            <a:pPr marL="444500" indent="-444500" algn="just" eaLnBrk="0" hangingPunct="0">
              <a:lnSpc>
                <a:spcPct val="150000"/>
              </a:lnSpc>
              <a:spcBef>
                <a:spcPct val="20000"/>
              </a:spcBef>
              <a:buClr>
                <a:schemeClr val="bg2"/>
              </a:buClr>
              <a:buSzPct val="95000"/>
              <a:buFont typeface="Wingdings" pitchFamily="2" charset="2"/>
              <a:buChar char="ü"/>
            </a:pPr>
            <a:endParaRPr lang="bg-BG" sz="1600" i="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Microsoft Excel - AF2_TR_151217-v4.1"/>
          <p:cNvPicPr>
            <a:picLocks noChangeAspect="1"/>
          </p:cNvPicPr>
          <p:nvPr/>
        </p:nvPicPr>
        <p:blipFill rotWithShape="1">
          <a:blip r:embed="rId5">
            <a:extLst>
              <a:ext uri="{28A0092B-C50C-407E-A947-70E740481C1C}">
                <a14:useLocalDpi xmlns:a14="http://schemas.microsoft.com/office/drawing/2010/main" val="0"/>
              </a:ext>
            </a:extLst>
          </a:blip>
          <a:srcRect l="4485" t="19030" r="25149" b="2222"/>
          <a:stretch/>
        </p:blipFill>
        <p:spPr>
          <a:xfrm>
            <a:off x="5373655" y="1664567"/>
            <a:ext cx="3145753" cy="4644752"/>
          </a:xfrm>
          <a:prstGeom prst="rect">
            <a:avLst/>
          </a:prstGeom>
          <a:ln>
            <a:solidFill>
              <a:srgbClr val="92D050"/>
            </a:solidFill>
          </a:ln>
          <a:effectLst>
            <a:glow rad="101600">
              <a:schemeClr val="accent3">
                <a:satMod val="175000"/>
                <a:alpha val="40000"/>
              </a:schemeClr>
            </a:glow>
          </a:effectLst>
        </p:spPr>
      </p:pic>
      <p:sp>
        <p:nvSpPr>
          <p:cNvPr id="11" name="Rectangle 8"/>
          <p:cNvSpPr>
            <a:spLocks noChangeArrowheads="1"/>
          </p:cNvSpPr>
          <p:nvPr/>
        </p:nvSpPr>
        <p:spPr bwMode="auto">
          <a:xfrm>
            <a:off x="1115616" y="5661248"/>
            <a:ext cx="7403792" cy="792088"/>
          </a:xfrm>
          <a:prstGeom prst="rect">
            <a:avLst/>
          </a:prstGeom>
          <a:ln w="6350">
            <a:solidFill>
              <a:schemeClr val="accent4">
                <a:lumMod val="75000"/>
              </a:schemeClr>
            </a:solidFill>
            <a:headEnd/>
            <a:tailEnd/>
          </a:ln>
          <a:effectLst>
            <a:glow rad="139700">
              <a:schemeClr val="accent4">
                <a:satMod val="175000"/>
                <a:alpha val="40000"/>
              </a:schemeClr>
            </a:glow>
          </a:effectLst>
        </p:spPr>
        <p:style>
          <a:lnRef idx="2">
            <a:schemeClr val="accent3"/>
          </a:lnRef>
          <a:fillRef idx="1">
            <a:schemeClr val="lt1"/>
          </a:fillRef>
          <a:effectRef idx="0">
            <a:schemeClr val="accent3"/>
          </a:effectRef>
          <a:fontRef idx="minor">
            <a:schemeClr val="dk1"/>
          </a:fontRef>
        </p:style>
        <p:txBody>
          <a:bodyPr/>
          <a:lstStyle/>
          <a:p>
            <a:pPr algn="just" eaLnBrk="0" hangingPunct="0">
              <a:spcBef>
                <a:spcPct val="20000"/>
              </a:spcBef>
              <a:buClr>
                <a:schemeClr val="bg2"/>
              </a:buClr>
              <a:buSzPct val="95000"/>
            </a:pPr>
            <a:r>
              <a:rPr lang="en-GB" sz="1600" b="1" dirty="0" smtClean="0">
                <a:solidFill>
                  <a:srgbClr val="843D8D"/>
                </a:solidFill>
                <a:latin typeface="Verdana" panose="020B0604030504040204" pitchFamily="34" charset="0"/>
                <a:ea typeface="Verdana" panose="020B0604030504040204" pitchFamily="34" charset="0"/>
                <a:cs typeface="Verdana" panose="020B0604030504040204" pitchFamily="34" charset="0"/>
              </a:rPr>
              <a:t>Do not overestimate the numbers and try to be as realistic as possible. Nonetheless, that does not make such project less significant.</a:t>
            </a:r>
            <a:endParaRPr lang="en-GB" sz="1600" b="1" dirty="0">
              <a:solidFill>
                <a:srgbClr val="843D8D"/>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380158" y="5451610"/>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843D8D"/>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843D8D"/>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743303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3670</TotalTime>
  <Words>2850</Words>
  <Application>Microsoft Office PowerPoint</Application>
  <PresentationFormat>On-screen Show (4:3)</PresentationFormat>
  <Paragraphs>433</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Office-téma</vt:lpstr>
      <vt:lpstr>PROJECT PROPOSAL  ANNEXES</vt:lpstr>
      <vt:lpstr> Structure of the Project Proposal</vt:lpstr>
      <vt:lpstr> Application Form  and Annexes</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 Application Form</vt:lpstr>
      <vt:lpstr>Annexes</vt:lpstr>
      <vt:lpstr>Annexes</vt:lpstr>
      <vt:lpstr> Annexes</vt:lpstr>
      <vt:lpstr> Annexes</vt:lpstr>
      <vt:lpstr> Annexes</vt:lpstr>
      <vt:lpstr> Annexes</vt:lpstr>
      <vt:lpstr>Electronic copies and structure</vt:lpstr>
      <vt:lpstr>Electronic copies and structure</vt:lpstr>
      <vt:lpstr>Documents and Electronic files</vt:lpstr>
      <vt:lpstr>Frequent Mistakes and Advice</vt:lpstr>
      <vt:lpstr>Frequent Mistakes and Advice</vt:lpstr>
      <vt:lpstr>Frequent Mistakes and Advice</vt:lpstr>
      <vt:lpstr>PowerPoint Presentation</vt:lpstr>
    </vt:vector>
  </TitlesOfParts>
  <Company>WT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BG TR Presentation</dc:title>
  <dc:creator>Vanya;Vania Hristova</dc:creator>
  <cp:lastModifiedBy>Ivan Delchev</cp:lastModifiedBy>
  <cp:revision>1015</cp:revision>
  <cp:lastPrinted>2013-12-06T16:13:01Z</cp:lastPrinted>
  <dcterms:created xsi:type="dcterms:W3CDTF">2013-11-18T08:40:35Z</dcterms:created>
  <dcterms:modified xsi:type="dcterms:W3CDTF">2018-02-06T14:21:11Z</dcterms:modified>
</cp:coreProperties>
</file>