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387" r:id="rId3"/>
    <p:sldId id="389" r:id="rId4"/>
    <p:sldId id="388" r:id="rId5"/>
    <p:sldId id="384" r:id="rId6"/>
    <p:sldId id="385" r:id="rId7"/>
    <p:sldId id="381" r:id="rId8"/>
    <p:sldId id="347" r:id="rId9"/>
    <p:sldId id="302" r:id="rId10"/>
    <p:sldId id="386" r:id="rId11"/>
    <p:sldId id="340" r:id="rId12"/>
    <p:sldId id="341" r:id="rId13"/>
    <p:sldId id="346" r:id="rId14"/>
    <p:sldId id="396" r:id="rId15"/>
    <p:sldId id="344" r:id="rId16"/>
    <p:sldId id="374" r:id="rId17"/>
    <p:sldId id="368" r:id="rId18"/>
    <p:sldId id="376" r:id="rId19"/>
    <p:sldId id="394" r:id="rId20"/>
    <p:sldId id="390" r:id="rId21"/>
    <p:sldId id="392" r:id="rId22"/>
    <p:sldId id="278" r:id="rId23"/>
  </p:sldIdLst>
  <p:sldSz cx="9144000" cy="6858000" type="screen4x3"/>
  <p:notesSz cx="6797675" cy="9926638"/>
  <p:defaultTex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ss Kornél" initials="V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98C222"/>
    <a:srgbClr val="843D8D"/>
    <a:srgbClr val="FFFFFF"/>
    <a:srgbClr val="92D050"/>
    <a:srgbClr val="000000"/>
    <a:srgbClr val="EAF1DD"/>
    <a:srgbClr val="C2CDE1"/>
    <a:srgbClr val="FFCC00"/>
    <a:srgbClr val="BF6D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72" autoAdjust="0"/>
    <p:restoredTop sz="94982" autoAdjust="0"/>
  </p:normalViewPr>
  <p:slideViewPr>
    <p:cSldViewPr>
      <p:cViewPr>
        <p:scale>
          <a:sx n="100" d="100"/>
          <a:sy n="100" d="100"/>
        </p:scale>
        <p:origin x="-2430" y="-4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565939-7E85-406A-8933-FE2BA5720DA9}" type="datetimeFigureOut">
              <a:rPr lang="bg-BG" smtClean="0"/>
              <a:pPr/>
              <a:t>6.2.2018 г.</a:t>
            </a:fld>
            <a:endParaRPr lang="bg-BG"/>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A90DDE6-9CB9-47C8-83BC-D0BBB6AD34C8}" type="slidenum">
              <a:rPr lang="bg-BG" smtClean="0"/>
              <a:pPr/>
              <a:t>‹#›</a:t>
            </a:fld>
            <a:endParaRPr lang="bg-BG"/>
          </a:p>
        </p:txBody>
      </p:sp>
    </p:spTree>
    <p:extLst>
      <p:ext uri="{BB962C8B-B14F-4D97-AF65-F5344CB8AC3E}">
        <p14:creationId xmlns:p14="http://schemas.microsoft.com/office/powerpoint/2010/main" val="3154334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hu-HU"/>
          </a:p>
        </p:txBody>
      </p:sp>
      <p:sp>
        <p:nvSpPr>
          <p:cNvPr id="3" name="Dátum helye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D6DAF9F-9F54-486A-808D-D649C42855F5}" type="datetimeFigureOut">
              <a:rPr lang="hu-HU"/>
              <a:pPr>
                <a:defRPr/>
              </a:pPr>
              <a:t>2018.02.06.</a:t>
            </a:fld>
            <a:endParaRPr lang="hu-HU"/>
          </a:p>
        </p:txBody>
      </p:sp>
      <p:sp>
        <p:nvSpPr>
          <p:cNvPr id="4" name="Diakép helye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hu-HU" noProof="0" smtClean="0"/>
          </a:p>
        </p:txBody>
      </p:sp>
      <p:sp>
        <p:nvSpPr>
          <p:cNvPr id="5" name="Jegyzetek helye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p>
        </p:txBody>
      </p:sp>
      <p:sp>
        <p:nvSpPr>
          <p:cNvPr id="6" name="Élőláb hely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hu-HU"/>
          </a:p>
        </p:txBody>
      </p:sp>
      <p:sp>
        <p:nvSpPr>
          <p:cNvPr id="7" name="Dia számának hely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6B3663C-14CF-4D71-AE23-2109568032CA}" type="slidenum">
              <a:rPr lang="hu-HU"/>
              <a:pPr>
                <a:defRPr/>
              </a:pPr>
              <a:t>‹#›</a:t>
            </a:fld>
            <a:endParaRPr lang="hu-HU"/>
          </a:p>
        </p:txBody>
      </p:sp>
    </p:spTree>
    <p:extLst>
      <p:ext uri="{BB962C8B-B14F-4D97-AF65-F5344CB8AC3E}">
        <p14:creationId xmlns:p14="http://schemas.microsoft.com/office/powerpoint/2010/main" val="823505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Diakép helye 1"/>
          <p:cNvSpPr>
            <a:spLocks noGrp="1" noRot="1" noChangeAspect="1" noTextEdit="1"/>
          </p:cNvSpPr>
          <p:nvPr>
            <p:ph type="sldImg"/>
          </p:nvPr>
        </p:nvSpPr>
        <p:spPr bwMode="auto">
          <a:noFill/>
          <a:ln>
            <a:solidFill>
              <a:srgbClr val="000000"/>
            </a:solidFill>
            <a:miter lim="800000"/>
            <a:headEnd/>
            <a:tailEnd/>
          </a:ln>
        </p:spPr>
      </p:sp>
      <p:sp>
        <p:nvSpPr>
          <p:cNvPr id="15362"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5364"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F6307C-E95B-496A-B5A7-E33B6575710F}" type="slidenum">
              <a:rPr lang="hu-HU"/>
              <a:pPr fontAlgn="base">
                <a:spcBef>
                  <a:spcPct val="0"/>
                </a:spcBef>
                <a:spcAft>
                  <a:spcPct val="0"/>
                </a:spcAft>
                <a:defRPr/>
              </a:pPr>
              <a:t>1</a:t>
            </a:fld>
            <a:endParaRPr lang="hu-HU"/>
          </a:p>
        </p:txBody>
      </p:sp>
    </p:spTree>
    <p:extLst>
      <p:ext uri="{BB962C8B-B14F-4D97-AF65-F5344CB8AC3E}">
        <p14:creationId xmlns:p14="http://schemas.microsoft.com/office/powerpoint/2010/main" val="287596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ts val="0"/>
              </a:spcBef>
              <a:spcAft>
                <a:spcPts val="300"/>
              </a:spcAft>
            </a:pPr>
            <a:endParaRPr lang="en-US" dirty="0" smtClean="0">
              <a:latin typeface="Verdana" pitchFamily="34" charset="0"/>
              <a:ea typeface="Verdana" pitchFamily="34" charset="0"/>
              <a:cs typeface="Verdana" pitchFamily="34" charset="0"/>
            </a:endParaRPr>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10</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11</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ts val="0"/>
              </a:spcBef>
              <a:spcAft>
                <a:spcPts val="300"/>
              </a:spcAft>
            </a:pPr>
            <a:endParaRPr lang="en-US" dirty="0" smtClean="0">
              <a:latin typeface="Verdana" pitchFamily="34" charset="0"/>
              <a:ea typeface="Verdana" pitchFamily="34" charset="0"/>
              <a:cs typeface="Verdana" pitchFamily="34" charset="0"/>
            </a:endParaRPr>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12</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13</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14</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100000"/>
              </a:lnSpc>
              <a:spcBef>
                <a:spcPts val="0"/>
              </a:spcBef>
              <a:spcAft>
                <a:spcPts val="300"/>
              </a:spcAft>
            </a:pPr>
            <a:endParaRPr lang="en-US" sz="1200" dirty="0" smtClean="0">
              <a:latin typeface="Verdana" pitchFamily="34" charset="0"/>
              <a:ea typeface="Verdana" pitchFamily="34" charset="0"/>
              <a:cs typeface="Verdana" pitchFamily="34" charset="0"/>
            </a:endParaRPr>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15</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16</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17</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18</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19</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20</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21</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Diakép helye 1"/>
          <p:cNvSpPr>
            <a:spLocks noGrp="1" noRot="1" noChangeAspect="1" noTextEdit="1"/>
          </p:cNvSpPr>
          <p:nvPr>
            <p:ph type="sldImg"/>
          </p:nvPr>
        </p:nvSpPr>
        <p:spPr bwMode="auto">
          <a:noFill/>
          <a:ln>
            <a:solidFill>
              <a:srgbClr val="000000"/>
            </a:solidFill>
            <a:miter lim="800000"/>
            <a:headEnd/>
            <a:tailEnd/>
          </a:ln>
        </p:spPr>
      </p:sp>
      <p:sp>
        <p:nvSpPr>
          <p:cNvPr id="3789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E78672-2241-4B3E-BA9F-F13872ABFD39}" type="slidenum">
              <a:rPr lang="hu-HU"/>
              <a:pPr fontAlgn="base">
                <a:spcBef>
                  <a:spcPct val="0"/>
                </a:spcBef>
                <a:spcAft>
                  <a:spcPct val="0"/>
                </a:spcAft>
                <a:defRPr/>
              </a:pPr>
              <a:t>22</a:t>
            </a:fld>
            <a:endParaRPr lang="hu-HU"/>
          </a:p>
        </p:txBody>
      </p:sp>
    </p:spTree>
    <p:extLst>
      <p:ext uri="{BB962C8B-B14F-4D97-AF65-F5344CB8AC3E}">
        <p14:creationId xmlns:p14="http://schemas.microsoft.com/office/powerpoint/2010/main" val="3583284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3</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4</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5</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6</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7</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783AFD9-E636-4CC2-A754-0EEAD1C9DD91}" type="slidenum">
              <a:rPr lang="hu-HU">
                <a:solidFill>
                  <a:prstClr val="black"/>
                </a:solidFill>
              </a:rPr>
              <a:pPr>
                <a:defRPr/>
              </a:pPr>
              <a:t>8</a:t>
            </a:fld>
            <a:endParaRPr lang="hu-HU">
              <a:solidFill>
                <a:prstClr val="black"/>
              </a:solidFill>
            </a:endParaRPr>
          </a:p>
        </p:txBody>
      </p:sp>
    </p:spTree>
    <p:extLst>
      <p:ext uri="{BB962C8B-B14F-4D97-AF65-F5344CB8AC3E}">
        <p14:creationId xmlns:p14="http://schemas.microsoft.com/office/powerpoint/2010/main" val="3679304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9</a:t>
            </a:fld>
            <a:endParaRPr lang="hu-HU"/>
          </a:p>
        </p:txBody>
      </p:sp>
    </p:spTree>
    <p:extLst>
      <p:ext uri="{BB962C8B-B14F-4D97-AF65-F5344CB8AC3E}">
        <p14:creationId xmlns:p14="http://schemas.microsoft.com/office/powerpoint/2010/main" val="367930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smtClean="0"/>
              <a:t>Mintacím szerkesztése</a:t>
            </a:r>
            <a:endParaRPr lang="hu-HU"/>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lvl1pPr>
              <a:defRPr/>
            </a:lvl1pPr>
          </a:lstStyle>
          <a:p>
            <a:pPr>
              <a:defRPr/>
            </a:pPr>
            <a:fld id="{3B70CE93-B669-466E-97D9-5586B27B364B}"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F2E297E6-F63A-420B-A5B0-020FB1FAC753}" type="slidenum">
              <a:rPr lang="hu-HU"/>
              <a:pPr>
                <a:defRPr/>
              </a:pPr>
              <a:t>‹#›</a:t>
            </a:fld>
            <a:endParaRPr lang="hu-H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3CACE9F5-51AF-492A-8824-5C3A838A03E1}"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3CAC024E-147D-4045-9DAD-21AF12B4AB33}" type="slidenum">
              <a:rPr lang="hu-HU"/>
              <a:pPr>
                <a:defRPr/>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670AA197-6970-48B6-A3FB-810FD4BF9205}"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6C73280E-00BB-400B-9C9F-947E1C4D2FE9}" type="slidenum">
              <a:rPr lang="hu-HU"/>
              <a:pPr>
                <a:defRPr/>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C68503B2-91B5-4ECA-A2B3-2F9028CA9F63}"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0002D96E-9455-42D9-84CC-73985AD981DD}" type="slidenum">
              <a:rPr lang="hu-HU"/>
              <a:pPr>
                <a:defRPr/>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lvl1pPr>
              <a:defRPr/>
            </a:lvl1pPr>
          </a:lstStyle>
          <a:p>
            <a:pPr>
              <a:defRPr/>
            </a:pPr>
            <a:fld id="{CABB731E-4A3B-49FE-A6D7-CE71F9F6BF43}"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82639283-BB6B-4F31-993C-91CC9CEDBA1A}" type="slidenum">
              <a:rPr lang="hu-HU"/>
              <a:pPr>
                <a:defRPr/>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3"/>
          <p:cNvSpPr>
            <a:spLocks noGrp="1"/>
          </p:cNvSpPr>
          <p:nvPr>
            <p:ph type="dt" sz="half" idx="10"/>
          </p:nvPr>
        </p:nvSpPr>
        <p:spPr/>
        <p:txBody>
          <a:bodyPr/>
          <a:lstStyle>
            <a:lvl1pPr>
              <a:defRPr/>
            </a:lvl1pPr>
          </a:lstStyle>
          <a:p>
            <a:pPr>
              <a:defRPr/>
            </a:pPr>
            <a:fld id="{891A2C06-BD9A-4379-B602-55E0AD36598B}"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ABC7A546-20EC-4033-8AE8-BD2B7FFEE11C}" type="slidenum">
              <a:rPr lang="hu-HU"/>
              <a:pPr>
                <a:defRPr/>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3"/>
          <p:cNvSpPr>
            <a:spLocks noGrp="1"/>
          </p:cNvSpPr>
          <p:nvPr>
            <p:ph type="dt" sz="half" idx="10"/>
          </p:nvPr>
        </p:nvSpPr>
        <p:spPr/>
        <p:txBody>
          <a:bodyPr/>
          <a:lstStyle>
            <a:lvl1pPr>
              <a:defRPr/>
            </a:lvl1pPr>
          </a:lstStyle>
          <a:p>
            <a:pPr>
              <a:defRPr/>
            </a:pPr>
            <a:fld id="{1BE6801F-3549-4362-A2D9-E461ABBB383C}" type="datetimeFigureOut">
              <a:rPr lang="hu-HU"/>
              <a:pPr>
                <a:defRPr/>
              </a:pPr>
              <a:t>2018.02.06.</a:t>
            </a:fld>
            <a:endParaRPr lang="hu-HU"/>
          </a:p>
        </p:txBody>
      </p:sp>
      <p:sp>
        <p:nvSpPr>
          <p:cNvPr id="8" name="Élőláb helye 4"/>
          <p:cNvSpPr>
            <a:spLocks noGrp="1"/>
          </p:cNvSpPr>
          <p:nvPr>
            <p:ph type="ftr" sz="quarter" idx="11"/>
          </p:nvPr>
        </p:nvSpPr>
        <p:spPr/>
        <p:txBody>
          <a:bodyPr/>
          <a:lstStyle>
            <a:lvl1pPr>
              <a:defRPr/>
            </a:lvl1pPr>
          </a:lstStyle>
          <a:p>
            <a:pPr>
              <a:defRPr/>
            </a:pPr>
            <a:endParaRPr lang="hu-HU"/>
          </a:p>
        </p:txBody>
      </p:sp>
      <p:sp>
        <p:nvSpPr>
          <p:cNvPr id="9" name="Dia számának helye 5"/>
          <p:cNvSpPr>
            <a:spLocks noGrp="1"/>
          </p:cNvSpPr>
          <p:nvPr>
            <p:ph type="sldNum" sz="quarter" idx="12"/>
          </p:nvPr>
        </p:nvSpPr>
        <p:spPr/>
        <p:txBody>
          <a:bodyPr/>
          <a:lstStyle>
            <a:lvl1pPr>
              <a:defRPr/>
            </a:lvl1pPr>
          </a:lstStyle>
          <a:p>
            <a:pPr>
              <a:defRPr/>
            </a:pPr>
            <a:fld id="{1A992047-826B-4480-86DF-10E3A1124327}" type="slidenum">
              <a:rPr lang="hu-HU"/>
              <a:pPr>
                <a:defRPr/>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3"/>
          <p:cNvSpPr>
            <a:spLocks noGrp="1"/>
          </p:cNvSpPr>
          <p:nvPr>
            <p:ph type="dt" sz="half" idx="10"/>
          </p:nvPr>
        </p:nvSpPr>
        <p:spPr/>
        <p:txBody>
          <a:bodyPr/>
          <a:lstStyle>
            <a:lvl1pPr>
              <a:defRPr/>
            </a:lvl1pPr>
          </a:lstStyle>
          <a:p>
            <a:pPr>
              <a:defRPr/>
            </a:pPr>
            <a:fld id="{4B386912-64D0-44FD-B6A0-EC23926F6DC4}" type="datetimeFigureOut">
              <a:rPr lang="hu-HU"/>
              <a:pPr>
                <a:defRPr/>
              </a:pPr>
              <a:t>2018.02.06.</a:t>
            </a:fld>
            <a:endParaRPr lang="hu-HU"/>
          </a:p>
        </p:txBody>
      </p:sp>
      <p:sp>
        <p:nvSpPr>
          <p:cNvPr id="4" name="Élőláb helye 4"/>
          <p:cNvSpPr>
            <a:spLocks noGrp="1"/>
          </p:cNvSpPr>
          <p:nvPr>
            <p:ph type="ftr" sz="quarter" idx="11"/>
          </p:nvPr>
        </p:nvSpPr>
        <p:spPr/>
        <p:txBody>
          <a:bodyPr/>
          <a:lstStyle>
            <a:lvl1pPr>
              <a:defRPr/>
            </a:lvl1pPr>
          </a:lstStyle>
          <a:p>
            <a:pPr>
              <a:defRPr/>
            </a:pPr>
            <a:endParaRPr lang="hu-HU"/>
          </a:p>
        </p:txBody>
      </p:sp>
      <p:sp>
        <p:nvSpPr>
          <p:cNvPr id="5" name="Dia számának helye 5"/>
          <p:cNvSpPr>
            <a:spLocks noGrp="1"/>
          </p:cNvSpPr>
          <p:nvPr>
            <p:ph type="sldNum" sz="quarter" idx="12"/>
          </p:nvPr>
        </p:nvSpPr>
        <p:spPr/>
        <p:txBody>
          <a:bodyPr/>
          <a:lstStyle>
            <a:lvl1pPr>
              <a:defRPr/>
            </a:lvl1pPr>
          </a:lstStyle>
          <a:p>
            <a:pPr>
              <a:defRPr/>
            </a:pPr>
            <a:fld id="{3F380E5D-EA24-4FB5-B325-E00683E23599}" type="slidenum">
              <a:rPr lang="hu-HU"/>
              <a:pPr>
                <a:defRPr/>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3"/>
          <p:cNvSpPr>
            <a:spLocks noGrp="1"/>
          </p:cNvSpPr>
          <p:nvPr>
            <p:ph type="dt" sz="half" idx="10"/>
          </p:nvPr>
        </p:nvSpPr>
        <p:spPr/>
        <p:txBody>
          <a:bodyPr/>
          <a:lstStyle>
            <a:lvl1pPr>
              <a:defRPr/>
            </a:lvl1pPr>
          </a:lstStyle>
          <a:p>
            <a:pPr>
              <a:defRPr/>
            </a:pPr>
            <a:fld id="{1F13E15F-97D3-47FA-BB81-EA309E948FF8}" type="datetimeFigureOut">
              <a:rPr lang="hu-HU"/>
              <a:pPr>
                <a:defRPr/>
              </a:pPr>
              <a:t>2018.02.06.</a:t>
            </a:fld>
            <a:endParaRPr lang="hu-HU"/>
          </a:p>
        </p:txBody>
      </p:sp>
      <p:sp>
        <p:nvSpPr>
          <p:cNvPr id="3" name="Élőláb helye 4"/>
          <p:cNvSpPr>
            <a:spLocks noGrp="1"/>
          </p:cNvSpPr>
          <p:nvPr>
            <p:ph type="ftr" sz="quarter" idx="11"/>
          </p:nvPr>
        </p:nvSpPr>
        <p:spPr/>
        <p:txBody>
          <a:bodyPr/>
          <a:lstStyle>
            <a:lvl1pPr>
              <a:defRPr/>
            </a:lvl1pPr>
          </a:lstStyle>
          <a:p>
            <a:pPr>
              <a:defRPr/>
            </a:pPr>
            <a:endParaRPr lang="hu-HU"/>
          </a:p>
        </p:txBody>
      </p:sp>
      <p:sp>
        <p:nvSpPr>
          <p:cNvPr id="4" name="Dia számának helye 5"/>
          <p:cNvSpPr>
            <a:spLocks noGrp="1"/>
          </p:cNvSpPr>
          <p:nvPr>
            <p:ph type="sldNum" sz="quarter" idx="12"/>
          </p:nvPr>
        </p:nvSpPr>
        <p:spPr/>
        <p:txBody>
          <a:bodyPr/>
          <a:lstStyle>
            <a:lvl1pPr>
              <a:defRPr/>
            </a:lvl1pPr>
          </a:lstStyle>
          <a:p>
            <a:pPr>
              <a:defRPr/>
            </a:pPr>
            <a:fld id="{3D398296-9193-445F-B714-62C84B76813F}" type="slidenum">
              <a:rPr lang="hu-HU"/>
              <a:pPr>
                <a:defRPr/>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2B152CEA-3C4D-4332-BF4B-A4A8BEDF2AF5}"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4D63AD1F-3B30-4D00-9F1C-16D24C11CAE3}" type="slidenum">
              <a:rPr lang="hu-HU"/>
              <a:pPr>
                <a:defRPr/>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u-HU" noProof="0" smtClean="0"/>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C00E46C8-9B5C-4D31-9DD3-CDA154339562}"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EA9FC3B4-50F0-4DE2-AF60-4426CBA96076}" type="slidenum">
              <a:rPr lang="hu-HU"/>
              <a:pPr>
                <a:defRPr/>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Cím hely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hu-HU" smtClean="0"/>
              <a:t>Mintacím szerkesztése</a:t>
            </a:r>
          </a:p>
        </p:txBody>
      </p:sp>
      <p:sp>
        <p:nvSpPr>
          <p:cNvPr id="1027" name="Szöveg hely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2B749A6-BA16-4EBE-9FD1-69C8862F8548}" type="datetimeFigureOut">
              <a:rPr lang="hu-HU"/>
              <a:pPr>
                <a:defRPr/>
              </a:pPr>
              <a:t>2018.02.06.</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F217791-932A-409C-A541-0FB4ABF1EC05}" type="slidenum">
              <a:rPr lang="hu-HU"/>
              <a:pPr>
                <a:defRPr/>
              </a:pPr>
              <a:t>‹#›</a:t>
            </a:fld>
            <a:endParaRPr lang="hu-H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0.jpe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3.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6.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0.jpe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3.png"/><Relationship Id="rId4" Type="http://schemas.openxmlformats.org/officeDocument/2006/relationships/image" Target="../media/image11.jpeg"/><Relationship Id="rId9"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23.pn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emf"/><Relationship Id="rId7"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hyperlink" Target="http://www.google.bg/url?sa=i&amp;rct=j&amp;q=&amp;esrc=s&amp;source=images&amp;cd=&amp;cad=rja&amp;uact=8&amp;ved=0ahUKEwjesoCClu7YAhWBFxQKHb6yAOcQjRwIBw&amp;url=http://clipground.com/workshop-clipart.html&amp;psig=AOvVaw3tZTM9NeZZrjxhtm0vABae&amp;ust=1516799879339853" TargetMode="External"/><Relationship Id="rId7" Type="http://schemas.openxmlformats.org/officeDocument/2006/relationships/hyperlink" Target="http://www.google.bg/url?sa=i&amp;rct=j&amp;q=&amp;esrc=s&amp;source=images&amp;cd=&amp;cad=rja&amp;uact=8&amp;ved=0ahUKEwj238elmu7YAhUCwBQKHS_5COAQjRwIBw&amp;url=http://www.iconarchive.com/show/ecommerce-business-icons-by-designcontest/research-icon.html&amp;psig=AOvVaw3UhdyOodyXGgLnnAiF_Qs9&amp;ust=151680092469920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ím 1"/>
          <p:cNvSpPr>
            <a:spLocks noGrp="1"/>
          </p:cNvSpPr>
          <p:nvPr>
            <p:ph type="ctrTitle"/>
          </p:nvPr>
        </p:nvSpPr>
        <p:spPr>
          <a:xfrm>
            <a:off x="3347864" y="2111972"/>
            <a:ext cx="5616624" cy="2469156"/>
          </a:xfrm>
        </p:spPr>
        <p:txBody>
          <a:bodyPr/>
          <a:lstStyle/>
          <a:p>
            <a:pPr eaLnBrk="1" hangingPunct="1">
              <a:lnSpc>
                <a:spcPts val="3600"/>
              </a:lnSpc>
              <a:spcAft>
                <a:spcPts val="600"/>
              </a:spcAft>
            </a:pPr>
            <a:r>
              <a:rPr lang="en-US" sz="24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Planning the project activities and budget</a:t>
            </a:r>
            <a:endParaRPr lang="hu-HU" sz="2400" b="1" cap="all" dirty="0">
              <a:solidFill>
                <a:srgbClr val="003399"/>
              </a:solidFill>
              <a:latin typeface="Verdana" pitchFamily="34" charset="0"/>
              <a:ea typeface="Verdana" panose="020B0604030504040204" pitchFamily="34" charset="0"/>
              <a:cs typeface="Verdana" panose="020B0604030504040204" pitchFamily="34" charset="0"/>
            </a:endParaRPr>
          </a:p>
        </p:txBody>
      </p:sp>
      <p:sp>
        <p:nvSpPr>
          <p:cNvPr id="3" name="Alcím 2"/>
          <p:cNvSpPr>
            <a:spLocks noGrp="1"/>
          </p:cNvSpPr>
          <p:nvPr>
            <p:ph type="subTitle" idx="1"/>
          </p:nvPr>
        </p:nvSpPr>
        <p:spPr>
          <a:xfrm>
            <a:off x="340461" y="5949280"/>
            <a:ext cx="5167643" cy="864096"/>
          </a:xfrm>
          <a:noFill/>
        </p:spPr>
        <p:txBody>
          <a:bodyPr rtlCol="0">
            <a:normAutofit/>
          </a:bodyPr>
          <a:lstStyle/>
          <a:p>
            <a:pPr algn="l" eaLnBrk="1" fontAlgn="auto" hangingPunct="1">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CBC Programme Bulgaria–Turkey</a:t>
            </a:r>
          </a:p>
          <a:p>
            <a:pPr algn="l" eaLnBrk="1" fontAlgn="auto" hangingPunct="1">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4339" name="Rectangle 9"/>
          <p:cNvSpPr>
            <a:spLocks noChangeArrowheads="1"/>
          </p:cNvSpPr>
          <p:nvPr/>
        </p:nvSpPr>
        <p:spPr bwMode="auto">
          <a:xfrm>
            <a:off x="0" y="1125538"/>
            <a:ext cx="9144000" cy="574675"/>
          </a:xfrm>
          <a:prstGeom prst="rect">
            <a:avLst/>
          </a:prstGeom>
          <a:solidFill>
            <a:srgbClr val="98C222"/>
          </a:solidFill>
          <a:ln w="9525">
            <a:noFill/>
            <a:miter lim="800000"/>
            <a:headEnd/>
            <a:tailEnd/>
          </a:ln>
        </p:spPr>
        <p:txBody>
          <a:bodyPr/>
          <a:lstStyle/>
          <a:p>
            <a:endParaRPr lang="en-US" dirty="0">
              <a:latin typeface="Calibri" pitchFamily="34" charset="0"/>
            </a:endParaRPr>
          </a:p>
        </p:txBody>
      </p:sp>
      <p:sp>
        <p:nvSpPr>
          <p:cNvPr id="14340" name="Rectangle 10"/>
          <p:cNvSpPr>
            <a:spLocks noChangeArrowheads="1"/>
          </p:cNvSpPr>
          <p:nvPr/>
        </p:nvSpPr>
        <p:spPr bwMode="auto">
          <a:xfrm>
            <a:off x="-36512" y="908050"/>
            <a:ext cx="8675688" cy="360363"/>
          </a:xfrm>
          <a:prstGeom prst="rect">
            <a:avLst/>
          </a:prstGeom>
          <a:solidFill>
            <a:srgbClr val="843D8D"/>
          </a:solidFill>
          <a:ln w="38100">
            <a:solidFill>
              <a:srgbClr val="FFFFFF"/>
            </a:solidFill>
            <a:miter lim="800000"/>
            <a:headEnd/>
            <a:tailEnd/>
          </a:ln>
        </p:spPr>
        <p:txBody>
          <a:bodyPr/>
          <a:lstStyle/>
          <a:p>
            <a:endParaRPr lang="en-US" dirty="0">
              <a:latin typeface="Calibri" pitchFamily="34" charset="0"/>
            </a:endParaRPr>
          </a:p>
        </p:txBody>
      </p:sp>
      <p:pic>
        <p:nvPicPr>
          <p:cNvPr id="1434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805910" y="5981535"/>
            <a:ext cx="800358" cy="543809"/>
          </a:xfrm>
          <a:prstGeom prst="rect">
            <a:avLst/>
          </a:prstGeom>
          <a:noFill/>
          <a:ln w="9525">
            <a:noFill/>
            <a:miter lim="800000"/>
            <a:headEnd/>
            <a:tailEnd/>
          </a:ln>
        </p:spPr>
      </p:pic>
      <p:pic>
        <p:nvPicPr>
          <p:cNvPr id="14343" name="Kép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877024" y="260350"/>
            <a:ext cx="1799432" cy="557824"/>
          </a:xfrm>
          <a:prstGeom prst="rect">
            <a:avLst/>
          </a:prstGeom>
          <a:noFill/>
          <a:ln w="9525">
            <a:noFill/>
            <a:miter lim="800000"/>
            <a:headEnd/>
            <a:tailEnd/>
          </a:ln>
        </p:spPr>
      </p:pic>
      <p:pic>
        <p:nvPicPr>
          <p:cNvPr id="23554" name="Picture 2" descr="C:\Users\HristovaV\Desktop\PIM 2017\EC illustrations - free to use\reaching_for_EU.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2236032"/>
            <a:ext cx="1131903" cy="1684969"/>
          </a:xfrm>
          <a:prstGeom prst="rect">
            <a:avLst/>
          </a:prstGeom>
          <a:solidFill>
            <a:schemeClr val="bg1">
              <a:alpha val="0"/>
            </a:schemeClr>
          </a:solidFill>
          <a:ln w="38100" cap="sq">
            <a:solidFill>
              <a:schemeClr val="bg1"/>
            </a:solidFill>
            <a:prstDash val="solid"/>
            <a:miter lim="800000"/>
          </a:ln>
          <a:effectLst>
            <a:outerShdw blurRad="50800" dist="38100" dir="2700000" algn="tl" rotWithShape="0">
              <a:srgbClr val="000000">
                <a:alpha val="43000"/>
              </a:srgbClr>
            </a:outerShdw>
          </a:effectLst>
          <a:extLst/>
        </p:spPr>
      </p:pic>
      <p:pic>
        <p:nvPicPr>
          <p:cNvPr id="23561" name="Picture 9"/>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965" t="5310" r="6333" b="5990"/>
          <a:stretch/>
        </p:blipFill>
        <p:spPr bwMode="auto">
          <a:xfrm>
            <a:off x="395536" y="1175099"/>
            <a:ext cx="1512168" cy="100811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7" name="Picture 5" descr="C:\Users\HristovaV\Desktop\AIR\DSC_2443 - Copy (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3267735"/>
            <a:ext cx="1387030" cy="1385401"/>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6"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5697" y="2492910"/>
            <a:ext cx="1387029" cy="720066"/>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6" name="Picture 4" descr="C:\Users\HristovaV\Desktop\PIM 2017\EC illustrations - free to use\EU_wind_power_small_siz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35697" y="548680"/>
            <a:ext cx="1387029" cy="942553"/>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5" name="Picture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35696" y="1511260"/>
            <a:ext cx="1387030" cy="91339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249"/>
                                          </p:stCondLst>
                                        </p:cTn>
                                        <p:tgtEl>
                                          <p:spTgt spid="14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1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1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339752" y="528846"/>
            <a:ext cx="5487415" cy="826864"/>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BUDGET LINE 1</a:t>
            </a:r>
            <a:br>
              <a:rPr lang="en-US" sz="2000" b="1" cap="all" dirty="0" smtClean="0">
                <a:solidFill>
                  <a:srgbClr val="003399"/>
                </a:solidFill>
                <a:latin typeface="Verdana" pitchFamily="34" charset="0"/>
              </a:rPr>
            </a:br>
            <a:r>
              <a:rPr lang="en-US" sz="2000" b="1" cap="all" dirty="0" smtClean="0">
                <a:solidFill>
                  <a:srgbClr val="003399"/>
                </a:solidFill>
                <a:latin typeface="Verdana" pitchFamily="34" charset="0"/>
              </a:rPr>
              <a:t> Staff costs</a:t>
            </a:r>
            <a:r>
              <a:rPr lang="ru-RU" sz="2000" b="1" cap="all" dirty="0">
                <a:solidFill>
                  <a:srgbClr val="003399"/>
                </a:solidFill>
                <a:latin typeface="Verdana" pitchFamily="34" charset="0"/>
              </a:rPr>
              <a:t/>
            </a:r>
            <a:br>
              <a:rPr lang="ru-RU" sz="2000" b="1" cap="all" dirty="0">
                <a:solidFill>
                  <a:srgbClr val="003399"/>
                </a:solidFill>
                <a:latin typeface="Verdana" pitchFamily="34" charset="0"/>
              </a:rPr>
            </a:br>
            <a:endParaRPr lang="en-US" sz="2000" b="1" cap="all" dirty="0" smtClean="0">
              <a:solidFill>
                <a:srgbClr val="003399"/>
              </a:solidFill>
              <a:latin typeface="Verdana" pitchFamily="34" charset="0"/>
            </a:endParaRPr>
          </a:p>
        </p:txBody>
      </p:sp>
      <p:grpSp>
        <p:nvGrpSpPr>
          <p:cNvPr id="4"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pic>
        <p:nvPicPr>
          <p:cNvPr id="2053" name="Picture 5" descr="C:\Users\User\AppData\Local\Microsoft\Windows\Temporary Internet Files\Content.IE5\KNT69IW6\estadisticas[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2247044"/>
            <a:ext cx="1944216" cy="1974044"/>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sp3d>
            <a:bevelT w="114300" prst="hardEdge"/>
          </a:sp3d>
          <a:extLst>
            <a:ext uri="{909E8E84-426E-40DD-AFC4-6F175D3DCCD1}">
              <a14:hiddenFill xmlns:a14="http://schemas.microsoft.com/office/drawing/2010/main">
                <a:solidFill>
                  <a:srgbClr val="FFFFFF"/>
                </a:solidFill>
              </a14:hiddenFill>
            </a:ext>
          </a:extLst>
        </p:spPr>
      </p:pic>
      <p:pic>
        <p:nvPicPr>
          <p:cNvPr id="2058" name="Picture 10" descr="C:\Users\User\AppData\Local\Microsoft\Windows\Temporary Internet Files\Content.IE5\LC1W64BA\project-planning-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9761" y="2060848"/>
            <a:ext cx="1467983" cy="1152128"/>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TopLeft"/>
            <a:lightRig rig="threePt" dir="t"/>
          </a:scene3d>
          <a:sp3d>
            <a:bevelT w="114300" prst="hardEdge"/>
          </a:sp3d>
          <a:extLst>
            <a:ext uri="{909E8E84-426E-40DD-AFC4-6F175D3DCCD1}">
              <a14:hiddenFill xmlns:a14="http://schemas.microsoft.com/office/drawing/2010/main">
                <a:solidFill>
                  <a:srgbClr val="FFFFFF"/>
                </a:solidFill>
              </a14:hiddenFill>
            </a:ext>
          </a:extLst>
        </p:spPr>
      </p:pic>
      <p:sp>
        <p:nvSpPr>
          <p:cNvPr id="21" name="Rectangle 20"/>
          <p:cNvSpPr/>
          <p:nvPr/>
        </p:nvSpPr>
        <p:spPr>
          <a:xfrm>
            <a:off x="380158" y="1412777"/>
            <a:ext cx="8368306" cy="648072"/>
          </a:xfrm>
          <a:prstGeom prst="rect">
            <a:avLst/>
          </a:prstGeom>
        </p:spPr>
        <p:txBody>
          <a:bodyPr>
            <a:noAutofit/>
          </a:bodyPr>
          <a:lstStyle/>
          <a:p>
            <a:pPr lvl="0" algn="ctr" defTabSz="800100">
              <a:lnSpc>
                <a:spcPts val="2200"/>
              </a:lnSpc>
              <a:spcAft>
                <a:spcPts val="600"/>
              </a:spcAft>
            </a:pPr>
            <a:r>
              <a:rPr lang="en-GB" b="1" dirty="0" smtClean="0">
                <a:solidFill>
                  <a:srgbClr val="003399"/>
                </a:solidFill>
                <a:latin typeface="Verdana" pitchFamily="34" charset="0"/>
                <a:ea typeface="Verdana" pitchFamily="34" charset="0"/>
                <a:cs typeface="Verdana" pitchFamily="34" charset="0"/>
              </a:rPr>
              <a:t>Staff costs </a:t>
            </a:r>
            <a:r>
              <a:rPr lang="en-GB" dirty="0" smtClean="0">
                <a:solidFill>
                  <a:srgbClr val="003399"/>
                </a:solidFill>
                <a:latin typeface="Verdana" pitchFamily="34" charset="0"/>
                <a:ea typeface="Verdana" pitchFamily="34" charset="0"/>
                <a:cs typeface="Verdana" pitchFamily="34" charset="0"/>
              </a:rPr>
              <a:t>shall be reimbursed by the Managing authority to the beneficiaries as a </a:t>
            </a:r>
            <a:r>
              <a:rPr lang="en-GB" b="1" dirty="0" smtClean="0">
                <a:solidFill>
                  <a:srgbClr val="003399"/>
                </a:solidFill>
                <a:latin typeface="Verdana" pitchFamily="34" charset="0"/>
                <a:ea typeface="Verdana" pitchFamily="34" charset="0"/>
                <a:cs typeface="Verdana" pitchFamily="34" charset="0"/>
              </a:rPr>
              <a:t>flat rate</a:t>
            </a:r>
            <a:r>
              <a:rPr lang="en-GB" dirty="0" smtClean="0">
                <a:solidFill>
                  <a:srgbClr val="003399"/>
                </a:solidFill>
                <a:latin typeface="Verdana" pitchFamily="34" charset="0"/>
                <a:ea typeface="Verdana" pitchFamily="34" charset="0"/>
                <a:cs typeface="Verdana" pitchFamily="34" charset="0"/>
              </a:rPr>
              <a:t>:</a:t>
            </a:r>
            <a:endParaRPr lang="en-GB" dirty="0"/>
          </a:p>
        </p:txBody>
      </p:sp>
      <p:pic>
        <p:nvPicPr>
          <p:cNvPr id="1027" name="Picture 3" descr="C:\Users\Dara\Desktop\Presentation\2000026.png"/>
          <p:cNvPicPr>
            <a:picLocks noChangeAspect="1" noChangeArrowheads="1"/>
          </p:cNvPicPr>
          <p:nvPr/>
        </p:nvPicPr>
        <p:blipFill>
          <a:blip r:embed="rId7" cstate="print"/>
          <a:srcRect/>
          <a:stretch>
            <a:fillRect/>
          </a:stretch>
        </p:blipFill>
        <p:spPr bwMode="auto">
          <a:xfrm>
            <a:off x="44390" y="5531313"/>
            <a:ext cx="687611" cy="687611"/>
          </a:xfrm>
          <a:prstGeom prst="rect">
            <a:avLst/>
          </a:prstGeom>
          <a:noFill/>
        </p:spPr>
      </p:pic>
      <p:sp>
        <p:nvSpPr>
          <p:cNvPr id="28" name="Rectangle 27"/>
          <p:cNvSpPr/>
          <p:nvPr/>
        </p:nvSpPr>
        <p:spPr>
          <a:xfrm>
            <a:off x="2771800" y="3429000"/>
            <a:ext cx="3600400" cy="936104"/>
          </a:xfrm>
          <a:prstGeom prst="rect">
            <a:avLst/>
          </a:prstGeom>
        </p:spPr>
        <p:txBody>
          <a:bodyPr>
            <a:noAutofit/>
          </a:bodyPr>
          <a:lstStyle/>
          <a:p>
            <a:pPr marL="285750" indent="-285750" algn="just" defTabSz="711200">
              <a:lnSpc>
                <a:spcPts val="2200"/>
              </a:lnSpc>
              <a:spcAft>
                <a:spcPts val="600"/>
              </a:spcAft>
              <a:buClr>
                <a:srgbClr val="98C222"/>
              </a:buClr>
              <a:buFont typeface="Arial" pitchFamily="34" charset="0"/>
              <a:buChar char="•"/>
            </a:pPr>
            <a:r>
              <a:rPr lang="en-GB" sz="1600" i="1" dirty="0" smtClean="0">
                <a:solidFill>
                  <a:srgbClr val="003399"/>
                </a:solidFill>
                <a:latin typeface="Verdana" pitchFamily="34" charset="0"/>
                <a:ea typeface="Verdana" pitchFamily="34" charset="0"/>
                <a:cs typeface="Verdana" pitchFamily="34" charset="0"/>
              </a:rPr>
              <a:t>max. </a:t>
            </a:r>
            <a:r>
              <a:rPr lang="en-GB" sz="1600" b="1" i="1" dirty="0" smtClean="0">
                <a:solidFill>
                  <a:srgbClr val="003399"/>
                </a:solidFill>
                <a:latin typeface="Verdana" pitchFamily="34" charset="0"/>
                <a:ea typeface="Verdana" pitchFamily="34" charset="0"/>
                <a:cs typeface="Verdana" pitchFamily="34" charset="0"/>
              </a:rPr>
              <a:t>10% </a:t>
            </a:r>
            <a:r>
              <a:rPr lang="en-GB" sz="1600" i="1" dirty="0" smtClean="0">
                <a:solidFill>
                  <a:srgbClr val="003399"/>
                </a:solidFill>
                <a:latin typeface="Verdana" pitchFamily="34" charset="0"/>
                <a:ea typeface="Verdana" pitchFamily="34" charset="0"/>
                <a:cs typeface="Verdana" pitchFamily="34" charset="0"/>
              </a:rPr>
              <a:t>of direct costs for “</a:t>
            </a:r>
            <a:r>
              <a:rPr lang="en-GB" sz="1600" b="1" i="1" dirty="0" smtClean="0">
                <a:solidFill>
                  <a:srgbClr val="003399"/>
                </a:solidFill>
                <a:latin typeface="Verdana" pitchFamily="34" charset="0"/>
                <a:ea typeface="Verdana" pitchFamily="34" charset="0"/>
                <a:cs typeface="Verdana" pitchFamily="34" charset="0"/>
              </a:rPr>
              <a:t>investment” projects</a:t>
            </a:r>
            <a:r>
              <a:rPr lang="bg-BG" sz="1600" i="1" dirty="0" smtClean="0">
                <a:solidFill>
                  <a:srgbClr val="003399"/>
                </a:solidFill>
                <a:latin typeface="Verdana" pitchFamily="34" charset="0"/>
                <a:ea typeface="Verdana" pitchFamily="34" charset="0"/>
                <a:cs typeface="Verdana" pitchFamily="34" charset="0"/>
              </a:rPr>
              <a:t>. </a:t>
            </a:r>
            <a:endParaRPr lang="en-US" sz="1600" i="1" dirty="0" smtClean="0"/>
          </a:p>
          <a:p>
            <a:pPr marL="285750" lvl="0" indent="-285750" algn="just" defTabSz="711200">
              <a:lnSpc>
                <a:spcPts val="2200"/>
              </a:lnSpc>
              <a:spcAft>
                <a:spcPts val="600"/>
              </a:spcAft>
              <a:buClr>
                <a:srgbClr val="98C222"/>
              </a:buClr>
              <a:buFont typeface="Arial" pitchFamily="34" charset="0"/>
              <a:buChar char="•"/>
            </a:pPr>
            <a:endParaRPr lang="en-US" sz="1600" dirty="0"/>
          </a:p>
        </p:txBody>
      </p:sp>
      <p:sp>
        <p:nvSpPr>
          <p:cNvPr id="30" name="Rectangle 29"/>
          <p:cNvSpPr/>
          <p:nvPr/>
        </p:nvSpPr>
        <p:spPr>
          <a:xfrm>
            <a:off x="2699792" y="2204864"/>
            <a:ext cx="3672408" cy="864096"/>
          </a:xfrm>
          <a:prstGeom prst="rect">
            <a:avLst/>
          </a:prstGeom>
        </p:spPr>
        <p:txBody>
          <a:bodyPr>
            <a:noAutofit/>
          </a:bodyPr>
          <a:lstStyle/>
          <a:p>
            <a:pPr marL="285750" lvl="0" indent="-285750" algn="just" defTabSz="711200">
              <a:lnSpc>
                <a:spcPts val="2200"/>
              </a:lnSpc>
              <a:spcAft>
                <a:spcPts val="600"/>
              </a:spcAft>
              <a:buClr>
                <a:srgbClr val="98C222"/>
              </a:buClr>
              <a:buFont typeface="Arial" pitchFamily="34" charset="0"/>
              <a:buChar char="•"/>
            </a:pPr>
            <a:r>
              <a:rPr lang="en-GB" sz="1600" i="1" dirty="0" smtClean="0">
                <a:solidFill>
                  <a:srgbClr val="003399"/>
                </a:solidFill>
                <a:latin typeface="Verdana" pitchFamily="34" charset="0"/>
                <a:ea typeface="Verdana" pitchFamily="34" charset="0"/>
                <a:cs typeface="Verdana" pitchFamily="34" charset="0"/>
              </a:rPr>
              <a:t>max. </a:t>
            </a:r>
            <a:r>
              <a:rPr lang="en-GB" sz="1600" b="1" i="1" dirty="0" smtClean="0">
                <a:solidFill>
                  <a:srgbClr val="003399"/>
                </a:solidFill>
                <a:latin typeface="Verdana" pitchFamily="34" charset="0"/>
                <a:ea typeface="Verdana" pitchFamily="34" charset="0"/>
                <a:cs typeface="Verdana" pitchFamily="34" charset="0"/>
              </a:rPr>
              <a:t>15% </a:t>
            </a:r>
            <a:r>
              <a:rPr lang="en-GB" sz="1600" i="1" dirty="0" smtClean="0">
                <a:solidFill>
                  <a:srgbClr val="003399"/>
                </a:solidFill>
                <a:latin typeface="Verdana" pitchFamily="34" charset="0"/>
                <a:ea typeface="Verdana" pitchFamily="34" charset="0"/>
                <a:cs typeface="Verdana" pitchFamily="34" charset="0"/>
              </a:rPr>
              <a:t>of direct costs for “</a:t>
            </a:r>
            <a:r>
              <a:rPr lang="en-GB" sz="1600" b="1" i="1" dirty="0" smtClean="0">
                <a:solidFill>
                  <a:srgbClr val="003399"/>
                </a:solidFill>
                <a:latin typeface="Verdana" pitchFamily="34" charset="0"/>
                <a:ea typeface="Verdana" pitchFamily="34" charset="0"/>
                <a:cs typeface="Verdana" pitchFamily="34" charset="0"/>
              </a:rPr>
              <a:t>soft” projects</a:t>
            </a:r>
            <a:r>
              <a:rPr lang="en-GB" sz="1600" i="1" dirty="0" smtClean="0">
                <a:solidFill>
                  <a:srgbClr val="003399"/>
                </a:solidFill>
                <a:latin typeface="Verdana" pitchFamily="34" charset="0"/>
                <a:ea typeface="Verdana" pitchFamily="34" charset="0"/>
                <a:cs typeface="Verdana" pitchFamily="34" charset="0"/>
              </a:rPr>
              <a:t>;</a:t>
            </a:r>
          </a:p>
          <a:p>
            <a:pPr lvl="0" algn="just" defTabSz="711200">
              <a:lnSpc>
                <a:spcPts val="2200"/>
              </a:lnSpc>
              <a:spcAft>
                <a:spcPts val="600"/>
              </a:spcAft>
              <a:buClr>
                <a:srgbClr val="98C222"/>
              </a:buClr>
            </a:pPr>
            <a:r>
              <a:rPr lang="bg-BG" sz="1600" i="1" dirty="0" smtClean="0">
                <a:solidFill>
                  <a:srgbClr val="003399"/>
                </a:solidFill>
                <a:latin typeface="Verdana" pitchFamily="34" charset="0"/>
                <a:ea typeface="Verdana" pitchFamily="34" charset="0"/>
                <a:cs typeface="Verdana" pitchFamily="34" charset="0"/>
              </a:rPr>
              <a:t> </a:t>
            </a:r>
            <a:r>
              <a:rPr lang="en-US" sz="1600" i="1" dirty="0" smtClean="0">
                <a:solidFill>
                  <a:srgbClr val="003399"/>
                </a:solidFill>
                <a:latin typeface="Verdana" pitchFamily="34" charset="0"/>
                <a:ea typeface="Verdana" pitchFamily="34" charset="0"/>
                <a:cs typeface="Verdana" pitchFamily="34" charset="0"/>
              </a:rPr>
              <a:t>                               	</a:t>
            </a:r>
            <a:endParaRPr lang="bg-BG" sz="1600" i="1" dirty="0" smtClean="0">
              <a:solidFill>
                <a:srgbClr val="003399"/>
              </a:solidFill>
              <a:latin typeface="Verdana" pitchFamily="34" charset="0"/>
              <a:ea typeface="Verdana" pitchFamily="34" charset="0"/>
              <a:cs typeface="Verdana" pitchFamily="34" charset="0"/>
            </a:endParaRPr>
          </a:p>
        </p:txBody>
      </p:sp>
      <p:sp>
        <p:nvSpPr>
          <p:cNvPr id="31" name="Flowchart: Alternate Process 30"/>
          <p:cNvSpPr/>
          <p:nvPr/>
        </p:nvSpPr>
        <p:spPr>
          <a:xfrm>
            <a:off x="827584" y="5229200"/>
            <a:ext cx="7920880" cy="1291838"/>
          </a:xfrm>
          <a:prstGeom prst="flowChartAlternateProcess">
            <a:avLst/>
          </a:prstGeom>
          <a:solidFill>
            <a:srgbClr val="98C222">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2200"/>
              </a:lnSpc>
              <a:spcBef>
                <a:spcPts val="0"/>
              </a:spcBef>
              <a:spcAft>
                <a:spcPts val="600"/>
              </a:spcAft>
              <a:buClr>
                <a:srgbClr val="98C222"/>
              </a:buClr>
            </a:pPr>
            <a:r>
              <a:rPr lang="en-GB" sz="1600" dirty="0" smtClean="0">
                <a:solidFill>
                  <a:srgbClr val="003399"/>
                </a:solidFill>
                <a:latin typeface="Verdana" pitchFamily="34" charset="0"/>
                <a:ea typeface="Verdana" pitchFamily="34" charset="0"/>
                <a:cs typeface="Verdana" pitchFamily="34" charset="0"/>
              </a:rPr>
              <a:t>The</a:t>
            </a:r>
            <a:r>
              <a:rPr lang="en-GB" sz="1600" b="1" dirty="0" smtClean="0">
                <a:solidFill>
                  <a:srgbClr val="003399"/>
                </a:solidFill>
                <a:latin typeface="Verdana" pitchFamily="34" charset="0"/>
                <a:ea typeface="Verdana" pitchFamily="34" charset="0"/>
                <a:cs typeface="Verdana" pitchFamily="34" charset="0"/>
              </a:rPr>
              <a:t> flat rate </a:t>
            </a:r>
            <a:r>
              <a:rPr lang="en-GB" sz="1600" b="1" i="1" dirty="0" smtClean="0">
                <a:solidFill>
                  <a:srgbClr val="003399"/>
                </a:solidFill>
                <a:latin typeface="Verdana" pitchFamily="34" charset="0"/>
                <a:ea typeface="Verdana" pitchFamily="34" charset="0"/>
                <a:cs typeface="Verdana" pitchFamily="34" charset="0"/>
              </a:rPr>
              <a:t>% </a:t>
            </a:r>
            <a:r>
              <a:rPr lang="en-GB" sz="1600" dirty="0" smtClean="0">
                <a:solidFill>
                  <a:srgbClr val="003399"/>
                </a:solidFill>
                <a:latin typeface="Verdana" pitchFamily="34" charset="0"/>
                <a:ea typeface="Verdana" pitchFamily="34" charset="0"/>
                <a:cs typeface="Verdana" pitchFamily="34" charset="0"/>
              </a:rPr>
              <a:t>should be indicated in the budget by the project partner and will </a:t>
            </a:r>
            <a:r>
              <a:rPr lang="en-GB" sz="1600" b="1" dirty="0" smtClean="0">
                <a:solidFill>
                  <a:srgbClr val="003399"/>
                </a:solidFill>
                <a:latin typeface="Verdana" pitchFamily="34" charset="0"/>
                <a:ea typeface="Verdana" pitchFamily="34" charset="0"/>
                <a:cs typeface="Verdana" pitchFamily="34" charset="0"/>
              </a:rPr>
              <a:t>remain the same </a:t>
            </a:r>
            <a:r>
              <a:rPr lang="en-GB" sz="1600" dirty="0" smtClean="0">
                <a:solidFill>
                  <a:srgbClr val="003399"/>
                </a:solidFill>
                <a:latin typeface="Verdana" pitchFamily="34" charset="0"/>
                <a:ea typeface="Verdana" pitchFamily="34" charset="0"/>
                <a:cs typeface="Verdana" pitchFamily="34" charset="0"/>
              </a:rPr>
              <a:t>for the entire project implementation period.</a:t>
            </a:r>
          </a:p>
          <a:p>
            <a:pPr lvl="0" algn="ctr">
              <a:lnSpc>
                <a:spcPts val="2200"/>
              </a:lnSpc>
              <a:spcBef>
                <a:spcPts val="0"/>
              </a:spcBef>
              <a:spcAft>
                <a:spcPts val="600"/>
              </a:spcAft>
              <a:buClr>
                <a:srgbClr val="98C222"/>
              </a:buClr>
            </a:pPr>
            <a:r>
              <a:rPr lang="en-GB" sz="1600" dirty="0" smtClean="0">
                <a:solidFill>
                  <a:srgbClr val="003399"/>
                </a:solidFill>
                <a:latin typeface="Verdana" pitchFamily="34" charset="0"/>
                <a:ea typeface="Verdana" pitchFamily="34" charset="0"/>
                <a:cs typeface="Verdana" pitchFamily="34" charset="0"/>
              </a:rPr>
              <a:t>In the </a:t>
            </a:r>
            <a:r>
              <a:rPr lang="en-GB" sz="1600" b="1" dirty="0" smtClean="0">
                <a:solidFill>
                  <a:srgbClr val="003399"/>
                </a:solidFill>
                <a:latin typeface="Verdana" pitchFamily="34" charset="0"/>
                <a:ea typeface="Verdana" pitchFamily="34" charset="0"/>
                <a:cs typeface="Verdana" pitchFamily="34" charset="0"/>
              </a:rPr>
              <a:t>verification </a:t>
            </a:r>
            <a:r>
              <a:rPr lang="en-GB" sz="1600" dirty="0" smtClean="0">
                <a:solidFill>
                  <a:srgbClr val="003399"/>
                </a:solidFill>
                <a:latin typeface="Verdana" pitchFamily="34" charset="0"/>
                <a:ea typeface="Verdana" pitchFamily="34" charset="0"/>
                <a:cs typeface="Verdana" pitchFamily="34" charset="0"/>
              </a:rPr>
              <a:t>process the beneficiaries </a:t>
            </a:r>
            <a:r>
              <a:rPr lang="en-GB" sz="1600" b="1" dirty="0" smtClean="0">
                <a:solidFill>
                  <a:srgbClr val="003399"/>
                </a:solidFill>
                <a:latin typeface="Verdana" pitchFamily="34" charset="0"/>
                <a:ea typeface="Verdana" pitchFamily="34" charset="0"/>
                <a:cs typeface="Verdana" pitchFamily="34" charset="0"/>
              </a:rPr>
              <a:t>do not need </a:t>
            </a:r>
            <a:r>
              <a:rPr lang="en-GB" sz="1600" dirty="0" smtClean="0">
                <a:solidFill>
                  <a:srgbClr val="003399"/>
                </a:solidFill>
                <a:latin typeface="Verdana" pitchFamily="34" charset="0"/>
                <a:ea typeface="Verdana" pitchFamily="34" charset="0"/>
                <a:cs typeface="Verdana" pitchFamily="34" charset="0"/>
              </a:rPr>
              <a:t>to present </a:t>
            </a:r>
            <a:r>
              <a:rPr lang="en-GB" sz="1600" b="1" dirty="0" smtClean="0">
                <a:solidFill>
                  <a:srgbClr val="003399"/>
                </a:solidFill>
                <a:latin typeface="Verdana" pitchFamily="34" charset="0"/>
                <a:ea typeface="Verdana" pitchFamily="34" charset="0"/>
                <a:cs typeface="Verdana" pitchFamily="34" charset="0"/>
              </a:rPr>
              <a:t>supporting documents</a:t>
            </a:r>
            <a:r>
              <a:rPr lang="en-GB" sz="1600" dirty="0" smtClean="0">
                <a:solidFill>
                  <a:srgbClr val="003399"/>
                </a:solidFill>
                <a:latin typeface="Verdana" pitchFamily="34" charset="0"/>
                <a:ea typeface="Verdana" pitchFamily="34" charset="0"/>
                <a:cs typeface="Verdana" pitchFamily="34" charset="0"/>
              </a:rPr>
              <a:t>. </a:t>
            </a:r>
          </a:p>
        </p:txBody>
      </p:sp>
      <p:pic>
        <p:nvPicPr>
          <p:cNvPr id="17" name="Picture 3" descr="C:\Users\ToshevaD\AppData\Local\Microsoft\Windows\Temporary Internet Files\Content.IE5\0GT8ZWWS\construction-cone[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8251" y="3356993"/>
            <a:ext cx="1479493" cy="1224135"/>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TopLeft"/>
            <a:lightRig rig="threePt" dir="t"/>
          </a:scene3d>
          <a:sp3d>
            <a:bevelT w="114300" prst="hardEdg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5263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539552" y="548680"/>
            <a:ext cx="8208912" cy="720080"/>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BUDGET LINE 2 </a:t>
            </a:r>
            <a:br>
              <a:rPr lang="en-US" sz="2000" b="1" cap="all" dirty="0" smtClean="0">
                <a:solidFill>
                  <a:srgbClr val="003399"/>
                </a:solidFill>
                <a:latin typeface="Verdana" pitchFamily="34" charset="0"/>
              </a:rPr>
            </a:br>
            <a:r>
              <a:rPr lang="en-US" sz="2000" b="1" cap="all" dirty="0" smtClean="0">
                <a:solidFill>
                  <a:srgbClr val="003399"/>
                </a:solidFill>
                <a:latin typeface="Verdana" pitchFamily="34" charset="0"/>
              </a:rPr>
              <a:t>Office and administrative costs</a:t>
            </a:r>
            <a:r>
              <a:rPr lang="ru-RU" sz="2000" b="1" cap="all" dirty="0">
                <a:solidFill>
                  <a:srgbClr val="003399"/>
                </a:solidFill>
                <a:latin typeface="Verdana" pitchFamily="34" charset="0"/>
              </a:rPr>
              <a:t/>
            </a:r>
            <a:br>
              <a:rPr lang="ru-RU" sz="2000" b="1" cap="all" dirty="0">
                <a:solidFill>
                  <a:srgbClr val="003399"/>
                </a:solidFill>
                <a:latin typeface="Verdana" pitchFamily="34" charset="0"/>
              </a:rPr>
            </a:br>
            <a:endParaRPr lang="en-US" sz="2000" b="1" cap="all" dirty="0" smtClean="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9" name="Rectangle 18"/>
          <p:cNvSpPr/>
          <p:nvPr/>
        </p:nvSpPr>
        <p:spPr>
          <a:xfrm>
            <a:off x="323528" y="1412776"/>
            <a:ext cx="8424936" cy="792087"/>
          </a:xfrm>
          <a:prstGeom prst="rect">
            <a:avLst/>
          </a:prstGeom>
        </p:spPr>
        <p:txBody>
          <a:bodyPr>
            <a:noAutofit/>
          </a:bodyPr>
          <a:lstStyle/>
          <a:p>
            <a:pPr algn="ctr">
              <a:lnSpc>
                <a:spcPts val="2200"/>
              </a:lnSpc>
              <a:spcAft>
                <a:spcPts val="600"/>
              </a:spcAft>
            </a:pPr>
            <a:r>
              <a:rPr lang="en-GB" b="1" dirty="0" smtClean="0">
                <a:solidFill>
                  <a:srgbClr val="003399"/>
                </a:solidFill>
                <a:latin typeface="Verdana" pitchFamily="34" charset="0"/>
                <a:ea typeface="Verdana" pitchFamily="34" charset="0"/>
                <a:cs typeface="Verdana" pitchFamily="34" charset="0"/>
              </a:rPr>
              <a:t>Office and administrative costs </a:t>
            </a:r>
            <a:r>
              <a:rPr lang="en-GB" dirty="0" smtClean="0">
                <a:solidFill>
                  <a:srgbClr val="003399"/>
                </a:solidFill>
                <a:latin typeface="Verdana" pitchFamily="34" charset="0"/>
                <a:ea typeface="Verdana" pitchFamily="34" charset="0"/>
                <a:cs typeface="Verdana" pitchFamily="34" charset="0"/>
              </a:rPr>
              <a:t>shall be reimbursed by the Managing authority to the beneficiaries as a </a:t>
            </a:r>
            <a:r>
              <a:rPr lang="en-GB" b="1" dirty="0" smtClean="0">
                <a:solidFill>
                  <a:srgbClr val="003399"/>
                </a:solidFill>
                <a:latin typeface="Verdana" pitchFamily="34" charset="0"/>
                <a:ea typeface="Verdana" pitchFamily="34" charset="0"/>
                <a:cs typeface="Verdana" pitchFamily="34" charset="0"/>
              </a:rPr>
              <a:t>flat rate of max. 15% of BL1 </a:t>
            </a:r>
            <a:r>
              <a:rPr lang="en-GB" i="1" dirty="0" smtClean="0">
                <a:solidFill>
                  <a:srgbClr val="003399"/>
                </a:solidFill>
                <a:latin typeface="Verdana" pitchFamily="34" charset="0"/>
                <a:ea typeface="Verdana" pitchFamily="34" charset="0"/>
                <a:cs typeface="Verdana" pitchFamily="34" charset="0"/>
              </a:rPr>
              <a:t>for</a:t>
            </a:r>
            <a:r>
              <a:rPr lang="en-GB" b="1" dirty="0" smtClean="0">
                <a:solidFill>
                  <a:srgbClr val="003399"/>
                </a:solidFill>
                <a:latin typeface="Verdana" pitchFamily="34" charset="0"/>
                <a:ea typeface="Verdana" pitchFamily="34" charset="0"/>
                <a:cs typeface="Verdana" pitchFamily="34" charset="0"/>
              </a:rPr>
              <a:t> </a:t>
            </a:r>
            <a:r>
              <a:rPr lang="en-GB" i="1" dirty="0" smtClean="0">
                <a:solidFill>
                  <a:srgbClr val="003399"/>
                </a:solidFill>
                <a:latin typeface="Verdana" pitchFamily="34" charset="0"/>
                <a:ea typeface="Verdana" pitchFamily="34" charset="0"/>
                <a:cs typeface="Verdana" pitchFamily="34" charset="0"/>
              </a:rPr>
              <a:t>„soft“ and investment projects:</a:t>
            </a:r>
            <a:endParaRPr lang="en-GB" i="1" dirty="0"/>
          </a:p>
        </p:txBody>
      </p:sp>
      <p:sp>
        <p:nvSpPr>
          <p:cNvPr id="20" name="Rectangle 19"/>
          <p:cNvSpPr/>
          <p:nvPr/>
        </p:nvSpPr>
        <p:spPr>
          <a:xfrm>
            <a:off x="5796136" y="2564904"/>
            <a:ext cx="3030710" cy="2088232"/>
          </a:xfrm>
          <a:prstGeom prst="rect">
            <a:avLst/>
          </a:prstGeom>
        </p:spPr>
        <p:txBody>
          <a:bodyPr wrap="none">
            <a:noAutofit/>
          </a:bodyPr>
          <a:lstStyle/>
          <a:p>
            <a:pPr algn="just" defTabSz="577850">
              <a:lnSpc>
                <a:spcPts val="2200"/>
              </a:lnSpc>
              <a:spcAft>
                <a:spcPts val="600"/>
              </a:spcAft>
              <a:buClr>
                <a:srgbClr val="843D8D"/>
              </a:buClr>
              <a:buFont typeface="Arial" pitchFamily="34" charset="0"/>
              <a:buChar char="•"/>
            </a:pPr>
            <a:r>
              <a:rPr lang="bg-BG" sz="1600" i="1" smtClean="0">
                <a:solidFill>
                  <a:srgbClr val="003399"/>
                </a:solidFill>
                <a:latin typeface="Verdana" pitchFamily="34" charset="0"/>
                <a:ea typeface="Verdana" pitchFamily="34" charset="0"/>
                <a:cs typeface="Verdana" pitchFamily="34" charset="0"/>
              </a:rPr>
              <a:t> </a:t>
            </a:r>
            <a:r>
              <a:rPr lang="en-GB" sz="1600" i="1" dirty="0" smtClean="0">
                <a:solidFill>
                  <a:srgbClr val="003399"/>
                </a:solidFill>
                <a:latin typeface="Verdana" pitchFamily="34" charset="0"/>
                <a:ea typeface="Verdana" pitchFamily="34" charset="0"/>
                <a:cs typeface="Verdana" pitchFamily="34" charset="0"/>
              </a:rPr>
              <a:t>Rent of office</a:t>
            </a:r>
          </a:p>
          <a:p>
            <a:pPr lvl="0" algn="just" defTabSz="577850">
              <a:lnSpc>
                <a:spcPts val="2200"/>
              </a:lnSpc>
              <a:spcAft>
                <a:spcPts val="600"/>
              </a:spcAft>
              <a:buClr>
                <a:srgbClr val="843D8D"/>
              </a:buClr>
              <a:buFont typeface="Arial" pitchFamily="34" charset="0"/>
              <a:buChar char="•"/>
            </a:pPr>
            <a:r>
              <a:rPr lang="en-GB" sz="1600" i="1" dirty="0" smtClean="0">
                <a:solidFill>
                  <a:srgbClr val="003399"/>
                </a:solidFill>
                <a:latin typeface="Verdana" pitchFamily="34" charset="0"/>
                <a:ea typeface="Verdana" pitchFamily="34" charset="0"/>
                <a:cs typeface="Verdana" pitchFamily="34" charset="0"/>
              </a:rPr>
              <a:t> Overheads</a:t>
            </a:r>
          </a:p>
          <a:p>
            <a:pPr algn="just" defTabSz="577850">
              <a:lnSpc>
                <a:spcPts val="2200"/>
              </a:lnSpc>
              <a:spcAft>
                <a:spcPts val="600"/>
              </a:spcAft>
              <a:buClr>
                <a:srgbClr val="843D8D"/>
              </a:buClr>
              <a:buFont typeface="Arial" pitchFamily="34" charset="0"/>
              <a:buChar char="•"/>
            </a:pPr>
            <a:r>
              <a:rPr lang="en-GB" sz="1600" i="1" dirty="0" smtClean="0">
                <a:solidFill>
                  <a:srgbClr val="003399"/>
                </a:solidFill>
                <a:latin typeface="Verdana" pitchFamily="34" charset="0"/>
                <a:ea typeface="Verdana" pitchFamily="34" charset="0"/>
                <a:cs typeface="Verdana" pitchFamily="34" charset="0"/>
              </a:rPr>
              <a:t> Consumables</a:t>
            </a:r>
          </a:p>
          <a:p>
            <a:pPr lvl="0" algn="just" defTabSz="577850">
              <a:lnSpc>
                <a:spcPts val="2200"/>
              </a:lnSpc>
              <a:spcAft>
                <a:spcPts val="600"/>
              </a:spcAft>
              <a:buClr>
                <a:srgbClr val="843D8D"/>
              </a:buClr>
              <a:buFont typeface="Arial" pitchFamily="34" charset="0"/>
              <a:buChar char="•"/>
            </a:pPr>
            <a:r>
              <a:rPr lang="en-GB" sz="1600" i="1" dirty="0" smtClean="0">
                <a:solidFill>
                  <a:srgbClr val="003399"/>
                </a:solidFill>
                <a:latin typeface="Verdana" pitchFamily="34" charset="0"/>
                <a:ea typeface="Verdana" pitchFamily="34" charset="0"/>
                <a:cs typeface="Verdana" pitchFamily="34" charset="0"/>
              </a:rPr>
              <a:t> Bank charges</a:t>
            </a:r>
          </a:p>
          <a:p>
            <a:pPr algn="just" defTabSz="577850">
              <a:lnSpc>
                <a:spcPts val="2200"/>
              </a:lnSpc>
              <a:spcAft>
                <a:spcPts val="600"/>
              </a:spcAft>
              <a:buClr>
                <a:srgbClr val="843D8D"/>
              </a:buClr>
              <a:buFont typeface="Arial" pitchFamily="34" charset="0"/>
              <a:buChar char="•"/>
            </a:pPr>
            <a:r>
              <a:rPr lang="en-GB" sz="1600" i="1" dirty="0" smtClean="0">
                <a:solidFill>
                  <a:srgbClr val="003399"/>
                </a:solidFill>
                <a:latin typeface="Verdana" pitchFamily="34" charset="0"/>
                <a:ea typeface="Verdana" pitchFamily="34" charset="0"/>
                <a:cs typeface="Verdana" pitchFamily="34" charset="0"/>
              </a:rPr>
              <a:t> Maintenance costs</a:t>
            </a:r>
          </a:p>
          <a:p>
            <a:pPr lvl="0" algn="just" defTabSz="577850">
              <a:lnSpc>
                <a:spcPts val="2200"/>
              </a:lnSpc>
              <a:spcAft>
                <a:spcPts val="600"/>
              </a:spcAft>
              <a:buClr>
                <a:srgbClr val="843D8D"/>
              </a:buClr>
            </a:pPr>
            <a:endParaRPr lang="en-US" sz="1600" dirty="0">
              <a:solidFill>
                <a:prstClr val="white"/>
              </a:solidFill>
              <a:latin typeface="Calibri"/>
            </a:endParaRPr>
          </a:p>
        </p:txBody>
      </p:sp>
      <p:pic>
        <p:nvPicPr>
          <p:cNvPr id="21" name="Picture 3" descr="C:\Users\Dara\Desktop\Presentation\2000026.png"/>
          <p:cNvPicPr>
            <a:picLocks noChangeAspect="1" noChangeArrowheads="1"/>
          </p:cNvPicPr>
          <p:nvPr/>
        </p:nvPicPr>
        <p:blipFill>
          <a:blip r:embed="rId5" cstate="print"/>
          <a:srcRect/>
          <a:stretch>
            <a:fillRect/>
          </a:stretch>
        </p:blipFill>
        <p:spPr bwMode="auto">
          <a:xfrm>
            <a:off x="107504" y="5589240"/>
            <a:ext cx="576064" cy="576064"/>
          </a:xfrm>
          <a:prstGeom prst="rect">
            <a:avLst/>
          </a:prstGeom>
          <a:noFill/>
        </p:spPr>
      </p:pic>
      <p:sp>
        <p:nvSpPr>
          <p:cNvPr id="22" name="Flowchart: Alternate Process 21"/>
          <p:cNvSpPr/>
          <p:nvPr/>
        </p:nvSpPr>
        <p:spPr>
          <a:xfrm>
            <a:off x="827584" y="5445224"/>
            <a:ext cx="7920880" cy="884698"/>
          </a:xfrm>
          <a:prstGeom prst="flowChartAlternateProcess">
            <a:avLst/>
          </a:prstGeom>
          <a:solidFill>
            <a:srgbClr val="843D8D">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2200"/>
              </a:lnSpc>
              <a:spcBef>
                <a:spcPts val="0"/>
              </a:spcBef>
              <a:spcAft>
                <a:spcPts val="600"/>
              </a:spcAft>
              <a:buClr>
                <a:srgbClr val="98C222"/>
              </a:buClr>
            </a:pPr>
            <a:r>
              <a:rPr lang="en-GB" sz="1600" dirty="0" smtClean="0">
                <a:solidFill>
                  <a:srgbClr val="003399"/>
                </a:solidFill>
                <a:latin typeface="Verdana" pitchFamily="34" charset="0"/>
                <a:ea typeface="Verdana" pitchFamily="34" charset="0"/>
                <a:cs typeface="Verdana" pitchFamily="34" charset="0"/>
              </a:rPr>
              <a:t>The</a:t>
            </a:r>
            <a:r>
              <a:rPr lang="en-GB" sz="1600" b="1" dirty="0" smtClean="0">
                <a:solidFill>
                  <a:srgbClr val="003399"/>
                </a:solidFill>
                <a:latin typeface="Verdana" pitchFamily="34" charset="0"/>
                <a:ea typeface="Verdana" pitchFamily="34" charset="0"/>
                <a:cs typeface="Verdana" pitchFamily="34" charset="0"/>
              </a:rPr>
              <a:t> flat rate </a:t>
            </a:r>
            <a:r>
              <a:rPr lang="en-GB" sz="1600" b="1" i="1" dirty="0" smtClean="0">
                <a:solidFill>
                  <a:srgbClr val="003399"/>
                </a:solidFill>
                <a:latin typeface="Verdana" pitchFamily="34" charset="0"/>
                <a:ea typeface="Verdana" pitchFamily="34" charset="0"/>
                <a:cs typeface="Verdana" pitchFamily="34" charset="0"/>
              </a:rPr>
              <a:t>% </a:t>
            </a:r>
            <a:r>
              <a:rPr lang="en-GB" sz="1600" dirty="0" smtClean="0">
                <a:solidFill>
                  <a:srgbClr val="003399"/>
                </a:solidFill>
                <a:latin typeface="Verdana" pitchFamily="34" charset="0"/>
                <a:ea typeface="Verdana" pitchFamily="34" charset="0"/>
                <a:cs typeface="Verdana" pitchFamily="34" charset="0"/>
              </a:rPr>
              <a:t>should be indicated in the budget by the project partner and will </a:t>
            </a:r>
            <a:r>
              <a:rPr lang="en-GB" sz="1600" b="1" dirty="0" smtClean="0">
                <a:solidFill>
                  <a:srgbClr val="003399"/>
                </a:solidFill>
                <a:latin typeface="Verdana" pitchFamily="34" charset="0"/>
                <a:ea typeface="Verdana" pitchFamily="34" charset="0"/>
                <a:cs typeface="Verdana" pitchFamily="34" charset="0"/>
              </a:rPr>
              <a:t>remain the same </a:t>
            </a:r>
            <a:r>
              <a:rPr lang="en-GB" sz="1600" dirty="0" smtClean="0">
                <a:solidFill>
                  <a:srgbClr val="003399"/>
                </a:solidFill>
                <a:latin typeface="Verdana" pitchFamily="34" charset="0"/>
                <a:ea typeface="Verdana" pitchFamily="34" charset="0"/>
                <a:cs typeface="Verdana" pitchFamily="34" charset="0"/>
              </a:rPr>
              <a:t>for the entire project implementation period.</a:t>
            </a:r>
            <a:endParaRPr lang="en-GB" sz="1600" dirty="0">
              <a:solidFill>
                <a:srgbClr val="003399"/>
              </a:solidFill>
              <a:latin typeface="Verdana" pitchFamily="34" charset="0"/>
              <a:ea typeface="Verdana" pitchFamily="34" charset="0"/>
              <a:cs typeface="Verdana" pitchFamily="34" charset="0"/>
            </a:endParaRPr>
          </a:p>
        </p:txBody>
      </p:sp>
      <p:pic>
        <p:nvPicPr>
          <p:cNvPr id="2050" name="Picture 2" descr="C:\Users\Dara\Desktop\Presentation\1059214-royalty-free-vector-clip-art-illustration-of-a-group-of-office-supply-characters.jpg"/>
          <p:cNvPicPr>
            <a:picLocks noChangeAspect="1" noChangeArrowheads="1"/>
          </p:cNvPicPr>
          <p:nvPr/>
        </p:nvPicPr>
        <p:blipFill>
          <a:blip r:embed="rId6" cstate="print"/>
          <a:srcRect/>
          <a:stretch>
            <a:fillRect/>
          </a:stretch>
        </p:blipFill>
        <p:spPr bwMode="auto">
          <a:xfrm>
            <a:off x="827584" y="2564904"/>
            <a:ext cx="3946697" cy="2087364"/>
          </a:xfrm>
          <a:prstGeom prst="rect">
            <a:avLst/>
          </a:prstGeom>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p:spPr>
      </p:pic>
    </p:spTree>
    <p:extLst>
      <p:ext uri="{BB962C8B-B14F-4D97-AF65-F5344CB8AC3E}">
        <p14:creationId xmlns:p14="http://schemas.microsoft.com/office/powerpoint/2010/main" val="12328474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328714" y="346208"/>
            <a:ext cx="5487416" cy="833398"/>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BUDGET LINE 3</a:t>
            </a:r>
            <a:br>
              <a:rPr lang="en-US" sz="2000" b="1" cap="all" dirty="0" smtClean="0">
                <a:solidFill>
                  <a:srgbClr val="003399"/>
                </a:solidFill>
                <a:latin typeface="Verdana" pitchFamily="34" charset="0"/>
              </a:rPr>
            </a:br>
            <a:r>
              <a:rPr lang="en-US" sz="2000" b="1" cap="all" dirty="0" smtClean="0">
                <a:solidFill>
                  <a:srgbClr val="003399"/>
                </a:solidFill>
                <a:latin typeface="Verdana" pitchFamily="34" charset="0"/>
              </a:rPr>
              <a:t>Travel and accommodation costs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Rectangle 9"/>
          <p:cNvSpPr/>
          <p:nvPr/>
        </p:nvSpPr>
        <p:spPr>
          <a:xfrm>
            <a:off x="380158" y="1844824"/>
            <a:ext cx="8368306" cy="4536504"/>
          </a:xfrm>
          <a:prstGeom prst="rect">
            <a:avLst/>
          </a:prstGeom>
        </p:spPr>
        <p:txBody>
          <a:bodyPr wrap="square">
            <a:noAutofit/>
          </a:bodyPr>
          <a:lstStyle/>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r>
              <a:rPr lang="en-US" sz="2000" dirty="0">
                <a:solidFill>
                  <a:srgbClr val="003399"/>
                </a:solidFill>
              </a:rPr>
              <a:t> </a:t>
            </a:r>
            <a:endParaRPr lang="en-US" sz="2000" dirty="0">
              <a:solidFill>
                <a:srgbClr val="843D8D"/>
              </a:solidFill>
            </a:endParaRPr>
          </a:p>
          <a:p>
            <a:pPr marL="0" indent="0" algn="just">
              <a:spcBef>
                <a:spcPts val="0"/>
              </a:spcBef>
              <a:spcAft>
                <a:spcPts val="600"/>
              </a:spcAft>
              <a:buNone/>
            </a:pPr>
            <a:r>
              <a:rPr lang="en-US" sz="2000" dirty="0">
                <a:solidFill>
                  <a:srgbClr val="003399"/>
                </a:solidFill>
              </a:rPr>
              <a:t> </a:t>
            </a:r>
          </a:p>
          <a:p>
            <a:pPr marL="0" indent="0" algn="just">
              <a:spcBef>
                <a:spcPts val="0"/>
              </a:spcBef>
              <a:spcAft>
                <a:spcPts val="600"/>
              </a:spcAft>
              <a:buNone/>
            </a:pPr>
            <a:endParaRPr lang="en-US" sz="1900" dirty="0">
              <a:solidFill>
                <a:srgbClr val="003399"/>
              </a:solidFill>
            </a:endParaRPr>
          </a:p>
          <a:p>
            <a:pPr marL="0" indent="0" algn="just">
              <a:buNone/>
            </a:pPr>
            <a:endParaRPr lang="en-US" sz="1600" dirty="0">
              <a:solidFill>
                <a:srgbClr val="003399"/>
              </a:solidFill>
            </a:endParaRPr>
          </a:p>
          <a:p>
            <a:pPr marL="0" indent="0" algn="just">
              <a:spcBef>
                <a:spcPts val="0"/>
              </a:spcBef>
              <a:spcAft>
                <a:spcPts val="600"/>
              </a:spcAft>
              <a:buNone/>
            </a:pPr>
            <a:endParaRPr lang="en-US" sz="1600" dirty="0">
              <a:solidFill>
                <a:srgbClr val="C00000"/>
              </a:solidFill>
            </a:endParaRPr>
          </a:p>
        </p:txBody>
      </p:sp>
      <p:sp>
        <p:nvSpPr>
          <p:cNvPr id="5" name="Rectangle 4"/>
          <p:cNvSpPr/>
          <p:nvPr/>
        </p:nvSpPr>
        <p:spPr>
          <a:xfrm>
            <a:off x="433599" y="1358591"/>
            <a:ext cx="8339782" cy="833779"/>
          </a:xfrm>
          <a:prstGeom prst="rect">
            <a:avLst/>
          </a:prstGeom>
        </p:spPr>
        <p:txBody>
          <a:bodyPr>
            <a:noAutofit/>
          </a:bodyPr>
          <a:lstStyle/>
          <a:p>
            <a:pPr algn="just">
              <a:spcBef>
                <a:spcPts val="0"/>
              </a:spcBef>
              <a:spcAft>
                <a:spcPts val="600"/>
              </a:spcAft>
            </a:pPr>
            <a:endParaRPr lang="bg-BG" sz="1600" dirty="0" smtClean="0">
              <a:solidFill>
                <a:srgbClr val="003399"/>
              </a:solidFill>
              <a:latin typeface="Verdana" pitchFamily="34" charset="0"/>
              <a:ea typeface="Verdana" pitchFamily="34" charset="0"/>
              <a:cs typeface="Verdana" pitchFamily="34" charset="0"/>
            </a:endParaRPr>
          </a:p>
          <a:p>
            <a:pPr>
              <a:lnSpc>
                <a:spcPts val="1900"/>
              </a:lnSpc>
              <a:spcBef>
                <a:spcPts val="0"/>
              </a:spcBef>
              <a:spcAft>
                <a:spcPts val="300"/>
              </a:spcAft>
            </a:pPr>
            <a:endParaRPr lang="bg-BG" sz="1600" b="1" dirty="0" smtClean="0">
              <a:solidFill>
                <a:srgbClr val="003399"/>
              </a:solidFill>
              <a:latin typeface="Verdana" panose="020B0604030504040204" pitchFamily="34" charset="0"/>
              <a:ea typeface="Verdana" panose="020B0604030504040204" pitchFamily="34" charset="0"/>
              <a:cs typeface="Verdana" pitchFamily="34" charset="0"/>
            </a:endParaRPr>
          </a:p>
          <a:p>
            <a:pPr marL="285750" indent="-285750" algn="just">
              <a:lnSpc>
                <a:spcPts val="1900"/>
              </a:lnSpc>
              <a:spcBef>
                <a:spcPts val="0"/>
              </a:spcBef>
              <a:spcAft>
                <a:spcPts val="300"/>
              </a:spcAft>
              <a:buFont typeface="Wingdings" panose="05000000000000000000" pitchFamily="2" charset="2"/>
              <a:buChar char="ü"/>
            </a:pPr>
            <a:endParaRPr lang="bg-BG" sz="1600" dirty="0" smtClean="0">
              <a:solidFill>
                <a:srgbClr val="003399"/>
              </a:solidFill>
              <a:latin typeface="Verdana" panose="020B0604030504040204" pitchFamily="34" charset="0"/>
              <a:ea typeface="Verdana" panose="020B0604030504040204" pitchFamily="34" charset="0"/>
              <a:cs typeface="Verdana" pitchFamily="34" charset="0"/>
            </a:endParaRPr>
          </a:p>
          <a:p>
            <a:pPr algn="just">
              <a:lnSpc>
                <a:spcPts val="1900"/>
              </a:lnSpc>
              <a:spcBef>
                <a:spcPts val="0"/>
              </a:spcBef>
              <a:spcAft>
                <a:spcPts val="300"/>
              </a:spcAft>
            </a:pPr>
            <a:endParaRPr lang="bg-BG" sz="1600" dirty="0" smtClean="0">
              <a:solidFill>
                <a:srgbClr val="003399"/>
              </a:solidFill>
              <a:latin typeface="Verdana" panose="020B0604030504040204" pitchFamily="34" charset="0"/>
              <a:ea typeface="Verdana" panose="020B0604030504040204" pitchFamily="34" charset="0"/>
              <a:cs typeface="Verdana" pitchFamily="34" charset="0"/>
            </a:endParaRPr>
          </a:p>
          <a:p>
            <a:pPr algn="just">
              <a:spcBef>
                <a:spcPts val="0"/>
              </a:spcBef>
              <a:spcAft>
                <a:spcPts val="600"/>
              </a:spcAft>
            </a:pPr>
            <a:endParaRPr lang="bg-BG" dirty="0">
              <a:solidFill>
                <a:srgbClr val="C00000"/>
              </a:solidFill>
            </a:endParaRPr>
          </a:p>
        </p:txBody>
      </p:sp>
      <p:sp>
        <p:nvSpPr>
          <p:cNvPr id="2" name="Rectangle 1"/>
          <p:cNvSpPr/>
          <p:nvPr/>
        </p:nvSpPr>
        <p:spPr>
          <a:xfrm>
            <a:off x="863723" y="5570065"/>
            <a:ext cx="7920880" cy="792087"/>
          </a:xfrm>
          <a:prstGeom prst="rect">
            <a:avLst/>
          </a:prstGeom>
        </p:spPr>
        <p:txBody>
          <a:bodyPr wrap="square">
            <a:noAutofit/>
          </a:bodyPr>
          <a:lstStyle/>
          <a:p>
            <a:pPr algn="just">
              <a:lnSpc>
                <a:spcPts val="2200"/>
              </a:lnSpc>
              <a:spcBef>
                <a:spcPts val="0"/>
              </a:spcBef>
              <a:spcAft>
                <a:spcPts val="600"/>
              </a:spcAft>
            </a:pPr>
            <a:endParaRPr lang="bg-BG" sz="1600" dirty="0">
              <a:solidFill>
                <a:srgbClr val="003399"/>
              </a:solidFill>
              <a:latin typeface="Verdana" pitchFamily="34" charset="0"/>
              <a:ea typeface="Verdana" pitchFamily="34" charset="0"/>
              <a:cs typeface="Verdana" pitchFamily="34" charset="0"/>
            </a:endParaRPr>
          </a:p>
        </p:txBody>
      </p:sp>
      <p:sp>
        <p:nvSpPr>
          <p:cNvPr id="21" name="Rectangle 20"/>
          <p:cNvSpPr/>
          <p:nvPr/>
        </p:nvSpPr>
        <p:spPr>
          <a:xfrm>
            <a:off x="433598" y="1412777"/>
            <a:ext cx="8314865" cy="720080"/>
          </a:xfrm>
          <a:prstGeom prst="rect">
            <a:avLst/>
          </a:prstGeom>
        </p:spPr>
        <p:txBody>
          <a:bodyPr>
            <a:noAutofit/>
          </a:bodyPr>
          <a:lstStyle/>
          <a:p>
            <a:pPr lvl="0" algn="ctr">
              <a:lnSpc>
                <a:spcPts val="2200"/>
              </a:lnSpc>
              <a:spcBef>
                <a:spcPts val="0"/>
              </a:spcBef>
              <a:spcAft>
                <a:spcPts val="600"/>
              </a:spcAft>
            </a:pPr>
            <a:r>
              <a:rPr lang="en-GB" dirty="0" smtClean="0">
                <a:solidFill>
                  <a:srgbClr val="003399"/>
                </a:solidFill>
                <a:latin typeface="Verdana" pitchFamily="34" charset="0"/>
                <a:ea typeface="Verdana" pitchFamily="34" charset="0"/>
                <a:cs typeface="Verdana" pitchFamily="34" charset="0"/>
              </a:rPr>
              <a:t>Expenses for the </a:t>
            </a:r>
            <a:r>
              <a:rPr lang="en-GB" b="1" dirty="0" smtClean="0">
                <a:solidFill>
                  <a:srgbClr val="003399"/>
                </a:solidFill>
                <a:latin typeface="Verdana" pitchFamily="34" charset="0"/>
                <a:ea typeface="Verdana" pitchFamily="34" charset="0"/>
                <a:cs typeface="Verdana" pitchFamily="34" charset="0"/>
              </a:rPr>
              <a:t>project staff members </a:t>
            </a:r>
            <a:r>
              <a:rPr lang="en-GB" dirty="0" smtClean="0">
                <a:solidFill>
                  <a:srgbClr val="003399"/>
                </a:solidFill>
                <a:latin typeface="Verdana" pitchFamily="34" charset="0"/>
                <a:ea typeface="Verdana" pitchFamily="34" charset="0"/>
                <a:cs typeface="Verdana" pitchFamily="34" charset="0"/>
              </a:rPr>
              <a:t>for</a:t>
            </a:r>
          </a:p>
          <a:p>
            <a:pPr lvl="0" algn="ctr">
              <a:lnSpc>
                <a:spcPts val="2200"/>
              </a:lnSpc>
              <a:spcBef>
                <a:spcPts val="0"/>
              </a:spcBef>
              <a:spcAft>
                <a:spcPts val="600"/>
              </a:spcAft>
            </a:pPr>
            <a:r>
              <a:rPr lang="en-GB" dirty="0" smtClean="0">
                <a:solidFill>
                  <a:srgbClr val="003399"/>
                </a:solidFill>
                <a:latin typeface="Verdana" pitchFamily="34" charset="0"/>
                <a:ea typeface="Verdana" pitchFamily="34" charset="0"/>
                <a:cs typeface="Verdana" pitchFamily="34" charset="0"/>
              </a:rPr>
              <a:t>participation in </a:t>
            </a:r>
            <a:r>
              <a:rPr lang="en-GB" b="1" dirty="0" smtClean="0">
                <a:solidFill>
                  <a:srgbClr val="003399"/>
                </a:solidFill>
                <a:latin typeface="Verdana" pitchFamily="34" charset="0"/>
                <a:ea typeface="Verdana" pitchFamily="34" charset="0"/>
                <a:cs typeface="Verdana" pitchFamily="34" charset="0"/>
              </a:rPr>
              <a:t>events</a:t>
            </a:r>
            <a:r>
              <a:rPr lang="en-GB" dirty="0" smtClean="0">
                <a:solidFill>
                  <a:srgbClr val="003399"/>
                </a:solidFill>
                <a:latin typeface="Verdana" pitchFamily="34" charset="0"/>
                <a:ea typeface="Verdana" pitchFamily="34" charset="0"/>
                <a:cs typeface="Verdana" pitchFamily="34" charset="0"/>
              </a:rPr>
              <a:t> related to the project implementation:</a:t>
            </a:r>
          </a:p>
        </p:txBody>
      </p:sp>
      <p:sp>
        <p:nvSpPr>
          <p:cNvPr id="22" name="Rectangle 21"/>
          <p:cNvSpPr/>
          <p:nvPr/>
        </p:nvSpPr>
        <p:spPr>
          <a:xfrm>
            <a:off x="433599" y="2492896"/>
            <a:ext cx="5794585" cy="2835696"/>
          </a:xfrm>
          <a:prstGeom prst="rect">
            <a:avLst/>
          </a:prstGeom>
        </p:spPr>
        <p:txBody>
          <a:bodyPr>
            <a:noAutofit/>
          </a:bodyPr>
          <a:lstStyle/>
          <a:p>
            <a:pPr marL="0" lvl="1" algn="just" defTabSz="844550">
              <a:lnSpc>
                <a:spcPts val="2200"/>
              </a:lnSpc>
              <a:spcBef>
                <a:spcPts val="600"/>
              </a:spcBef>
              <a:spcAft>
                <a:spcPts val="600"/>
              </a:spcAft>
              <a:buClr>
                <a:srgbClr val="98C222"/>
              </a:buClr>
              <a:buFont typeface="Arial" pitchFamily="34" charset="0"/>
              <a:buChar char="•"/>
            </a:pPr>
            <a:r>
              <a:rPr lang="bg-BG" sz="1500" b="1" i="1" dirty="0" smtClean="0">
                <a:solidFill>
                  <a:srgbClr val="003399"/>
                </a:solidFill>
                <a:latin typeface="Verdana" pitchFamily="34" charset="0"/>
                <a:ea typeface="Verdana" pitchFamily="34" charset="0"/>
                <a:cs typeface="Verdana" pitchFamily="34" charset="0"/>
              </a:rPr>
              <a:t> </a:t>
            </a:r>
            <a:r>
              <a:rPr lang="en-GB" sz="1500" b="1" i="1" dirty="0" smtClean="0">
                <a:solidFill>
                  <a:srgbClr val="003399"/>
                </a:solidFill>
                <a:latin typeface="Verdana" pitchFamily="34" charset="0"/>
                <a:ea typeface="Verdana" pitchFamily="34" charset="0"/>
                <a:cs typeface="Verdana" pitchFamily="34" charset="0"/>
              </a:rPr>
              <a:t>Travel costs - </a:t>
            </a:r>
            <a:r>
              <a:rPr lang="en-GB" sz="1500" i="1" dirty="0" smtClean="0">
                <a:solidFill>
                  <a:srgbClr val="003399"/>
                </a:solidFill>
                <a:latin typeface="Verdana" pitchFamily="34" charset="0"/>
                <a:ea typeface="Verdana" pitchFamily="34" charset="0"/>
                <a:cs typeface="Verdana" pitchFamily="34" charset="0"/>
              </a:rPr>
              <a:t>max. €0,21/km for fuel; €1,50/km for rent of vehicle</a:t>
            </a:r>
          </a:p>
          <a:p>
            <a:pPr marL="0" lvl="1" algn="just" defTabSz="844550">
              <a:lnSpc>
                <a:spcPts val="2200"/>
              </a:lnSpc>
              <a:spcBef>
                <a:spcPts val="600"/>
              </a:spcBef>
              <a:spcAft>
                <a:spcPts val="600"/>
              </a:spcAft>
              <a:buClr>
                <a:srgbClr val="98C222"/>
              </a:buClr>
              <a:buFont typeface="Arial" pitchFamily="34" charset="0"/>
              <a:buChar char="•"/>
            </a:pPr>
            <a:r>
              <a:rPr lang="en-GB" sz="1500" b="1" i="1" dirty="0" smtClean="0">
                <a:solidFill>
                  <a:srgbClr val="003399"/>
                </a:solidFill>
                <a:latin typeface="Verdana" pitchFamily="34" charset="0"/>
                <a:ea typeface="Verdana" pitchFamily="34" charset="0"/>
                <a:cs typeface="Verdana" pitchFamily="34" charset="0"/>
              </a:rPr>
              <a:t> Daily allowances - </a:t>
            </a:r>
            <a:r>
              <a:rPr lang="en-GB" sz="1500" i="1" dirty="0" smtClean="0">
                <a:solidFill>
                  <a:srgbClr val="003399"/>
                </a:solidFill>
                <a:latin typeface="Verdana" pitchFamily="34" charset="0"/>
                <a:ea typeface="Verdana" pitchFamily="34" charset="0"/>
                <a:cs typeface="Verdana" pitchFamily="34" charset="0"/>
              </a:rPr>
              <a:t>€20 in the eligible border region; €35 outside the eligible area</a:t>
            </a:r>
          </a:p>
          <a:p>
            <a:pPr marL="0" lvl="1" algn="just" defTabSz="844550">
              <a:lnSpc>
                <a:spcPts val="2200"/>
              </a:lnSpc>
              <a:spcBef>
                <a:spcPts val="600"/>
              </a:spcBef>
              <a:spcAft>
                <a:spcPts val="600"/>
              </a:spcAft>
              <a:buClr>
                <a:srgbClr val="98C222"/>
              </a:buClr>
              <a:buFont typeface="Arial" pitchFamily="34" charset="0"/>
              <a:buChar char="•"/>
            </a:pPr>
            <a:r>
              <a:rPr lang="en-GB" sz="1500" b="1" i="1" dirty="0" smtClean="0">
                <a:solidFill>
                  <a:srgbClr val="003399"/>
                </a:solidFill>
                <a:latin typeface="Verdana" pitchFamily="34" charset="0"/>
                <a:ea typeface="Verdana" pitchFamily="34" charset="0"/>
                <a:cs typeface="Verdana" pitchFamily="34" charset="0"/>
              </a:rPr>
              <a:t> Accommodation –</a:t>
            </a:r>
            <a:r>
              <a:rPr lang="en-GB" sz="1500" i="1" dirty="0" smtClean="0">
                <a:solidFill>
                  <a:srgbClr val="003399"/>
                </a:solidFill>
                <a:latin typeface="Verdana" pitchFamily="34" charset="0"/>
                <a:ea typeface="Verdana" pitchFamily="34" charset="0"/>
                <a:cs typeface="Verdana" pitchFamily="34" charset="0"/>
              </a:rPr>
              <a:t> up to €60 the eligible border region; up to €130 outside the eligible area</a:t>
            </a:r>
          </a:p>
          <a:p>
            <a:pPr marL="0" lvl="1" algn="just" defTabSz="844550">
              <a:lnSpc>
                <a:spcPts val="2200"/>
              </a:lnSpc>
              <a:spcBef>
                <a:spcPts val="600"/>
              </a:spcBef>
              <a:spcAft>
                <a:spcPts val="600"/>
              </a:spcAft>
              <a:buClr>
                <a:srgbClr val="98C222"/>
              </a:buClr>
              <a:buFont typeface="Arial" pitchFamily="34" charset="0"/>
              <a:buChar char="•"/>
            </a:pPr>
            <a:r>
              <a:rPr lang="en-GB" sz="1500" b="1" i="1" dirty="0" smtClean="0">
                <a:solidFill>
                  <a:srgbClr val="003399"/>
                </a:solidFill>
                <a:latin typeface="Verdana" pitchFamily="34" charset="0"/>
                <a:ea typeface="Verdana" pitchFamily="34" charset="0"/>
                <a:cs typeface="Verdana" pitchFamily="34" charset="0"/>
              </a:rPr>
              <a:t> Visa costs</a:t>
            </a:r>
          </a:p>
          <a:p>
            <a:pPr marL="0" lvl="1" algn="just" defTabSz="844550">
              <a:lnSpc>
                <a:spcPts val="2200"/>
              </a:lnSpc>
              <a:spcBef>
                <a:spcPts val="600"/>
              </a:spcBef>
              <a:spcAft>
                <a:spcPts val="600"/>
              </a:spcAft>
            </a:pPr>
            <a:endParaRPr lang="en-US" sz="1500" dirty="0" smtClean="0">
              <a:latin typeface="Verdana" pitchFamily="34" charset="0"/>
              <a:ea typeface="Verdana" pitchFamily="34" charset="0"/>
              <a:cs typeface="Verdana" pitchFamily="34" charset="0"/>
            </a:endParaRPr>
          </a:p>
          <a:p>
            <a:pPr marL="0" lvl="1" algn="just" defTabSz="844550">
              <a:lnSpc>
                <a:spcPts val="2200"/>
              </a:lnSpc>
              <a:spcBef>
                <a:spcPts val="600"/>
              </a:spcBef>
              <a:spcAft>
                <a:spcPts val="600"/>
              </a:spcAft>
            </a:pPr>
            <a:endParaRPr lang="bg-BG" sz="1500" dirty="0" smtClean="0">
              <a:solidFill>
                <a:srgbClr val="003399"/>
              </a:solidFill>
              <a:latin typeface="Verdana" pitchFamily="34" charset="0"/>
              <a:ea typeface="Verdana" pitchFamily="34" charset="0"/>
              <a:cs typeface="Verdana" pitchFamily="34" charset="0"/>
            </a:endParaRPr>
          </a:p>
          <a:p>
            <a:pPr marL="0" lvl="1" algn="just" defTabSz="844550">
              <a:lnSpc>
                <a:spcPts val="2200"/>
              </a:lnSpc>
              <a:spcBef>
                <a:spcPts val="600"/>
              </a:spcBef>
              <a:spcAft>
                <a:spcPts val="600"/>
              </a:spcAft>
            </a:pPr>
            <a:endParaRPr lang="bg-BG" sz="1500" dirty="0">
              <a:solidFill>
                <a:srgbClr val="003399"/>
              </a:solidFill>
            </a:endParaRPr>
          </a:p>
        </p:txBody>
      </p:sp>
      <p:pic>
        <p:nvPicPr>
          <p:cNvPr id="3074" name="Picture 2" descr="C:\Users\Dara\Desktop\Presentation\images5R0OSI5B.jpg"/>
          <p:cNvPicPr>
            <a:picLocks noChangeAspect="1" noChangeArrowheads="1"/>
          </p:cNvPicPr>
          <p:nvPr/>
        </p:nvPicPr>
        <p:blipFill>
          <a:blip r:embed="rId5" cstate="print"/>
          <a:srcRect/>
          <a:stretch>
            <a:fillRect/>
          </a:stretch>
        </p:blipFill>
        <p:spPr bwMode="auto">
          <a:xfrm>
            <a:off x="6732240" y="2492896"/>
            <a:ext cx="2016224" cy="2016224"/>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sp3d>
            <a:bevelT w="114300" prst="hardEdge"/>
          </a:sp3d>
        </p:spPr>
      </p:pic>
      <p:pic>
        <p:nvPicPr>
          <p:cNvPr id="24" name="Picture 3" descr="C:\Users\Dara\Desktop\Presentation\2000026.png"/>
          <p:cNvPicPr>
            <a:picLocks noChangeAspect="1" noChangeArrowheads="1"/>
          </p:cNvPicPr>
          <p:nvPr/>
        </p:nvPicPr>
        <p:blipFill>
          <a:blip r:embed="rId6" cstate="print"/>
          <a:srcRect/>
          <a:stretch>
            <a:fillRect/>
          </a:stretch>
        </p:blipFill>
        <p:spPr bwMode="auto">
          <a:xfrm>
            <a:off x="107504" y="5714080"/>
            <a:ext cx="504056" cy="504056"/>
          </a:xfrm>
          <a:prstGeom prst="rect">
            <a:avLst/>
          </a:prstGeom>
          <a:noFill/>
        </p:spPr>
      </p:pic>
      <p:sp>
        <p:nvSpPr>
          <p:cNvPr id="25" name="Flowchart: Alternate Process 24"/>
          <p:cNvSpPr/>
          <p:nvPr/>
        </p:nvSpPr>
        <p:spPr>
          <a:xfrm>
            <a:off x="683568" y="5328592"/>
            <a:ext cx="8089813" cy="1196752"/>
          </a:xfrm>
          <a:prstGeom prst="flowChartAlternateProcess">
            <a:avLst/>
          </a:prstGeom>
          <a:solidFill>
            <a:srgbClr val="98C222">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2200"/>
              </a:lnSpc>
              <a:spcBef>
                <a:spcPts val="0"/>
              </a:spcBef>
              <a:spcAft>
                <a:spcPts val="600"/>
              </a:spcAft>
            </a:pPr>
            <a:endParaRPr lang="bg-BG" sz="1600" b="1" strike="sngStrike" cap="all"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Verdana" pitchFamily="34" charset="0"/>
              <a:ea typeface="Verdana" pitchFamily="34" charset="0"/>
              <a:cs typeface="Verdana" pitchFamily="34" charset="0"/>
            </a:endParaRPr>
          </a:p>
          <a:p>
            <a:pPr algn="ctr">
              <a:lnSpc>
                <a:spcPts val="2200"/>
              </a:lnSpc>
              <a:spcBef>
                <a:spcPts val="0"/>
              </a:spcBef>
              <a:spcAft>
                <a:spcPts val="600"/>
              </a:spcAft>
              <a:buClr>
                <a:srgbClr val="98C222"/>
              </a:buClr>
            </a:pPr>
            <a:r>
              <a:rPr lang="en-GB" sz="1600" dirty="0" smtClean="0">
                <a:solidFill>
                  <a:srgbClr val="003399"/>
                </a:solidFill>
                <a:latin typeface="Verdana" pitchFamily="34" charset="0"/>
                <a:ea typeface="Verdana" pitchFamily="34" charset="0"/>
                <a:cs typeface="Verdana" pitchFamily="34" charset="0"/>
              </a:rPr>
              <a:t>Avoid </a:t>
            </a:r>
            <a:r>
              <a:rPr lang="en-GB" sz="1600" b="1" dirty="0" smtClean="0">
                <a:solidFill>
                  <a:srgbClr val="003399"/>
                </a:solidFill>
                <a:latin typeface="Verdana" pitchFamily="34" charset="0"/>
                <a:ea typeface="Verdana" pitchFamily="34" charset="0"/>
                <a:cs typeface="Verdana" pitchFamily="34" charset="0"/>
              </a:rPr>
              <a:t>overlapping</a:t>
            </a:r>
            <a:r>
              <a:rPr lang="en-GB" sz="1600" dirty="0" smtClean="0">
                <a:solidFill>
                  <a:srgbClr val="003399"/>
                </a:solidFill>
                <a:latin typeface="Verdana" pitchFamily="34" charset="0"/>
                <a:ea typeface="Verdana" pitchFamily="34" charset="0"/>
                <a:cs typeface="Verdana" pitchFamily="34" charset="0"/>
              </a:rPr>
              <a:t> of expenditures for daily allowances in the budget of the visiting organization and for catering - in the budget of the hosting organization. The </a:t>
            </a:r>
            <a:r>
              <a:rPr lang="en-GB" sz="1600" b="1" dirty="0" smtClean="0">
                <a:solidFill>
                  <a:srgbClr val="003399"/>
                </a:solidFill>
                <a:latin typeface="Verdana" pitchFamily="34" charset="0"/>
                <a:ea typeface="Verdana" pitchFamily="34" charset="0"/>
                <a:cs typeface="Verdana" pitchFamily="34" charset="0"/>
              </a:rPr>
              <a:t>max. thresholds </a:t>
            </a:r>
            <a:r>
              <a:rPr lang="en-GB" sz="1600" dirty="0" smtClean="0">
                <a:solidFill>
                  <a:srgbClr val="003399"/>
                </a:solidFill>
                <a:latin typeface="Verdana" pitchFamily="34" charset="0"/>
                <a:ea typeface="Verdana" pitchFamily="34" charset="0"/>
                <a:cs typeface="Verdana" pitchFamily="34" charset="0"/>
              </a:rPr>
              <a:t>and </a:t>
            </a:r>
            <a:r>
              <a:rPr lang="en-GB" sz="1600" b="1" dirty="0" smtClean="0">
                <a:solidFill>
                  <a:srgbClr val="003399"/>
                </a:solidFill>
                <a:latin typeface="Verdana" pitchFamily="34" charset="0"/>
                <a:ea typeface="Verdana" pitchFamily="34" charset="0"/>
                <a:cs typeface="Verdana" pitchFamily="34" charset="0"/>
              </a:rPr>
              <a:t>proposed units </a:t>
            </a:r>
            <a:r>
              <a:rPr lang="en-GB" sz="1600" dirty="0" smtClean="0">
                <a:solidFill>
                  <a:srgbClr val="003399"/>
                </a:solidFill>
                <a:latin typeface="Verdana" pitchFamily="34" charset="0"/>
                <a:ea typeface="Verdana" pitchFamily="34" charset="0"/>
                <a:cs typeface="Verdana" pitchFamily="34" charset="0"/>
              </a:rPr>
              <a:t>shall be observed.  </a:t>
            </a:r>
          </a:p>
          <a:p>
            <a:pPr lvl="0" algn="ctr">
              <a:lnSpc>
                <a:spcPts val="2200"/>
              </a:lnSpc>
              <a:spcBef>
                <a:spcPts val="0"/>
              </a:spcBef>
              <a:spcAft>
                <a:spcPts val="600"/>
              </a:spcAft>
            </a:pPr>
            <a:endParaRPr lang="en-US" sz="1600" dirty="0" smtClean="0">
              <a:solidFill>
                <a:srgbClr val="003399"/>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424965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267744" y="332656"/>
            <a:ext cx="5559425" cy="864095"/>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BUDGET LINE 4</a:t>
            </a:r>
            <a:br>
              <a:rPr lang="en-US" sz="2000" b="1" cap="all" dirty="0" smtClean="0">
                <a:solidFill>
                  <a:srgbClr val="003399"/>
                </a:solidFill>
                <a:latin typeface="Verdana" pitchFamily="34" charset="0"/>
              </a:rPr>
            </a:br>
            <a:r>
              <a:rPr lang="en-US" sz="2000" b="1" cap="all" dirty="0" smtClean="0">
                <a:solidFill>
                  <a:srgbClr val="003399"/>
                </a:solidFill>
                <a:latin typeface="Verdana" pitchFamily="34" charset="0"/>
              </a:rPr>
              <a:t>External expertise and services costs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Rectangle 9"/>
          <p:cNvSpPr/>
          <p:nvPr/>
        </p:nvSpPr>
        <p:spPr>
          <a:xfrm>
            <a:off x="380158" y="1916832"/>
            <a:ext cx="8368306" cy="3816424"/>
          </a:xfrm>
          <a:prstGeom prst="rect">
            <a:avLst/>
          </a:prstGeom>
        </p:spPr>
        <p:txBody>
          <a:bodyPr wrap="square">
            <a:noAutofit/>
          </a:bodyPr>
          <a:lstStyle/>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r>
              <a:rPr lang="en-US" sz="2000" dirty="0">
                <a:solidFill>
                  <a:srgbClr val="003399"/>
                </a:solidFill>
              </a:rPr>
              <a:t> </a:t>
            </a:r>
            <a:endParaRPr lang="en-US" sz="2000" dirty="0">
              <a:solidFill>
                <a:srgbClr val="843D8D"/>
              </a:solidFill>
            </a:endParaRPr>
          </a:p>
          <a:p>
            <a:pPr marL="0" indent="0" algn="just">
              <a:spcBef>
                <a:spcPts val="0"/>
              </a:spcBef>
              <a:spcAft>
                <a:spcPts val="600"/>
              </a:spcAft>
              <a:buNone/>
            </a:pPr>
            <a:r>
              <a:rPr lang="en-US" sz="2000" dirty="0">
                <a:solidFill>
                  <a:srgbClr val="003399"/>
                </a:solidFill>
              </a:rPr>
              <a:t> </a:t>
            </a:r>
          </a:p>
          <a:p>
            <a:pPr marL="0" indent="0" algn="just">
              <a:spcBef>
                <a:spcPts val="0"/>
              </a:spcBef>
              <a:spcAft>
                <a:spcPts val="600"/>
              </a:spcAft>
              <a:buNone/>
            </a:pPr>
            <a:endParaRPr lang="en-US" sz="1900" dirty="0">
              <a:solidFill>
                <a:srgbClr val="003399"/>
              </a:solidFill>
            </a:endParaRPr>
          </a:p>
          <a:p>
            <a:pPr marL="0" indent="0" algn="just">
              <a:buNone/>
            </a:pPr>
            <a:endParaRPr lang="en-US" sz="1600" dirty="0">
              <a:solidFill>
                <a:srgbClr val="003399"/>
              </a:solidFill>
            </a:endParaRPr>
          </a:p>
          <a:p>
            <a:pPr marL="0" indent="0" algn="just">
              <a:spcBef>
                <a:spcPts val="0"/>
              </a:spcBef>
              <a:spcAft>
                <a:spcPts val="600"/>
              </a:spcAft>
              <a:buNone/>
            </a:pPr>
            <a:endParaRPr lang="en-US" sz="1600" dirty="0">
              <a:solidFill>
                <a:srgbClr val="C00000"/>
              </a:solidFill>
            </a:endParaRPr>
          </a:p>
        </p:txBody>
      </p:sp>
      <p:sp>
        <p:nvSpPr>
          <p:cNvPr id="2" name="Rectangle 1"/>
          <p:cNvSpPr/>
          <p:nvPr/>
        </p:nvSpPr>
        <p:spPr>
          <a:xfrm>
            <a:off x="179512" y="1341215"/>
            <a:ext cx="8568952" cy="719634"/>
          </a:xfrm>
          <a:prstGeom prst="rect">
            <a:avLst/>
          </a:prstGeom>
        </p:spPr>
        <p:txBody>
          <a:bodyPr>
            <a:noAutofit/>
          </a:bodyPr>
          <a:lstStyle/>
          <a:p>
            <a:pPr marL="0" indent="0" algn="ctr">
              <a:lnSpc>
                <a:spcPts val="2200"/>
              </a:lnSpc>
              <a:spcBef>
                <a:spcPts val="0"/>
              </a:spcBef>
              <a:spcAft>
                <a:spcPts val="300"/>
              </a:spcAft>
              <a:buNone/>
            </a:pPr>
            <a:r>
              <a:rPr lang="en-GB" sz="1700" dirty="0" smtClean="0">
                <a:solidFill>
                  <a:srgbClr val="003399"/>
                </a:solidFill>
                <a:latin typeface="Verdana" pitchFamily="34" charset="0"/>
                <a:ea typeface="Verdana" pitchFamily="34" charset="0"/>
                <a:cs typeface="Verdana" pitchFamily="34" charset="0"/>
              </a:rPr>
              <a:t>Expenses for organization of </a:t>
            </a:r>
            <a:r>
              <a:rPr lang="en-GB" sz="1700" b="1" dirty="0" smtClean="0">
                <a:solidFill>
                  <a:srgbClr val="003399"/>
                </a:solidFill>
                <a:latin typeface="Verdana" pitchFamily="34" charset="0"/>
                <a:ea typeface="Verdana" pitchFamily="34" charset="0"/>
                <a:cs typeface="Verdana" pitchFamily="34" charset="0"/>
              </a:rPr>
              <a:t>seminars</a:t>
            </a:r>
            <a:r>
              <a:rPr lang="en-GB" sz="1700" dirty="0" smtClean="0">
                <a:solidFill>
                  <a:srgbClr val="003399"/>
                </a:solidFill>
                <a:latin typeface="Verdana" pitchFamily="34" charset="0"/>
                <a:ea typeface="Verdana" pitchFamily="34" charset="0"/>
                <a:cs typeface="Verdana" pitchFamily="34" charset="0"/>
              </a:rPr>
              <a:t>, </a:t>
            </a:r>
            <a:r>
              <a:rPr lang="en-GB" sz="1700" b="1" dirty="0" smtClean="0">
                <a:solidFill>
                  <a:srgbClr val="003399"/>
                </a:solidFill>
                <a:latin typeface="Verdana" pitchFamily="34" charset="0"/>
                <a:ea typeface="Verdana" pitchFamily="34" charset="0"/>
                <a:cs typeface="Verdana" pitchFamily="34" charset="0"/>
              </a:rPr>
              <a:t>meetings</a:t>
            </a:r>
            <a:r>
              <a:rPr lang="en-GB" sz="1700" dirty="0" smtClean="0">
                <a:solidFill>
                  <a:srgbClr val="003399"/>
                </a:solidFill>
                <a:latin typeface="Verdana" pitchFamily="34" charset="0"/>
                <a:ea typeface="Verdana" pitchFamily="34" charset="0"/>
                <a:cs typeface="Verdana" pitchFamily="34" charset="0"/>
              </a:rPr>
              <a:t>, </a:t>
            </a:r>
            <a:r>
              <a:rPr lang="en-GB" sz="1700" b="1" dirty="0" smtClean="0">
                <a:solidFill>
                  <a:srgbClr val="003399"/>
                </a:solidFill>
                <a:latin typeface="Verdana" pitchFamily="34" charset="0"/>
                <a:ea typeface="Verdana" pitchFamily="34" charset="0"/>
                <a:cs typeface="Verdana" pitchFamily="34" charset="0"/>
              </a:rPr>
              <a:t>press-conferences</a:t>
            </a:r>
            <a:r>
              <a:rPr lang="en-GB" sz="1700" dirty="0" smtClean="0">
                <a:solidFill>
                  <a:srgbClr val="003399"/>
                </a:solidFill>
                <a:latin typeface="Verdana" pitchFamily="34" charset="0"/>
                <a:ea typeface="Verdana" pitchFamily="34" charset="0"/>
                <a:cs typeface="Verdana" pitchFamily="34" charset="0"/>
              </a:rPr>
              <a:t>, </a:t>
            </a:r>
            <a:r>
              <a:rPr lang="en-GB" sz="1700" b="1" dirty="0" smtClean="0">
                <a:solidFill>
                  <a:srgbClr val="003399"/>
                </a:solidFill>
                <a:latin typeface="Verdana" pitchFamily="34" charset="0"/>
                <a:ea typeface="Verdana" pitchFamily="34" charset="0"/>
                <a:cs typeface="Verdana" pitchFamily="34" charset="0"/>
              </a:rPr>
              <a:t>awareness campaigns</a:t>
            </a:r>
            <a:r>
              <a:rPr lang="en-GB" sz="1700" dirty="0" smtClean="0">
                <a:solidFill>
                  <a:srgbClr val="003399"/>
                </a:solidFill>
                <a:latin typeface="Verdana" pitchFamily="34" charset="0"/>
                <a:ea typeface="Verdana" pitchFamily="34" charset="0"/>
                <a:cs typeface="Verdana" pitchFamily="34" charset="0"/>
              </a:rPr>
              <a:t>, </a:t>
            </a:r>
            <a:r>
              <a:rPr lang="en-GB" sz="1700" b="1" dirty="0" smtClean="0">
                <a:solidFill>
                  <a:srgbClr val="003399"/>
                </a:solidFill>
                <a:latin typeface="Verdana" pitchFamily="34" charset="0"/>
                <a:ea typeface="Verdana" pitchFamily="34" charset="0"/>
                <a:cs typeface="Verdana" pitchFamily="34" charset="0"/>
              </a:rPr>
              <a:t>trainings</a:t>
            </a:r>
            <a:r>
              <a:rPr lang="en-GB" sz="1700" dirty="0" smtClean="0">
                <a:solidFill>
                  <a:srgbClr val="003399"/>
                </a:solidFill>
                <a:latin typeface="Verdana" pitchFamily="34" charset="0"/>
                <a:ea typeface="Verdana" pitchFamily="34" charset="0"/>
                <a:cs typeface="Verdana" pitchFamily="34" charset="0"/>
              </a:rPr>
              <a:t>, </a:t>
            </a:r>
            <a:r>
              <a:rPr lang="en-GB" sz="1700" b="1" dirty="0" smtClean="0">
                <a:solidFill>
                  <a:srgbClr val="003399"/>
                </a:solidFill>
                <a:latin typeface="Verdana" pitchFamily="34" charset="0"/>
                <a:ea typeface="Verdana" pitchFamily="34" charset="0"/>
                <a:cs typeface="Verdana" pitchFamily="34" charset="0"/>
              </a:rPr>
              <a:t>consultancy</a:t>
            </a:r>
            <a:r>
              <a:rPr lang="en-GB" sz="1700" dirty="0" smtClean="0">
                <a:solidFill>
                  <a:srgbClr val="003399"/>
                </a:solidFill>
                <a:latin typeface="Verdana" pitchFamily="34" charset="0"/>
                <a:ea typeface="Verdana" pitchFamily="34" charset="0"/>
                <a:cs typeface="Verdana" pitchFamily="34" charset="0"/>
              </a:rPr>
              <a:t>,</a:t>
            </a:r>
            <a:r>
              <a:rPr lang="en-GB" sz="1700" b="1" dirty="0" smtClean="0">
                <a:solidFill>
                  <a:srgbClr val="003399"/>
                </a:solidFill>
                <a:latin typeface="Verdana" pitchFamily="34" charset="0"/>
                <a:ea typeface="Verdana" pitchFamily="34" charset="0"/>
                <a:cs typeface="Verdana" pitchFamily="34" charset="0"/>
              </a:rPr>
              <a:t> studies</a:t>
            </a:r>
            <a:r>
              <a:rPr lang="en-GB" sz="1700" dirty="0" smtClean="0">
                <a:solidFill>
                  <a:srgbClr val="003399"/>
                </a:solidFill>
                <a:latin typeface="Verdana" pitchFamily="34" charset="0"/>
                <a:ea typeface="Verdana" pitchFamily="34" charset="0"/>
                <a:cs typeface="Verdana" pitchFamily="34" charset="0"/>
              </a:rPr>
              <a:t>, </a:t>
            </a:r>
            <a:r>
              <a:rPr lang="en-GB" sz="1700" b="1" dirty="0" smtClean="0">
                <a:solidFill>
                  <a:srgbClr val="003399"/>
                </a:solidFill>
                <a:latin typeface="Verdana" pitchFamily="34" charset="0"/>
                <a:ea typeface="Verdana" pitchFamily="34" charset="0"/>
                <a:cs typeface="Verdana" pitchFamily="34" charset="0"/>
              </a:rPr>
              <a:t>designs</a:t>
            </a:r>
            <a:r>
              <a:rPr lang="en-GB" sz="1700" dirty="0" smtClean="0">
                <a:solidFill>
                  <a:srgbClr val="003399"/>
                </a:solidFill>
                <a:latin typeface="Verdana" pitchFamily="34" charset="0"/>
                <a:ea typeface="Verdana" pitchFamily="34" charset="0"/>
                <a:cs typeface="Verdana" pitchFamily="34" charset="0"/>
              </a:rPr>
              <a:t>, etc.</a:t>
            </a:r>
            <a:endParaRPr lang="en-GB" sz="1700" dirty="0">
              <a:solidFill>
                <a:srgbClr val="003399"/>
              </a:solidFill>
              <a:latin typeface="Verdana" pitchFamily="34" charset="0"/>
              <a:ea typeface="Verdana" pitchFamily="34" charset="0"/>
              <a:cs typeface="Verdana" pitchFamily="34" charset="0"/>
            </a:endParaRPr>
          </a:p>
        </p:txBody>
      </p:sp>
      <p:sp>
        <p:nvSpPr>
          <p:cNvPr id="7" name="Rectangle 6"/>
          <p:cNvSpPr/>
          <p:nvPr/>
        </p:nvSpPr>
        <p:spPr>
          <a:xfrm>
            <a:off x="4211960" y="2060848"/>
            <a:ext cx="4932040" cy="3708708"/>
          </a:xfrm>
          <a:prstGeom prst="rect">
            <a:avLst/>
          </a:prstGeom>
        </p:spPr>
        <p:txBody>
          <a:bodyPr wrap="square">
            <a:spAutoFit/>
          </a:bodyPr>
          <a:lstStyle/>
          <a:p>
            <a:pPr marL="361950" lvl="1" defTabSz="666750">
              <a:lnSpc>
                <a:spcPts val="1900"/>
              </a:lnSpc>
              <a:spcAft>
                <a:spcPts val="600"/>
              </a:spcAft>
              <a:buClr>
                <a:srgbClr val="843D8D"/>
              </a:buClr>
              <a:buChar char="••"/>
            </a:pPr>
            <a:r>
              <a:rPr lang="bg-BG"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a:t>
            </a: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Rent of hall and equipment </a:t>
            </a: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Coffee breaks, catering</a:t>
            </a:r>
            <a:endParaRPr lang="en-GB" sz="1400"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Consumables and materials</a:t>
            </a: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Transportation and accommodation of participants</a:t>
            </a:r>
            <a:endParaRPr lang="en-GB" sz="1400"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Elaboration, design, translation</a:t>
            </a:r>
            <a:endParaRPr lang="en-GB" sz="1400"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a:p>
            <a:pPr marL="361950" lvl="1" defTabSz="666750">
              <a:lnSpc>
                <a:spcPts val="1900"/>
              </a:lnSpc>
              <a:spcAft>
                <a:spcPts val="600"/>
              </a:spcAft>
              <a:buClr>
                <a:srgbClr val="843D8D"/>
              </a:buClr>
              <a:buFontTx/>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Publications in mass-media</a:t>
            </a:r>
            <a:endParaRPr lang="en-GB" sz="1400"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Consultancy, studies, designs, website development, etc. </a:t>
            </a: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Authorizations, certificates, etc.</a:t>
            </a:r>
            <a:endParaRPr lang="en-GB" sz="1400"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a:p>
            <a:pPr marL="361950" lvl="1" defTabSz="666750">
              <a:lnSpc>
                <a:spcPts val="1900"/>
              </a:lnSpc>
              <a:spcAft>
                <a:spcPts val="600"/>
              </a:spcAft>
              <a:buClr>
                <a:srgbClr val="843D8D"/>
              </a:buClr>
              <a:buFontTx/>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Interpreters, lecturers, trainers</a:t>
            </a:r>
          </a:p>
          <a:p>
            <a:pPr marL="361950" lvl="1" defTabSz="666750">
              <a:lnSpc>
                <a:spcPts val="1900"/>
              </a:lnSpc>
              <a:spcAft>
                <a:spcPts val="600"/>
              </a:spcAft>
              <a:buClr>
                <a:srgbClr val="843D8D"/>
              </a:buClr>
              <a:buChar char="••"/>
            </a:pPr>
            <a:r>
              <a:rPr lang="en-GB" sz="14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 Others</a:t>
            </a:r>
            <a:endParaRPr lang="en-GB" sz="1400" dirty="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20" name="TextBox 19"/>
          <p:cNvSpPr txBox="1"/>
          <p:nvPr/>
        </p:nvSpPr>
        <p:spPr>
          <a:xfrm>
            <a:off x="611560" y="5805264"/>
            <a:ext cx="7903047" cy="1052736"/>
          </a:xfrm>
          <a:prstGeom prst="rect">
            <a:avLst/>
          </a:prstGeom>
          <a:noFill/>
        </p:spPr>
        <p:txBody>
          <a:bodyPr wrap="square" rtlCol="0">
            <a:noAutofit/>
          </a:bodyPr>
          <a:lstStyle/>
          <a:p>
            <a:pPr algn="just">
              <a:lnSpc>
                <a:spcPts val="2100"/>
              </a:lnSpc>
              <a:spcAft>
                <a:spcPts val="600"/>
              </a:spcAft>
            </a:pPr>
            <a:endParaRPr lang="bg-BG" sz="1500" dirty="0">
              <a:solidFill>
                <a:srgbClr val="003399"/>
              </a:solidFill>
              <a:latin typeface="Verdana" pitchFamily="34" charset="0"/>
              <a:ea typeface="Verdana" pitchFamily="34" charset="0"/>
              <a:cs typeface="Verdana" pitchFamily="34" charset="0"/>
            </a:endParaRPr>
          </a:p>
        </p:txBody>
      </p:sp>
      <p:pic>
        <p:nvPicPr>
          <p:cNvPr id="17" name="Picture 3" descr="C:\Users\Dara\Desktop\Presentation\2000026.png"/>
          <p:cNvPicPr>
            <a:picLocks noChangeAspect="1" noChangeArrowheads="1"/>
          </p:cNvPicPr>
          <p:nvPr/>
        </p:nvPicPr>
        <p:blipFill>
          <a:blip r:embed="rId5" cstate="print"/>
          <a:srcRect/>
          <a:stretch>
            <a:fillRect/>
          </a:stretch>
        </p:blipFill>
        <p:spPr bwMode="auto">
          <a:xfrm>
            <a:off x="179512" y="5949280"/>
            <a:ext cx="504056" cy="504056"/>
          </a:xfrm>
          <a:prstGeom prst="rect">
            <a:avLst/>
          </a:prstGeom>
          <a:noFill/>
        </p:spPr>
      </p:pic>
      <p:sp>
        <p:nvSpPr>
          <p:cNvPr id="18" name="Flowchart: Alternate Process 17"/>
          <p:cNvSpPr/>
          <p:nvPr/>
        </p:nvSpPr>
        <p:spPr>
          <a:xfrm>
            <a:off x="827584" y="5733256"/>
            <a:ext cx="7992888" cy="956706"/>
          </a:xfrm>
          <a:prstGeom prst="flowChartAlternateProcess">
            <a:avLst/>
          </a:prstGeom>
          <a:solidFill>
            <a:srgbClr val="843D8D">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2100"/>
              </a:lnSpc>
              <a:spcAft>
                <a:spcPts val="600"/>
              </a:spcAft>
              <a:buClr>
                <a:srgbClr val="843D8D"/>
              </a:buClr>
            </a:pPr>
            <a:r>
              <a:rPr lang="en-GB" sz="1600" dirty="0" smtClean="0">
                <a:solidFill>
                  <a:srgbClr val="003399"/>
                </a:solidFill>
                <a:latin typeface="Verdana" pitchFamily="34" charset="0"/>
                <a:ea typeface="Verdana" pitchFamily="34" charset="0"/>
                <a:cs typeface="Verdana" pitchFamily="34" charset="0"/>
              </a:rPr>
              <a:t>Check the correspondence of the </a:t>
            </a:r>
            <a:r>
              <a:rPr lang="en-GB" sz="1600" b="1" dirty="0" smtClean="0">
                <a:solidFill>
                  <a:srgbClr val="003399"/>
                </a:solidFill>
                <a:latin typeface="Verdana" pitchFamily="34" charset="0"/>
                <a:ea typeface="Verdana" pitchFamily="34" charset="0"/>
                <a:cs typeface="Verdana" pitchFamily="34" charset="0"/>
              </a:rPr>
              <a:t>units and quantities </a:t>
            </a:r>
            <a:r>
              <a:rPr lang="en-GB" sz="1600" dirty="0" smtClean="0">
                <a:solidFill>
                  <a:srgbClr val="003399"/>
                </a:solidFill>
                <a:latin typeface="Verdana" pitchFamily="34" charset="0"/>
                <a:ea typeface="Verdana" pitchFamily="34" charset="0"/>
                <a:cs typeface="Verdana" pitchFamily="34" charset="0"/>
              </a:rPr>
              <a:t>planned in the </a:t>
            </a:r>
            <a:r>
              <a:rPr lang="en-GB" sz="1600" b="1" dirty="0" smtClean="0">
                <a:solidFill>
                  <a:srgbClr val="003399"/>
                </a:solidFill>
                <a:latin typeface="Verdana" pitchFamily="34" charset="0"/>
                <a:ea typeface="Verdana" pitchFamily="34" charset="0"/>
                <a:cs typeface="Verdana" pitchFamily="34" charset="0"/>
              </a:rPr>
              <a:t>activities</a:t>
            </a:r>
            <a:r>
              <a:rPr lang="en-GB" sz="1600" dirty="0" smtClean="0">
                <a:solidFill>
                  <a:srgbClr val="003399"/>
                </a:solidFill>
                <a:latin typeface="Verdana" pitchFamily="34" charset="0"/>
                <a:ea typeface="Verdana" pitchFamily="34" charset="0"/>
                <a:cs typeface="Verdana" pitchFamily="34" charset="0"/>
              </a:rPr>
              <a:t> and those – in the </a:t>
            </a:r>
            <a:r>
              <a:rPr lang="en-GB" sz="1600" b="1" dirty="0" smtClean="0">
                <a:solidFill>
                  <a:srgbClr val="003399"/>
                </a:solidFill>
                <a:latin typeface="Verdana" pitchFamily="34" charset="0"/>
                <a:ea typeface="Verdana" pitchFamily="34" charset="0"/>
                <a:cs typeface="Verdana" pitchFamily="34" charset="0"/>
              </a:rPr>
              <a:t>budget</a:t>
            </a:r>
            <a:r>
              <a:rPr lang="en-GB" sz="1600" dirty="0" smtClean="0">
                <a:solidFill>
                  <a:srgbClr val="003399"/>
                </a:solidFill>
                <a:latin typeface="Verdana" pitchFamily="34" charset="0"/>
                <a:ea typeface="Verdana" pitchFamily="34" charset="0"/>
                <a:cs typeface="Verdana" pitchFamily="34" charset="0"/>
              </a:rPr>
              <a:t>. </a:t>
            </a:r>
          </a:p>
          <a:p>
            <a:pPr algn="ctr">
              <a:lnSpc>
                <a:spcPts val="2100"/>
              </a:lnSpc>
              <a:spcAft>
                <a:spcPts val="600"/>
              </a:spcAft>
              <a:buClr>
                <a:srgbClr val="843D8D"/>
              </a:buClr>
            </a:pPr>
            <a:r>
              <a:rPr lang="en-GB" sz="1600" dirty="0" smtClean="0">
                <a:solidFill>
                  <a:srgbClr val="003399"/>
                </a:solidFill>
                <a:latin typeface="Verdana" pitchFamily="34" charset="0"/>
                <a:ea typeface="Verdana" pitchFamily="34" charset="0"/>
                <a:cs typeface="Verdana" pitchFamily="34" charset="0"/>
              </a:rPr>
              <a:t>The </a:t>
            </a:r>
            <a:r>
              <a:rPr lang="en-GB" sz="1600" b="1" dirty="0" smtClean="0">
                <a:solidFill>
                  <a:srgbClr val="003399"/>
                </a:solidFill>
                <a:latin typeface="Verdana" pitchFamily="34" charset="0"/>
                <a:ea typeface="Verdana" pitchFamily="34" charset="0"/>
                <a:cs typeface="Verdana" pitchFamily="34" charset="0"/>
              </a:rPr>
              <a:t>proposed units </a:t>
            </a:r>
            <a:r>
              <a:rPr lang="en-GB" sz="1600" dirty="0" smtClean="0">
                <a:solidFill>
                  <a:srgbClr val="003399"/>
                </a:solidFill>
                <a:latin typeface="Verdana" pitchFamily="34" charset="0"/>
                <a:ea typeface="Verdana" pitchFamily="34" charset="0"/>
                <a:cs typeface="Verdana" pitchFamily="34" charset="0"/>
              </a:rPr>
              <a:t>shall be observed. </a:t>
            </a:r>
            <a:r>
              <a:rPr lang="en-GB" sz="1600" b="1" dirty="0" smtClean="0">
                <a:solidFill>
                  <a:srgbClr val="003399"/>
                </a:solidFill>
                <a:latin typeface="Verdana" pitchFamily="34" charset="0"/>
                <a:ea typeface="Verdana" pitchFamily="34" charset="0"/>
                <a:cs typeface="Verdana" pitchFamily="34" charset="0"/>
              </a:rPr>
              <a:t> </a:t>
            </a:r>
            <a:endParaRPr lang="en-GB" sz="1600" dirty="0" smtClean="0">
              <a:solidFill>
                <a:srgbClr val="003399"/>
              </a:solidFill>
              <a:latin typeface="Verdana" pitchFamily="34" charset="0"/>
              <a:ea typeface="Verdana" pitchFamily="34" charset="0"/>
              <a:cs typeface="Verdana" pitchFamily="34" charset="0"/>
            </a:endParaRPr>
          </a:p>
        </p:txBody>
      </p:sp>
      <p:pic>
        <p:nvPicPr>
          <p:cNvPr id="4099" name="Picture 3" descr="C:\Users\Dara\Desktop\Presentation\untitled12.png"/>
          <p:cNvPicPr>
            <a:picLocks noChangeAspect="1" noChangeArrowheads="1"/>
          </p:cNvPicPr>
          <p:nvPr/>
        </p:nvPicPr>
        <p:blipFill>
          <a:blip r:embed="rId6" cstate="print"/>
          <a:srcRect/>
          <a:stretch>
            <a:fillRect/>
          </a:stretch>
        </p:blipFill>
        <p:spPr bwMode="auto">
          <a:xfrm>
            <a:off x="2267743" y="4005065"/>
            <a:ext cx="1728193" cy="1296144"/>
          </a:xfrm>
          <a:prstGeom prst="rect">
            <a:avLst/>
          </a:prstGeom>
          <a:solidFill>
            <a:srgbClr val="843D8D"/>
          </a:solidFill>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BottomRight"/>
            <a:lightRig rig="threePt" dir="t">
              <a:rot lat="0" lon="0" rev="1200000"/>
            </a:lightRig>
          </a:scene3d>
          <a:sp3d>
            <a:bevelT w="63500" h="25400" prst="hardEdge"/>
          </a:sp3d>
        </p:spPr>
      </p:pic>
      <p:pic>
        <p:nvPicPr>
          <p:cNvPr id="1026" name="Picture 2" descr="C:\Users\Dara\Desktop\Presentation\untitled18.png"/>
          <p:cNvPicPr>
            <a:picLocks noChangeAspect="1" noChangeArrowheads="1"/>
          </p:cNvPicPr>
          <p:nvPr/>
        </p:nvPicPr>
        <p:blipFill>
          <a:blip r:embed="rId7" cstate="print"/>
          <a:srcRect/>
          <a:stretch>
            <a:fillRect/>
          </a:stretch>
        </p:blipFill>
        <p:spPr bwMode="auto">
          <a:xfrm>
            <a:off x="467544" y="2348880"/>
            <a:ext cx="1497880" cy="1465026"/>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p:spPr>
        <p:style>
          <a:lnRef idx="0">
            <a:schemeClr val="accent2"/>
          </a:lnRef>
          <a:fillRef idx="3">
            <a:schemeClr val="accent2"/>
          </a:fillRef>
          <a:effectRef idx="3">
            <a:schemeClr val="accent2"/>
          </a:effectRef>
          <a:fontRef idx="minor">
            <a:schemeClr val="lt1"/>
          </a:fontRef>
        </p:style>
      </p:pic>
      <p:pic>
        <p:nvPicPr>
          <p:cNvPr id="1029" name="Picture 5" descr="C:\Users\Dara\Desktop\Presentation\untitled4.png"/>
          <p:cNvPicPr>
            <a:picLocks noChangeAspect="1" noChangeArrowheads="1"/>
          </p:cNvPicPr>
          <p:nvPr/>
        </p:nvPicPr>
        <p:blipFill>
          <a:blip r:embed="rId8" cstate="print"/>
          <a:srcRect/>
          <a:stretch>
            <a:fillRect/>
          </a:stretch>
        </p:blipFill>
        <p:spPr bwMode="auto">
          <a:xfrm>
            <a:off x="2267744" y="2348880"/>
            <a:ext cx="1728191" cy="1453902"/>
          </a:xfrm>
          <a:prstGeom prst="rect">
            <a:avLst/>
          </a:prstGeom>
          <a:solidFill>
            <a:srgbClr val="843D8D"/>
          </a:solidFill>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BottomRight"/>
            <a:lightRig rig="threePt" dir="t">
              <a:rot lat="0" lon="0" rev="1200000"/>
            </a:lightRig>
          </a:scene3d>
          <a:sp3d>
            <a:bevelT w="63500" h="25400" prst="hardEdge"/>
          </a:sp3d>
        </p:spPr>
      </p:pic>
      <p:pic>
        <p:nvPicPr>
          <p:cNvPr id="1031" name="Picture 7" descr="C:\Users\Dara\Desktop\Presentation\imagesPG8V2MEU.jpg"/>
          <p:cNvPicPr>
            <a:picLocks noChangeAspect="1" noChangeArrowheads="1"/>
          </p:cNvPicPr>
          <p:nvPr/>
        </p:nvPicPr>
        <p:blipFill>
          <a:blip r:embed="rId9" cstate="print"/>
          <a:srcRect/>
          <a:stretch>
            <a:fillRect/>
          </a:stretch>
        </p:blipFill>
        <p:spPr bwMode="auto">
          <a:xfrm>
            <a:off x="497973" y="4005064"/>
            <a:ext cx="1481739" cy="1294543"/>
          </a:xfrm>
          <a:prstGeom prst="rect">
            <a:avLst/>
          </a:prstGeom>
          <a:solidFill>
            <a:srgbClr val="843D8D"/>
          </a:solidFill>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p:spPr>
      </p:pic>
    </p:spTree>
    <p:extLst>
      <p:ext uri="{BB962C8B-B14F-4D97-AF65-F5344CB8AC3E}">
        <p14:creationId xmlns:p14="http://schemas.microsoft.com/office/powerpoint/2010/main" val="7665301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051720" y="528844"/>
            <a:ext cx="5775449" cy="667907"/>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Budget line</a:t>
            </a:r>
            <a:r>
              <a:rPr lang="ru-RU" sz="2000" b="1" cap="all" dirty="0" smtClean="0">
                <a:solidFill>
                  <a:srgbClr val="003399"/>
                </a:solidFill>
                <a:latin typeface="Verdana" pitchFamily="34" charset="0"/>
              </a:rPr>
              <a:t> </a:t>
            </a:r>
            <a:r>
              <a:rPr lang="ru-RU" sz="2000" b="1" cap="all" dirty="0">
                <a:solidFill>
                  <a:srgbClr val="003399"/>
                </a:solidFill>
                <a:latin typeface="Verdana" pitchFamily="34" charset="0"/>
              </a:rPr>
              <a:t>5 </a:t>
            </a:r>
            <a:r>
              <a:rPr lang="ru-RU" sz="2000" b="1" cap="all" dirty="0" smtClean="0">
                <a:solidFill>
                  <a:srgbClr val="003399"/>
                </a:solidFill>
                <a:latin typeface="Verdana" pitchFamily="34" charset="0"/>
              </a:rPr>
              <a:t/>
            </a:r>
            <a:br>
              <a:rPr lang="ru-RU" sz="2000" b="1" cap="all" dirty="0" smtClean="0">
                <a:solidFill>
                  <a:srgbClr val="003399"/>
                </a:solidFill>
                <a:latin typeface="Verdana" pitchFamily="34" charset="0"/>
              </a:rPr>
            </a:br>
            <a:r>
              <a:rPr lang="en-US" sz="2000" b="1" cap="all" dirty="0" smtClean="0">
                <a:solidFill>
                  <a:srgbClr val="003399"/>
                </a:solidFill>
                <a:latin typeface="Verdana" pitchFamily="34" charset="0"/>
              </a:rPr>
              <a:t>equipment and works </a:t>
            </a:r>
            <a:r>
              <a:rPr lang="ru-RU" sz="2000" b="1" cap="all" dirty="0">
                <a:solidFill>
                  <a:srgbClr val="003399"/>
                </a:solidFill>
                <a:latin typeface="Verdana" pitchFamily="34" charset="0"/>
              </a:rPr>
              <a:t/>
            </a:r>
            <a:br>
              <a:rPr lang="ru-RU" sz="2000" b="1" cap="all" dirty="0">
                <a:solidFill>
                  <a:srgbClr val="003399"/>
                </a:solidFill>
                <a:latin typeface="Verdana" pitchFamily="34" charset="0"/>
              </a:rPr>
            </a:br>
            <a:endParaRPr lang="en-US" sz="2000" b="1" cap="all" dirty="0" smtClean="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Rectangle 9"/>
          <p:cNvSpPr/>
          <p:nvPr/>
        </p:nvSpPr>
        <p:spPr>
          <a:xfrm>
            <a:off x="380158" y="1844824"/>
            <a:ext cx="8368306" cy="4536504"/>
          </a:xfrm>
          <a:prstGeom prst="rect">
            <a:avLst/>
          </a:prstGeom>
        </p:spPr>
        <p:txBody>
          <a:bodyPr wrap="square">
            <a:noAutofit/>
          </a:bodyPr>
          <a:lstStyle/>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r>
              <a:rPr lang="en-US" sz="2000" dirty="0">
                <a:solidFill>
                  <a:srgbClr val="003399"/>
                </a:solidFill>
              </a:rPr>
              <a:t> </a:t>
            </a:r>
            <a:endParaRPr lang="en-US" sz="2000" dirty="0">
              <a:solidFill>
                <a:srgbClr val="843D8D"/>
              </a:solidFill>
            </a:endParaRPr>
          </a:p>
          <a:p>
            <a:pPr marL="0" indent="0" algn="just">
              <a:spcBef>
                <a:spcPts val="0"/>
              </a:spcBef>
              <a:spcAft>
                <a:spcPts val="600"/>
              </a:spcAft>
              <a:buNone/>
            </a:pPr>
            <a:r>
              <a:rPr lang="en-US" sz="2000" dirty="0">
                <a:solidFill>
                  <a:srgbClr val="003399"/>
                </a:solidFill>
              </a:rPr>
              <a:t> </a:t>
            </a:r>
          </a:p>
          <a:p>
            <a:pPr marL="0" indent="0" algn="just">
              <a:spcBef>
                <a:spcPts val="0"/>
              </a:spcBef>
              <a:spcAft>
                <a:spcPts val="600"/>
              </a:spcAft>
              <a:buNone/>
            </a:pPr>
            <a:endParaRPr lang="en-US" sz="1900" dirty="0">
              <a:solidFill>
                <a:srgbClr val="003399"/>
              </a:solidFill>
            </a:endParaRPr>
          </a:p>
          <a:p>
            <a:pPr marL="0" indent="0" algn="just">
              <a:buNone/>
            </a:pPr>
            <a:endParaRPr lang="en-US" sz="1600" dirty="0">
              <a:solidFill>
                <a:srgbClr val="003399"/>
              </a:solidFill>
            </a:endParaRPr>
          </a:p>
          <a:p>
            <a:pPr marL="0" indent="0" algn="just">
              <a:spcBef>
                <a:spcPts val="0"/>
              </a:spcBef>
              <a:spcAft>
                <a:spcPts val="600"/>
              </a:spcAft>
              <a:buNone/>
            </a:pPr>
            <a:endParaRPr lang="en-US" sz="1600" dirty="0">
              <a:solidFill>
                <a:srgbClr val="C00000"/>
              </a:solidFill>
            </a:endParaRPr>
          </a:p>
        </p:txBody>
      </p:sp>
      <p:sp>
        <p:nvSpPr>
          <p:cNvPr id="2" name="Rectangle 1"/>
          <p:cNvSpPr/>
          <p:nvPr/>
        </p:nvSpPr>
        <p:spPr>
          <a:xfrm>
            <a:off x="401278" y="1340768"/>
            <a:ext cx="8368306" cy="792088"/>
          </a:xfrm>
          <a:prstGeom prst="rect">
            <a:avLst/>
          </a:prstGeom>
        </p:spPr>
        <p:txBody>
          <a:bodyPr wrap="square">
            <a:noAutofit/>
          </a:bodyPr>
          <a:lstStyle/>
          <a:p>
            <a:pPr algn="ctr">
              <a:lnSpc>
                <a:spcPts val="2200"/>
              </a:lnSpc>
              <a:spcBef>
                <a:spcPts val="0"/>
              </a:spcBef>
              <a:spcAft>
                <a:spcPts val="600"/>
              </a:spcAft>
            </a:pPr>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Small scale construction </a:t>
            </a:r>
            <a:r>
              <a:rPr lang="en-GB"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and </a:t>
            </a:r>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supply</a:t>
            </a:r>
            <a:r>
              <a:rPr lang="en-GB"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represents the</a:t>
            </a:r>
          </a:p>
          <a:p>
            <a:pPr algn="ctr">
              <a:lnSpc>
                <a:spcPts val="2200"/>
              </a:lnSpc>
              <a:spcBef>
                <a:spcPts val="0"/>
              </a:spcBef>
              <a:spcAft>
                <a:spcPts val="600"/>
              </a:spcAft>
            </a:pPr>
            <a:r>
              <a:rPr lang="en-GB"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investment part of the project:</a:t>
            </a:r>
          </a:p>
          <a:p>
            <a:pPr marL="0" indent="0" algn="ctr">
              <a:lnSpc>
                <a:spcPts val="2200"/>
              </a:lnSpc>
              <a:spcBef>
                <a:spcPts val="0"/>
              </a:spcBef>
              <a:spcAft>
                <a:spcPts val="600"/>
              </a:spcAft>
              <a:buNone/>
            </a:pPr>
            <a:endParaRPr lang="bg-BG"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marL="400050" lvl="1" indent="0" algn="ctr">
              <a:lnSpc>
                <a:spcPts val="2200"/>
              </a:lnSpc>
              <a:spcBef>
                <a:spcPts val="0"/>
              </a:spcBef>
              <a:spcAft>
                <a:spcPts val="600"/>
              </a:spcAft>
              <a:buNone/>
            </a:pPr>
            <a:endParaRPr lang="bg-BG"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angle 14"/>
          <p:cNvSpPr/>
          <p:nvPr/>
        </p:nvSpPr>
        <p:spPr>
          <a:xfrm>
            <a:off x="395536" y="3861048"/>
            <a:ext cx="3600400" cy="1224136"/>
          </a:xfrm>
          <a:prstGeom prst="rect">
            <a:avLst/>
          </a:prstGeom>
        </p:spPr>
        <p:txBody>
          <a:bodyPr>
            <a:noAutofit/>
          </a:bodyPr>
          <a:lstStyle/>
          <a:p>
            <a:pPr algn="just">
              <a:lnSpc>
                <a:spcPts val="2200"/>
              </a:lnSpc>
              <a:spcAft>
                <a:spcPts val="600"/>
              </a:spcAft>
            </a:pPr>
            <a:r>
              <a:rPr lang="en-GB" sz="1500" i="1" dirty="0" smtClean="0">
                <a:solidFill>
                  <a:srgbClr val="003399"/>
                </a:solidFill>
                <a:latin typeface="Verdana" pitchFamily="34" charset="0"/>
                <a:ea typeface="Verdana" pitchFamily="34" charset="0"/>
                <a:cs typeface="Verdana" pitchFamily="34" charset="0"/>
              </a:rPr>
              <a:t>The </a:t>
            </a:r>
            <a:r>
              <a:rPr lang="en-GB" sz="1500" b="1" i="1" dirty="0" smtClean="0">
                <a:solidFill>
                  <a:srgbClr val="003399"/>
                </a:solidFill>
                <a:latin typeface="Verdana" pitchFamily="34" charset="0"/>
                <a:ea typeface="Verdana" pitchFamily="34" charset="0"/>
                <a:cs typeface="Verdana" pitchFamily="34" charset="0"/>
              </a:rPr>
              <a:t>eligible expenses </a:t>
            </a:r>
            <a:r>
              <a:rPr lang="en-GB" sz="1500" i="1" dirty="0" smtClean="0">
                <a:solidFill>
                  <a:srgbClr val="003399"/>
                </a:solidFill>
                <a:latin typeface="Verdana" pitchFamily="34" charset="0"/>
                <a:ea typeface="Verdana" pitchFamily="34" charset="0"/>
                <a:cs typeface="Verdana" pitchFamily="34" charset="0"/>
              </a:rPr>
              <a:t>of BL5 by </a:t>
            </a:r>
            <a:r>
              <a:rPr lang="en-GB" sz="1500" b="1" i="1" dirty="0" smtClean="0">
                <a:solidFill>
                  <a:srgbClr val="003399"/>
                </a:solidFill>
                <a:latin typeface="Verdana" pitchFamily="34" charset="0"/>
                <a:ea typeface="Verdana" pitchFamily="34" charset="0"/>
                <a:cs typeface="Verdana" pitchFamily="34" charset="0"/>
              </a:rPr>
              <a:t>investment projects </a:t>
            </a:r>
            <a:r>
              <a:rPr lang="en-GB" sz="1500" i="1" cap="all" dirty="0" smtClean="0">
                <a:solidFill>
                  <a:srgbClr val="003399"/>
                </a:solidFill>
                <a:latin typeface="Verdana" pitchFamily="34" charset="0"/>
                <a:ea typeface="Verdana" pitchFamily="34" charset="0"/>
                <a:cs typeface="Verdana" pitchFamily="34" charset="0"/>
              </a:rPr>
              <a:t>–</a:t>
            </a:r>
            <a:r>
              <a:rPr lang="en-GB" sz="1500" i="1" dirty="0" smtClean="0">
                <a:solidFill>
                  <a:srgbClr val="003399"/>
                </a:solidFill>
                <a:latin typeface="Verdana" pitchFamily="34" charset="0"/>
                <a:ea typeface="Verdana" pitchFamily="34" charset="0"/>
                <a:cs typeface="Verdana" pitchFamily="34" charset="0"/>
              </a:rPr>
              <a:t> min. </a:t>
            </a:r>
            <a:r>
              <a:rPr lang="en-GB" sz="1500" b="1" i="1" dirty="0" smtClean="0">
                <a:solidFill>
                  <a:srgbClr val="003399"/>
                </a:solidFill>
                <a:latin typeface="Verdana" pitchFamily="34" charset="0"/>
                <a:ea typeface="Verdana" pitchFamily="34" charset="0"/>
                <a:cs typeface="Verdana" pitchFamily="34" charset="0"/>
              </a:rPr>
              <a:t>50% </a:t>
            </a:r>
            <a:r>
              <a:rPr lang="en-GB" sz="1500" i="1" dirty="0" smtClean="0">
                <a:solidFill>
                  <a:srgbClr val="003399"/>
                </a:solidFill>
                <a:latin typeface="Verdana" pitchFamily="34" charset="0"/>
                <a:ea typeface="Verdana" pitchFamily="34" charset="0"/>
                <a:cs typeface="Verdana" pitchFamily="34" charset="0"/>
              </a:rPr>
              <a:t>of </a:t>
            </a:r>
            <a:r>
              <a:rPr lang="en-GB" sz="1500" b="1" i="1" dirty="0" smtClean="0">
                <a:solidFill>
                  <a:srgbClr val="003399"/>
                </a:solidFill>
                <a:latin typeface="Verdana" pitchFamily="34" charset="0"/>
                <a:ea typeface="Verdana" pitchFamily="34" charset="0"/>
                <a:cs typeface="Verdana" pitchFamily="34" charset="0"/>
              </a:rPr>
              <a:t>total eligible project costs</a:t>
            </a:r>
            <a:r>
              <a:rPr lang="en-GB" sz="1500" i="1" dirty="0" smtClean="0">
                <a:solidFill>
                  <a:srgbClr val="003399"/>
                </a:solidFill>
                <a:latin typeface="Verdana" pitchFamily="34" charset="0"/>
                <a:ea typeface="Verdana" pitchFamily="34" charset="0"/>
                <a:cs typeface="Verdana" pitchFamily="34" charset="0"/>
              </a:rPr>
              <a:t>.</a:t>
            </a:r>
            <a:r>
              <a:rPr lang="en-GB" sz="1500" dirty="0" smtClean="0">
                <a:solidFill>
                  <a:srgbClr val="003399"/>
                </a:solidFill>
                <a:latin typeface="Verdana" pitchFamily="34" charset="0"/>
                <a:ea typeface="Verdana" pitchFamily="34" charset="0"/>
                <a:cs typeface="Verdana" pitchFamily="34" charset="0"/>
              </a:rPr>
              <a:t> </a:t>
            </a:r>
            <a:endParaRPr lang="en-GB" sz="1500" dirty="0" smtClean="0">
              <a:latin typeface="Verdana" pitchFamily="34" charset="0"/>
              <a:ea typeface="Verdana" pitchFamily="34" charset="0"/>
              <a:cs typeface="Verdana" pitchFamily="34" charset="0"/>
            </a:endParaRPr>
          </a:p>
          <a:p>
            <a:endParaRPr lang="en-US" sz="1500" cap="all" dirty="0">
              <a:latin typeface="Verdana" pitchFamily="34" charset="0"/>
              <a:ea typeface="Verdana" pitchFamily="34" charset="0"/>
              <a:cs typeface="Verdana" pitchFamily="34" charset="0"/>
            </a:endParaRPr>
          </a:p>
        </p:txBody>
      </p:sp>
      <p:sp>
        <p:nvSpPr>
          <p:cNvPr id="17" name="Rectangle 16"/>
          <p:cNvSpPr/>
          <p:nvPr/>
        </p:nvSpPr>
        <p:spPr>
          <a:xfrm>
            <a:off x="5004048" y="3861048"/>
            <a:ext cx="3672408" cy="1008112"/>
          </a:xfrm>
          <a:prstGeom prst="rect">
            <a:avLst/>
          </a:prstGeom>
        </p:spPr>
        <p:txBody>
          <a:bodyPr wrap="square">
            <a:noAutofit/>
          </a:bodyPr>
          <a:lstStyle/>
          <a:p>
            <a:pPr algn="just">
              <a:lnSpc>
                <a:spcPts val="2200"/>
              </a:lnSpc>
              <a:spcAft>
                <a:spcPts val="600"/>
              </a:spcAft>
            </a:pP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t>
            </a:r>
            <a:r>
              <a:rPr lang="en-GB" sz="15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eligible expenses </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BL5 by „</a:t>
            </a:r>
            <a:r>
              <a:rPr lang="en-GB" sz="15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soft“ projects </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r>
              <a:rPr lang="en-GB" sz="15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max. </a:t>
            </a:r>
            <a:r>
              <a:rPr lang="en-GB" sz="15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50% </a:t>
            </a:r>
            <a:r>
              <a:rPr lang="en-GB" sz="1500" i="1" dirty="0" smtClean="0">
                <a:solidFill>
                  <a:srgbClr val="003399"/>
                </a:solidFill>
                <a:latin typeface="Verdana" pitchFamily="34" charset="0"/>
                <a:ea typeface="Verdana" pitchFamily="34" charset="0"/>
                <a:cs typeface="Verdana" pitchFamily="34" charset="0"/>
              </a:rPr>
              <a:t>of </a:t>
            </a:r>
            <a:r>
              <a:rPr lang="en-GB" sz="1500" b="1" i="1" dirty="0" smtClean="0">
                <a:solidFill>
                  <a:srgbClr val="003399"/>
                </a:solidFill>
                <a:latin typeface="Verdana" pitchFamily="34" charset="0"/>
                <a:ea typeface="Verdana" pitchFamily="34" charset="0"/>
                <a:cs typeface="Verdana" pitchFamily="34" charset="0"/>
              </a:rPr>
              <a:t>total eligible project costs</a:t>
            </a:r>
            <a:r>
              <a:rPr lang="en-GB" sz="1500" i="1" dirty="0" smtClean="0">
                <a:solidFill>
                  <a:srgbClr val="003399"/>
                </a:solidFill>
                <a:latin typeface="Verdana" pitchFamily="34" charset="0"/>
                <a:ea typeface="Verdana" pitchFamily="34" charset="0"/>
                <a:cs typeface="Verdana" pitchFamily="34" charset="0"/>
              </a:rPr>
              <a:t>. </a:t>
            </a:r>
            <a:endParaRPr lang="en-GB" sz="1500" i="1" dirty="0" smtClean="0"/>
          </a:p>
          <a:p>
            <a:pPr lvl="0"/>
            <a:endParaRPr lang="en-US" sz="1500" i="1" cap="all" dirty="0"/>
          </a:p>
        </p:txBody>
      </p:sp>
      <p:pic>
        <p:nvPicPr>
          <p:cNvPr id="18" name="Picture 3" descr="C:\Users\Dara\Desktop\Presentation\2000026.png"/>
          <p:cNvPicPr>
            <a:picLocks noChangeAspect="1" noChangeArrowheads="1"/>
          </p:cNvPicPr>
          <p:nvPr/>
        </p:nvPicPr>
        <p:blipFill>
          <a:blip r:embed="rId5" cstate="print"/>
          <a:srcRect/>
          <a:stretch>
            <a:fillRect/>
          </a:stretch>
        </p:blipFill>
        <p:spPr bwMode="auto">
          <a:xfrm>
            <a:off x="135683" y="5689427"/>
            <a:ext cx="547885" cy="547885"/>
          </a:xfrm>
          <a:prstGeom prst="rect">
            <a:avLst/>
          </a:prstGeom>
          <a:noFill/>
        </p:spPr>
      </p:pic>
      <p:sp>
        <p:nvSpPr>
          <p:cNvPr id="19" name="Flowchart: Alternate Process 18"/>
          <p:cNvSpPr/>
          <p:nvPr/>
        </p:nvSpPr>
        <p:spPr>
          <a:xfrm>
            <a:off x="799405" y="5445224"/>
            <a:ext cx="8021067" cy="1124744"/>
          </a:xfrm>
          <a:prstGeom prst="flowChartAlternateProcess">
            <a:avLst/>
          </a:prstGeom>
          <a:solidFill>
            <a:srgbClr val="98C222">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2200"/>
              </a:lnSpc>
              <a:spcBef>
                <a:spcPts val="0"/>
              </a:spcBef>
              <a:spcAft>
                <a:spcPts val="600"/>
              </a:spcAft>
            </a:pPr>
            <a:endParaRPr lang="bg-BG" sz="1600" b="1" strike="sngStrike" cap="all"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Verdana" pitchFamily="34" charset="0"/>
              <a:ea typeface="Verdana" pitchFamily="34" charset="0"/>
              <a:cs typeface="Verdana" pitchFamily="34" charset="0"/>
            </a:endParaRPr>
          </a:p>
          <a:p>
            <a:pPr algn="ctr">
              <a:lnSpc>
                <a:spcPts val="2200"/>
              </a:lnSpc>
              <a:spcBef>
                <a:spcPts val="0"/>
              </a:spcBef>
              <a:spcAft>
                <a:spcPts val="600"/>
              </a:spcAft>
              <a:buClr>
                <a:srgbClr val="98C222"/>
              </a:buClr>
            </a:pPr>
            <a:endParaRPr lang="bg-BG" sz="1600" dirty="0" smtClean="0">
              <a:solidFill>
                <a:srgbClr val="003399"/>
              </a:solidFill>
              <a:latin typeface="Verdana" pitchFamily="34" charset="0"/>
              <a:ea typeface="Verdana" pitchFamily="34" charset="0"/>
              <a:cs typeface="Verdana" pitchFamily="34" charset="0"/>
            </a:endParaRPr>
          </a:p>
          <a:p>
            <a:pPr algn="ctr">
              <a:lnSpc>
                <a:spcPts val="2200"/>
              </a:lnSpc>
              <a:spcBef>
                <a:spcPts val="0"/>
              </a:spcBef>
              <a:spcAft>
                <a:spcPts val="600"/>
              </a:spcAft>
              <a:buClr>
                <a:srgbClr val="98C222"/>
              </a:buClr>
            </a:pPr>
            <a:r>
              <a:rPr lang="en-GB" sz="1600" b="1" dirty="0" smtClean="0">
                <a:solidFill>
                  <a:srgbClr val="003399"/>
                </a:solidFill>
                <a:latin typeface="Verdana" pitchFamily="34" charset="0"/>
                <a:ea typeface="Verdana" pitchFamily="34" charset="0"/>
                <a:cs typeface="Verdana" pitchFamily="34" charset="0"/>
              </a:rPr>
              <a:t>The thresholds are obligatory</a:t>
            </a:r>
            <a:r>
              <a:rPr lang="en-GB" sz="1600" dirty="0" smtClean="0">
                <a:solidFill>
                  <a:srgbClr val="003399"/>
                </a:solidFill>
                <a:latin typeface="Verdana" pitchFamily="34" charset="0"/>
                <a:ea typeface="Verdana" pitchFamily="34" charset="0"/>
                <a:cs typeface="Verdana" pitchFamily="34" charset="0"/>
              </a:rPr>
              <a:t>.</a:t>
            </a:r>
          </a:p>
          <a:p>
            <a:pPr algn="ctr">
              <a:lnSpc>
                <a:spcPts val="2200"/>
              </a:lnSpc>
              <a:spcBef>
                <a:spcPts val="0"/>
              </a:spcBef>
              <a:spcAft>
                <a:spcPts val="600"/>
              </a:spcAft>
              <a:buClr>
                <a:srgbClr val="98C222"/>
              </a:buClr>
            </a:pPr>
            <a:r>
              <a:rPr lang="en-GB" sz="1600" dirty="0" smtClean="0">
                <a:solidFill>
                  <a:srgbClr val="003399"/>
                </a:solidFill>
                <a:latin typeface="Verdana" pitchFamily="34" charset="0"/>
                <a:ea typeface="Verdana" pitchFamily="34" charset="0"/>
                <a:cs typeface="Verdana" pitchFamily="34" charset="0"/>
              </a:rPr>
              <a:t>Support all </a:t>
            </a:r>
            <a:r>
              <a:rPr lang="en-GB" sz="1600" b="1" dirty="0" smtClean="0">
                <a:solidFill>
                  <a:srgbClr val="003399"/>
                </a:solidFill>
                <a:latin typeface="Verdana" pitchFamily="34" charset="0"/>
                <a:ea typeface="Verdana" pitchFamily="34" charset="0"/>
                <a:cs typeface="Verdana" pitchFamily="34" charset="0"/>
              </a:rPr>
              <a:t>supplies</a:t>
            </a:r>
            <a:r>
              <a:rPr lang="en-GB" sz="1600" dirty="0" smtClean="0">
                <a:solidFill>
                  <a:srgbClr val="003399"/>
                </a:solidFill>
                <a:latin typeface="Verdana" pitchFamily="34" charset="0"/>
                <a:ea typeface="Verdana" pitchFamily="34" charset="0"/>
                <a:cs typeface="Verdana" pitchFamily="34" charset="0"/>
              </a:rPr>
              <a:t> and expenses planned as </a:t>
            </a:r>
            <a:r>
              <a:rPr lang="en-GB" sz="1600" b="1" dirty="0" smtClean="0">
                <a:solidFill>
                  <a:srgbClr val="003399"/>
                </a:solidFill>
                <a:latin typeface="Verdana" pitchFamily="34" charset="0"/>
                <a:ea typeface="Verdana" pitchFamily="34" charset="0"/>
                <a:cs typeface="Verdana" pitchFamily="34" charset="0"/>
              </a:rPr>
              <a:t>lump sum </a:t>
            </a:r>
            <a:r>
              <a:rPr lang="en-GB" sz="1600" dirty="0" smtClean="0">
                <a:solidFill>
                  <a:srgbClr val="003399"/>
                </a:solidFill>
                <a:latin typeface="Verdana" pitchFamily="34" charset="0"/>
                <a:ea typeface="Verdana" pitchFamily="34" charset="0"/>
                <a:cs typeface="Verdana" pitchFamily="34" charset="0"/>
              </a:rPr>
              <a:t>with </a:t>
            </a:r>
            <a:r>
              <a:rPr lang="en-GB" sz="1600" b="1" dirty="0" smtClean="0">
                <a:solidFill>
                  <a:srgbClr val="003399"/>
                </a:solidFill>
                <a:latin typeface="Verdana" pitchFamily="34" charset="0"/>
                <a:ea typeface="Verdana" pitchFamily="34" charset="0"/>
                <a:cs typeface="Verdana" pitchFamily="34" charset="0"/>
              </a:rPr>
              <a:t>technical specifications</a:t>
            </a:r>
            <a:r>
              <a:rPr lang="en-GB" sz="1600" dirty="0" smtClean="0">
                <a:solidFill>
                  <a:srgbClr val="003399"/>
                </a:solidFill>
                <a:latin typeface="Verdana" pitchFamily="34" charset="0"/>
                <a:ea typeface="Verdana" pitchFamily="34" charset="0"/>
                <a:cs typeface="Verdana" pitchFamily="34" charset="0"/>
              </a:rPr>
              <a:t>. </a:t>
            </a:r>
          </a:p>
          <a:p>
            <a:pPr algn="ctr">
              <a:lnSpc>
                <a:spcPts val="2200"/>
              </a:lnSpc>
              <a:spcBef>
                <a:spcPts val="0"/>
              </a:spcBef>
              <a:spcAft>
                <a:spcPts val="600"/>
              </a:spcAft>
              <a:buClr>
                <a:srgbClr val="98C222"/>
              </a:buClr>
              <a:buFont typeface="Wingdings" pitchFamily="2" charset="2"/>
              <a:buChar char="ü"/>
            </a:pPr>
            <a:endParaRPr lang="bg-BG" sz="1600" dirty="0" smtClean="0">
              <a:solidFill>
                <a:srgbClr val="003399"/>
              </a:solidFill>
              <a:latin typeface="Verdana" pitchFamily="34" charset="0"/>
              <a:ea typeface="Verdana" pitchFamily="34" charset="0"/>
              <a:cs typeface="Verdana" pitchFamily="34" charset="0"/>
            </a:endParaRPr>
          </a:p>
          <a:p>
            <a:pPr lvl="0" algn="ctr">
              <a:lnSpc>
                <a:spcPts val="2200"/>
              </a:lnSpc>
              <a:spcBef>
                <a:spcPts val="0"/>
              </a:spcBef>
              <a:spcAft>
                <a:spcPts val="600"/>
              </a:spcAft>
            </a:pPr>
            <a:endParaRPr lang="en-US" sz="1600" dirty="0" smtClean="0">
              <a:solidFill>
                <a:srgbClr val="003399"/>
              </a:solidFill>
              <a:latin typeface="Verdana" pitchFamily="34" charset="0"/>
              <a:ea typeface="Verdana" pitchFamily="34" charset="0"/>
              <a:cs typeface="Verdana" pitchFamily="34" charset="0"/>
            </a:endParaRPr>
          </a:p>
        </p:txBody>
      </p:sp>
      <p:pic>
        <p:nvPicPr>
          <p:cNvPr id="20" name="Picture 4" descr="C:\Users\Dara\Desktop\Presentation\untitled.png"/>
          <p:cNvPicPr>
            <a:picLocks noChangeAspect="1" noChangeArrowheads="1"/>
          </p:cNvPicPr>
          <p:nvPr/>
        </p:nvPicPr>
        <p:blipFill>
          <a:blip r:embed="rId6" cstate="print"/>
          <a:srcRect/>
          <a:stretch>
            <a:fillRect/>
          </a:stretch>
        </p:blipFill>
        <p:spPr bwMode="auto">
          <a:xfrm>
            <a:off x="1115616" y="2279355"/>
            <a:ext cx="1944216" cy="1437677"/>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TopLeft"/>
            <a:lightRig rig="threePt" dir="t"/>
          </a:scene3d>
          <a:sp3d>
            <a:bevelT w="114300" prst="hardEdge"/>
          </a:sp3d>
        </p:spPr>
      </p:pic>
      <p:pic>
        <p:nvPicPr>
          <p:cNvPr id="2052" name="Picture 4" descr="C:\Users\Dara\Desktop\Presentation\untitled7.png"/>
          <p:cNvPicPr>
            <a:picLocks noChangeAspect="1" noChangeArrowheads="1"/>
          </p:cNvPicPr>
          <p:nvPr/>
        </p:nvPicPr>
        <p:blipFill>
          <a:blip r:embed="rId7" cstate="print"/>
          <a:srcRect/>
          <a:stretch>
            <a:fillRect/>
          </a:stretch>
        </p:blipFill>
        <p:spPr bwMode="auto">
          <a:xfrm>
            <a:off x="5868144" y="2279355"/>
            <a:ext cx="1911846" cy="1437677"/>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sp3d>
            <a:bevelT w="114300" prst="hardEdge"/>
          </a:sp3d>
        </p:spPr>
      </p:pic>
    </p:spTree>
    <p:extLst>
      <p:ext uri="{BB962C8B-B14F-4D97-AF65-F5344CB8AC3E}">
        <p14:creationId xmlns:p14="http://schemas.microsoft.com/office/powerpoint/2010/main" val="2376988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4513290"/>
            <a:ext cx="1614438" cy="859926"/>
          </a:xfrm>
          <a:prstGeom prst="rect">
            <a:avLst/>
          </a:prstGeom>
          <a:solidFill>
            <a:srgbClr val="000000">
              <a:alpha val="0"/>
            </a:srgbClr>
          </a:solidFill>
          <a:ln>
            <a:noFill/>
          </a:ln>
        </p:spPr>
      </p:pic>
      <p:sp>
        <p:nvSpPr>
          <p:cNvPr id="12" name="Cím 11"/>
          <p:cNvSpPr>
            <a:spLocks noGrp="1"/>
          </p:cNvSpPr>
          <p:nvPr>
            <p:ph type="title"/>
          </p:nvPr>
        </p:nvSpPr>
        <p:spPr>
          <a:xfrm>
            <a:off x="2267743" y="438644"/>
            <a:ext cx="5559425" cy="667907"/>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Budget line </a:t>
            </a:r>
            <a:r>
              <a:rPr lang="ru-RU" sz="2000" b="1" cap="all" dirty="0" smtClean="0">
                <a:solidFill>
                  <a:srgbClr val="003399"/>
                </a:solidFill>
                <a:latin typeface="Verdana" pitchFamily="34" charset="0"/>
              </a:rPr>
              <a:t>6 </a:t>
            </a:r>
            <a:br>
              <a:rPr lang="ru-RU" sz="2000" b="1" cap="all" dirty="0" smtClean="0">
                <a:solidFill>
                  <a:srgbClr val="003399"/>
                </a:solidFill>
                <a:latin typeface="Verdana" pitchFamily="34" charset="0"/>
              </a:rPr>
            </a:br>
            <a:r>
              <a:rPr lang="en-US" sz="2000" b="1" cap="all" dirty="0" smtClean="0">
                <a:solidFill>
                  <a:srgbClr val="003399"/>
                </a:solidFill>
                <a:latin typeface="Verdana" pitchFamily="34" charset="0"/>
              </a:rPr>
              <a:t>project preparation</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Rectangle 9"/>
          <p:cNvSpPr/>
          <p:nvPr/>
        </p:nvSpPr>
        <p:spPr>
          <a:xfrm>
            <a:off x="380158" y="1844824"/>
            <a:ext cx="8368306" cy="4536504"/>
          </a:xfrm>
          <a:prstGeom prst="rect">
            <a:avLst/>
          </a:prstGeom>
        </p:spPr>
        <p:txBody>
          <a:bodyPr wrap="square">
            <a:noAutofit/>
          </a:bodyPr>
          <a:lstStyle/>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r>
              <a:rPr lang="en-US" sz="2000" dirty="0">
                <a:solidFill>
                  <a:srgbClr val="003399"/>
                </a:solidFill>
              </a:rPr>
              <a:t> </a:t>
            </a:r>
            <a:endParaRPr lang="en-US" sz="2000" dirty="0">
              <a:solidFill>
                <a:srgbClr val="843D8D"/>
              </a:solidFill>
            </a:endParaRPr>
          </a:p>
          <a:p>
            <a:pPr marL="0" indent="0" algn="just">
              <a:spcBef>
                <a:spcPts val="0"/>
              </a:spcBef>
              <a:spcAft>
                <a:spcPts val="600"/>
              </a:spcAft>
              <a:buNone/>
            </a:pPr>
            <a:r>
              <a:rPr lang="en-US" sz="2000" dirty="0">
                <a:solidFill>
                  <a:srgbClr val="003399"/>
                </a:solidFill>
              </a:rPr>
              <a:t> </a:t>
            </a:r>
          </a:p>
          <a:p>
            <a:pPr marL="0" indent="0" algn="just">
              <a:spcBef>
                <a:spcPts val="0"/>
              </a:spcBef>
              <a:spcAft>
                <a:spcPts val="600"/>
              </a:spcAft>
              <a:buNone/>
            </a:pPr>
            <a:endParaRPr lang="en-US" sz="1900" dirty="0">
              <a:solidFill>
                <a:srgbClr val="003399"/>
              </a:solidFill>
            </a:endParaRPr>
          </a:p>
          <a:p>
            <a:pPr marL="0" indent="0" algn="just">
              <a:buNone/>
            </a:pPr>
            <a:endParaRPr lang="en-US" sz="1600" dirty="0">
              <a:solidFill>
                <a:srgbClr val="003399"/>
              </a:solidFill>
            </a:endParaRPr>
          </a:p>
          <a:p>
            <a:pPr marL="0" indent="0" algn="just">
              <a:spcBef>
                <a:spcPts val="0"/>
              </a:spcBef>
              <a:spcAft>
                <a:spcPts val="600"/>
              </a:spcAft>
              <a:buNone/>
            </a:pPr>
            <a:endParaRPr lang="en-US" sz="1600" dirty="0">
              <a:solidFill>
                <a:srgbClr val="C00000"/>
              </a:solidFill>
            </a:endParaRPr>
          </a:p>
        </p:txBody>
      </p:sp>
      <p:sp>
        <p:nvSpPr>
          <p:cNvPr id="2" name="Rectangle 1"/>
          <p:cNvSpPr/>
          <p:nvPr/>
        </p:nvSpPr>
        <p:spPr>
          <a:xfrm>
            <a:off x="323529" y="1268760"/>
            <a:ext cx="8424935" cy="864096"/>
          </a:xfrm>
          <a:prstGeom prst="rect">
            <a:avLst/>
          </a:prstGeom>
        </p:spPr>
        <p:txBody>
          <a:bodyPr>
            <a:noAutofit/>
          </a:bodyPr>
          <a:lstStyle/>
          <a:p>
            <a:pPr algn="ctr">
              <a:lnSpc>
                <a:spcPts val="2200"/>
              </a:lnSpc>
              <a:spcBef>
                <a:spcPts val="0"/>
              </a:spcBef>
              <a:spcAft>
                <a:spcPts val="600"/>
              </a:spcAft>
            </a:pP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Expenses for meetings between partners, consultancy, studies, feasibility studies, technical surveys, works design, certificates, permits, translation of documents, taxes, etc.):</a:t>
            </a:r>
          </a:p>
          <a:p>
            <a:pPr algn="just">
              <a:spcBef>
                <a:spcPts val="0"/>
              </a:spcBef>
              <a:spcAft>
                <a:spcPts val="600"/>
              </a:spcAft>
            </a:pPr>
            <a:endParaRPr lang="bg-BG" sz="1400" dirty="0">
              <a:solidFill>
                <a:srgbClr val="003399"/>
              </a:solidFill>
              <a:latin typeface="Verdana" pitchFamily="34" charset="0"/>
              <a:ea typeface="Verdana" pitchFamily="34" charset="0"/>
              <a:cs typeface="Verdana" pitchFamily="34" charset="0"/>
            </a:endParaRPr>
          </a:p>
        </p:txBody>
      </p:sp>
      <p:sp>
        <p:nvSpPr>
          <p:cNvPr id="5" name="Rectangle 4"/>
          <p:cNvSpPr/>
          <p:nvPr/>
        </p:nvSpPr>
        <p:spPr>
          <a:xfrm>
            <a:off x="4139952" y="2420888"/>
            <a:ext cx="4608512" cy="2376264"/>
          </a:xfrm>
          <a:prstGeom prst="rect">
            <a:avLst/>
          </a:prstGeom>
        </p:spPr>
        <p:txBody>
          <a:bodyPr>
            <a:noAutofit/>
          </a:bodyPr>
          <a:lstStyle/>
          <a:p>
            <a:pPr marL="285750" indent="-285750" algn="just">
              <a:lnSpc>
                <a:spcPts val="2200"/>
              </a:lnSpc>
              <a:spcBef>
                <a:spcPts val="0"/>
              </a:spcBef>
              <a:spcAft>
                <a:spcPts val="1800"/>
              </a:spcAft>
              <a:buClr>
                <a:srgbClr val="843D8D"/>
              </a:buClr>
              <a:buFont typeface="Arial" panose="020B0604020202020204" pitchFamily="34" charset="0"/>
              <a:buChar char="•"/>
            </a:pP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total costs for “Preparation of Application package” and “Preparation of technical documentation” - max. </a:t>
            </a:r>
            <a:r>
              <a:rPr lang="en-GB" sz="1500" b="1" i="1" dirty="0" smtClean="0">
                <a:solidFill>
                  <a:srgbClr val="003399"/>
                </a:solidFill>
                <a:latin typeface="Verdana" pitchFamily="34" charset="0"/>
                <a:ea typeface="Verdana" pitchFamily="34" charset="0"/>
                <a:cs typeface="Verdana" pitchFamily="34" charset="0"/>
              </a:rPr>
              <a:t>3%</a:t>
            </a:r>
            <a:r>
              <a:rPr lang="en-GB" sz="1500" i="1" dirty="0" smtClean="0">
                <a:solidFill>
                  <a:srgbClr val="003399"/>
                </a:solidFill>
                <a:latin typeface="Verdana" pitchFamily="34" charset="0"/>
                <a:ea typeface="Verdana" pitchFamily="34" charset="0"/>
                <a:cs typeface="Verdana" pitchFamily="34" charset="0"/>
              </a:rPr>
              <a:t> of the direct project costs.</a:t>
            </a:r>
          </a:p>
          <a:p>
            <a:pPr marL="285750" indent="-285750" algn="just">
              <a:lnSpc>
                <a:spcPts val="2200"/>
              </a:lnSpc>
              <a:spcBef>
                <a:spcPts val="0"/>
              </a:spcBef>
              <a:spcAft>
                <a:spcPts val="600"/>
              </a:spcAft>
              <a:buClr>
                <a:srgbClr val="843D8D"/>
              </a:buClr>
              <a:buFont typeface="Arial" panose="020B0604020202020204" pitchFamily="34" charset="0"/>
              <a:buChar char="•"/>
            </a:pPr>
            <a:r>
              <a:rPr lang="en-GB" sz="1500" i="1" cap="all" dirty="0" smtClean="0">
                <a:solidFill>
                  <a:srgbClr val="003399"/>
                </a:solidFill>
                <a:latin typeface="Verdana" pitchFamily="34" charset="0"/>
                <a:ea typeface="Verdana" pitchFamily="34" charset="0"/>
                <a:cs typeface="Verdana" pitchFamily="34" charset="0"/>
              </a:rPr>
              <a:t>m</a:t>
            </a:r>
            <a:r>
              <a:rPr lang="en-GB" sz="1500" i="1" dirty="0" smtClean="0">
                <a:solidFill>
                  <a:srgbClr val="003399"/>
                </a:solidFill>
                <a:latin typeface="Verdana" pitchFamily="34" charset="0"/>
                <a:ea typeface="Verdana" pitchFamily="34" charset="0"/>
                <a:cs typeface="Verdana" pitchFamily="34" charset="0"/>
              </a:rPr>
              <a:t>ax. </a:t>
            </a:r>
            <a:r>
              <a:rPr lang="en-GB" sz="1500" b="1" i="1" dirty="0" smtClean="0">
                <a:solidFill>
                  <a:srgbClr val="003399"/>
                </a:solidFill>
                <a:latin typeface="Verdana" pitchFamily="34" charset="0"/>
                <a:ea typeface="Verdana" pitchFamily="34" charset="0"/>
                <a:cs typeface="Verdana" pitchFamily="34" charset="0"/>
              </a:rPr>
              <a:t>€ 3000 </a:t>
            </a:r>
            <a:r>
              <a:rPr lang="en-GB" sz="1500" i="1" dirty="0" smtClean="0">
                <a:solidFill>
                  <a:srgbClr val="003399"/>
                </a:solidFill>
                <a:latin typeface="Verdana" pitchFamily="34" charset="0"/>
                <a:ea typeface="Verdana" pitchFamily="34" charset="0"/>
                <a:cs typeface="Verdana" pitchFamily="34" charset="0"/>
              </a:rPr>
              <a:t>for “Preparation of Application package”.</a:t>
            </a:r>
            <a:endParaRPr lang="en-GB" sz="1500" i="1" dirty="0">
              <a:solidFill>
                <a:srgbClr val="003399"/>
              </a:solidFill>
              <a:latin typeface="Verdana" pitchFamily="34" charset="0"/>
              <a:ea typeface="Verdana" pitchFamily="34" charset="0"/>
              <a:cs typeface="Verdana" pitchFamily="34" charset="0"/>
            </a:endParaRPr>
          </a:p>
        </p:txBody>
      </p:sp>
      <p:pic>
        <p:nvPicPr>
          <p:cNvPr id="17" name="Picture 3" descr="C:\Users\Dara\Desktop\Presentation\2000026.png"/>
          <p:cNvPicPr>
            <a:picLocks noChangeAspect="1" noChangeArrowheads="1"/>
          </p:cNvPicPr>
          <p:nvPr/>
        </p:nvPicPr>
        <p:blipFill>
          <a:blip r:embed="rId6" cstate="print"/>
          <a:srcRect/>
          <a:stretch>
            <a:fillRect/>
          </a:stretch>
        </p:blipFill>
        <p:spPr bwMode="auto">
          <a:xfrm>
            <a:off x="107504" y="5733256"/>
            <a:ext cx="648072" cy="648072"/>
          </a:xfrm>
          <a:prstGeom prst="rect">
            <a:avLst/>
          </a:prstGeom>
          <a:noFill/>
        </p:spPr>
      </p:pic>
      <p:sp>
        <p:nvSpPr>
          <p:cNvPr id="18" name="Flowchart: Alternate Process 17"/>
          <p:cNvSpPr/>
          <p:nvPr/>
        </p:nvSpPr>
        <p:spPr>
          <a:xfrm>
            <a:off x="899592" y="5517232"/>
            <a:ext cx="7951142" cy="1196752"/>
          </a:xfrm>
          <a:prstGeom prst="flowChartAlternateProcess">
            <a:avLst/>
          </a:prstGeom>
          <a:solidFill>
            <a:srgbClr val="843D8D">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2100"/>
              </a:lnSpc>
              <a:spcBef>
                <a:spcPts val="0"/>
              </a:spcBef>
              <a:spcAft>
                <a:spcPts val="300"/>
              </a:spcAft>
              <a:buClr>
                <a:srgbClr val="843D8D"/>
              </a:buClr>
            </a:pPr>
            <a:r>
              <a:rPr lang="en-GB" sz="1500" dirty="0" smtClean="0">
                <a:solidFill>
                  <a:srgbClr val="003399"/>
                </a:solidFill>
                <a:latin typeface="Verdana" pitchFamily="34" charset="0"/>
                <a:ea typeface="Verdana" pitchFamily="34" charset="0"/>
                <a:cs typeface="Verdana" pitchFamily="34" charset="0"/>
              </a:rPr>
              <a:t>The project preparation expenditures should </a:t>
            </a:r>
            <a:r>
              <a:rPr lang="en-GB" sz="1500" b="1" dirty="0" smtClean="0">
                <a:solidFill>
                  <a:srgbClr val="003399"/>
                </a:solidFill>
                <a:latin typeface="Verdana" pitchFamily="34" charset="0"/>
                <a:ea typeface="Verdana" pitchFamily="34" charset="0"/>
                <a:cs typeface="Verdana" pitchFamily="34" charset="0"/>
              </a:rPr>
              <a:t>be carried out before or on the date of submission of the project proposals </a:t>
            </a:r>
            <a:r>
              <a:rPr lang="en-GB" sz="1500" dirty="0" smtClean="0">
                <a:solidFill>
                  <a:srgbClr val="003399"/>
                </a:solidFill>
                <a:latin typeface="Verdana" pitchFamily="34" charset="0"/>
                <a:ea typeface="Verdana" pitchFamily="34" charset="0"/>
                <a:cs typeface="Verdana" pitchFamily="34" charset="0"/>
              </a:rPr>
              <a:t>at the latest.</a:t>
            </a:r>
          </a:p>
          <a:p>
            <a:pPr algn="ctr">
              <a:lnSpc>
                <a:spcPts val="2100"/>
              </a:lnSpc>
              <a:spcBef>
                <a:spcPts val="0"/>
              </a:spcBef>
              <a:spcAft>
                <a:spcPts val="300"/>
              </a:spcAft>
              <a:buClr>
                <a:srgbClr val="843D8D"/>
              </a:buClr>
            </a:pPr>
            <a:r>
              <a:rPr lang="en-GB" sz="1500" dirty="0" smtClean="0">
                <a:solidFill>
                  <a:srgbClr val="003399"/>
                </a:solidFill>
                <a:latin typeface="Verdana" pitchFamily="34" charset="0"/>
                <a:ea typeface="Verdana" pitchFamily="34" charset="0"/>
                <a:cs typeface="Verdana" pitchFamily="34" charset="0"/>
              </a:rPr>
              <a:t>The cost for project preparation will be </a:t>
            </a:r>
            <a:r>
              <a:rPr lang="en-GB" sz="1500" b="1" dirty="0" smtClean="0">
                <a:solidFill>
                  <a:srgbClr val="003399"/>
                </a:solidFill>
                <a:latin typeface="Verdana" pitchFamily="34" charset="0"/>
                <a:ea typeface="Verdana" pitchFamily="34" charset="0"/>
                <a:cs typeface="Verdana" pitchFamily="34" charset="0"/>
              </a:rPr>
              <a:t>reimbursed</a:t>
            </a:r>
            <a:r>
              <a:rPr lang="en-GB" sz="1500" dirty="0" smtClean="0">
                <a:solidFill>
                  <a:srgbClr val="003399"/>
                </a:solidFill>
                <a:latin typeface="Verdana" pitchFamily="34" charset="0"/>
                <a:ea typeface="Verdana" pitchFamily="34" charset="0"/>
                <a:cs typeface="Verdana" pitchFamily="34" charset="0"/>
              </a:rPr>
              <a:t> only to those applicants </a:t>
            </a:r>
            <a:r>
              <a:rPr lang="en-GB" sz="1500" b="1" dirty="0" smtClean="0">
                <a:solidFill>
                  <a:srgbClr val="003399"/>
                </a:solidFill>
                <a:latin typeface="Verdana" pitchFamily="34" charset="0"/>
                <a:ea typeface="Verdana" pitchFamily="34" charset="0"/>
                <a:cs typeface="Verdana" pitchFamily="34" charset="0"/>
              </a:rPr>
              <a:t>awarded subsidy contracts</a:t>
            </a:r>
            <a:r>
              <a:rPr lang="en-GB" sz="1500" dirty="0" smtClean="0">
                <a:solidFill>
                  <a:srgbClr val="003399"/>
                </a:solidFill>
                <a:latin typeface="Verdana" pitchFamily="34" charset="0"/>
                <a:ea typeface="Verdana" pitchFamily="34" charset="0"/>
                <a:cs typeface="Verdana" pitchFamily="34" charset="0"/>
              </a:rPr>
              <a:t>.</a:t>
            </a:r>
            <a:endParaRPr lang="en-GB" sz="15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3074" name="Picture 2" descr="C:\Users\Dara\Desktop\Presentation\images00BN5OHX.jpg"/>
          <p:cNvPicPr>
            <a:picLocks noChangeAspect="1" noChangeArrowheads="1"/>
          </p:cNvPicPr>
          <p:nvPr/>
        </p:nvPicPr>
        <p:blipFill>
          <a:blip r:embed="rId7" cstate="print"/>
          <a:srcRect/>
          <a:stretch>
            <a:fillRect/>
          </a:stretch>
        </p:blipFill>
        <p:spPr bwMode="auto">
          <a:xfrm>
            <a:off x="395536" y="2132856"/>
            <a:ext cx="2160240" cy="1800199"/>
          </a:xfrm>
          <a:prstGeom prst="rect">
            <a:avLst/>
          </a:prstGeom>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p:spPr>
      </p:pic>
      <p:pic>
        <p:nvPicPr>
          <p:cNvPr id="3077" name="Picture 5" descr="C:\Users\Dara\Desktop\Presentation\untitled27.png"/>
          <p:cNvPicPr>
            <a:picLocks noChangeAspect="1" noChangeArrowheads="1"/>
          </p:cNvPicPr>
          <p:nvPr/>
        </p:nvPicPr>
        <p:blipFill>
          <a:blip r:embed="rId8" cstate="print"/>
          <a:srcRect/>
          <a:stretch>
            <a:fillRect/>
          </a:stretch>
        </p:blipFill>
        <p:spPr bwMode="auto">
          <a:xfrm>
            <a:off x="1691680" y="3717033"/>
            <a:ext cx="2088232" cy="1584176"/>
          </a:xfrm>
          <a:prstGeom prst="rect">
            <a:avLst/>
          </a:prstGeom>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BottomRight"/>
            <a:lightRig rig="threePt" dir="t">
              <a:rot lat="0" lon="0" rev="1200000"/>
            </a:lightRig>
          </a:scene3d>
          <a:sp3d>
            <a:bevelT w="63500" h="25400" prst="hardEdge"/>
          </a:sp3d>
        </p:spPr>
      </p:pic>
    </p:spTree>
    <p:extLst>
      <p:ext uri="{BB962C8B-B14F-4D97-AF65-F5344CB8AC3E}">
        <p14:creationId xmlns:p14="http://schemas.microsoft.com/office/powerpoint/2010/main" val="48418281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1259632" y="528845"/>
            <a:ext cx="6552728" cy="667908"/>
          </a:xfrm>
        </p:spPr>
        <p:txBody>
          <a:bodyPr rtlCol="0">
            <a:normAutofit/>
          </a:bodyPr>
          <a:lstStyle/>
          <a:p>
            <a:pPr eaLnBrk="1" fontAlgn="auto" hangingPunct="1">
              <a:spcAft>
                <a:spcPts val="0"/>
              </a:spcAft>
              <a:defRPr/>
            </a:pPr>
            <a:r>
              <a:rPr lang="en-US" sz="2000" b="1" cap="all" dirty="0" smtClean="0">
                <a:solidFill>
                  <a:srgbClr val="003399"/>
                </a:solidFill>
                <a:latin typeface="Verdana" pitchFamily="34" charset="0"/>
              </a:rPr>
              <a:t>VAT and own co-financing</a:t>
            </a:r>
            <a:endPar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Content Placeholder 1"/>
          <p:cNvSpPr>
            <a:spLocks noGrp="1"/>
          </p:cNvSpPr>
          <p:nvPr>
            <p:ph idx="1"/>
          </p:nvPr>
        </p:nvSpPr>
        <p:spPr>
          <a:xfrm>
            <a:off x="323528" y="2852936"/>
            <a:ext cx="3888432" cy="2880320"/>
          </a:xfrm>
        </p:spPr>
        <p:txBody>
          <a:bodyPr/>
          <a:lstStyle/>
          <a:p>
            <a:pPr marL="0" indent="0" algn="just">
              <a:lnSpc>
                <a:spcPts val="2000"/>
              </a:lnSpc>
              <a:spcBef>
                <a:spcPts val="0"/>
              </a:spcBef>
              <a:spcAft>
                <a:spcPts val="600"/>
              </a:spcAft>
              <a:buNone/>
            </a:pP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Bulgarian partners, if the VAT is </a:t>
            </a:r>
            <a:r>
              <a:rPr lang="en-GB"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non-recoverable from other sources</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it is </a:t>
            </a:r>
            <a:r>
              <a:rPr lang="en-GB"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eligible</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 financing by the Programme </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(letter of the Minister of finance № NF-3/ 23.12.2016).</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p>
          <a:p>
            <a:pPr marL="0" indent="0" algn="just">
              <a:lnSpc>
                <a:spcPts val="2000"/>
              </a:lnSpc>
              <a:spcBef>
                <a:spcPts val="0"/>
              </a:spcBef>
              <a:spcAft>
                <a:spcPts val="600"/>
              </a:spcAft>
              <a:buNone/>
            </a:pP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Before filling the application form each beneficiary should clarify its VAT status for each activity and determine the VAT as recoverable or non-recoverable from other sources.</a:t>
            </a:r>
          </a:p>
          <a:p>
            <a:pPr marL="0" indent="0" algn="just">
              <a:lnSpc>
                <a:spcPts val="2000"/>
              </a:lnSpc>
              <a:spcBef>
                <a:spcPts val="0"/>
              </a:spcBef>
              <a:spcAft>
                <a:spcPts val="600"/>
              </a:spcAft>
              <a:buNone/>
            </a:pPr>
            <a:endParaRPr lang="ru-RU" altLang="bg-BG"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sz="1500"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sz="1500"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4" name="Rectangle 3"/>
          <p:cNvSpPr/>
          <p:nvPr/>
        </p:nvSpPr>
        <p:spPr>
          <a:xfrm>
            <a:off x="4644008" y="1412776"/>
            <a:ext cx="4104456" cy="2448272"/>
          </a:xfrm>
          <a:prstGeom prst="rect">
            <a:avLst/>
          </a:prstGeom>
        </p:spPr>
        <p:txBody>
          <a:bodyPr>
            <a:noAutofit/>
          </a:bodyPr>
          <a:lstStyle/>
          <a:p>
            <a:pPr algn="just" eaLnBrk="0" hangingPunct="0">
              <a:lnSpc>
                <a:spcPts val="2000"/>
              </a:lnSpc>
              <a:spcBef>
                <a:spcPts val="0"/>
              </a:spcBef>
              <a:spcAft>
                <a:spcPts val="600"/>
              </a:spcAft>
            </a:pP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applicants may provide </a:t>
            </a:r>
            <a:r>
              <a:rPr lang="en-GB"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own co—financing </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r>
              <a:rPr lang="en-GB"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it is not obligatory</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which should be reflected in column “</a:t>
            </a:r>
            <a:r>
              <a:rPr lang="en-GB" altLang="bg-BG"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Own co-financing</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of table 2 in the budget of the respective partner. </a:t>
            </a:r>
          </a:p>
          <a:p>
            <a:pPr algn="just" eaLnBrk="0" hangingPunct="0">
              <a:lnSpc>
                <a:spcPts val="2000"/>
              </a:lnSpc>
              <a:spcBef>
                <a:spcPts val="0"/>
              </a:spcBef>
              <a:spcAft>
                <a:spcPts val="600"/>
              </a:spcAft>
            </a:pP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own co-financing will be </a:t>
            </a:r>
            <a:r>
              <a:rPr lang="en-GB"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 subject of verification </a:t>
            </a: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together with the other project expenditures.</a:t>
            </a:r>
            <a:endParaRPr lang="en-GB" altLang="bg-BG"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860032" y="5401908"/>
            <a:ext cx="3892244" cy="994846"/>
          </a:xfrm>
          <a:prstGeom prst="rect">
            <a:avLst/>
          </a:prstGeom>
        </p:spPr>
        <p:txBody>
          <a:bodyPr>
            <a:noAutofit/>
          </a:bodyPr>
          <a:lstStyle/>
          <a:p>
            <a:pPr marL="0" indent="0" algn="just">
              <a:spcAft>
                <a:spcPts val="600"/>
              </a:spcAft>
              <a:buNone/>
            </a:pPr>
            <a:endParaRPr lang="ru-RU" altLang="bg-BG"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Flowchart: Alternate Process 18"/>
          <p:cNvSpPr/>
          <p:nvPr/>
        </p:nvSpPr>
        <p:spPr>
          <a:xfrm>
            <a:off x="380158" y="5805265"/>
            <a:ext cx="3759794" cy="1008111"/>
          </a:xfrm>
          <a:prstGeom prst="flowChartAlternateProcess">
            <a:avLst/>
          </a:prstGeom>
          <a:solidFill>
            <a:srgbClr val="98C222">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2200"/>
              </a:lnSpc>
              <a:spcBef>
                <a:spcPts val="0"/>
              </a:spcBef>
              <a:spcAft>
                <a:spcPts val="600"/>
              </a:spcAft>
            </a:pPr>
            <a:endParaRPr lang="bg-BG" sz="1500" b="1" strike="sngStrike" cap="all"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Verdana" pitchFamily="34" charset="0"/>
              <a:ea typeface="Verdana" pitchFamily="34" charset="0"/>
              <a:cs typeface="Verdana" pitchFamily="34" charset="0"/>
            </a:endParaRPr>
          </a:p>
          <a:p>
            <a:pPr algn="ctr">
              <a:spcAft>
                <a:spcPts val="600"/>
              </a:spcAft>
              <a:buClr>
                <a:srgbClr val="98C222"/>
              </a:buClr>
            </a:pP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case VAT is eligible for financing it should be included by the applicant in the respective unit rates in his budget.</a:t>
            </a:r>
            <a:endParaRPr lang="en-GB" sz="1500" dirty="0" smtClean="0">
              <a:solidFill>
                <a:srgbClr val="003399"/>
              </a:solidFill>
              <a:latin typeface="Verdana" pitchFamily="34" charset="0"/>
              <a:ea typeface="Verdana" pitchFamily="34" charset="0"/>
              <a:cs typeface="Verdana" pitchFamily="34" charset="0"/>
            </a:endParaRPr>
          </a:p>
          <a:p>
            <a:pPr lvl="0" algn="ctr">
              <a:lnSpc>
                <a:spcPts val="2200"/>
              </a:lnSpc>
              <a:spcBef>
                <a:spcPts val="0"/>
              </a:spcBef>
              <a:spcAft>
                <a:spcPts val="600"/>
              </a:spcAft>
            </a:pPr>
            <a:endParaRPr lang="en-US" sz="1500" dirty="0" smtClean="0">
              <a:solidFill>
                <a:srgbClr val="003399"/>
              </a:solidFill>
              <a:latin typeface="Verdana" pitchFamily="34" charset="0"/>
              <a:ea typeface="Verdana" pitchFamily="34" charset="0"/>
              <a:cs typeface="Verdana" pitchFamily="34" charset="0"/>
            </a:endParaRPr>
          </a:p>
        </p:txBody>
      </p:sp>
      <p:sp>
        <p:nvSpPr>
          <p:cNvPr id="21" name="Flowchart: Alternate Process 20"/>
          <p:cNvSpPr/>
          <p:nvPr/>
        </p:nvSpPr>
        <p:spPr>
          <a:xfrm>
            <a:off x="4644008" y="5733257"/>
            <a:ext cx="4108268" cy="1080119"/>
          </a:xfrm>
          <a:prstGeom prst="flowChartAlternateProcess">
            <a:avLst/>
          </a:prstGeom>
          <a:solidFill>
            <a:srgbClr val="843D8D">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spcAft>
                <a:spcPts val="600"/>
              </a:spcAft>
              <a:buClr>
                <a:srgbClr val="843D8D"/>
              </a:buClr>
            </a:pPr>
            <a:r>
              <a:rPr lang="en-GB" altLang="bg-BG"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It is financial contribution of a partner that is not bound to a particular activity. </a:t>
            </a:r>
            <a:r>
              <a:rPr lang="en-GB"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In-kind contribution is not eligible expenditure!</a:t>
            </a:r>
            <a:endParaRPr lang="en-GB" altLang="bg-BG" sz="15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4098" name="Picture 2" descr="C:\Users\Dara\Desktop\Presentation\imagesYKHKRTKH.jpg"/>
          <p:cNvPicPr>
            <a:picLocks noChangeAspect="1" noChangeArrowheads="1"/>
          </p:cNvPicPr>
          <p:nvPr/>
        </p:nvPicPr>
        <p:blipFill>
          <a:blip r:embed="rId5" cstate="print"/>
          <a:srcRect/>
          <a:stretch>
            <a:fillRect/>
          </a:stretch>
        </p:blipFill>
        <p:spPr bwMode="auto">
          <a:xfrm>
            <a:off x="1111015" y="1484784"/>
            <a:ext cx="2020825" cy="1183953"/>
          </a:xfrm>
          <a:prstGeom prst="rect">
            <a:avLst/>
          </a:prstGeom>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p:spPr>
      </p:pic>
      <p:pic>
        <p:nvPicPr>
          <p:cNvPr id="4099" name="Picture 3" descr="C:\Users\Dara\Desktop\Presentation\0.png"/>
          <p:cNvPicPr>
            <a:picLocks noChangeAspect="1" noChangeArrowheads="1"/>
          </p:cNvPicPr>
          <p:nvPr/>
        </p:nvPicPr>
        <p:blipFill>
          <a:blip r:embed="rId6" cstate="print"/>
          <a:srcRect/>
          <a:stretch>
            <a:fillRect/>
          </a:stretch>
        </p:blipFill>
        <p:spPr bwMode="auto">
          <a:xfrm>
            <a:off x="5868144" y="3897052"/>
            <a:ext cx="1944216" cy="1620180"/>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sp3d>
            <a:bevelT w="114300" prst="hardEdge"/>
          </a:sp3d>
        </p:spPr>
      </p:pic>
    </p:spTree>
    <p:extLst>
      <p:ext uri="{BB962C8B-B14F-4D97-AF65-F5344CB8AC3E}">
        <p14:creationId xmlns:p14="http://schemas.microsoft.com/office/powerpoint/2010/main" val="1530117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339751" y="438644"/>
            <a:ext cx="5400601" cy="758107"/>
          </a:xfrm>
        </p:spPr>
        <p:txBody>
          <a:bodyPr rtlCol="0">
            <a:normAutofit fontScale="90000"/>
          </a:bodyPr>
          <a:lstStyle/>
          <a:p>
            <a:pPr eaLnBrk="1" fontAlgn="auto" hangingPunct="1">
              <a:spcAft>
                <a:spcPts val="0"/>
              </a:spcAft>
              <a:defRPr/>
            </a:pPr>
            <a:r>
              <a:rPr lang="en-GB" altLang="en-US" sz="2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REVENUE GENERATING PROJECTS</a:t>
            </a:r>
            <a:endParaRPr lang="ru-RU" altLang="en-US" sz="2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Rectangle 9"/>
          <p:cNvSpPr/>
          <p:nvPr/>
        </p:nvSpPr>
        <p:spPr>
          <a:xfrm>
            <a:off x="380158" y="1844824"/>
            <a:ext cx="8368306" cy="4536504"/>
          </a:xfrm>
          <a:prstGeom prst="rect">
            <a:avLst/>
          </a:prstGeom>
        </p:spPr>
        <p:txBody>
          <a:bodyPr wrap="square">
            <a:noAutofit/>
          </a:bodyPr>
          <a:lstStyle/>
          <a:p>
            <a:pPr marL="0" indent="0" algn="just">
              <a:spcBef>
                <a:spcPts val="0"/>
              </a:spcBef>
              <a:spcAft>
                <a:spcPts val="600"/>
              </a:spcAft>
              <a:buNone/>
            </a:pPr>
            <a:endParaRPr lang="en-US" sz="2000" smtClean="0">
              <a:solidFill>
                <a:srgbClr val="003399"/>
              </a:solidFill>
            </a:endParaRPr>
          </a:p>
          <a:p>
            <a:pPr marL="0" indent="0" algn="just">
              <a:spcBef>
                <a:spcPts val="0"/>
              </a:spcBef>
              <a:spcAft>
                <a:spcPts val="600"/>
              </a:spcAft>
              <a:buNone/>
            </a:pPr>
            <a:endParaRPr lang="en-US" sz="2000" smtClean="0">
              <a:solidFill>
                <a:srgbClr val="003399"/>
              </a:solidFill>
            </a:endParaRPr>
          </a:p>
          <a:p>
            <a:pPr marL="0" indent="0" algn="just">
              <a:spcBef>
                <a:spcPts val="0"/>
              </a:spcBef>
              <a:spcAft>
                <a:spcPts val="600"/>
              </a:spcAft>
              <a:buNone/>
            </a:pPr>
            <a:r>
              <a:rPr lang="en-US" sz="2000" smtClean="0">
                <a:solidFill>
                  <a:srgbClr val="003399"/>
                </a:solidFill>
              </a:rPr>
              <a:t> </a:t>
            </a:r>
            <a:endParaRPr lang="en-US" sz="2000" smtClean="0">
              <a:solidFill>
                <a:srgbClr val="843D8D"/>
              </a:solidFill>
            </a:endParaRPr>
          </a:p>
          <a:p>
            <a:pPr marL="0" indent="0" algn="just">
              <a:spcBef>
                <a:spcPts val="0"/>
              </a:spcBef>
              <a:spcAft>
                <a:spcPts val="600"/>
              </a:spcAft>
              <a:buNone/>
            </a:pPr>
            <a:r>
              <a:rPr lang="en-US" sz="2000" smtClean="0">
                <a:solidFill>
                  <a:srgbClr val="003399"/>
                </a:solidFill>
              </a:rPr>
              <a:t> </a:t>
            </a:r>
          </a:p>
          <a:p>
            <a:pPr marL="0" indent="0" algn="just">
              <a:spcBef>
                <a:spcPts val="0"/>
              </a:spcBef>
              <a:spcAft>
                <a:spcPts val="600"/>
              </a:spcAft>
              <a:buNone/>
            </a:pPr>
            <a:endParaRPr lang="en-US" sz="1900" smtClean="0">
              <a:solidFill>
                <a:srgbClr val="003399"/>
              </a:solidFill>
            </a:endParaRPr>
          </a:p>
          <a:p>
            <a:pPr marL="0" indent="0" algn="just">
              <a:buNone/>
            </a:pPr>
            <a:endParaRPr lang="en-US" sz="1600" smtClean="0">
              <a:solidFill>
                <a:srgbClr val="003399"/>
              </a:solidFill>
            </a:endParaRPr>
          </a:p>
          <a:p>
            <a:pPr marL="0" indent="0" algn="just">
              <a:spcBef>
                <a:spcPts val="0"/>
              </a:spcBef>
              <a:spcAft>
                <a:spcPts val="600"/>
              </a:spcAft>
              <a:buNone/>
            </a:pPr>
            <a:endParaRPr lang="en-US" sz="1600" dirty="0">
              <a:solidFill>
                <a:srgbClr val="C00000"/>
              </a:solidFill>
            </a:endParaRPr>
          </a:p>
        </p:txBody>
      </p:sp>
      <p:sp>
        <p:nvSpPr>
          <p:cNvPr id="2" name="Rectangle 1"/>
          <p:cNvSpPr/>
          <p:nvPr/>
        </p:nvSpPr>
        <p:spPr>
          <a:xfrm>
            <a:off x="611560" y="1484784"/>
            <a:ext cx="8064896" cy="1656184"/>
          </a:xfrm>
          <a:prstGeom prst="rect">
            <a:avLst/>
          </a:prstGeom>
        </p:spPr>
        <p:txBody>
          <a:bodyPr>
            <a:noAutofit/>
          </a:bodyPr>
          <a:lstStyle/>
          <a:p>
            <a:pPr lvl="6" algn="just">
              <a:lnSpc>
                <a:spcPts val="2100"/>
              </a:lnSpc>
              <a:spcAft>
                <a:spcPts val="600"/>
              </a:spcAft>
            </a:pP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Commercial activities and other aiming at profit generation are not eligible under the Programme. In case the project generates revenue, the </a:t>
            </a:r>
            <a:r>
              <a:rPr lang="en-GB"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total eligible expenditures shall be reduced by the net revenue </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Regulation (EU) 1303, Art. 65(8)</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100"/>
              </a:lnSpc>
              <a:spcBef>
                <a:spcPts val="0"/>
              </a:spcBef>
              <a:spcAft>
                <a:spcPts val="600"/>
              </a:spcAft>
            </a:pPr>
            <a:endParaRPr 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indent="457200" algn="just">
              <a:lnSpc>
                <a:spcPts val="2100"/>
              </a:lnSpc>
              <a:spcBef>
                <a:spcPts val="0"/>
              </a:spcBef>
              <a:spcAft>
                <a:spcPts val="600"/>
              </a:spcAft>
              <a:buFont typeface="Wingdings" panose="05000000000000000000" pitchFamily="2" charset="2"/>
              <a:buChar char="ü"/>
            </a:pPr>
            <a:endParaRPr lang="bg-BG" sz="15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6"/>
          <p:cNvSpPr/>
          <p:nvPr/>
        </p:nvSpPr>
        <p:spPr>
          <a:xfrm>
            <a:off x="380158" y="3501008"/>
            <a:ext cx="5487986" cy="1872208"/>
          </a:xfrm>
          <a:prstGeom prst="rect">
            <a:avLst/>
          </a:prstGeom>
        </p:spPr>
        <p:txBody>
          <a:bodyPr>
            <a:noAutofit/>
          </a:bodyPr>
          <a:lstStyle/>
          <a:p>
            <a:pPr algn="just">
              <a:lnSpc>
                <a:spcPts val="2100"/>
              </a:lnSpc>
              <a:spcBef>
                <a:spcPts val="0"/>
              </a:spcBef>
              <a:spcAft>
                <a:spcPts val="600"/>
              </a:spcAft>
            </a:pPr>
            <a:r>
              <a:rPr lang="en-GB"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Net revenue </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operation means cash in-flows directly paid by users for goods or services provided by the operation (e. g. if project concerns renovation of sport facilities, revenues generated from tickets for using these sport facilities during project implementation should be reduced).</a:t>
            </a:r>
            <a:endParaRPr lang="en-GB"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5123" name="Picture 3" descr="C:\Users\Dara\Desktop\Presentation\imagesO1ODEC3U.jpg"/>
          <p:cNvPicPr>
            <a:picLocks noChangeAspect="1" noChangeArrowheads="1"/>
          </p:cNvPicPr>
          <p:nvPr/>
        </p:nvPicPr>
        <p:blipFill>
          <a:blip r:embed="rId5" cstate="print"/>
          <a:srcRect/>
          <a:stretch>
            <a:fillRect/>
          </a:stretch>
        </p:blipFill>
        <p:spPr bwMode="auto">
          <a:xfrm>
            <a:off x="6401750" y="3453358"/>
            <a:ext cx="2274706" cy="1703834"/>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sp3d>
            <a:bevelT w="114300" prst="hardEdge"/>
          </a:sp3d>
        </p:spPr>
      </p:pic>
      <p:pic>
        <p:nvPicPr>
          <p:cNvPr id="5125" name="Picture 5" descr="C:\Users\Dara\Desktop\Presentation\imagesQL3DTO99.jpg"/>
          <p:cNvPicPr>
            <a:picLocks noChangeAspect="1" noChangeArrowheads="1"/>
          </p:cNvPicPr>
          <p:nvPr/>
        </p:nvPicPr>
        <p:blipFill>
          <a:blip r:embed="rId6" cstate="print"/>
          <a:srcRect/>
          <a:stretch>
            <a:fillRect/>
          </a:stretch>
        </p:blipFill>
        <p:spPr bwMode="auto">
          <a:xfrm>
            <a:off x="523900" y="1556792"/>
            <a:ext cx="2284849" cy="1584176"/>
          </a:xfrm>
          <a:prstGeom prst="rect">
            <a:avLst/>
          </a:prstGeom>
          <a:ln>
            <a:solidFill>
              <a:srgbClr val="843D8D"/>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p:spPr>
      </p:pic>
      <p:pic>
        <p:nvPicPr>
          <p:cNvPr id="19" name="Picture 3" descr="C:\Users\Dara\Desktop\Presentation\2000026.png"/>
          <p:cNvPicPr>
            <a:picLocks noChangeAspect="1" noChangeArrowheads="1"/>
          </p:cNvPicPr>
          <p:nvPr/>
        </p:nvPicPr>
        <p:blipFill>
          <a:blip r:embed="rId7" cstate="print"/>
          <a:srcRect/>
          <a:stretch>
            <a:fillRect/>
          </a:stretch>
        </p:blipFill>
        <p:spPr bwMode="auto">
          <a:xfrm>
            <a:off x="187971" y="5863580"/>
            <a:ext cx="504056" cy="504056"/>
          </a:xfrm>
          <a:prstGeom prst="rect">
            <a:avLst/>
          </a:prstGeom>
          <a:noFill/>
        </p:spPr>
      </p:pic>
      <p:sp>
        <p:nvSpPr>
          <p:cNvPr id="20" name="Flowchart: Alternate Process 19"/>
          <p:cNvSpPr/>
          <p:nvPr/>
        </p:nvSpPr>
        <p:spPr>
          <a:xfrm>
            <a:off x="827584" y="5733256"/>
            <a:ext cx="7920880" cy="764704"/>
          </a:xfrm>
          <a:prstGeom prst="flowChartAlternateProcess">
            <a:avLst/>
          </a:prstGeom>
          <a:solidFill>
            <a:srgbClr val="843D8D">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2100"/>
              </a:lnSpc>
              <a:spcBef>
                <a:spcPts val="0"/>
              </a:spcBef>
              <a:spcAft>
                <a:spcPts val="600"/>
              </a:spcAft>
              <a:buClr>
                <a:srgbClr val="843D8D"/>
              </a:buClr>
            </a:pPr>
            <a:r>
              <a:rPr lang="en-GB" sz="1500" dirty="0" smtClean="0">
                <a:solidFill>
                  <a:srgbClr val="003399"/>
                </a:solidFill>
                <a:latin typeface="Verdana" pitchFamily="34" charset="0"/>
                <a:ea typeface="Verdana" pitchFamily="34" charset="0"/>
                <a:cs typeface="Verdana" pitchFamily="34" charset="0"/>
              </a:rPr>
              <a:t>Beneficiaries should keep detailed, timely, adequate and traceable</a:t>
            </a:r>
          </a:p>
          <a:p>
            <a:pPr algn="ctr">
              <a:lnSpc>
                <a:spcPts val="2100"/>
              </a:lnSpc>
              <a:spcBef>
                <a:spcPts val="0"/>
              </a:spcBef>
              <a:spcAft>
                <a:spcPts val="600"/>
              </a:spcAft>
              <a:buClr>
                <a:srgbClr val="843D8D"/>
              </a:buClr>
            </a:pPr>
            <a:r>
              <a:rPr lang="en-GB" sz="1500" dirty="0" smtClean="0">
                <a:solidFill>
                  <a:srgbClr val="003399"/>
                </a:solidFill>
                <a:latin typeface="Verdana" pitchFamily="34" charset="0"/>
                <a:ea typeface="Verdana" pitchFamily="34" charset="0"/>
                <a:cs typeface="Verdana" pitchFamily="34" charset="0"/>
              </a:rPr>
              <a:t>information concerning the generated revenues.</a:t>
            </a:r>
            <a:r>
              <a:rPr lang="en-GB" sz="1500" dirty="0" smtClean="0">
                <a:solidFill>
                  <a:srgbClr val="003399"/>
                </a:solidFill>
                <a:latin typeface="Verdana" pitchFamily="34" charset="0"/>
                <a:ea typeface="Verdana" pitchFamily="34" charset="0"/>
                <a:cs typeface="Verdana" pitchFamily="34" charset="0"/>
              </a:rPr>
              <a:t> </a:t>
            </a:r>
            <a:endParaRPr lang="en-GB"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143509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123728" y="438644"/>
            <a:ext cx="5703441" cy="758107"/>
          </a:xfrm>
        </p:spPr>
        <p:txBody>
          <a:bodyPr rtlCol="0">
            <a:normAutofit/>
          </a:bodyPr>
          <a:lstStyle/>
          <a:p>
            <a:pPr eaLnBrk="1" fontAlgn="auto" hangingPunct="1">
              <a:spcAft>
                <a:spcPts val="0"/>
              </a:spcAft>
              <a:defRPr/>
            </a:pPr>
            <a:r>
              <a:rPr lang="en-US" altLang="en-US" sz="20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OMISSIONS WHEN PLANNING THE BUDGET</a:t>
            </a:r>
            <a:endParaRPr lang="ru-RU" altLang="en-US" sz="20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Rectangle 9"/>
          <p:cNvSpPr/>
          <p:nvPr/>
        </p:nvSpPr>
        <p:spPr>
          <a:xfrm>
            <a:off x="380158" y="1844824"/>
            <a:ext cx="8368306" cy="4536504"/>
          </a:xfrm>
          <a:prstGeom prst="rect">
            <a:avLst/>
          </a:prstGeom>
        </p:spPr>
        <p:txBody>
          <a:bodyPr wrap="square">
            <a:noAutofit/>
          </a:bodyPr>
          <a:lstStyle/>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endParaRPr lang="en-US" sz="2000" dirty="0">
              <a:solidFill>
                <a:srgbClr val="003399"/>
              </a:solidFill>
            </a:endParaRPr>
          </a:p>
          <a:p>
            <a:pPr marL="0" indent="0" algn="just">
              <a:spcBef>
                <a:spcPts val="0"/>
              </a:spcBef>
              <a:spcAft>
                <a:spcPts val="600"/>
              </a:spcAft>
              <a:buNone/>
            </a:pPr>
            <a:r>
              <a:rPr lang="en-US" sz="2000" dirty="0">
                <a:solidFill>
                  <a:srgbClr val="003399"/>
                </a:solidFill>
              </a:rPr>
              <a:t> </a:t>
            </a:r>
            <a:endParaRPr lang="en-US" sz="2000" dirty="0">
              <a:solidFill>
                <a:srgbClr val="843D8D"/>
              </a:solidFill>
            </a:endParaRPr>
          </a:p>
          <a:p>
            <a:pPr marL="0" indent="0" algn="just">
              <a:spcBef>
                <a:spcPts val="0"/>
              </a:spcBef>
              <a:spcAft>
                <a:spcPts val="600"/>
              </a:spcAft>
              <a:buNone/>
            </a:pPr>
            <a:r>
              <a:rPr lang="en-US" sz="2000" dirty="0">
                <a:solidFill>
                  <a:srgbClr val="003399"/>
                </a:solidFill>
              </a:rPr>
              <a:t> </a:t>
            </a:r>
          </a:p>
          <a:p>
            <a:pPr marL="0" indent="0" algn="just">
              <a:spcBef>
                <a:spcPts val="0"/>
              </a:spcBef>
              <a:spcAft>
                <a:spcPts val="600"/>
              </a:spcAft>
              <a:buNone/>
            </a:pPr>
            <a:endParaRPr lang="en-US" sz="1900" dirty="0">
              <a:solidFill>
                <a:srgbClr val="003399"/>
              </a:solidFill>
            </a:endParaRPr>
          </a:p>
          <a:p>
            <a:pPr marL="0" indent="0" algn="just">
              <a:buNone/>
            </a:pPr>
            <a:endParaRPr lang="en-US" sz="1600" dirty="0">
              <a:solidFill>
                <a:srgbClr val="003399"/>
              </a:solidFill>
            </a:endParaRPr>
          </a:p>
          <a:p>
            <a:pPr marL="0" indent="0" algn="just">
              <a:spcBef>
                <a:spcPts val="0"/>
              </a:spcBef>
              <a:spcAft>
                <a:spcPts val="600"/>
              </a:spcAft>
              <a:buNone/>
            </a:pPr>
            <a:endParaRPr lang="en-US" sz="1600" dirty="0">
              <a:solidFill>
                <a:srgbClr val="C00000"/>
              </a:solidFill>
            </a:endParaRPr>
          </a:p>
        </p:txBody>
      </p:sp>
      <p:sp>
        <p:nvSpPr>
          <p:cNvPr id="2" name="Rectangle 1"/>
          <p:cNvSpPr/>
          <p:nvPr/>
        </p:nvSpPr>
        <p:spPr>
          <a:xfrm>
            <a:off x="899593" y="1628800"/>
            <a:ext cx="7704856" cy="5112568"/>
          </a:xfrm>
          <a:prstGeom prst="rect">
            <a:avLst/>
          </a:prstGeom>
        </p:spPr>
        <p:txBody>
          <a:bodyPr>
            <a:noAutofit/>
          </a:bodyPr>
          <a:lstStyle/>
          <a:p>
            <a:pPr marL="1200150" lvl="2"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min. and max. grant amounts according to a Priority axis, specific objective and type of the project are not observed; </a:t>
            </a:r>
          </a:p>
          <a:p>
            <a:pPr marL="1200150" lvl="2"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expenditures specified in the budget do not correspond to the planned activities and vice versa; </a:t>
            </a:r>
          </a:p>
          <a:p>
            <a:pPr marL="1200150" lvl="2"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There are no expenditures envisaged for all activities specified in the application form; </a:t>
            </a:r>
          </a:p>
          <a:p>
            <a:pPr marL="285750"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Unrealistic quantities of resources are envisaged (number of participants, km, information and publicity materials, etc.); </a:t>
            </a:r>
          </a:p>
          <a:p>
            <a:pPr marL="285750"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expenditures are not budgeted in the correct budget line or there is overlapping; </a:t>
            </a:r>
          </a:p>
          <a:p>
            <a:pPr marL="285750"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min. and max. thresholds of the respective budget lines are not observed;</a:t>
            </a:r>
          </a:p>
          <a:p>
            <a:pPr marL="285750"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budget is not estimated on the basis of real market prices;</a:t>
            </a:r>
          </a:p>
          <a:p>
            <a:pPr marL="285750" indent="-285750" algn="just">
              <a:lnSpc>
                <a:spcPts val="2200"/>
              </a:lnSpc>
              <a:spcBef>
                <a:spcPts val="0"/>
              </a:spcBef>
              <a:spcAft>
                <a:spcPts val="900"/>
              </a:spcAft>
              <a:buClr>
                <a:srgbClr val="843D8D"/>
              </a:buClr>
              <a:buFont typeface="Arial"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There are ineligible expenditures included. </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6146" name="Picture 2" descr="C:\Users\Dara\Desktop\Presentation\imagesPNO3GBUO.jpg"/>
          <p:cNvPicPr>
            <a:picLocks noChangeAspect="1" noChangeArrowheads="1"/>
          </p:cNvPicPr>
          <p:nvPr/>
        </p:nvPicPr>
        <p:blipFill>
          <a:blip r:embed="rId5" cstate="print"/>
          <a:srcRect/>
          <a:stretch>
            <a:fillRect/>
          </a:stretch>
        </p:blipFill>
        <p:spPr bwMode="auto">
          <a:xfrm>
            <a:off x="179512" y="1628800"/>
            <a:ext cx="1600002" cy="1741398"/>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perspectiveHeroicExtremeRightFacing"/>
            <a:lightRig rig="threePt" dir="t"/>
          </a:scene3d>
          <a:sp3d>
            <a:bevelT w="114300" prst="hardEdge"/>
          </a:sp3d>
        </p:spPr>
      </p:pic>
    </p:spTree>
    <p:extLst>
      <p:ext uri="{BB962C8B-B14F-4D97-AF65-F5344CB8AC3E}">
        <p14:creationId xmlns:p14="http://schemas.microsoft.com/office/powerpoint/2010/main" val="8716521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1997840" y="332656"/>
            <a:ext cx="5829328" cy="811923"/>
          </a:xfrm>
        </p:spPr>
        <p:txBody>
          <a:bodyPr rtlCol="0">
            <a:noAutofit/>
          </a:bodyPr>
          <a:lstStyle/>
          <a:p>
            <a:pPr eaLnBrk="1" fontAlgn="auto" hangingPunct="1">
              <a:spcAft>
                <a:spcPts val="0"/>
              </a:spcAft>
              <a:defRPr/>
            </a:pPr>
            <a:r>
              <a:rPr lang="en-US" sz="20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Planning information and publicity activities </a:t>
            </a:r>
            <a:endParaRPr lang="bg-BG" sz="20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0" name="Rectangle 19"/>
          <p:cNvSpPr/>
          <p:nvPr/>
        </p:nvSpPr>
        <p:spPr>
          <a:xfrm>
            <a:off x="1691679" y="1268760"/>
            <a:ext cx="7056785" cy="863650"/>
          </a:xfrm>
          <a:prstGeom prst="rect">
            <a:avLst/>
          </a:prstGeom>
        </p:spPr>
        <p:txBody>
          <a:bodyPr/>
          <a:lstStyle/>
          <a:p>
            <a:pPr marL="0" lvl="1" algn="ctr" eaLnBrk="0" hangingPunct="0">
              <a:lnSpc>
                <a:spcPts val="2200"/>
              </a:lnSpc>
              <a:spcBef>
                <a:spcPts val="0"/>
              </a:spcBef>
              <a:spcAft>
                <a:spcPts val="0"/>
              </a:spcAft>
              <a:buClr>
                <a:srgbClr val="843D8D"/>
              </a:buClr>
            </a:pPr>
            <a:r>
              <a:rPr lang="en-GB" sz="13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project activities and results reach the target groups and final beneficiaries through the communication and visualization tools.</a:t>
            </a:r>
          </a:p>
          <a:p>
            <a:pPr marL="0" lvl="1" algn="ctr" eaLnBrk="0" hangingPunct="0">
              <a:lnSpc>
                <a:spcPts val="2200"/>
              </a:lnSpc>
              <a:spcBef>
                <a:spcPts val="0"/>
              </a:spcBef>
              <a:spcAft>
                <a:spcPts val="0"/>
              </a:spcAft>
              <a:buClr>
                <a:srgbClr val="843D8D"/>
              </a:buClr>
            </a:pPr>
            <a:r>
              <a:rPr lang="en-GB" sz="13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Their good planning is essential for a successful project.</a:t>
            </a:r>
          </a:p>
        </p:txBody>
      </p:sp>
      <p:sp>
        <p:nvSpPr>
          <p:cNvPr id="2" name="Rectangle 1"/>
          <p:cNvSpPr/>
          <p:nvPr/>
        </p:nvSpPr>
        <p:spPr>
          <a:xfrm>
            <a:off x="380158" y="2420888"/>
            <a:ext cx="3975818" cy="4320480"/>
          </a:xfrm>
          <a:prstGeom prst="rect">
            <a:avLst/>
          </a:prstGeom>
        </p:spPr>
        <p:txBody>
          <a:bodyPr>
            <a:noAutofit/>
          </a:bodyPr>
          <a:lstStyle/>
          <a:p>
            <a:pPr marL="0" lvl="1" algn="ctr" eaLnBrk="0" hangingPunct="0">
              <a:lnSpc>
                <a:spcPts val="2000"/>
              </a:lnSpc>
              <a:spcBef>
                <a:spcPts val="0"/>
              </a:spcBef>
              <a:spcAft>
                <a:spcPts val="300"/>
              </a:spcAft>
              <a:buClr>
                <a:srgbClr val="843D8D"/>
              </a:buClr>
            </a:pP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STEPS</a:t>
            </a:r>
          </a:p>
          <a:p>
            <a:pPr marL="0" lvl="1" algn="just" eaLnBrk="0" hangingPunct="0">
              <a:lnSpc>
                <a:spcPts val="2000"/>
              </a:lnSpc>
              <a:spcBef>
                <a:spcPts val="0"/>
              </a:spcBef>
              <a:spcAft>
                <a:spcPts val="3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Identify the main communication activities and tools by which you will promote the project, e.g. press-conferences, media publications, website, leaflets, brochures, billboards, advertising materials, social media activities, etc.;</a:t>
            </a:r>
          </a:p>
          <a:p>
            <a:pPr marL="0" lvl="1" algn="just" eaLnBrk="0" hangingPunct="0">
              <a:lnSpc>
                <a:spcPts val="2000"/>
              </a:lnSpc>
              <a:spcBef>
                <a:spcPts val="0"/>
              </a:spcBef>
              <a:spcAft>
                <a:spcPts val="3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Describe them clearly in p. 2.5 "</a:t>
            </a:r>
            <a:r>
              <a:rPr lang="en-GB" sz="13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Communication and Visualization</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of the application form (2.5.1 "Communication Strategy" and 2.5.2 "Communication tools"). Specify the responsible partners, target groups and the number of persons to be reached;</a:t>
            </a:r>
          </a:p>
          <a:p>
            <a:pPr marL="0" lvl="1" algn="just" eaLnBrk="0" hangingPunct="0">
              <a:lnSpc>
                <a:spcPts val="2000"/>
              </a:lnSpc>
              <a:spcBef>
                <a:spcPts val="0"/>
              </a:spcBef>
              <a:spcAft>
                <a:spcPts val="300"/>
              </a:spcAft>
              <a:buClr>
                <a:srgbClr val="98C222"/>
              </a:buClr>
            </a:pPr>
            <a:r>
              <a:rPr lang="bg-BG"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ru-RU" sz="130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ru-RU" sz="1300"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4564312" y="2348880"/>
            <a:ext cx="4184153" cy="4176464"/>
          </a:xfrm>
          <a:prstGeom prst="rect">
            <a:avLst/>
          </a:prstGeom>
        </p:spPr>
        <p:txBody>
          <a:bodyPr>
            <a:noAutofit/>
          </a:bodyPr>
          <a:lstStyle/>
          <a:p>
            <a:pPr marL="0" lvl="1" algn="ctr" eaLnBrk="0" hangingPunct="0">
              <a:lnSpc>
                <a:spcPts val="2000"/>
              </a:lnSpc>
              <a:spcBef>
                <a:spcPts val="0"/>
              </a:spcBef>
              <a:spcAft>
                <a:spcPts val="300"/>
              </a:spcAft>
              <a:buClr>
                <a:srgbClr val="843D8D"/>
              </a:buClr>
            </a:pP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TIPS</a:t>
            </a:r>
          </a:p>
          <a:p>
            <a:pPr marL="0" lvl="1" algn="just" eaLnBrk="0" hangingPunct="0">
              <a:lnSpc>
                <a:spcPts val="2000"/>
              </a:lnSpc>
              <a:spcBef>
                <a:spcPts val="0"/>
              </a:spcBef>
              <a:spcAft>
                <a:spcPts val="3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names of information activities and tools must be identical in all parts of the AF and budget;</a:t>
            </a:r>
          </a:p>
          <a:p>
            <a:pPr marL="0" lvl="1" algn="just" eaLnBrk="0" hangingPunct="0">
              <a:lnSpc>
                <a:spcPts val="2000"/>
              </a:lnSpc>
              <a:spcBef>
                <a:spcPts val="0"/>
              </a:spcBef>
              <a:spcAft>
                <a:spcPts val="3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It is possible to plan a separate activity for information and publicity in p. 2.3 of the AF, but it is not obligatory. Publicity can also be described in the framework of the main project activities;</a:t>
            </a:r>
          </a:p>
          <a:p>
            <a:pPr marL="0" lvl="1" algn="just" eaLnBrk="0" hangingPunct="0">
              <a:lnSpc>
                <a:spcPts val="2000"/>
              </a:lnSpc>
              <a:spcBef>
                <a:spcPts val="0"/>
              </a:spcBef>
              <a:spcAft>
                <a:spcPts val="3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Ensure that the information and publicity data described in p. 2.3 and p. 2.5 of the AF is fully identical in terms of content, types, quantity, users, etc.;</a:t>
            </a:r>
          </a:p>
          <a:p>
            <a:pPr marL="0" lvl="1" algn="just" eaLnBrk="0" hangingPunct="0">
              <a:lnSpc>
                <a:spcPts val="2000"/>
              </a:lnSpc>
              <a:spcBef>
                <a:spcPts val="0"/>
              </a:spcBef>
              <a:spcAft>
                <a:spcPts val="3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Plan a realistic and feasible number of end-users of the publicity tools.</a:t>
            </a:r>
            <a:endParaRPr lang="en-GB" sz="1300"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descr="C:\Users\ToshevaD\Desktop\imagesFXM2VFIQ.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69" y="980728"/>
            <a:ext cx="1968871" cy="1570716"/>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perspectiveContrastingRightFacing"/>
            <a:lightRig rig="threePt" dir="t">
              <a:rot lat="0" lon="0" rev="1200000"/>
            </a:lightRig>
          </a:scene3d>
          <a:sp3d>
            <a:bevelT w="63500" h="25400" prst="hardEdg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999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C:\Users\ToshevaD\AppData\Local\Microsoft\Windows\Temporary Internet Files\Content.IE5\LURNHVJ9\tips-for-non-conformance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053771"/>
            <a:ext cx="921297" cy="799165"/>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extLst>
            <a:ext uri="{909E8E84-426E-40DD-AFC4-6F175D3DCCD1}">
              <a14:hiddenFill xmlns:a14="http://schemas.microsoft.com/office/drawing/2010/main">
                <a:solidFill>
                  <a:srgbClr val="FFFFFF"/>
                </a:solidFill>
              </a14:hiddenFill>
            </a:ext>
          </a:extLst>
        </p:spPr>
      </p:pic>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Cím 11"/>
          <p:cNvSpPr>
            <a:spLocks noGrp="1"/>
          </p:cNvSpPr>
          <p:nvPr>
            <p:ph type="title"/>
          </p:nvPr>
        </p:nvSpPr>
        <p:spPr>
          <a:xfrm>
            <a:off x="1907704" y="476672"/>
            <a:ext cx="5919464" cy="667908"/>
          </a:xfrm>
        </p:spPr>
        <p:txBody>
          <a:bodyPr rtlCol="0">
            <a:normAutofit/>
          </a:bodyPr>
          <a:lstStyle/>
          <a:p>
            <a:pPr eaLnBrk="1" fontAlgn="auto" hangingPunct="1">
              <a:spcAft>
                <a:spcPts val="0"/>
              </a:spcAft>
              <a:defRPr/>
            </a:pPr>
            <a:r>
              <a:rPr lang="en-US" sz="2000" b="1" cap="all" dirty="0" smtClean="0">
                <a:solidFill>
                  <a:srgbClr val="003399"/>
                </a:solidFill>
                <a:latin typeface="Verdana" pitchFamily="34" charset="0"/>
              </a:rPr>
              <a:t>Planning the project activities</a:t>
            </a:r>
            <a:endParaRPr lang="bg-BG" sz="2000" b="1" cap="all" dirty="0">
              <a:solidFill>
                <a:srgbClr val="003399"/>
              </a:solidFill>
              <a:latin typeface="Verdana" pitchFamily="34" charset="0"/>
            </a:endParaRPr>
          </a:p>
        </p:txBody>
      </p:sp>
      <p:sp>
        <p:nvSpPr>
          <p:cNvPr id="2" name="Rectangle 1"/>
          <p:cNvSpPr/>
          <p:nvPr/>
        </p:nvSpPr>
        <p:spPr>
          <a:xfrm>
            <a:off x="1763688" y="1340768"/>
            <a:ext cx="6524128" cy="1024752"/>
          </a:xfrm>
          <a:prstGeom prst="rect">
            <a:avLst/>
          </a:prstGeom>
        </p:spPr>
        <p:txBody>
          <a:bodyPr wrap="square">
            <a:noAutofit/>
          </a:bodyPr>
          <a:lstStyle/>
          <a:p>
            <a:pPr algn="just"/>
            <a:endParaRPr lang="en-US" dirty="0" smtClean="0">
              <a:solidFill>
                <a:srgbClr val="98C222"/>
              </a:solidFill>
              <a:latin typeface="Verdana" pitchFamily="34" charset="0"/>
              <a:ea typeface="Verdana" pitchFamily="34" charset="0"/>
              <a:cs typeface="Verdana" pitchFamily="34" charset="0"/>
            </a:endParaRPr>
          </a:p>
          <a:p>
            <a:pPr algn="just"/>
            <a:endParaRPr lang="bg-BG" dirty="0" smtClean="0">
              <a:solidFill>
                <a:srgbClr val="003399"/>
              </a:solidFill>
              <a:latin typeface="Verdana" pitchFamily="34" charset="0"/>
              <a:ea typeface="Verdana" pitchFamily="34" charset="0"/>
              <a:cs typeface="Verdana" pitchFamily="34" charset="0"/>
            </a:endParaRPr>
          </a:p>
          <a:p>
            <a:pPr algn="just"/>
            <a:endParaRPr lang="bg-BG" dirty="0">
              <a:solidFill>
                <a:srgbClr val="043882"/>
              </a:solidFill>
              <a:latin typeface="Verdana" pitchFamily="34" charset="0"/>
              <a:ea typeface="Verdana" pitchFamily="34" charset="0"/>
              <a:cs typeface="Verdana" pitchFamily="34" charset="0"/>
            </a:endParaRPr>
          </a:p>
        </p:txBody>
      </p:sp>
      <p:sp>
        <p:nvSpPr>
          <p:cNvPr id="5" name="Rectangle 4"/>
          <p:cNvSpPr/>
          <p:nvPr/>
        </p:nvSpPr>
        <p:spPr>
          <a:xfrm>
            <a:off x="2483768" y="1340768"/>
            <a:ext cx="6264696" cy="568987"/>
          </a:xfrm>
          <a:prstGeom prst="rect">
            <a:avLst/>
          </a:prstGeom>
        </p:spPr>
        <p:txBody>
          <a:bodyPr wrap="square">
            <a:noAutofit/>
          </a:bodyPr>
          <a:lstStyle/>
          <a:p>
            <a:pPr algn="ctr">
              <a:lnSpc>
                <a:spcPts val="2200"/>
              </a:lnSpc>
              <a:spcAft>
                <a:spcPts val="600"/>
              </a:spcAft>
            </a:pP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a:t>
            </a:r>
            <a:r>
              <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activities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are concrete actions to achieve planned results through utilization of the project budget.</a:t>
            </a:r>
            <a:endParaRPr lang="en-GB" sz="16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380158" y="2636912"/>
            <a:ext cx="3903810" cy="3312368"/>
          </a:xfrm>
          <a:prstGeom prst="rect">
            <a:avLst/>
          </a:prstGeom>
        </p:spPr>
        <p:txBody>
          <a:bodyPr>
            <a:noAutofit/>
          </a:bodyPr>
          <a:lstStyle/>
          <a:p>
            <a:pPr algn="ctr">
              <a:lnSpc>
                <a:spcPts val="2000"/>
              </a:lnSpc>
              <a:spcAft>
                <a:spcPts val="600"/>
              </a:spcAft>
              <a:buClr>
                <a:srgbClr val="843D8D"/>
              </a:buClr>
            </a:pPr>
            <a:r>
              <a:rPr lang="en-GB" sz="14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steps</a:t>
            </a:r>
            <a:endPar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Aft>
                <a:spcPts val="600"/>
              </a:spcAft>
              <a:buClr>
                <a:srgbClr val="843D8D"/>
              </a:buClr>
              <a:buFont typeface="Arial"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Specify the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core activities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and their components/ sub-activities;</a:t>
            </a:r>
          </a:p>
          <a:p>
            <a:pPr algn="just">
              <a:lnSpc>
                <a:spcPts val="2000"/>
              </a:lnSpc>
              <a:spcAft>
                <a:spcPts val="600"/>
              </a:spcAft>
              <a:buClr>
                <a:srgbClr val="843D8D"/>
              </a:buClr>
              <a:buFont typeface="Arial"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Define the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sequence of execution</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000"/>
              </a:lnSpc>
              <a:spcAft>
                <a:spcPts val="600"/>
              </a:spcAft>
              <a:buClr>
                <a:srgbClr val="843D8D"/>
              </a:buClr>
              <a:buFont typeface="Arial"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Reflect the timing for implementation of the activities into the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time schedule</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000"/>
              </a:lnSpc>
              <a:spcAft>
                <a:spcPts val="600"/>
              </a:spcAft>
              <a:buClr>
                <a:srgbClr val="843D8D"/>
              </a:buClr>
              <a:buFont typeface="Arial"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Specify who is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responsible</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 implementing the activities;</a:t>
            </a:r>
          </a:p>
          <a:p>
            <a:pPr algn="just">
              <a:lnSpc>
                <a:spcPts val="2000"/>
              </a:lnSpc>
              <a:spcAft>
                <a:spcPts val="600"/>
              </a:spcAft>
              <a:buClr>
                <a:srgbClr val="843D8D"/>
              </a:buClr>
              <a:buFont typeface="Arial"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Formulate the necessary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methods</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resources</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to achieve them; </a:t>
            </a:r>
          </a:p>
          <a:p>
            <a:pPr algn="just">
              <a:lnSpc>
                <a:spcPts val="2000"/>
              </a:lnSpc>
              <a:spcAft>
                <a:spcPts val="600"/>
              </a:spcAft>
              <a:buClr>
                <a:srgbClr val="843D8D"/>
              </a:buClr>
              <a:buFont typeface="Arial"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Describe the expected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outputs</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000"/>
              </a:lnSpc>
              <a:spcAft>
                <a:spcPts val="600"/>
              </a:spcAft>
              <a:buFont typeface="Arial" panose="020B0604020202020204" pitchFamily="34" charset="0"/>
              <a:buChar char="•"/>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Aft>
                <a:spcPts val="600"/>
              </a:spcAft>
              <a:buFont typeface="Arial" panose="020B0604020202020204" pitchFamily="34" charset="0"/>
              <a:buChar char="•"/>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4716015" y="2636912"/>
            <a:ext cx="4032449" cy="3240360"/>
          </a:xfrm>
          <a:prstGeom prst="rect">
            <a:avLst/>
          </a:prstGeom>
        </p:spPr>
        <p:txBody>
          <a:bodyPr>
            <a:noAutofit/>
          </a:bodyPr>
          <a:lstStyle/>
          <a:p>
            <a:pPr algn="ctr">
              <a:lnSpc>
                <a:spcPts val="2100"/>
              </a:lnSpc>
              <a:spcBef>
                <a:spcPts val="0"/>
              </a:spcBef>
              <a:spcAft>
                <a:spcPts val="600"/>
              </a:spcAft>
              <a:buClr>
                <a:srgbClr val="98C222"/>
              </a:buClr>
            </a:pPr>
            <a:r>
              <a:rPr lang="en-GB" sz="14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tips</a:t>
            </a:r>
            <a:endPar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100"/>
              </a:lnSpc>
              <a:spcBef>
                <a:spcPts val="0"/>
              </a:spcBef>
              <a:spcAft>
                <a:spcPts val="600"/>
              </a:spcAft>
              <a:buClr>
                <a:srgbClr val="98C222"/>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Check the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eligible actions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the Guidelines for Applicants;</a:t>
            </a:r>
          </a:p>
          <a:p>
            <a:pPr algn="just">
              <a:lnSpc>
                <a:spcPts val="2100"/>
              </a:lnSpc>
              <a:spcBef>
                <a:spcPts val="0"/>
              </a:spcBef>
              <a:spcAft>
                <a:spcPts val="600"/>
              </a:spcAft>
              <a:buClr>
                <a:srgbClr val="98C222"/>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Ensure that all activities necessary to achieve the planned results are included;</a:t>
            </a:r>
          </a:p>
          <a:p>
            <a:pPr algn="just">
              <a:lnSpc>
                <a:spcPts val="2100"/>
              </a:lnSpc>
              <a:spcBef>
                <a:spcPts val="0"/>
              </a:spcBef>
              <a:spcAft>
                <a:spcPts val="600"/>
              </a:spcAft>
              <a:buClr>
                <a:srgbClr val="98C222"/>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Plan a time reserve for activities requiring subcontracting or a longer preparation period;</a:t>
            </a:r>
          </a:p>
          <a:p>
            <a:pPr algn="just">
              <a:lnSpc>
                <a:spcPts val="2100"/>
              </a:lnSpc>
              <a:spcBef>
                <a:spcPts val="0"/>
              </a:spcBef>
              <a:spcAft>
                <a:spcPts val="600"/>
              </a:spcAft>
              <a:buClr>
                <a:srgbClr val="98C222"/>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Check quantity, timing and place. This will help you prepare your budget.</a:t>
            </a:r>
          </a:p>
          <a:p>
            <a:pPr algn="just">
              <a:lnSpc>
                <a:spcPts val="2100"/>
              </a:lnSpc>
              <a:spcBef>
                <a:spcPts val="0"/>
              </a:spcBef>
              <a:spcAft>
                <a:spcPts val="600"/>
              </a:spcAft>
              <a:buClr>
                <a:srgbClr val="98C222"/>
              </a:buClr>
              <a:buFont typeface="Arial" panose="020B0604020202020204" pitchFamily="34" charset="0"/>
              <a:buChar char="•"/>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100"/>
              </a:lnSpc>
              <a:spcBef>
                <a:spcPts val="0"/>
              </a:spcBef>
              <a:spcAft>
                <a:spcPts val="600"/>
              </a:spcAft>
              <a:buClr>
                <a:srgbClr val="98C222"/>
              </a:buClr>
              <a:buFont typeface="Arial" panose="020B0604020202020204" pitchFamily="34" charset="0"/>
              <a:buChar char="•"/>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052" name="Picture 4" descr="C:\Users\ToshevaD\Desktop\Info Days Presentation\Clipart\images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429323"/>
            <a:ext cx="1791626" cy="1060378"/>
          </a:xfrm>
          <a:prstGeom prst="rect">
            <a:avLst/>
          </a:prstGeom>
          <a:ln w="19050">
            <a:solidFill>
              <a:srgbClr val="843D8D">
                <a:alpha val="89804"/>
              </a:srgbClr>
            </a:solidFill>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a:extLst>
            <a:ext uri="{909E8E84-426E-40DD-AFC4-6F175D3DCCD1}">
              <a14:hiddenFill xmlns:a14="http://schemas.microsoft.com/office/drawing/2010/main">
                <a:solidFill>
                  <a:srgbClr val="FFFFFF"/>
                </a:solidFill>
              </a14:hiddenFill>
            </a:ext>
          </a:extLst>
        </p:spPr>
      </p:pic>
      <p:sp>
        <p:nvSpPr>
          <p:cNvPr id="7" name="Rectangle 6"/>
          <p:cNvSpPr/>
          <p:nvPr/>
        </p:nvSpPr>
        <p:spPr>
          <a:xfrm>
            <a:off x="380158" y="7173416"/>
            <a:ext cx="8368306" cy="630942"/>
          </a:xfrm>
          <a:prstGeom prst="rect">
            <a:avLst/>
          </a:prstGeom>
        </p:spPr>
        <p:txBody>
          <a:bodyPr>
            <a:noAutofit/>
          </a:bodyPr>
          <a:lstStyle/>
          <a:p>
            <a:pPr lvl="0" algn="just">
              <a:lnSpc>
                <a:spcPts val="2100"/>
              </a:lnSpc>
              <a:spcAft>
                <a:spcPts val="300"/>
              </a:spcAft>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Flowchart: Alternate Process 19"/>
          <p:cNvSpPr/>
          <p:nvPr/>
        </p:nvSpPr>
        <p:spPr>
          <a:xfrm>
            <a:off x="380157" y="6165304"/>
            <a:ext cx="8368307" cy="579238"/>
          </a:xfrm>
          <a:prstGeom prst="flowChartAlternateProcess">
            <a:avLst/>
          </a:prstGeom>
          <a:solidFill>
            <a:srgbClr val="98C222">
              <a:alpha val="50196"/>
            </a:srgbClr>
          </a:solidFill>
          <a:ln>
            <a:noFill/>
          </a:ln>
          <a:effectLst>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2100"/>
              </a:lnSpc>
              <a:spcBef>
                <a:spcPts val="0"/>
              </a:spcBef>
              <a:spcAft>
                <a:spcPts val="300"/>
              </a:spcAft>
            </a:pPr>
            <a:endParaRPr lang="bg-BG" sz="1400" b="1" strike="sngStrike" cap="all"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Verdana" pitchFamily="34" charset="0"/>
              <a:ea typeface="Verdana" pitchFamily="34" charset="0"/>
              <a:cs typeface="Verdana" pitchFamily="34" charset="0"/>
            </a:endParaRPr>
          </a:p>
          <a:p>
            <a:pPr algn="ctr">
              <a:lnSpc>
                <a:spcPts val="2100"/>
              </a:lnSpc>
              <a:spcBef>
                <a:spcPts val="0"/>
              </a:spcBef>
              <a:spcAft>
                <a:spcPts val="300"/>
              </a:spcAft>
              <a:buClr>
                <a:srgbClr val="98C222"/>
              </a:buCl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activities must be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realistic, feasible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and</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clearly linked to the budget.</a:t>
            </a:r>
            <a:r>
              <a:rPr lang="en-GB" sz="1400" dirty="0" smtClean="0">
                <a:solidFill>
                  <a:srgbClr val="003399"/>
                </a:solidFill>
                <a:latin typeface="Verdana" pitchFamily="34" charset="0"/>
                <a:ea typeface="Verdana" pitchFamily="34" charset="0"/>
                <a:cs typeface="Verdana" pitchFamily="34" charset="0"/>
              </a:rPr>
              <a:t>. </a:t>
            </a:r>
          </a:p>
          <a:p>
            <a:pPr lvl="0" algn="just">
              <a:lnSpc>
                <a:spcPts val="2100"/>
              </a:lnSpc>
              <a:spcBef>
                <a:spcPts val="0"/>
              </a:spcBef>
              <a:spcAft>
                <a:spcPts val="300"/>
              </a:spcAft>
            </a:pPr>
            <a:endParaRPr lang="en-US" sz="1400" dirty="0" smtClean="0">
              <a:solidFill>
                <a:srgbClr val="003399"/>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568729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2440074" y="332656"/>
            <a:ext cx="5387094" cy="811923"/>
          </a:xfrm>
        </p:spPr>
        <p:txBody>
          <a:bodyPr rtlCol="0">
            <a:noAutofit/>
          </a:bodyPr>
          <a:lstStyle/>
          <a:p>
            <a:pPr eaLnBrk="1" fontAlgn="auto" hangingPunct="1">
              <a:spcAft>
                <a:spcPts val="0"/>
              </a:spcAft>
              <a:defRPr/>
            </a:pPr>
            <a:r>
              <a:rPr lang="en-US" sz="1800" b="1" cap="all" dirty="0">
                <a:solidFill>
                  <a:srgbClr val="003399"/>
                </a:solidFill>
                <a:latin typeface="Verdana" panose="020B0604030504040204" pitchFamily="34" charset="0"/>
                <a:ea typeface="Verdana" panose="020B0604030504040204" pitchFamily="34" charset="0"/>
                <a:cs typeface="Verdana" panose="020B0604030504040204" pitchFamily="34" charset="0"/>
              </a:rPr>
              <a:t>Link between </a:t>
            </a:r>
            <a:r>
              <a:rPr lang="en-US" sz="18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information </a:t>
            </a:r>
            <a:r>
              <a:rPr lang="en-US" sz="1800" b="1" cap="all" dirty="0">
                <a:solidFill>
                  <a:srgbClr val="003399"/>
                </a:solidFill>
                <a:latin typeface="Verdana" panose="020B0604030504040204" pitchFamily="34" charset="0"/>
                <a:ea typeface="Verdana" panose="020B0604030504040204" pitchFamily="34" charset="0"/>
                <a:cs typeface="Verdana" panose="020B0604030504040204" pitchFamily="34" charset="0"/>
              </a:rPr>
              <a:t>activities and the budget</a:t>
            </a:r>
            <a:endParaRPr lang="bg-BG" sz="18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0" name="Rectangle 19"/>
          <p:cNvSpPr/>
          <p:nvPr/>
        </p:nvSpPr>
        <p:spPr>
          <a:xfrm>
            <a:off x="380158" y="1341214"/>
            <a:ext cx="8512321" cy="935658"/>
          </a:xfrm>
          <a:prstGeom prst="rect">
            <a:avLst/>
          </a:prstGeom>
        </p:spPr>
        <p:txBody>
          <a:bodyPr/>
          <a:lstStyle/>
          <a:p>
            <a:pPr marL="0" lvl="1" algn="just" eaLnBrk="0" hangingPunct="0">
              <a:lnSpc>
                <a:spcPts val="2200"/>
              </a:lnSpc>
              <a:spcBef>
                <a:spcPts val="0"/>
              </a:spcBef>
              <a:spcAft>
                <a:spcPts val="600"/>
              </a:spcAft>
              <a:buClr>
                <a:srgbClr val="843D8D"/>
              </a:buClr>
            </a:pPr>
            <a:endParaRPr lang="ru-RU"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p:cNvSpPr/>
          <p:nvPr/>
        </p:nvSpPr>
        <p:spPr>
          <a:xfrm>
            <a:off x="380158" y="2132856"/>
            <a:ext cx="4119834" cy="4680520"/>
          </a:xfrm>
          <a:prstGeom prst="rect">
            <a:avLst/>
          </a:prstGeom>
        </p:spPr>
        <p:txBody>
          <a:bodyPr>
            <a:noAutofit/>
          </a:bodyPr>
          <a:lstStyle/>
          <a:p>
            <a:pPr marL="0" lvl="1" algn="ctr" eaLnBrk="0" hangingPunct="0">
              <a:lnSpc>
                <a:spcPts val="2200"/>
              </a:lnSpc>
              <a:spcBef>
                <a:spcPts val="0"/>
              </a:spcBef>
              <a:spcAft>
                <a:spcPts val="600"/>
              </a:spcAft>
              <a:buClr>
                <a:srgbClr val="843D8D"/>
              </a:buClr>
            </a:pP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STEPS</a:t>
            </a:r>
          </a:p>
          <a:p>
            <a:pPr marL="0" lvl="1" algn="just" eaLnBrk="0" hangingPunct="0">
              <a:lnSpc>
                <a:spcPts val="2200"/>
              </a:lnSpc>
              <a:spcBef>
                <a:spcPts val="0"/>
              </a:spcBef>
              <a:spcAft>
                <a:spcPts val="600"/>
              </a:spcAft>
              <a:buClr>
                <a:srgbClr val="98C222"/>
              </a:buCl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Identify the necessary material and human resources to carry out the planned information and publicity activities;</a:t>
            </a:r>
          </a:p>
          <a:p>
            <a:pPr marL="0" lvl="1" algn="just" eaLnBrk="0" hangingPunct="0">
              <a:lnSpc>
                <a:spcPts val="2200"/>
              </a:lnSpc>
              <a:spcBef>
                <a:spcPts val="0"/>
              </a:spcBef>
              <a:spcAft>
                <a:spcPts val="6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Distribute the costs in the respective lines and sub-lines in each partner's budget;</a:t>
            </a:r>
          </a:p>
          <a:p>
            <a:pPr marL="0" lvl="1" algn="just" eaLnBrk="0" hangingPunct="0">
              <a:lnSpc>
                <a:spcPts val="2200"/>
              </a:lnSpc>
              <a:spcBef>
                <a:spcPts val="0"/>
              </a:spcBef>
              <a:spcAft>
                <a:spcPts val="6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Describe the technical parameters of the information tools and materials in the budget - paper, size, colour, number of pages, languages, visualization, printing, design, publications, type of media, number of broadcasts, participants in info events, duration, etc. It this is not possible, attach a separate specification;</a:t>
            </a:r>
          </a:p>
          <a:p>
            <a:pPr marL="0" lvl="1" algn="just" eaLnBrk="0" hangingPunct="0">
              <a:lnSpc>
                <a:spcPts val="2200"/>
              </a:lnSpc>
              <a:spcBef>
                <a:spcPts val="0"/>
              </a:spcBef>
              <a:spcAft>
                <a:spcPts val="600"/>
              </a:spcAft>
              <a:buClr>
                <a:srgbClr val="98C222"/>
              </a:buClr>
              <a:buFont typeface="Arial" panose="020B0604020202020204" pitchFamily="34" charset="0"/>
              <a:buChar char="•"/>
            </a:pPr>
            <a:endParaRPr 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algn="just" eaLnBrk="0" hangingPunct="0">
              <a:lnSpc>
                <a:spcPts val="2200"/>
              </a:lnSpc>
              <a:spcBef>
                <a:spcPts val="0"/>
              </a:spcBef>
              <a:spcAft>
                <a:spcPts val="600"/>
              </a:spcAft>
              <a:buClr>
                <a:srgbClr val="98C222"/>
              </a:buClr>
              <a:buFont typeface="Arial" panose="020B0604020202020204" pitchFamily="34" charset="0"/>
              <a:buChar char="•"/>
            </a:pPr>
            <a:endParaRPr lang="ru-RU" sz="1200"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4788024" y="1844824"/>
            <a:ext cx="3955995" cy="4968552"/>
          </a:xfrm>
          <a:prstGeom prst="rect">
            <a:avLst/>
          </a:prstGeom>
        </p:spPr>
        <p:txBody>
          <a:bodyPr>
            <a:noAutofit/>
          </a:bodyPr>
          <a:lstStyle/>
          <a:p>
            <a:pPr marL="0" lvl="1" algn="ctr" eaLnBrk="0" hangingPunct="0">
              <a:lnSpc>
                <a:spcPts val="2200"/>
              </a:lnSpc>
              <a:spcBef>
                <a:spcPts val="0"/>
              </a:spcBef>
              <a:spcAft>
                <a:spcPts val="600"/>
              </a:spcAft>
              <a:buClr>
                <a:srgbClr val="843D8D"/>
              </a:buClr>
            </a:pP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TIPS</a:t>
            </a:r>
          </a:p>
          <a:p>
            <a:pPr marL="0" lvl="1" algn="just" eaLnBrk="0" hangingPunct="0">
              <a:lnSpc>
                <a:spcPts val="2200"/>
              </a:lnSpc>
              <a:spcBef>
                <a:spcPts val="0"/>
              </a:spcBef>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Get acquainted with Regulation (EU) No 1303/2013, Annex XII, Article 2.2, laying down the mandatory information and publicity requirements;</a:t>
            </a:r>
          </a:p>
          <a:p>
            <a:pPr marL="0" lvl="1" algn="just" eaLnBrk="0" hangingPunct="0">
              <a:lnSpc>
                <a:spcPts val="2200"/>
              </a:lnSpc>
              <a:spcBef>
                <a:spcPts val="0"/>
              </a:spcBef>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Make sure that there is full compliance between types, quantity and number of planned information and publicity activities and tools in the activity part of the project and in the budget;</a:t>
            </a:r>
          </a:p>
          <a:p>
            <a:pPr marL="0" lvl="1" algn="just" eaLnBrk="0" hangingPunct="0">
              <a:lnSpc>
                <a:spcPts val="2200"/>
              </a:lnSpc>
              <a:spcBef>
                <a:spcPts val="0"/>
              </a:spcBef>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expenditures for designing a project logo are ineligible under the Programme;</a:t>
            </a:r>
          </a:p>
          <a:p>
            <a:pPr marL="0" lvl="1" algn="just" eaLnBrk="0" hangingPunct="0">
              <a:lnSpc>
                <a:spcPts val="2200"/>
              </a:lnSpc>
              <a:spcBef>
                <a:spcPts val="0"/>
              </a:spcBef>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Attach a specification with detailed technical characteristics, unit prices, number/ quantity and total value in € for all costs planned as a lump sum; </a:t>
            </a:r>
          </a:p>
          <a:p>
            <a:pPr marL="0" lvl="1" algn="just" eaLnBrk="0" hangingPunct="0">
              <a:lnSpc>
                <a:spcPts val="2200"/>
              </a:lnSpc>
              <a:spcBef>
                <a:spcPts val="0"/>
              </a:spcBef>
              <a:spcAft>
                <a:spcPts val="600"/>
              </a:spcAft>
              <a:buClr>
                <a:srgbClr val="843D8D"/>
              </a:buClr>
              <a:buFont typeface="Arial" panose="020B0604020202020204" pitchFamily="34" charset="0"/>
              <a:buChar char="•"/>
            </a:pPr>
            <a:endParaRPr lang="ru-RU"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algn="just" eaLnBrk="0" hangingPunct="0">
              <a:lnSpc>
                <a:spcPts val="2200"/>
              </a:lnSpc>
              <a:spcBef>
                <a:spcPts val="0"/>
              </a:spcBef>
              <a:spcAft>
                <a:spcPts val="600"/>
              </a:spcAft>
              <a:buClr>
                <a:srgbClr val="843D8D"/>
              </a:buClr>
              <a:buFont typeface="Arial" panose="020B0604020202020204" pitchFamily="34" charset="0"/>
              <a:buChar char="•"/>
            </a:pPr>
            <a:endParaRPr lang="ru-RU" sz="1300"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1997840" y="1268760"/>
            <a:ext cx="6894639" cy="540283"/>
          </a:xfrm>
          <a:prstGeom prst="rect">
            <a:avLst/>
          </a:prstGeom>
        </p:spPr>
        <p:txBody>
          <a:bodyPr/>
          <a:lstStyle/>
          <a:p>
            <a:pPr marL="0" lvl="1" algn="ctr" eaLnBrk="0" hangingPunct="0">
              <a:lnSpc>
                <a:spcPts val="2200"/>
              </a:lnSpc>
              <a:spcBef>
                <a:spcPts val="0"/>
              </a:spcBef>
              <a:spcAft>
                <a:spcPts val="600"/>
              </a:spcAft>
              <a:buClr>
                <a:srgbClr val="843D8D"/>
              </a:buCl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Planning expenditures for the of communication and visualization activities and tools in the budget.</a:t>
            </a:r>
          </a:p>
        </p:txBody>
      </p:sp>
      <p:sp>
        <p:nvSpPr>
          <p:cNvPr id="13" name="Rectangle 12"/>
          <p:cNvSpPr/>
          <p:nvPr/>
        </p:nvSpPr>
        <p:spPr>
          <a:xfrm>
            <a:off x="4788024" y="5877272"/>
            <a:ext cx="4107701" cy="647626"/>
          </a:xfrm>
          <a:prstGeom prst="rect">
            <a:avLst/>
          </a:prstGeom>
        </p:spPr>
        <p:txBody>
          <a:bodyPr/>
          <a:lstStyle/>
          <a:p>
            <a:pPr marL="0" lvl="1" algn="just" eaLnBrk="0" hangingPunct="0">
              <a:lnSpc>
                <a:spcPct val="150000"/>
              </a:lnSpc>
              <a:spcBef>
                <a:spcPts val="600"/>
              </a:spcBef>
              <a:spcAft>
                <a:spcPts val="600"/>
              </a:spcAft>
              <a:buClr>
                <a:srgbClr val="843D8D"/>
              </a:buClr>
            </a:pPr>
            <a:endParaRPr lang="bg-BG" sz="12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algn="just" eaLnBrk="0" hangingPunct="0">
              <a:lnSpc>
                <a:spcPct val="150000"/>
              </a:lnSpc>
              <a:spcBef>
                <a:spcPts val="600"/>
              </a:spcBef>
              <a:spcAft>
                <a:spcPts val="600"/>
              </a:spcAft>
              <a:buClr>
                <a:srgbClr val="843D8D"/>
              </a:buClr>
            </a:pPr>
            <a:endParaRPr lang="bg-BG" sz="12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050" name="Picture 2" descr="C:\Users\ToshevaD\Desktop\imagesRE1VX8G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608" y="1218478"/>
            <a:ext cx="2097328" cy="1274418"/>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perspectiveHeroicExtremeRightFacing"/>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425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Cím 11"/>
          <p:cNvSpPr>
            <a:spLocks noGrp="1"/>
          </p:cNvSpPr>
          <p:nvPr>
            <p:ph type="title"/>
          </p:nvPr>
        </p:nvSpPr>
        <p:spPr>
          <a:xfrm>
            <a:off x="457200" y="476672"/>
            <a:ext cx="8229600" cy="667908"/>
          </a:xfrm>
        </p:spPr>
        <p:txBody>
          <a:bodyPr rtlCol="0">
            <a:normAutofit/>
          </a:bodyPr>
          <a:lstStyle/>
          <a:p>
            <a:pPr eaLnBrk="1" fontAlgn="auto" hangingPunct="1">
              <a:spcAft>
                <a:spcPts val="0"/>
              </a:spcAft>
              <a:defRPr/>
            </a:pPr>
            <a:r>
              <a:rPr lang="en-GB"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CAPITALISATION OF THE PROJECT</a:t>
            </a:r>
            <a:endPar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Content Placeholder 4"/>
          <p:cNvSpPr txBox="1">
            <a:spLocks/>
          </p:cNvSpPr>
          <p:nvPr/>
        </p:nvSpPr>
        <p:spPr bwMode="auto">
          <a:xfrm>
            <a:off x="380158" y="2348880"/>
            <a:ext cx="4119834" cy="4392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lnSpc>
                <a:spcPts val="2000"/>
              </a:lnSpc>
              <a:spcBef>
                <a:spcPts val="0"/>
              </a:spcBef>
              <a:spcAft>
                <a:spcPts val="300"/>
              </a:spcAft>
              <a:buClr>
                <a:srgbClr val="92D050"/>
              </a:buClr>
              <a:buNone/>
            </a:pPr>
            <a:endPar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indent="0" algn="ctr">
              <a:lnSpc>
                <a:spcPts val="2000"/>
              </a:lnSpc>
              <a:spcBef>
                <a:spcPts val="0"/>
              </a:spcBef>
              <a:spcAft>
                <a:spcPts val="300"/>
              </a:spcAft>
              <a:buClr>
                <a:srgbClr val="92D050"/>
              </a:buClr>
              <a:buNone/>
            </a:pP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STEPS</a:t>
            </a:r>
          </a:p>
          <a:p>
            <a:pPr marL="0" lvl="1" indent="0" algn="just">
              <a:lnSpc>
                <a:spcPts val="2000"/>
              </a:lnSpc>
              <a:spcBef>
                <a:spcPts val="0"/>
              </a:spcBef>
              <a:spcAft>
                <a:spcPts val="300"/>
              </a:spcAft>
              <a:buClr>
                <a:srgbClr val="92D050"/>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Involve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all partners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the implementation of the project's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communication strategy</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marL="0" lvl="1" indent="0" algn="just">
              <a:lnSpc>
                <a:spcPts val="2000"/>
              </a:lnSpc>
              <a:spcBef>
                <a:spcPts val="0"/>
              </a:spcBef>
              <a:spcAft>
                <a:spcPts val="300"/>
              </a:spcAft>
              <a:buClr>
                <a:srgbClr val="92D050"/>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Create a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short project name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or acronym related to the main project idea and the corresponding priority axis;</a:t>
            </a:r>
          </a:p>
          <a:p>
            <a:pPr marL="0" lvl="1" indent="0" algn="just">
              <a:lnSpc>
                <a:spcPts val="2000"/>
              </a:lnSpc>
              <a:spcBef>
                <a:spcPts val="0"/>
              </a:spcBef>
              <a:spcAft>
                <a:spcPts val="300"/>
              </a:spcAft>
              <a:buClr>
                <a:srgbClr val="92D050"/>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Prepare a good and meaningful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summary of the project</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 Bulgarian, Turkish and English, that will be attractive to the general public. Tell your story - what the project aims to, what its activities are, how they will be achieved and what will change for people in the cross-border region.</a:t>
            </a:r>
          </a:p>
          <a:p>
            <a:pPr marL="285750" lvl="1" algn="just">
              <a:lnSpc>
                <a:spcPts val="2000"/>
              </a:lnSpc>
              <a:spcBef>
                <a:spcPts val="0"/>
              </a:spcBef>
              <a:spcAft>
                <a:spcPts val="300"/>
              </a:spcAft>
              <a:buClr>
                <a:srgbClr val="92D050"/>
              </a:buClr>
              <a:buFont typeface="Wingdings" panose="05000000000000000000" pitchFamily="2" charset="2"/>
              <a:buChar char="q"/>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indent="0" algn="just">
              <a:lnSpc>
                <a:spcPts val="2000"/>
              </a:lnSpc>
              <a:spcBef>
                <a:spcPts val="0"/>
              </a:spcBef>
              <a:spcAft>
                <a:spcPts val="300"/>
              </a:spcAft>
              <a:buClr>
                <a:srgbClr val="92D050"/>
              </a:buClr>
              <a:buNone/>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lvl="1" indent="-342900" algn="just">
              <a:lnSpc>
                <a:spcPts val="2000"/>
              </a:lnSpc>
              <a:spcBef>
                <a:spcPts val="0"/>
              </a:spcBef>
              <a:spcAft>
                <a:spcPts val="300"/>
              </a:spcAft>
              <a:buClr>
                <a:srgbClr val="92D050"/>
              </a:buClr>
              <a:buFont typeface="Wingdings" panose="05000000000000000000" pitchFamily="2" charset="2"/>
              <a:buChar char="q"/>
            </a:pPr>
            <a:endPar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lvl="1" indent="-342900" algn="just">
              <a:lnSpc>
                <a:spcPts val="2000"/>
              </a:lnSpc>
              <a:spcBef>
                <a:spcPts val="0"/>
              </a:spcBef>
              <a:spcAft>
                <a:spcPts val="300"/>
              </a:spcAft>
              <a:buClr>
                <a:srgbClr val="92D050"/>
              </a:buClr>
              <a:buFont typeface="Wingdings" panose="05000000000000000000" pitchFamily="2" charset="2"/>
              <a:buChar char="q"/>
            </a:pPr>
            <a:endPar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lvl="1" indent="-342900" algn="just">
              <a:lnSpc>
                <a:spcPts val="2000"/>
              </a:lnSpc>
              <a:spcBef>
                <a:spcPts val="0"/>
              </a:spcBef>
              <a:spcAft>
                <a:spcPts val="300"/>
              </a:spcAft>
              <a:buClr>
                <a:srgbClr val="92D050"/>
              </a:buClr>
              <a:buFont typeface="Wingdings" panose="05000000000000000000" pitchFamily="2" charset="2"/>
              <a:buChar char="q"/>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Bef>
                <a:spcPts val="0"/>
              </a:spcBef>
              <a:spcAft>
                <a:spcPts val="300"/>
              </a:spcAft>
              <a:buClr>
                <a:srgbClr val="92D050"/>
              </a:buClr>
              <a:buFont typeface="Wingdings" panose="05000000000000000000" pitchFamily="2" charset="2"/>
              <a:buChar char="q"/>
            </a:pPr>
            <a:endParaRPr lang="en-US"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Content Placeholder 4"/>
          <p:cNvSpPr txBox="1">
            <a:spLocks/>
          </p:cNvSpPr>
          <p:nvPr/>
        </p:nvSpPr>
        <p:spPr bwMode="auto">
          <a:xfrm>
            <a:off x="4860032" y="2564904"/>
            <a:ext cx="3888432" cy="38164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lnSpc>
                <a:spcPts val="2100"/>
              </a:lnSpc>
              <a:spcBef>
                <a:spcPts val="0"/>
              </a:spcBef>
              <a:spcAft>
                <a:spcPts val="300"/>
              </a:spcAft>
              <a:buClr>
                <a:srgbClr val="92D050"/>
              </a:buClr>
              <a:buNone/>
            </a:pP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TIPS</a:t>
            </a:r>
          </a:p>
          <a:p>
            <a:pPr marL="0" lvl="1" indent="0" algn="just">
              <a:lnSpc>
                <a:spcPts val="2100"/>
              </a:lnSpc>
              <a:spcBef>
                <a:spcPts val="0"/>
              </a:spcBef>
              <a:spcAft>
                <a:spcPts val="300"/>
              </a:spcAft>
              <a:buClr>
                <a:srgbClr val="843D8D"/>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Good</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examples</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of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summaries</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can be found on the Programme's website – “Funded Projects “ section;</a:t>
            </a:r>
          </a:p>
          <a:p>
            <a:pPr marL="0" lvl="1" indent="0" algn="just">
              <a:lnSpc>
                <a:spcPts val="2100"/>
              </a:lnSpc>
              <a:spcBef>
                <a:spcPts val="0"/>
              </a:spcBef>
              <a:spcAft>
                <a:spcPts val="300"/>
              </a:spcAft>
              <a:buClr>
                <a:srgbClr val="843D8D"/>
              </a:buClr>
              <a:buFont typeface="Arial" panose="020B0604020202020204" pitchFamily="34" charset="0"/>
              <a:buChar char="•"/>
            </a:pP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 minimum requirement for the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language of information and publicity materials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is English and the language of the partner. In order to reach a larger audience, it is advisable to prepare them in three languages;</a:t>
            </a:r>
          </a:p>
          <a:p>
            <a:pPr marL="0" lvl="1" indent="0" algn="just">
              <a:lnSpc>
                <a:spcPts val="2100"/>
              </a:lnSpc>
              <a:spcBef>
                <a:spcPts val="0"/>
              </a:spcBef>
              <a:spcAft>
                <a:spcPts val="300"/>
              </a:spcAft>
              <a:buClr>
                <a:srgbClr val="843D8D"/>
              </a:buClr>
              <a:buFont typeface="Arial" panose="020B0604020202020204" pitchFamily="34" charset="0"/>
              <a:buChar char="•"/>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If participating in a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third country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event (e.g. in a tourist fair in Europe), you may prepare materials in the local language.</a:t>
            </a:r>
          </a:p>
          <a:p>
            <a:pPr marL="0" lvl="1" indent="0" algn="just">
              <a:lnSpc>
                <a:spcPts val="2100"/>
              </a:lnSpc>
              <a:spcBef>
                <a:spcPts val="0"/>
              </a:spcBef>
              <a:spcAft>
                <a:spcPts val="300"/>
              </a:spcAft>
              <a:buClr>
                <a:srgbClr val="92D050"/>
              </a:buClr>
              <a:buNone/>
            </a:pPr>
            <a:endPar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285750" lvl="1" algn="just">
              <a:lnSpc>
                <a:spcPts val="2100"/>
              </a:lnSpc>
              <a:spcBef>
                <a:spcPts val="0"/>
              </a:spcBef>
              <a:spcAft>
                <a:spcPts val="300"/>
              </a:spcAft>
              <a:buClr>
                <a:srgbClr val="92D050"/>
              </a:buClr>
              <a:buFont typeface="Wingdings" panose="05000000000000000000" pitchFamily="2" charset="2"/>
              <a:buChar char="q"/>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indent="0" algn="just">
              <a:lnSpc>
                <a:spcPts val="2100"/>
              </a:lnSpc>
              <a:spcBef>
                <a:spcPts val="0"/>
              </a:spcBef>
              <a:spcAft>
                <a:spcPts val="300"/>
              </a:spcAft>
              <a:buClr>
                <a:srgbClr val="92D050"/>
              </a:buClr>
              <a:buNone/>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lvl="1" indent="-342900" algn="just">
              <a:lnSpc>
                <a:spcPts val="2100"/>
              </a:lnSpc>
              <a:spcBef>
                <a:spcPts val="0"/>
              </a:spcBef>
              <a:spcAft>
                <a:spcPts val="300"/>
              </a:spcAft>
              <a:buClr>
                <a:srgbClr val="92D050"/>
              </a:buClr>
              <a:buFont typeface="Wingdings" panose="05000000000000000000" pitchFamily="2" charset="2"/>
              <a:buChar char="q"/>
            </a:pPr>
            <a:endPar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lvl="1" indent="-342900" algn="just">
              <a:lnSpc>
                <a:spcPts val="2100"/>
              </a:lnSpc>
              <a:spcBef>
                <a:spcPts val="0"/>
              </a:spcBef>
              <a:spcAft>
                <a:spcPts val="300"/>
              </a:spcAft>
              <a:buClr>
                <a:srgbClr val="92D050"/>
              </a:buClr>
              <a:buFont typeface="Wingdings" panose="05000000000000000000" pitchFamily="2" charset="2"/>
              <a:buChar char="q"/>
            </a:pPr>
            <a:endPar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lvl="1" indent="-342900" algn="just">
              <a:lnSpc>
                <a:spcPts val="2100"/>
              </a:lnSpc>
              <a:spcBef>
                <a:spcPts val="0"/>
              </a:spcBef>
              <a:spcAft>
                <a:spcPts val="300"/>
              </a:spcAft>
              <a:buClr>
                <a:srgbClr val="92D050"/>
              </a:buClr>
              <a:buFont typeface="Wingdings" panose="05000000000000000000" pitchFamily="2" charset="2"/>
              <a:buChar char="q"/>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100"/>
              </a:lnSpc>
              <a:spcBef>
                <a:spcPts val="0"/>
              </a:spcBef>
              <a:spcAft>
                <a:spcPts val="300"/>
              </a:spcAft>
              <a:buClr>
                <a:srgbClr val="92D050"/>
              </a:buClr>
              <a:buFont typeface="Wingdings" panose="05000000000000000000" pitchFamily="2" charset="2"/>
              <a:buChar char="q"/>
            </a:pPr>
            <a:endParaRPr lang="en-US"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52703">
            <a:off x="-108520" y="1434897"/>
            <a:ext cx="2292575" cy="1151682"/>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perspectiveContrastingRightFacing"/>
            <a:lightRig rig="threePt" dir="t">
              <a:rot lat="0" lon="0" rev="1200000"/>
            </a:lightRig>
          </a:scene3d>
          <a:sp3d>
            <a:bevelT w="63500" h="25400" prst="hardEdge"/>
          </a:sp3d>
        </p:spPr>
      </p:pic>
      <p:sp>
        <p:nvSpPr>
          <p:cNvPr id="2" name="Rectangle 1"/>
          <p:cNvSpPr/>
          <p:nvPr/>
        </p:nvSpPr>
        <p:spPr>
          <a:xfrm>
            <a:off x="1835696" y="1364207"/>
            <a:ext cx="6912768" cy="840657"/>
          </a:xfrm>
          <a:prstGeom prst="rect">
            <a:avLst/>
          </a:prstGeom>
        </p:spPr>
        <p:txBody>
          <a:bodyPr>
            <a:noAutofit/>
          </a:bodyPr>
          <a:lstStyle/>
          <a:p>
            <a:pPr marL="0" lvl="1" indent="0" algn="ctr">
              <a:lnSpc>
                <a:spcPts val="2000"/>
              </a:lnSpc>
              <a:spcBef>
                <a:spcPts val="0"/>
              </a:spcBef>
              <a:spcAft>
                <a:spcPts val="300"/>
              </a:spcAft>
              <a:buClr>
                <a:srgbClr val="92D050"/>
              </a:buClr>
              <a:buNone/>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project should contribute to improving the cross-border region. </a:t>
            </a:r>
          </a:p>
          <a:p>
            <a:pPr marL="0" lvl="1" indent="0" algn="ctr">
              <a:lnSpc>
                <a:spcPts val="2000"/>
              </a:lnSpc>
              <a:spcBef>
                <a:spcPts val="0"/>
              </a:spcBef>
              <a:spcAft>
                <a:spcPts val="300"/>
              </a:spcAft>
              <a:buClr>
                <a:srgbClr val="92D050"/>
              </a:buClr>
              <a:buNone/>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make it visible to the people through dissemination of its results and achievements.</a:t>
            </a:r>
            <a:endParaRPr lang="en-GB" sz="14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95357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70" name="Csoportba foglalás 13"/>
          <p:cNvGrpSpPr>
            <a:grpSpLocks/>
          </p:cNvGrpSpPr>
          <p:nvPr/>
        </p:nvGrpSpPr>
        <p:grpSpPr bwMode="auto">
          <a:xfrm>
            <a:off x="0" y="1196752"/>
            <a:ext cx="8170863" cy="144462"/>
            <a:chOff x="0" y="908720"/>
            <a:chExt cx="8171384" cy="144016"/>
          </a:xfrm>
        </p:grpSpPr>
        <p:sp>
          <p:nvSpPr>
            <p:cNvPr id="3687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a:latin typeface="Calibri" pitchFamily="34" charset="0"/>
              </a:endParaRPr>
            </a:p>
          </p:txBody>
        </p:sp>
        <p:sp>
          <p:nvSpPr>
            <p:cNvPr id="3687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a:latin typeface="Calibri" pitchFamily="34" charset="0"/>
              </a:endParaRPr>
            </a:p>
          </p:txBody>
        </p:sp>
      </p:grpSp>
      <p:sp>
        <p:nvSpPr>
          <p:cNvPr id="13" name="Tartalom helye 12"/>
          <p:cNvSpPr>
            <a:spLocks/>
          </p:cNvSpPr>
          <p:nvPr/>
        </p:nvSpPr>
        <p:spPr bwMode="auto">
          <a:xfrm>
            <a:off x="457200" y="1600200"/>
            <a:ext cx="8229600" cy="4525963"/>
          </a:xfrm>
          <a:prstGeom prst="rect">
            <a:avLst/>
          </a:prstGeom>
          <a:noFill/>
          <a:ln w="9525">
            <a:noFill/>
            <a:miter lim="800000"/>
            <a:headEnd/>
            <a:tailEnd/>
          </a:ln>
        </p:spPr>
        <p:txBody>
          <a:bodyPr/>
          <a:lstStyle/>
          <a:p>
            <a:pPr fontAlgn="auto">
              <a:spcBef>
                <a:spcPct val="20000"/>
              </a:spcBef>
              <a:spcAft>
                <a:spcPts val="0"/>
              </a:spcAft>
              <a:defRPr/>
            </a:pPr>
            <a:endParaRPr lang="hu-HU" b="1" dirty="0" smtClean="0">
              <a:latin typeface="Verdana" pitchFamily="34" charset="0"/>
            </a:endParaRPr>
          </a:p>
          <a:p>
            <a:pPr fontAlgn="auto">
              <a:spcBef>
                <a:spcPct val="20000"/>
              </a:spcBef>
              <a:spcAft>
                <a:spcPts val="0"/>
              </a:spcAft>
              <a:defRPr/>
            </a:pPr>
            <a:endParaRPr lang="hu-HU" b="1" dirty="0">
              <a:latin typeface="Verdana" pitchFamily="34" charset="0"/>
            </a:endParaRPr>
          </a:p>
        </p:txBody>
      </p:sp>
      <p:sp>
        <p:nvSpPr>
          <p:cNvPr id="7" name="Cím 11"/>
          <p:cNvSpPr txBox="1">
            <a:spLocks/>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endParaRPr lang="en-US" sz="2400" b="1" cap="small" dirty="0" smtClean="0">
              <a:latin typeface="Verdana" pitchFamily="34" charset="0"/>
            </a:endParaRPr>
          </a:p>
        </p:txBody>
      </p:sp>
      <p:pic>
        <p:nvPicPr>
          <p:cNvPr id="9" name="Kép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TextBox 1"/>
          <p:cNvSpPr txBox="1"/>
          <p:nvPr/>
        </p:nvSpPr>
        <p:spPr>
          <a:xfrm>
            <a:off x="3419872" y="188640"/>
            <a:ext cx="5244562" cy="566309"/>
          </a:xfrm>
          <a:prstGeom prst="rect">
            <a:avLst/>
          </a:prstGeom>
          <a:noFill/>
        </p:spPr>
        <p:txBody>
          <a:bodyPr wrap="square" rtlCol="0">
            <a:spAutoFit/>
          </a:bodyPr>
          <a:lstStyle/>
          <a:p>
            <a:pPr lvl="0" algn="r" fontAlgn="auto">
              <a:spcBef>
                <a:spcPct val="20000"/>
              </a:spcBef>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CBC Programme Bulgaria–Turkey</a:t>
            </a:r>
          </a:p>
          <a:p>
            <a:pPr lvl="0" algn="r" fontAlgn="auto">
              <a:spcBef>
                <a:spcPct val="20000"/>
              </a:spcBef>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3" name="TextBox 2"/>
          <p:cNvSpPr txBox="1"/>
          <p:nvPr/>
        </p:nvSpPr>
        <p:spPr>
          <a:xfrm>
            <a:off x="457200" y="2709824"/>
            <a:ext cx="8291264" cy="646331"/>
          </a:xfrm>
          <a:prstGeom prst="rect">
            <a:avLst/>
          </a:prstGeom>
          <a:noFill/>
        </p:spPr>
        <p:txBody>
          <a:bodyPr wrap="square" rtlCol="0">
            <a:spAutoFit/>
          </a:bodyPr>
          <a:lstStyle/>
          <a:p>
            <a:pPr lvl="0" algn="r">
              <a:lnSpc>
                <a:spcPct val="90000"/>
              </a:lnSpc>
            </a:pPr>
            <a:r>
              <a:rPr lang="en-US" altLang="bg-BG" sz="40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Thank you for the attention</a:t>
            </a:r>
            <a:r>
              <a:rPr lang="bg-BG" altLang="bg-BG" sz="40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en-GB" altLang="bg-BG" sz="40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Round Diagonal Corner Rectangle 17"/>
          <p:cNvSpPr/>
          <p:nvPr/>
        </p:nvSpPr>
        <p:spPr>
          <a:xfrm>
            <a:off x="5714450" y="5836625"/>
            <a:ext cx="2949984" cy="724640"/>
          </a:xfrm>
          <a:prstGeom prst="round2DiagRect">
            <a:avLst/>
          </a:prstGeom>
          <a:solidFill>
            <a:sysClr val="window" lastClr="FFFFFF"/>
          </a:solidFill>
          <a:ln w="25400" cap="flat" cmpd="sng" algn="ctr">
            <a:solidFill>
              <a:srgbClr val="003399"/>
            </a:solidFill>
            <a:prstDash val="solid"/>
          </a:ln>
          <a:effectLst/>
        </p:spPr>
        <p:txBody>
          <a:bodyPr rtlCol="0" anchor="ctr">
            <a:sp3d extrusionH="57150">
              <a:bevelT w="38100" h="38100"/>
            </a:sp3d>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en-US" sz="1000" b="1" kern="0" dirty="0" smtClean="0">
                <a:ln>
                  <a:solidFill>
                    <a:schemeClr val="accent2">
                      <a:lumMod val="40000"/>
                      <a:lumOff val="60000"/>
                    </a:schemeClr>
                  </a:solidFill>
                </a:ln>
                <a:solidFill>
                  <a:srgbClr val="003399"/>
                </a:solidFill>
                <a:latin typeface="+mj-lt"/>
                <a:cs typeface="Arial" pitchFamily="34" charset="0"/>
              </a:rPr>
              <a:t>	</a:t>
            </a:r>
            <a:endParaRPr lang="en-US" sz="1000" b="1" kern="0" dirty="0">
              <a:ln>
                <a:solidFill>
                  <a:schemeClr val="accent2">
                    <a:lumMod val="40000"/>
                    <a:lumOff val="60000"/>
                  </a:schemeClr>
                </a:solidFill>
              </a:ln>
              <a:solidFill>
                <a:srgbClr val="003399"/>
              </a:solidFill>
              <a:latin typeface="+mj-lt"/>
              <a:cs typeface="Arial" pitchFamily="34" charset="0"/>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3132" y="5919447"/>
            <a:ext cx="819108" cy="557114"/>
          </a:xfrm>
          <a:prstGeom prst="rect">
            <a:avLst/>
          </a:prstGeom>
        </p:spPr>
      </p:pic>
      <p:sp>
        <p:nvSpPr>
          <p:cNvPr id="20" name="TextBox 3"/>
          <p:cNvSpPr txBox="1"/>
          <p:nvPr/>
        </p:nvSpPr>
        <p:spPr>
          <a:xfrm>
            <a:off x="6740203" y="5990255"/>
            <a:ext cx="2008261"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The Programme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is co-financed by </a:t>
            </a:r>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European Union</a:t>
            </a:r>
          </a:p>
        </p:txBody>
      </p:sp>
      <p:sp>
        <p:nvSpPr>
          <p:cNvPr id="14" name="Rectangle 13"/>
          <p:cNvSpPr/>
          <p:nvPr/>
        </p:nvSpPr>
        <p:spPr>
          <a:xfrm>
            <a:off x="4211960" y="4149081"/>
            <a:ext cx="4452474" cy="1152128"/>
          </a:xfrm>
          <a:prstGeom prst="rect">
            <a:avLst/>
          </a:prstGeom>
          <a:effectLst/>
        </p:spPr>
        <p:txBody>
          <a:bodyPr wrap="square">
            <a:noAutofit/>
          </a:bodyPr>
          <a:lstStyle/>
          <a:p>
            <a:pPr marL="361950" lvl="1" algn="r" defTabSz="666750">
              <a:lnSpc>
                <a:spcPts val="2200"/>
              </a:lnSpc>
              <a:spcAft>
                <a:spcPts val="600"/>
              </a:spcAft>
              <a:buClr>
                <a:srgbClr val="843D8D"/>
              </a:buClr>
            </a:pPr>
            <a:r>
              <a:rPr lang="en-GB" sz="16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Darina </a:t>
            </a:r>
            <a:r>
              <a:rPr lang="en-GB" sz="1600" i="1" dirty="0" err="1"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Tosheva</a:t>
            </a:r>
            <a:endParaRPr lang="en-GB" sz="16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a:p>
            <a:pPr marL="361950" lvl="1" algn="r" defTabSz="666750">
              <a:lnSpc>
                <a:spcPts val="2200"/>
              </a:lnSpc>
              <a:spcAft>
                <a:spcPts val="600"/>
              </a:spcAft>
              <a:buClr>
                <a:srgbClr val="843D8D"/>
              </a:buClr>
            </a:pPr>
            <a:r>
              <a:rPr lang="en-GB" sz="16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Monitoring and financial expert </a:t>
            </a:r>
          </a:p>
          <a:p>
            <a:pPr marL="361950" lvl="1" algn="r" defTabSz="666750">
              <a:lnSpc>
                <a:spcPts val="2200"/>
              </a:lnSpc>
              <a:spcAft>
                <a:spcPts val="600"/>
              </a:spcAft>
              <a:buClr>
                <a:srgbClr val="843D8D"/>
              </a:buClr>
            </a:pPr>
            <a:r>
              <a:rPr lang="en-GB" sz="1600" i="1" dirty="0"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Joint Secretariat </a:t>
            </a:r>
            <a:r>
              <a:rPr lang="en-GB" sz="1600" i="1" dirty="0" err="1" smtClean="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rPr>
              <a:t>Haskovo</a:t>
            </a:r>
            <a:endParaRPr lang="en-GB" sz="1600" dirty="0">
              <a:solidFill>
                <a:srgbClr val="003399"/>
              </a:solidFill>
              <a:effectLst>
                <a:outerShdw blurRad="50800" dist="50800" dir="5400000" algn="ctr" rotWithShape="0">
                  <a:schemeClr val="bg1"/>
                </a:outerShdw>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10046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Cím 11"/>
          <p:cNvSpPr>
            <a:spLocks noGrp="1"/>
          </p:cNvSpPr>
          <p:nvPr>
            <p:ph type="title"/>
          </p:nvPr>
        </p:nvSpPr>
        <p:spPr>
          <a:xfrm>
            <a:off x="1187624" y="600852"/>
            <a:ext cx="6639544" cy="667908"/>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Structuring the activities in the application form </a:t>
            </a:r>
            <a:br>
              <a:rPr lang="en-US" sz="2000" b="1" cap="all" dirty="0" smtClean="0">
                <a:solidFill>
                  <a:srgbClr val="003399"/>
                </a:solidFill>
                <a:latin typeface="Verdana" pitchFamily="34" charset="0"/>
              </a:rPr>
            </a:br>
            <a:endParaRPr lang="bg-BG" sz="2000" b="1" cap="all" dirty="0">
              <a:solidFill>
                <a:srgbClr val="003399"/>
              </a:solidFill>
              <a:latin typeface="Verdana" pitchFamily="34" charset="0"/>
            </a:endParaRPr>
          </a:p>
        </p:txBody>
      </p:sp>
      <p:sp>
        <p:nvSpPr>
          <p:cNvPr id="2" name="Rectangle 1"/>
          <p:cNvSpPr/>
          <p:nvPr/>
        </p:nvSpPr>
        <p:spPr>
          <a:xfrm>
            <a:off x="1763688" y="1340768"/>
            <a:ext cx="6524128" cy="1024752"/>
          </a:xfrm>
          <a:prstGeom prst="rect">
            <a:avLst/>
          </a:prstGeom>
        </p:spPr>
        <p:txBody>
          <a:bodyPr wrap="square">
            <a:noAutofit/>
          </a:bodyPr>
          <a:lstStyle/>
          <a:p>
            <a:pPr algn="just"/>
            <a:endParaRPr lang="en-US" dirty="0" smtClean="0">
              <a:solidFill>
                <a:srgbClr val="98C222"/>
              </a:solidFill>
              <a:latin typeface="Verdana" pitchFamily="34" charset="0"/>
              <a:ea typeface="Verdana" pitchFamily="34" charset="0"/>
              <a:cs typeface="Verdana" pitchFamily="34" charset="0"/>
            </a:endParaRPr>
          </a:p>
          <a:p>
            <a:pPr algn="just"/>
            <a:endParaRPr lang="bg-BG" dirty="0" smtClean="0">
              <a:solidFill>
                <a:srgbClr val="003399"/>
              </a:solidFill>
              <a:latin typeface="Verdana" pitchFamily="34" charset="0"/>
              <a:ea typeface="Verdana" pitchFamily="34" charset="0"/>
              <a:cs typeface="Verdana" pitchFamily="34" charset="0"/>
            </a:endParaRPr>
          </a:p>
          <a:p>
            <a:pPr algn="just"/>
            <a:endParaRPr lang="bg-BG" dirty="0">
              <a:solidFill>
                <a:srgbClr val="043882"/>
              </a:solidFill>
              <a:latin typeface="Verdana" pitchFamily="34" charset="0"/>
              <a:ea typeface="Verdana" pitchFamily="34" charset="0"/>
              <a:cs typeface="Verdana" pitchFamily="34" charset="0"/>
            </a:endParaRPr>
          </a:p>
        </p:txBody>
      </p:sp>
      <p:sp>
        <p:nvSpPr>
          <p:cNvPr id="5" name="Rectangle 4"/>
          <p:cNvSpPr/>
          <p:nvPr/>
        </p:nvSpPr>
        <p:spPr>
          <a:xfrm>
            <a:off x="251521" y="1268760"/>
            <a:ext cx="6912768" cy="584384"/>
          </a:xfrm>
          <a:prstGeom prst="rect">
            <a:avLst/>
          </a:prstGeom>
        </p:spPr>
        <p:txBody>
          <a:bodyPr wrap="square">
            <a:noAutofit/>
          </a:bodyPr>
          <a:lstStyle/>
          <a:p>
            <a:pPr algn="ctr">
              <a:lnSpc>
                <a:spcPts val="2200"/>
              </a:lnSpc>
              <a:spcAft>
                <a:spcPts val="300"/>
              </a:spcAft>
            </a:pPr>
            <a:r>
              <a:rPr lang="en-GB" sz="13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activities can be mono-component (single action to achieve a goal) or multi-component.</a:t>
            </a:r>
          </a:p>
        </p:txBody>
      </p:sp>
      <p:sp>
        <p:nvSpPr>
          <p:cNvPr id="6" name="Rectangle 5"/>
          <p:cNvSpPr/>
          <p:nvPr/>
        </p:nvSpPr>
        <p:spPr>
          <a:xfrm>
            <a:off x="251520" y="1916832"/>
            <a:ext cx="6784130" cy="4176464"/>
          </a:xfrm>
          <a:prstGeom prst="rect">
            <a:avLst/>
          </a:prstGeom>
        </p:spPr>
        <p:txBody>
          <a:bodyPr>
            <a:noAutofit/>
          </a:bodyPr>
          <a:lstStyle/>
          <a:p>
            <a:pPr marL="82550" indent="-82550" algn="just">
              <a:lnSpc>
                <a:spcPts val="1800"/>
              </a:lnSpc>
              <a:spcAft>
                <a:spcPts val="600"/>
              </a:spcAft>
              <a:buClr>
                <a:srgbClr val="843D8D"/>
              </a:buClr>
              <a:buFont typeface="Arial" panose="020B0604020202020204" pitchFamily="34" charset="0"/>
              <a:buChar char="•"/>
            </a:pPr>
            <a:r>
              <a:rPr lang="en-US"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activity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depends on the planned sequence of execution of the activities;</a:t>
            </a:r>
          </a:p>
          <a:p>
            <a:pPr marL="82550" indent="-82550" algn="just">
              <a:lnSpc>
                <a:spcPts val="1800"/>
              </a:lnSpc>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Use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same title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each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activity</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(including for sub-activities, if applicable) in all parts of the application form and budget;</a:t>
            </a:r>
          </a:p>
          <a:p>
            <a:pPr marL="82550" indent="-82550" algn="just">
              <a:lnSpc>
                <a:spcPts val="1800"/>
              </a:lnSpc>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location</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(NUTS3) directs whether the activities are in the eligible region and in which partner(s)’ budget are envisaged the necessary expenditures;</a:t>
            </a:r>
          </a:p>
          <a:p>
            <a:pPr marL="82550" indent="-82550" algn="just">
              <a:lnSpc>
                <a:spcPts val="1800"/>
              </a:lnSpc>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purpose of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description of the activities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is to inform about the specific actions that will be taken to achieve planned objectives. Describe participants, quantities, numbers, exact location (city/ village), duration (days/months), purpose, link with other activities, etc.;</a:t>
            </a:r>
          </a:p>
          <a:p>
            <a:pPr algn="just">
              <a:lnSpc>
                <a:spcPts val="1800"/>
              </a:lnSpc>
              <a:spcAft>
                <a:spcPts val="600"/>
              </a:spcAft>
              <a:buClr>
                <a:srgbClr val="843D8D"/>
              </a:buClr>
              <a:buFont typeface="Arial" panose="020B0604020202020204" pitchFamily="34" charset="0"/>
              <a:buChar char="•"/>
            </a:pP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 identify a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responsible partner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depends on the type of the activity and the distribution of responsibilities;</a:t>
            </a:r>
          </a:p>
          <a:p>
            <a:pPr algn="just">
              <a:lnSpc>
                <a:spcPts val="1800"/>
              </a:lnSpc>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methods and resources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direct to the necessary (in)tangible means of implementation of the activity (experts, supplies, services, materials, etc.);</a:t>
            </a:r>
          </a:p>
          <a:p>
            <a:pPr algn="just">
              <a:lnSpc>
                <a:spcPts val="1800"/>
              </a:lnSpc>
              <a:spcAft>
                <a:spcPts val="6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outputs</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give an idea of exactly what will be achieved after the implementation of the activity.</a:t>
            </a:r>
          </a:p>
          <a:p>
            <a:pPr algn="just">
              <a:lnSpc>
                <a:spcPts val="1800"/>
              </a:lnSpc>
              <a:spcAft>
                <a:spcPts val="600"/>
              </a:spcAft>
              <a:buFont typeface="Arial" panose="020B0604020202020204" pitchFamily="34" charset="0"/>
              <a:buChar char="•"/>
            </a:pPr>
            <a:endParaRPr lang="ru-RU" sz="13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1800"/>
              </a:lnSpc>
              <a:spcAft>
                <a:spcPts val="600"/>
              </a:spcAft>
              <a:buFont typeface="Arial" panose="020B0604020202020204" pitchFamily="34" charset="0"/>
              <a:buChar char="•"/>
            </a:pPr>
            <a:endParaRPr lang="ru-RU" sz="13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Flowchart: Alternate Process 19"/>
          <p:cNvSpPr/>
          <p:nvPr/>
        </p:nvSpPr>
        <p:spPr>
          <a:xfrm>
            <a:off x="251521" y="6264696"/>
            <a:ext cx="8496944" cy="593304"/>
          </a:xfrm>
          <a:prstGeom prst="flowChartAlternateProcess">
            <a:avLst/>
          </a:prstGeom>
          <a:solidFill>
            <a:srgbClr val="843D8D">
              <a:alpha val="40000"/>
            </a:srgbClr>
          </a:solidFill>
          <a:ln>
            <a:noFill/>
          </a:ln>
          <a:effectLst>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a:lnSpc>
                <a:spcPts val="1900"/>
              </a:lnSpc>
              <a:spcAft>
                <a:spcPts val="300"/>
              </a:spcAft>
              <a:buClr>
                <a:srgbClr val="843D8D"/>
              </a:buClr>
            </a:pP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 management, subcontracting, accounting,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etc. should not be planned as separate activities. They are an integral part of the core activities.</a:t>
            </a:r>
          </a:p>
        </p:txBody>
      </p:sp>
      <p:pic>
        <p:nvPicPr>
          <p:cNvPr id="1026" name="Picture 2" descr="C:\Users\ToshevaD\Desktop\Untitle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1485230"/>
            <a:ext cx="2575967" cy="4032002"/>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perspectiveContrastingLeftFacing"/>
            <a:lightRig rig="threePt" dir="t">
              <a:rot lat="0" lon="0" rev="1200000"/>
            </a:lightRig>
          </a:scene3d>
          <a:sp3d>
            <a:bevelT w="63500" h="25400" prst="hardEdg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313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Cím 11"/>
          <p:cNvSpPr>
            <a:spLocks noGrp="1"/>
          </p:cNvSpPr>
          <p:nvPr>
            <p:ph type="title"/>
          </p:nvPr>
        </p:nvSpPr>
        <p:spPr>
          <a:xfrm>
            <a:off x="1403648" y="476672"/>
            <a:ext cx="6423520" cy="667908"/>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Filling-in the duration and action plan </a:t>
            </a:r>
            <a:endParaRPr lang="bg-BG" sz="2000" b="1" cap="all" dirty="0">
              <a:solidFill>
                <a:srgbClr val="003399"/>
              </a:solidFill>
              <a:latin typeface="Verdana" pitchFamily="34" charset="0"/>
            </a:endParaRPr>
          </a:p>
        </p:txBody>
      </p:sp>
      <p:sp>
        <p:nvSpPr>
          <p:cNvPr id="2" name="Rectangle 1"/>
          <p:cNvSpPr/>
          <p:nvPr/>
        </p:nvSpPr>
        <p:spPr>
          <a:xfrm>
            <a:off x="1763688" y="1340768"/>
            <a:ext cx="6524128" cy="1024752"/>
          </a:xfrm>
          <a:prstGeom prst="rect">
            <a:avLst/>
          </a:prstGeom>
        </p:spPr>
        <p:txBody>
          <a:bodyPr wrap="square">
            <a:noAutofit/>
          </a:bodyPr>
          <a:lstStyle/>
          <a:p>
            <a:pPr algn="just"/>
            <a:endParaRPr lang="en-US" dirty="0" smtClean="0">
              <a:solidFill>
                <a:srgbClr val="98C222"/>
              </a:solidFill>
              <a:latin typeface="Verdana" pitchFamily="34" charset="0"/>
              <a:ea typeface="Verdana" pitchFamily="34" charset="0"/>
              <a:cs typeface="Verdana" pitchFamily="34" charset="0"/>
            </a:endParaRPr>
          </a:p>
          <a:p>
            <a:pPr algn="just"/>
            <a:endParaRPr lang="bg-BG" dirty="0" smtClean="0">
              <a:solidFill>
                <a:srgbClr val="003399"/>
              </a:solidFill>
              <a:latin typeface="Verdana" pitchFamily="34" charset="0"/>
              <a:ea typeface="Verdana" pitchFamily="34" charset="0"/>
              <a:cs typeface="Verdana" pitchFamily="34" charset="0"/>
            </a:endParaRPr>
          </a:p>
          <a:p>
            <a:pPr algn="just"/>
            <a:endParaRPr lang="bg-BG" dirty="0">
              <a:solidFill>
                <a:srgbClr val="043882"/>
              </a:solidFill>
              <a:latin typeface="Verdana" pitchFamily="34" charset="0"/>
              <a:ea typeface="Verdana" pitchFamily="34" charset="0"/>
              <a:cs typeface="Verdana" pitchFamily="34" charset="0"/>
            </a:endParaRPr>
          </a:p>
        </p:txBody>
      </p:sp>
      <p:sp>
        <p:nvSpPr>
          <p:cNvPr id="5" name="Rectangle 4"/>
          <p:cNvSpPr/>
          <p:nvPr/>
        </p:nvSpPr>
        <p:spPr>
          <a:xfrm>
            <a:off x="380157" y="1340768"/>
            <a:ext cx="8368307" cy="512376"/>
          </a:xfrm>
          <a:prstGeom prst="rect">
            <a:avLst/>
          </a:prstGeom>
        </p:spPr>
        <p:txBody>
          <a:bodyPr wrap="square">
            <a:noAutofit/>
          </a:bodyPr>
          <a:lstStyle/>
          <a:p>
            <a:pPr algn="ctr">
              <a:lnSpc>
                <a:spcPts val="2000"/>
              </a:lnSpc>
              <a:spcAft>
                <a:spcPts val="300"/>
              </a:spcAft>
            </a:pPr>
            <a:r>
              <a:rPr lang="en-GB" sz="13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time table in section 2.6 of the application form (AF) summarizes the timing of implementation of the planned activities.</a:t>
            </a:r>
            <a:endParaRPr lang="en-GB" sz="13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4716017" y="1916832"/>
            <a:ext cx="4032448" cy="4176464"/>
          </a:xfrm>
          <a:prstGeom prst="rect">
            <a:avLst/>
          </a:prstGeom>
        </p:spPr>
        <p:txBody>
          <a:bodyPr>
            <a:noAutofit/>
          </a:bodyPr>
          <a:lstStyle/>
          <a:p>
            <a:pPr algn="ctr">
              <a:lnSpc>
                <a:spcPts val="2000"/>
              </a:lnSpc>
              <a:spcBef>
                <a:spcPts val="0"/>
              </a:spcBef>
              <a:spcAft>
                <a:spcPts val="400"/>
              </a:spcAft>
              <a:buClr>
                <a:srgbClr val="98C222"/>
              </a:buClr>
            </a:pPr>
            <a:r>
              <a:rPr lang="en-GB" sz="13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tips</a:t>
            </a:r>
            <a:endPar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Bef>
                <a:spcPts val="0"/>
              </a:spcBef>
              <a:spcAft>
                <a:spcPts val="4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Ensure that the time schedule is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realistic</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feasible</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000"/>
              </a:lnSpc>
              <a:spcBef>
                <a:spcPts val="0"/>
              </a:spcBef>
              <a:spcAft>
                <a:spcPts val="4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Plan a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time reserve </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activities requiring sub-contracting or a longer preparation period or events scheduled at the beginning and end of the project;</a:t>
            </a:r>
          </a:p>
          <a:p>
            <a:pPr algn="just">
              <a:lnSpc>
                <a:spcPts val="2000"/>
              </a:lnSpc>
              <a:spcBef>
                <a:spcPts val="0"/>
              </a:spcBef>
              <a:spcAft>
                <a:spcPts val="4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 case of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construction and repair work</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leave a reserve of 1-2 quarters due to the seasonality of the work;</a:t>
            </a:r>
          </a:p>
          <a:p>
            <a:pPr algn="just">
              <a:lnSpc>
                <a:spcPts val="2000"/>
              </a:lnSpc>
              <a:spcBef>
                <a:spcPts val="0"/>
              </a:spcBef>
              <a:spcAft>
                <a:spcPts val="400"/>
              </a:spcAft>
              <a:buClr>
                <a:srgbClr val="98C222"/>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Planning of too many activities in one period is directly related to spending significant funds by the beneficiaries;</a:t>
            </a:r>
          </a:p>
          <a:p>
            <a:pPr algn="just">
              <a:lnSpc>
                <a:spcPts val="2000"/>
              </a:lnSpc>
              <a:spcBef>
                <a:spcPts val="0"/>
              </a:spcBef>
              <a:spcAft>
                <a:spcPts val="400"/>
              </a:spcAft>
              <a:buClr>
                <a:srgbClr val="98C222"/>
              </a:buClr>
              <a:buFont typeface="Arial" panose="020B0604020202020204" pitchFamily="34" charset="0"/>
              <a:buChar char="•"/>
            </a:pPr>
            <a:endPar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Bef>
                <a:spcPts val="0"/>
              </a:spcBef>
              <a:spcAft>
                <a:spcPts val="400"/>
              </a:spcAft>
              <a:buClr>
                <a:srgbClr val="98C222"/>
              </a:buClr>
              <a:buFont typeface="Arial" panose="020B0604020202020204" pitchFamily="34" charset="0"/>
              <a:buChar char="•"/>
            </a:pPr>
            <a:endParaRPr lang="ru-RU" sz="13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Bef>
                <a:spcPts val="0"/>
              </a:spcBef>
              <a:spcAft>
                <a:spcPts val="400"/>
              </a:spcAft>
              <a:buClr>
                <a:srgbClr val="98C222"/>
              </a:buClr>
              <a:buFont typeface="Arial" panose="020B0604020202020204" pitchFamily="34" charset="0"/>
              <a:buChar char="•"/>
            </a:pPr>
            <a:endParaRPr lang="ru-RU" sz="13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380157" y="1916832"/>
            <a:ext cx="4047827" cy="4032448"/>
          </a:xfrm>
          <a:prstGeom prst="rect">
            <a:avLst/>
          </a:prstGeom>
        </p:spPr>
        <p:txBody>
          <a:bodyPr>
            <a:noAutofit/>
          </a:bodyPr>
          <a:lstStyle/>
          <a:p>
            <a:pPr algn="ctr">
              <a:lnSpc>
                <a:spcPts val="2000"/>
              </a:lnSpc>
              <a:spcAft>
                <a:spcPts val="400"/>
              </a:spcAft>
              <a:buClr>
                <a:srgbClr val="843D8D"/>
              </a:buClr>
            </a:pPr>
            <a:r>
              <a:rPr lang="en-GB" sz="13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steps</a:t>
            </a:r>
            <a:endPar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lvl="2" algn="just">
              <a:lnSpc>
                <a:spcPts val="2000"/>
              </a:lnSpc>
              <a:spcAft>
                <a:spcPts val="4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described activities in section 2.3 of the AF and their sequence are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automatically transferred</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to the table;</a:t>
            </a:r>
          </a:p>
          <a:p>
            <a:pPr lvl="2" algn="just">
              <a:lnSpc>
                <a:spcPts val="2000"/>
              </a:lnSpc>
              <a:spcAft>
                <a:spcPts val="4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Plan enough time for each activity and fill-in its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duration in quarters</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 the time table;</a:t>
            </a:r>
          </a:p>
          <a:p>
            <a:pPr marL="0" lvl="2" algn="just">
              <a:lnSpc>
                <a:spcPts val="2000"/>
              </a:lnSpc>
              <a:spcAft>
                <a:spcPts val="400"/>
              </a:spcAft>
              <a:buClr>
                <a:srgbClr val="843D8D"/>
              </a:buClr>
              <a:buFont typeface="Arial" panose="020B0604020202020204" pitchFamily="34" charset="0"/>
              <a:buChar char="•"/>
            </a:pP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Keep in mind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sequence</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the </a:t>
            </a:r>
            <a:r>
              <a:rPr lang="en-GB" sz="13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connection</a:t>
            </a:r>
            <a:r>
              <a:rPr lang="en-GB" sz="13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between the different activities. For example, “soft” activities related to the investment part should be planned after the completion of the works or the delivery of the supplies;</a:t>
            </a:r>
          </a:p>
          <a:p>
            <a:pPr algn="just">
              <a:lnSpc>
                <a:spcPts val="2000"/>
              </a:lnSpc>
              <a:spcAft>
                <a:spcPts val="400"/>
              </a:spcAft>
              <a:buClr>
                <a:srgbClr val="843D8D"/>
              </a:buClr>
            </a:pPr>
            <a:endParaRPr lang="ru-RU" sz="13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Aft>
                <a:spcPts val="400"/>
              </a:spcAft>
              <a:buFont typeface="Arial" panose="020B0604020202020204" pitchFamily="34" charset="0"/>
              <a:buChar char="•"/>
            </a:pPr>
            <a:endParaRPr lang="ru-RU" sz="13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descr="C:\Users\ToshevaD\Desktop\Untitled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443605">
            <a:off x="-129096" y="1736388"/>
            <a:ext cx="1604752" cy="1760395"/>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perspectiveContrastingLeftFacing"/>
            <a:lightRig rig="threePt" dir="t"/>
          </a:scene3d>
          <a:extLst>
            <a:ext uri="{909E8E84-426E-40DD-AFC4-6F175D3DCCD1}">
              <a14:hiddenFill xmlns:a14="http://schemas.microsoft.com/office/drawing/2010/main">
                <a:solidFill>
                  <a:srgbClr val="FFFFFF"/>
                </a:solidFill>
              </a14:hiddenFill>
            </a:ext>
          </a:extLst>
        </p:spPr>
      </p:pic>
      <p:sp>
        <p:nvSpPr>
          <p:cNvPr id="7" name="Rectangle 6"/>
          <p:cNvSpPr/>
          <p:nvPr/>
        </p:nvSpPr>
        <p:spPr>
          <a:xfrm>
            <a:off x="380158" y="7173416"/>
            <a:ext cx="8368306" cy="630942"/>
          </a:xfrm>
          <a:prstGeom prst="rect">
            <a:avLst/>
          </a:prstGeom>
        </p:spPr>
        <p:txBody>
          <a:bodyPr>
            <a:noAutofit/>
          </a:bodyPr>
          <a:lstStyle/>
          <a:p>
            <a:pPr lvl="0" algn="just">
              <a:lnSpc>
                <a:spcPts val="2100"/>
              </a:lnSpc>
              <a:spcAft>
                <a:spcPts val="300"/>
              </a:spcAft>
            </a:pPr>
            <a:endParaRPr 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Flowchart: Alternate Process 19"/>
          <p:cNvSpPr/>
          <p:nvPr/>
        </p:nvSpPr>
        <p:spPr>
          <a:xfrm>
            <a:off x="380157" y="5877272"/>
            <a:ext cx="8368308" cy="908720"/>
          </a:xfrm>
          <a:prstGeom prst="flowChartAlternateProcess">
            <a:avLst/>
          </a:prstGeom>
          <a:solidFill>
            <a:srgbClr val="98C222">
              <a:alpha val="50196"/>
            </a:srgbClr>
          </a:solidFill>
          <a:ln>
            <a:noFill/>
          </a:ln>
          <a:effectLst>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a:lnSpc>
                <a:spcPts val="1900"/>
              </a:lnSpc>
              <a:spcBef>
                <a:spcPts val="0"/>
              </a:spcBef>
              <a:spcAft>
                <a:spcPts val="300"/>
              </a:spcAft>
            </a:pPr>
            <a:endParaRPr lang="bg-BG" sz="1300" b="1" strike="sngStrike" cap="all"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Verdana" pitchFamily="34" charset="0"/>
              <a:ea typeface="Verdana" pitchFamily="34" charset="0"/>
              <a:cs typeface="Verdana" pitchFamily="34" charset="0"/>
            </a:endParaRPr>
          </a:p>
          <a:p>
            <a:pPr lvl="0" algn="ctr">
              <a:lnSpc>
                <a:spcPts val="1900"/>
              </a:lnSpc>
              <a:spcBef>
                <a:spcPts val="0"/>
              </a:spcBef>
              <a:spcAft>
                <a:spcPts val="300"/>
              </a:spcAft>
              <a:buClr>
                <a:srgbClr val="98C222"/>
              </a:buClr>
            </a:pPr>
            <a:endParaRPr lang="bg-BG" sz="1300" dirty="0" smtClean="0">
              <a:solidFill>
                <a:srgbClr val="003399"/>
              </a:solidFill>
              <a:latin typeface="Verdana" pitchFamily="34" charset="0"/>
              <a:ea typeface="Verdana" pitchFamily="34" charset="0"/>
              <a:cs typeface="Verdana" pitchFamily="34" charset="0"/>
            </a:endParaRPr>
          </a:p>
          <a:p>
            <a:pPr algn="ctr">
              <a:lnSpc>
                <a:spcPts val="1900"/>
              </a:lnSpc>
              <a:spcBef>
                <a:spcPts val="0"/>
              </a:spcBef>
              <a:spcAft>
                <a:spcPts val="300"/>
              </a:spcAft>
              <a:buClr>
                <a:srgbClr val="98C222"/>
              </a:buClr>
            </a:pPr>
            <a:r>
              <a:rPr lang="en-GB" sz="1300" dirty="0" smtClean="0">
                <a:solidFill>
                  <a:srgbClr val="003399"/>
                </a:solidFill>
                <a:latin typeface="Verdana" pitchFamily="34" charset="0"/>
                <a:ea typeface="Verdana" pitchFamily="34" charset="0"/>
                <a:cs typeface="Verdana" pitchFamily="34" charset="0"/>
              </a:rPr>
              <a:t>Changing the duration and action plan is the most common type of contract modification. </a:t>
            </a:r>
          </a:p>
          <a:p>
            <a:pPr algn="ctr">
              <a:lnSpc>
                <a:spcPts val="1900"/>
              </a:lnSpc>
              <a:spcBef>
                <a:spcPts val="0"/>
              </a:spcBef>
              <a:spcAft>
                <a:spcPts val="300"/>
              </a:spcAft>
              <a:buClr>
                <a:srgbClr val="98C222"/>
              </a:buClr>
            </a:pPr>
            <a:r>
              <a:rPr lang="en-GB" sz="1300" dirty="0" smtClean="0">
                <a:solidFill>
                  <a:srgbClr val="003399"/>
                </a:solidFill>
                <a:latin typeface="Verdana" pitchFamily="34" charset="0"/>
                <a:ea typeface="Verdana" pitchFamily="34" charset="0"/>
                <a:cs typeface="Verdana" pitchFamily="34" charset="0"/>
              </a:rPr>
              <a:t>Ensure that the planned time for implementing the activities in section 2.3 meets the periods in section 2.6.</a:t>
            </a:r>
          </a:p>
          <a:p>
            <a:pPr lvl="0" algn="ctr">
              <a:lnSpc>
                <a:spcPts val="1900"/>
              </a:lnSpc>
              <a:spcBef>
                <a:spcPts val="0"/>
              </a:spcBef>
              <a:spcAft>
                <a:spcPts val="300"/>
              </a:spcAft>
              <a:buClr>
                <a:srgbClr val="98C222"/>
              </a:buClr>
            </a:pPr>
            <a:r>
              <a:rPr lang="bg-BG" sz="1300" dirty="0" smtClean="0">
                <a:solidFill>
                  <a:srgbClr val="003399"/>
                </a:solidFill>
                <a:latin typeface="Verdana" pitchFamily="34" charset="0"/>
                <a:ea typeface="Verdana" pitchFamily="34" charset="0"/>
                <a:cs typeface="Verdana" pitchFamily="34" charset="0"/>
              </a:rPr>
              <a:t>. </a:t>
            </a:r>
          </a:p>
          <a:p>
            <a:pPr lvl="0" algn="just">
              <a:lnSpc>
                <a:spcPts val="1900"/>
              </a:lnSpc>
              <a:spcBef>
                <a:spcPts val="0"/>
              </a:spcBef>
              <a:spcAft>
                <a:spcPts val="300"/>
              </a:spcAft>
            </a:pPr>
            <a:endParaRPr lang="en-US" sz="1300" dirty="0" smtClean="0">
              <a:solidFill>
                <a:srgbClr val="003399"/>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803347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24521"/>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4098" name="Picture 2" descr="Image result for workshop clipart">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1972" y="3645024"/>
            <a:ext cx="1250665" cy="1080120"/>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TopLeft"/>
            <a:lightRig rig="threePt" dir="t"/>
          </a:scene3d>
          <a:sp3d>
            <a:bevelT w="114300" prst="hardEdge"/>
          </a:sp3d>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1835696" y="438645"/>
            <a:ext cx="5991472" cy="721992"/>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description of soft activities - examples</a:t>
            </a:r>
          </a:p>
        </p:txBody>
      </p:sp>
      <p:sp>
        <p:nvSpPr>
          <p:cNvPr id="14" name="Rectangle 2"/>
          <p:cNvSpPr>
            <a:spLocks noChangeArrowheads="1"/>
          </p:cNvSpPr>
          <p:nvPr/>
        </p:nvSpPr>
        <p:spPr bwMode="auto">
          <a:xfrm>
            <a:off x="323528" y="1440160"/>
            <a:ext cx="3717132" cy="5517232"/>
          </a:xfrm>
          <a:prstGeom prst="rect">
            <a:avLst/>
          </a:prstGeom>
          <a:noFill/>
          <a:ln w="9525">
            <a:noFill/>
            <a:miter lim="800000"/>
            <a:headEnd/>
            <a:tailEnd/>
          </a:ln>
        </p:spPr>
        <p:txBody>
          <a:bodyPr anchor="ctr"/>
          <a:lstStyle/>
          <a:p>
            <a:pPr marL="285750" indent="-285750" algn="just" eaLnBrk="0" hangingPunct="0">
              <a:lnSpc>
                <a:spcPts val="2100"/>
              </a:lnSpc>
              <a:spcBef>
                <a:spcPts val="0"/>
              </a:spcBef>
              <a:spcAft>
                <a:spcPts val="300"/>
              </a:spcAft>
              <a:buClr>
                <a:srgbClr val="9BBB59"/>
              </a:buClr>
              <a:buSzPct val="95000"/>
              <a:buFont typeface="Arial" panose="020B0604020202020204" pitchFamily="34" charset="0"/>
              <a:buChar char="•"/>
            </a:pPr>
            <a:endParaRPr lang="en-GB"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ctr" eaLnBrk="0" hangingPunct="0">
              <a:lnSpc>
                <a:spcPts val="2100"/>
              </a:lnSpc>
              <a:spcBef>
                <a:spcPts val="0"/>
              </a:spcBef>
              <a:spcAft>
                <a:spcPts val="600"/>
              </a:spcAft>
              <a:buClr>
                <a:srgbClr val="9BBB59"/>
              </a:buClr>
              <a:buSzPct val="95000"/>
            </a:pPr>
            <a:r>
              <a:rPr lang="en-GB"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Organization of events </a:t>
            </a:r>
            <a:r>
              <a:rPr lang="en-GB" sz="15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(seminar/ training/ press-conference, etc.):</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Title of the event;</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Purpose of the event and link with other project activities;</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Duration and location;</a:t>
            </a:r>
          </a:p>
          <a:p>
            <a:pPr marL="177800" indent="-177800"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Estimated number, background and nationality of participants;</a:t>
            </a:r>
          </a:p>
          <a:p>
            <a:pPr marL="177800" indent="-177800"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Necessary equipment, logistics, materials, etc.;</a:t>
            </a:r>
          </a:p>
          <a:p>
            <a:pPr marL="177800" indent="-177800"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Provision for catering and/ or accommodation to the participants;</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Involvement of external experts – (lecturers, trainers, interpreters, consultants etc.);</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Materials and consumables;</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Responsible partner for the overall organization.</a:t>
            </a:r>
            <a:endPar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285750" indent="-285750" algn="just" eaLnBrk="0" hangingPunct="0">
              <a:lnSpc>
                <a:spcPts val="2100"/>
              </a:lnSpc>
              <a:spcBef>
                <a:spcPts val="0"/>
              </a:spcBef>
              <a:spcAft>
                <a:spcPts val="300"/>
              </a:spcAft>
              <a:buClr>
                <a:srgbClr val="9BBB59"/>
              </a:buClr>
              <a:buSzPct val="95000"/>
              <a:buFont typeface="Arial" panose="020B0604020202020204" pitchFamily="34" charset="0"/>
              <a:buChar char="•"/>
            </a:pPr>
            <a:endPar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285750" indent="-285750" algn="just" eaLnBrk="0" hangingPunct="0">
              <a:lnSpc>
                <a:spcPts val="2100"/>
              </a:lnSpc>
              <a:spcBef>
                <a:spcPts val="0"/>
              </a:spcBef>
              <a:spcAft>
                <a:spcPts val="300"/>
              </a:spcAft>
              <a:buClr>
                <a:srgbClr val="9BBB59"/>
              </a:buClr>
              <a:buSzPct val="95000"/>
              <a:buFont typeface="Arial" panose="020B0604020202020204" pitchFamily="34" charset="0"/>
              <a:buChar char="•"/>
            </a:pPr>
            <a:endParaRPr lang="en-GB"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2"/>
          <p:cNvSpPr>
            <a:spLocks noChangeArrowheads="1"/>
          </p:cNvSpPr>
          <p:nvPr/>
        </p:nvSpPr>
        <p:spPr bwMode="auto">
          <a:xfrm>
            <a:off x="4644009" y="1196752"/>
            <a:ext cx="4104456" cy="4032448"/>
          </a:xfrm>
          <a:prstGeom prst="rect">
            <a:avLst/>
          </a:prstGeom>
          <a:noFill/>
          <a:ln w="9525">
            <a:noFill/>
            <a:miter lim="800000"/>
            <a:headEnd/>
            <a:tailEnd/>
          </a:ln>
        </p:spPr>
        <p:txBody>
          <a:bodyPr anchor="ctr"/>
          <a:lstStyle/>
          <a:p>
            <a:pPr algn="ctr" eaLnBrk="0" hangingPunct="0">
              <a:lnSpc>
                <a:spcPts val="2100"/>
              </a:lnSpc>
              <a:spcBef>
                <a:spcPts val="0"/>
              </a:spcBef>
              <a:spcAft>
                <a:spcPts val="600"/>
              </a:spcAft>
              <a:buClr>
                <a:srgbClr val="9BBB59"/>
              </a:buClr>
              <a:buSzPct val="95000"/>
            </a:pPr>
            <a:r>
              <a:rPr lang="en-GB"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Elaboration of intellectual products </a:t>
            </a:r>
            <a:r>
              <a:rPr lang="en-GB" sz="15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(analyses/ researches, strategies, etc.)</a:t>
            </a:r>
            <a:r>
              <a:rPr lang="en-GB"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Title; </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Purpose of the event and link with other project activities;</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Requirements for the content and justification;</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Necessary resources (for example, number and type of experts involved and duration of their involvement);</a:t>
            </a:r>
          </a:p>
          <a:p>
            <a:pPr marL="17780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Description of the expected product (hard copy, electronic version, number of pages, etc.), languages;</a:t>
            </a:r>
            <a:endParaRPr lang="en-GB" sz="14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4102" name="Picture 6" descr="Image result for research">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8344" y="5486607"/>
            <a:ext cx="1447564" cy="1110745"/>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sp3d>
            <a:bevelT w="114300" prst="hardEdge"/>
          </a:sp3d>
          <a:extLst>
            <a:ext uri="{909E8E84-426E-40DD-AFC4-6F175D3DCCD1}">
              <a14:hiddenFill xmlns:a14="http://schemas.microsoft.com/office/drawing/2010/main">
                <a:solidFill>
                  <a:srgbClr val="FFFFFF"/>
                </a:solidFill>
              </a14:hiddenFill>
            </a:ext>
          </a:extLst>
        </p:spPr>
      </p:pic>
      <p:sp>
        <p:nvSpPr>
          <p:cNvPr id="4" name="Rectangle 3"/>
          <p:cNvSpPr/>
          <p:nvPr/>
        </p:nvSpPr>
        <p:spPr>
          <a:xfrm>
            <a:off x="4644008" y="5229200"/>
            <a:ext cx="2952328" cy="1360176"/>
          </a:xfrm>
          <a:prstGeom prst="rect">
            <a:avLst/>
          </a:prstGeom>
        </p:spPr>
        <p:txBody>
          <a:bodyPr wrap="square">
            <a:noAutofit/>
          </a:bodyPr>
          <a:lstStyle/>
          <a:p>
            <a:pPr marL="177800" lvl="0" indent="-177800" algn="just" eaLnBrk="0" hangingPunct="0">
              <a:lnSpc>
                <a:spcPts val="2100"/>
              </a:lnSpc>
              <a:spcBef>
                <a:spcPts val="0"/>
              </a:spcBef>
              <a:spcAft>
                <a:spcPts val="300"/>
              </a:spcAft>
              <a:buClr>
                <a:srgbClr val="9BBB59"/>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Reference to a technical specification with price breakdown of all components.</a:t>
            </a:r>
            <a:endParaRPr lang="en-GB" sz="14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55643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1835696" y="404664"/>
            <a:ext cx="5991472" cy="667907"/>
          </a:xfrm>
        </p:spPr>
        <p:txBody>
          <a:bodyPr rtlCol="0">
            <a:noAutofit/>
          </a:bodyPr>
          <a:lstStyle/>
          <a:p>
            <a:pPr eaLnBrk="1" fontAlgn="auto" hangingPunct="1">
              <a:spcAft>
                <a:spcPts val="0"/>
              </a:spcAft>
              <a:defRPr/>
            </a:pPr>
            <a:r>
              <a:rPr lang="en-US" sz="2000" b="1" cap="all" dirty="0" smtClean="0">
                <a:solidFill>
                  <a:srgbClr val="003399"/>
                </a:solidFill>
                <a:latin typeface="Verdana" pitchFamily="34" charset="0"/>
              </a:rPr>
              <a:t>description of investment activities - examples</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251521" y="1412776"/>
            <a:ext cx="4608511" cy="5328592"/>
          </a:xfrm>
          <a:prstGeom prst="rect">
            <a:avLst/>
          </a:prstGeom>
          <a:noFill/>
          <a:ln w="9525">
            <a:noFill/>
            <a:miter lim="800000"/>
            <a:headEnd/>
            <a:tailEnd/>
          </a:ln>
        </p:spPr>
        <p:txBody>
          <a:bodyPr anchor="ctr"/>
          <a:lstStyle/>
          <a:p>
            <a:pPr algn="ctr" eaLnBrk="0" hangingPunct="0">
              <a:lnSpc>
                <a:spcPts val="2000"/>
              </a:lnSpc>
              <a:spcBef>
                <a:spcPts val="0"/>
              </a:spcBef>
              <a:spcAft>
                <a:spcPts val="300"/>
              </a:spcAft>
              <a:buClr>
                <a:srgbClr val="9BBB59"/>
              </a:buClr>
              <a:buSzPct val="95000"/>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Works/ renovation:</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Title and description of the works, including reference to technical designs and estimated bills of quantities;</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Description of the current situation of the site;</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Purpose that the building/ premises/ object will serve after construction/ renovation.</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Relations to other activities, i.e. soft activities or supplies demonstrating the way of use; </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Provisions for design, permits, approvals at the stage of application, during the implementation and needed for the lawful completion and commissioning of the object, if applicable. The same applies to the supervision; </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Provision for approved works design for the whole object or part of it, if applicable. The same applies to the environmental assessment. </a:t>
            </a:r>
            <a:endParaRPr lang="en-GB" sz="14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2"/>
          <p:cNvSpPr>
            <a:spLocks noChangeArrowheads="1"/>
          </p:cNvSpPr>
          <p:nvPr/>
        </p:nvSpPr>
        <p:spPr bwMode="auto">
          <a:xfrm>
            <a:off x="5148064" y="1268760"/>
            <a:ext cx="3613475" cy="3168352"/>
          </a:xfrm>
          <a:prstGeom prst="rect">
            <a:avLst/>
          </a:prstGeom>
          <a:noFill/>
          <a:ln w="9525">
            <a:noFill/>
            <a:miter lim="800000"/>
            <a:headEnd/>
            <a:tailEnd/>
          </a:ln>
        </p:spPr>
        <p:txBody>
          <a:bodyPr anchor="ctr"/>
          <a:lstStyle/>
          <a:p>
            <a:pPr algn="just" eaLnBrk="0" hangingPunct="0">
              <a:lnSpc>
                <a:spcPts val="2000"/>
              </a:lnSpc>
              <a:spcBef>
                <a:spcPts val="0"/>
              </a:spcBef>
              <a:spcAft>
                <a:spcPts val="300"/>
              </a:spcAft>
              <a:buClr>
                <a:srgbClr val="843D8D"/>
              </a:buClr>
              <a:buSzPct val="95000"/>
            </a:pPr>
            <a:endParaRPr 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ctr" eaLnBrk="0" hangingPunct="0">
              <a:lnSpc>
                <a:spcPts val="2000"/>
              </a:lnSpc>
              <a:spcBef>
                <a:spcPts val="0"/>
              </a:spcBef>
              <a:spcAft>
                <a:spcPts val="300"/>
              </a:spcAft>
              <a:buClr>
                <a:srgbClr val="843D8D"/>
              </a:buClr>
              <a:buSzPct val="95000"/>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Supplies (equipment, furniture, materials, etc.):</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Description; </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Exact quantities; </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Purpose of the supplies (including link with other project activities);</a:t>
            </a:r>
          </a:p>
          <a:p>
            <a:pPr marL="177800" indent="-177800" algn="just" eaLnBrk="0" hangingPunct="0">
              <a:lnSpc>
                <a:spcPts val="2000"/>
              </a:lnSpc>
              <a:spcBef>
                <a:spcPts val="0"/>
              </a:spcBef>
              <a:spcAft>
                <a:spcPts val="300"/>
              </a:spcAft>
              <a:buClr>
                <a:srgbClr val="843D8D"/>
              </a:buClr>
              <a:buSzPct val="95000"/>
              <a:buFont typeface="Arial" panose="020B0604020202020204" pitchFamily="34" charset="0"/>
              <a:buChar char="•"/>
            </a:pPr>
            <a:r>
              <a:rPr lang="en-GB" sz="14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Reference to a technical specification with price breakdown of all components and justification of the need for the supplies. </a:t>
            </a:r>
          </a:p>
          <a:p>
            <a:pPr algn="just" eaLnBrk="0" hangingPunct="0">
              <a:lnSpc>
                <a:spcPts val="2000"/>
              </a:lnSpc>
              <a:spcBef>
                <a:spcPts val="0"/>
              </a:spcBef>
              <a:spcAft>
                <a:spcPts val="300"/>
              </a:spcAft>
              <a:buClr>
                <a:srgbClr val="9BBB59"/>
              </a:buClr>
              <a:buSzPct val="95000"/>
              <a:buFont typeface="Arial" panose="020B0604020202020204" pitchFamily="34" charset="0"/>
              <a:buChar char="•"/>
            </a:pPr>
            <a:endParaRPr lang="bg-BG"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3074" name="Picture 2" descr="Image result for construc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2972" y="5107255"/>
            <a:ext cx="2683650" cy="1634113"/>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a:extLst>
            <a:ext uri="{909E8E84-426E-40DD-AFC4-6F175D3DCCD1}">
              <a14:hiddenFill xmlns:a14="http://schemas.microsoft.com/office/drawing/2010/main">
                <a:solidFill>
                  <a:srgbClr val="FFFFFF"/>
                </a:solidFill>
              </a14:hiddenFill>
            </a:ext>
          </a:extLst>
        </p:spPr>
      </p:pic>
      <p:pic>
        <p:nvPicPr>
          <p:cNvPr id="1026" name="Picture 2" descr="C:\Users\ToshevaD\Desktop\Info Days Presentation\Clipart\images0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6810" y="4437112"/>
            <a:ext cx="2027422" cy="1205305"/>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obliqueBottomRight"/>
            <a:lightRig rig="threePt" dir="t">
              <a:rot lat="0" lon="0" rev="1200000"/>
            </a:lightRig>
          </a:scene3d>
          <a:sp3d>
            <a:bevelT w="63500" h="25400" prst="hardEdg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941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srgbClr val="003399"/>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srgbClr val="003399"/>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pic>
        <p:nvPicPr>
          <p:cNvPr id="15" name="Picture 6" descr="C:\Users\ToshevaD\AppData\Local\Microsoft\Windows\Temporary Internet Files\Content.IE5\LURNHVJ9\tips-for-non-conformance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56376" y="2253759"/>
            <a:ext cx="798590" cy="671185"/>
          </a:xfrm>
          <a:prstGeom prst="rect">
            <a:avLst/>
          </a:prstGeom>
          <a:noFill/>
          <a:ln>
            <a:solidFill>
              <a:srgbClr val="98C222"/>
            </a:solidFill>
          </a:ln>
          <a:effectLst>
            <a:glow rad="63500">
              <a:schemeClr val="accent3">
                <a:satMod val="175000"/>
                <a:alpha val="40000"/>
              </a:schemeClr>
            </a:glow>
            <a:outerShdw blurRad="76200" dir="18900000" sy="23000" kx="-1200000" algn="bl" rotWithShape="0">
              <a:prstClr val="black">
                <a:alpha val="20000"/>
              </a:prstClr>
            </a:outerShdw>
          </a:effectLst>
          <a:scene3d>
            <a:camera prst="obliqueBottomRight"/>
            <a:lightRig rig="threePt" dir="t"/>
          </a:scene3d>
          <a:extLst>
            <a:ext uri="{909E8E84-426E-40DD-AFC4-6F175D3DCCD1}">
              <a14:hiddenFill xmlns:a14="http://schemas.microsoft.com/office/drawing/2010/main">
                <a:solidFill>
                  <a:srgbClr val="FFFFFF"/>
                </a:solidFill>
              </a14:hiddenFill>
            </a:ext>
          </a:extLst>
        </p:spPr>
      </p:pic>
      <p:sp>
        <p:nvSpPr>
          <p:cNvPr id="2" name="Rectangle 1"/>
          <p:cNvSpPr/>
          <p:nvPr/>
        </p:nvSpPr>
        <p:spPr>
          <a:xfrm>
            <a:off x="2609722" y="1412776"/>
            <a:ext cx="6114721" cy="952744"/>
          </a:xfrm>
          <a:prstGeom prst="rect">
            <a:avLst/>
          </a:prstGeom>
        </p:spPr>
        <p:txBody>
          <a:bodyPr wrap="square">
            <a:noAutofit/>
          </a:bodyPr>
          <a:lstStyle/>
          <a:p>
            <a:pPr algn="ctr">
              <a:lnSpc>
                <a:spcPts val="2200"/>
              </a:lnSpc>
              <a:spcAft>
                <a:spcPts val="600"/>
              </a:spcAft>
            </a:pPr>
            <a:r>
              <a:rPr lang="en-US" sz="1500" b="1" i="1" dirty="0" smtClean="0">
                <a:solidFill>
                  <a:srgbClr val="003399"/>
                </a:solidFill>
                <a:latin typeface="Verdana" pitchFamily="34" charset="0"/>
                <a:ea typeface="Verdana" pitchFamily="34" charset="0"/>
                <a:cs typeface="Verdana" pitchFamily="34" charset="0"/>
              </a:rPr>
              <a:t>The financial resources </a:t>
            </a:r>
            <a:r>
              <a:rPr lang="en-US" sz="1500" i="1" dirty="0" smtClean="0">
                <a:solidFill>
                  <a:srgbClr val="003399"/>
                </a:solidFill>
                <a:latin typeface="Verdana" pitchFamily="34" charset="0"/>
                <a:ea typeface="Verdana" pitchFamily="34" charset="0"/>
                <a:cs typeface="Verdana" pitchFamily="34" charset="0"/>
              </a:rPr>
              <a:t>needed for the implementation of the activities previously described in details in the application form. </a:t>
            </a:r>
            <a:endParaRPr lang="bg-BG" sz="1500" dirty="0" smtClean="0">
              <a:solidFill>
                <a:srgbClr val="003399"/>
              </a:solidFill>
              <a:latin typeface="Verdana" pitchFamily="34" charset="0"/>
              <a:ea typeface="Verdana" pitchFamily="34" charset="0"/>
              <a:cs typeface="Verdana" pitchFamily="34" charset="0"/>
            </a:endParaRPr>
          </a:p>
          <a:p>
            <a:pPr algn="just">
              <a:lnSpc>
                <a:spcPts val="2200"/>
              </a:lnSpc>
              <a:spcAft>
                <a:spcPts val="600"/>
              </a:spcAft>
            </a:pPr>
            <a:endParaRPr lang="bg-BG" sz="1500" dirty="0" smtClean="0">
              <a:solidFill>
                <a:srgbClr val="003399"/>
              </a:solidFill>
              <a:latin typeface="Verdana" pitchFamily="34" charset="0"/>
              <a:ea typeface="Verdana" pitchFamily="34" charset="0"/>
              <a:cs typeface="Verdana" pitchFamily="34" charset="0"/>
            </a:endParaRPr>
          </a:p>
          <a:p>
            <a:pPr algn="just">
              <a:lnSpc>
                <a:spcPts val="2200"/>
              </a:lnSpc>
              <a:spcAft>
                <a:spcPts val="600"/>
              </a:spcAft>
            </a:pPr>
            <a:endParaRPr lang="bg-BG" sz="1500" dirty="0">
              <a:solidFill>
                <a:srgbClr val="003399"/>
              </a:solidFill>
              <a:latin typeface="Verdana" pitchFamily="34" charset="0"/>
              <a:ea typeface="Verdana" pitchFamily="34" charset="0"/>
              <a:cs typeface="Verdana" pitchFamily="34" charset="0"/>
            </a:endParaRPr>
          </a:p>
        </p:txBody>
      </p:sp>
      <p:sp>
        <p:nvSpPr>
          <p:cNvPr id="11" name="Rectangle 10"/>
          <p:cNvSpPr/>
          <p:nvPr/>
        </p:nvSpPr>
        <p:spPr>
          <a:xfrm>
            <a:off x="380158" y="2636913"/>
            <a:ext cx="3831489" cy="3024336"/>
          </a:xfrm>
          <a:prstGeom prst="rect">
            <a:avLst/>
          </a:prstGeom>
        </p:spPr>
        <p:txBody>
          <a:bodyPr>
            <a:noAutofit/>
          </a:bodyPr>
          <a:lstStyle/>
          <a:p>
            <a:pPr algn="ctr">
              <a:lnSpc>
                <a:spcPts val="2200"/>
              </a:lnSpc>
              <a:spcAft>
                <a:spcPts val="600"/>
              </a:spcAft>
              <a:buClr>
                <a:srgbClr val="843D8D"/>
              </a:buClr>
            </a:pPr>
            <a:r>
              <a:rPr lang="en-US" sz="14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steps</a:t>
            </a:r>
            <a:endParaRPr lang="ru-RU" sz="1400"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just">
              <a:lnSpc>
                <a:spcPts val="2200"/>
              </a:lnSpc>
              <a:spcAft>
                <a:spcPts val="600"/>
              </a:spcAft>
              <a:buClr>
                <a:srgbClr val="843D8D"/>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Identify the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financial resources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needed to implement the activities;</a:t>
            </a:r>
          </a:p>
          <a:p>
            <a:pPr algn="just">
              <a:lnSpc>
                <a:spcPts val="2200"/>
              </a:lnSpc>
              <a:spcAft>
                <a:spcPts val="600"/>
              </a:spcAft>
              <a:buClr>
                <a:srgbClr val="843D8D"/>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Distribute them by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budget lines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and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sub-lines</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200"/>
              </a:lnSpc>
              <a:spcAft>
                <a:spcPts val="600"/>
              </a:spcAft>
              <a:buClr>
                <a:srgbClr val="843D8D"/>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Specify the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type of units</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200"/>
              </a:lnSpc>
              <a:spcAft>
                <a:spcPts val="600"/>
              </a:spcAft>
              <a:buClr>
                <a:srgbClr val="843D8D"/>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Determine the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quantity</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you need;</a:t>
            </a:r>
          </a:p>
          <a:p>
            <a:pPr algn="just">
              <a:lnSpc>
                <a:spcPts val="2200"/>
              </a:lnSpc>
              <a:spcAft>
                <a:spcPts val="600"/>
              </a:spcAft>
              <a:buClr>
                <a:srgbClr val="843D8D"/>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Define the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unit price</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200"/>
              </a:lnSpc>
              <a:spcAft>
                <a:spcPts val="600"/>
              </a:spcAft>
              <a:buClr>
                <a:srgbClr val="843D8D"/>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Calculate the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total cost</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200"/>
              </a:lnSpc>
              <a:spcAft>
                <a:spcPts val="600"/>
              </a:spcAft>
              <a:buFont typeface="Wingdings" panose="05000000000000000000" pitchFamily="2" charset="2"/>
              <a:buChar char="ü"/>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200"/>
              </a:lnSpc>
              <a:spcAft>
                <a:spcPts val="600"/>
              </a:spcAft>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Cím 11"/>
          <p:cNvSpPr txBox="1">
            <a:spLocks/>
          </p:cNvSpPr>
          <p:nvPr/>
        </p:nvSpPr>
        <p:spPr bwMode="auto">
          <a:xfrm>
            <a:off x="1997840" y="476672"/>
            <a:ext cx="5829328" cy="667908"/>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75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r>
              <a:rPr lang="en-US" sz="2000" b="1" cap="all" dirty="0" smtClean="0">
                <a:solidFill>
                  <a:srgbClr val="003399"/>
                </a:solidFill>
                <a:latin typeface="Verdana" pitchFamily="34" charset="0"/>
              </a:rPr>
              <a:t>Planning the project budget </a:t>
            </a:r>
            <a:endParaRPr lang="bg-BG" sz="2000" b="1" cap="all" dirty="0">
              <a:solidFill>
                <a:srgbClr val="003399"/>
              </a:solidFill>
              <a:latin typeface="Verdana" pitchFamily="34" charset="0"/>
            </a:endParaRPr>
          </a:p>
        </p:txBody>
      </p:sp>
      <p:sp>
        <p:nvSpPr>
          <p:cNvPr id="12" name="Rectangle 11"/>
          <p:cNvSpPr/>
          <p:nvPr/>
        </p:nvSpPr>
        <p:spPr>
          <a:xfrm>
            <a:off x="4716016" y="2612509"/>
            <a:ext cx="4038951" cy="3696811"/>
          </a:xfrm>
          <a:prstGeom prst="rect">
            <a:avLst/>
          </a:prstGeom>
        </p:spPr>
        <p:txBody>
          <a:bodyPr>
            <a:noAutofit/>
          </a:bodyPr>
          <a:lstStyle/>
          <a:p>
            <a:pPr algn="ctr">
              <a:spcBef>
                <a:spcPts val="600"/>
              </a:spcBef>
              <a:spcAft>
                <a:spcPts val="600"/>
              </a:spcAft>
              <a:buClr>
                <a:srgbClr val="843D8D"/>
              </a:buClr>
            </a:pPr>
            <a:r>
              <a:rPr lang="en-US" sz="14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tips</a:t>
            </a:r>
            <a:endParaRPr lang="ru-RU" sz="1400" dirty="0" smtClean="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just">
              <a:lnSpc>
                <a:spcPts val="2000"/>
              </a:lnSpc>
              <a:spcAft>
                <a:spcPts val="600"/>
              </a:spcAft>
              <a:buClr>
                <a:srgbClr val="98C222"/>
              </a:buClr>
              <a:buFont typeface="Arial" panose="020B0604020202020204" pitchFamily="34" charset="0"/>
              <a:buChar char="•"/>
            </a:pPr>
            <a:r>
              <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Ensure that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expenditures</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are envisaged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all activities</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lnSpc>
                <a:spcPts val="2000"/>
              </a:lnSpc>
              <a:spcAft>
                <a:spcPts val="600"/>
              </a:spcAft>
              <a:buClr>
                <a:srgbClr val="98C222"/>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Make sure all prices are in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euro</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realistic;</a:t>
            </a:r>
          </a:p>
          <a:p>
            <a:pPr algn="just">
              <a:lnSpc>
                <a:spcPts val="2000"/>
              </a:lnSpc>
              <a:spcAft>
                <a:spcPts val="600"/>
              </a:spcAft>
              <a:buClr>
                <a:srgbClr val="98C222"/>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Check the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eligible</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ineligible</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direct</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indirect</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costs in the Guidelines;</a:t>
            </a:r>
          </a:p>
          <a:p>
            <a:pPr algn="just">
              <a:lnSpc>
                <a:spcPts val="2000"/>
              </a:lnSpc>
              <a:spcAft>
                <a:spcPts val="600"/>
              </a:spcAft>
              <a:buClr>
                <a:srgbClr val="98C222"/>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Foresee a reasonable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increase rate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deliveries and construction works;</a:t>
            </a:r>
          </a:p>
          <a:p>
            <a:pPr algn="just">
              <a:lnSpc>
                <a:spcPts val="2000"/>
              </a:lnSpc>
              <a:spcAft>
                <a:spcPts val="600"/>
              </a:spcAft>
              <a:buClr>
                <a:srgbClr val="98C222"/>
              </a:buClr>
              <a:buFont typeface="Arial" panose="020B0604020202020204" pitchFamily="34" charset="0"/>
              <a:buChar cha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Attach a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detailed breakdown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and </a:t>
            </a:r>
            <a:r>
              <a:rPr lang="en-US"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justification</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 all total amounts.</a:t>
            </a:r>
          </a:p>
          <a:p>
            <a:pPr algn="just">
              <a:spcAft>
                <a:spcPts val="600"/>
              </a:spcAft>
            </a:pPr>
            <a:endParaRPr lang="ru-RU"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5" name="Picture 2" descr="C:\Users\ToshevaD\Desktop\Info Days Presentation\Clipart\untitled.png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412776"/>
            <a:ext cx="1979643" cy="1063806"/>
          </a:xfrm>
          <a:prstGeom prst="rect">
            <a:avLst/>
          </a:prstGeom>
          <a:ln/>
          <a:effectLst>
            <a:glow rad="63500">
              <a:schemeClr val="accent4">
                <a:satMod val="175000"/>
                <a:alpha val="40000"/>
              </a:schemeClr>
            </a:glow>
            <a:outerShdw blurRad="76200" dir="18900000" sy="23000" kx="-1200000" algn="bl" rotWithShape="0">
              <a:prstClr val="black">
                <a:alpha val="20000"/>
              </a:prstClr>
            </a:outerShdw>
          </a:effectLst>
          <a:scene3d>
            <a:camera prst="obliqueTopLeft"/>
            <a:lightRig rig="threePt" dir="t">
              <a:rot lat="0" lon="0" rev="1200000"/>
            </a:lightRig>
          </a:scene3d>
          <a:sp3d>
            <a:bevelT w="63500" h="25400" prst="hardEdge"/>
          </a:sp3d>
          <a:extLst>
            <a:ext uri="{909E8E84-426E-40DD-AFC4-6F175D3DCCD1}">
              <a14:hiddenFill xmlns:a14="http://schemas.microsoft.com/office/drawing/2010/main">
                <a:solidFill>
                  <a:srgbClr val="FFFFFF"/>
                </a:solidFill>
              </a14:hiddenFill>
            </a:ext>
          </a:extLst>
        </p:spPr>
      </p:pic>
      <p:sp>
        <p:nvSpPr>
          <p:cNvPr id="19" name="Flowchart: Alternate Process 18"/>
          <p:cNvSpPr/>
          <p:nvPr/>
        </p:nvSpPr>
        <p:spPr>
          <a:xfrm>
            <a:off x="380158" y="6237312"/>
            <a:ext cx="8374809" cy="538748"/>
          </a:xfrm>
          <a:prstGeom prst="flowChartAlternateProcess">
            <a:avLst/>
          </a:prstGeom>
          <a:solidFill>
            <a:srgbClr val="843D8D">
              <a:alpha val="50196"/>
            </a:srgbClr>
          </a:solidFill>
          <a:ln>
            <a:noFill/>
          </a:ln>
          <a:effectLst>
            <a:outerShdw blurRad="76200" dir="18900000" sy="23000" kx="-1200000" algn="bl" rotWithShape="0">
              <a:prstClr val="black">
                <a:alpha val="20000"/>
              </a:prstClr>
            </a:outerShdw>
            <a:softEdge rad="31750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2200"/>
              </a:lnSpc>
              <a:spcAft>
                <a:spcPts val="600"/>
              </a:spcAft>
              <a:buClr>
                <a:srgbClr val="843D8D"/>
              </a:buClr>
            </a:pPr>
            <a:r>
              <a:rPr lang="en-US" sz="1400" dirty="0" smtClean="0">
                <a:solidFill>
                  <a:srgbClr val="003399"/>
                </a:solidFill>
                <a:latin typeface="Verdana" pitchFamily="34" charset="0"/>
                <a:ea typeface="Verdana" pitchFamily="34" charset="0"/>
                <a:cs typeface="Verdana" pitchFamily="34" charset="0"/>
              </a:rPr>
              <a:t>The expenditures in the budget must be based on and clearly linked to the project activities. </a:t>
            </a:r>
            <a:endParaRPr lang="bg-BG" sz="1400" dirty="0">
              <a:solidFill>
                <a:srgbClr val="003399"/>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306283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323528" y="528844"/>
            <a:ext cx="8424936" cy="667907"/>
          </a:xfrm>
        </p:spPr>
        <p:txBody>
          <a:bodyPr rtlCol="0">
            <a:normAutofit/>
          </a:bodyPr>
          <a:lstStyle/>
          <a:p>
            <a:pPr eaLnBrk="1" fontAlgn="auto" hangingPunct="1">
              <a:spcAft>
                <a:spcPts val="0"/>
              </a:spcAft>
              <a:defRPr/>
            </a:pPr>
            <a:r>
              <a:rPr lang="en-US" sz="2000" b="1" cap="small" dirty="0" smtClean="0">
                <a:solidFill>
                  <a:srgbClr val="003399"/>
                </a:solidFill>
                <a:latin typeface="Verdana" pitchFamily="34" charset="0"/>
              </a:rPr>
              <a:t>BUDGET LINES AND THRESHOLDS</a:t>
            </a:r>
            <a:endParaRPr lang="bg-BG" sz="20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solidFill>
                  <a:prstClr val="black"/>
                </a:solidFill>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solidFill>
                  <a:prstClr val="black"/>
                </a:solidFill>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Rectangle 1"/>
          <p:cNvSpPr/>
          <p:nvPr/>
        </p:nvSpPr>
        <p:spPr>
          <a:xfrm rot="10800000" flipV="1">
            <a:off x="323528" y="5733256"/>
            <a:ext cx="8568952" cy="1014050"/>
          </a:xfrm>
          <a:prstGeom prst="rect">
            <a:avLst/>
          </a:prstGeom>
        </p:spPr>
        <p:txBody>
          <a:bodyPr>
            <a:noAutofit/>
          </a:bodyPr>
          <a:lstStyle/>
          <a:p>
            <a:pPr algn="just">
              <a:lnSpc>
                <a:spcPts val="2200"/>
              </a:lnSpc>
              <a:spcAft>
                <a:spcPts val="600"/>
              </a:spcAft>
            </a:pPr>
            <a:endParaRPr lang="en-US" sz="1500" dirty="0">
              <a:solidFill>
                <a:srgbClr val="003399"/>
              </a:solidFill>
              <a:latin typeface="Verdana" pitchFamily="34" charset="0"/>
              <a:ea typeface="Verdana" pitchFamily="34" charset="0"/>
              <a:cs typeface="Verdana" pitchFamily="34" charset="0"/>
            </a:endParaRPr>
          </a:p>
        </p:txBody>
      </p:sp>
      <p:sp>
        <p:nvSpPr>
          <p:cNvPr id="13" name="Flowchart: Alternate Process 12"/>
          <p:cNvSpPr/>
          <p:nvPr/>
        </p:nvSpPr>
        <p:spPr>
          <a:xfrm>
            <a:off x="323528" y="5877272"/>
            <a:ext cx="8496944" cy="870035"/>
          </a:xfrm>
          <a:prstGeom prst="flowChartAlternateProcess">
            <a:avLst/>
          </a:prstGeom>
          <a:solidFill>
            <a:srgbClr val="FFFFFF">
              <a:alpha val="69804"/>
            </a:srgbClr>
          </a:solidFill>
          <a:ln>
            <a:solidFill>
              <a:srgbClr val="843D8D">
                <a:alpha val="50196"/>
              </a:srgbClr>
            </a:solidFill>
          </a:ln>
          <a:effectLst>
            <a:glow rad="63500">
              <a:schemeClr val="accent4">
                <a:satMod val="175000"/>
                <a:alpha val="40000"/>
              </a:schemeClr>
            </a:glow>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2000"/>
              </a:lnSpc>
              <a:spcAft>
                <a:spcPts val="300"/>
              </a:spcAft>
              <a:buClr>
                <a:srgbClr val="843D8D"/>
              </a:buClr>
            </a:pPr>
            <a:r>
              <a:rPr lang="en-GB" sz="1400" dirty="0" smtClean="0">
                <a:solidFill>
                  <a:srgbClr val="003399"/>
                </a:solidFill>
                <a:latin typeface="Verdana" pitchFamily="34" charset="0"/>
                <a:ea typeface="Verdana" pitchFamily="34" charset="0"/>
                <a:cs typeface="Verdana" pitchFamily="34" charset="0"/>
              </a:rPr>
              <a:t>The </a:t>
            </a:r>
            <a:r>
              <a:rPr lang="en-GB" sz="1400" b="1" dirty="0" smtClean="0">
                <a:solidFill>
                  <a:srgbClr val="003399"/>
                </a:solidFill>
                <a:latin typeface="Verdana" pitchFamily="34" charset="0"/>
                <a:ea typeface="Verdana" pitchFamily="34" charset="0"/>
                <a:cs typeface="Verdana" pitchFamily="34" charset="0"/>
              </a:rPr>
              <a:t>thresholds</a:t>
            </a:r>
            <a:r>
              <a:rPr lang="en-GB" sz="1400" dirty="0" smtClean="0">
                <a:solidFill>
                  <a:srgbClr val="003399"/>
                </a:solidFill>
                <a:latin typeface="Verdana" pitchFamily="34" charset="0"/>
                <a:ea typeface="Verdana" pitchFamily="34" charset="0"/>
                <a:cs typeface="Verdana" pitchFamily="34" charset="0"/>
              </a:rPr>
              <a:t> (min. and max. for BL5 and max. for BL1, BL2 and BL6 are </a:t>
            </a:r>
            <a:r>
              <a:rPr lang="en-GB" sz="1400" b="1" dirty="0" smtClean="0">
                <a:solidFill>
                  <a:srgbClr val="003399"/>
                </a:solidFill>
                <a:latin typeface="Verdana" pitchFamily="34" charset="0"/>
                <a:ea typeface="Verdana" pitchFamily="34" charset="0"/>
                <a:cs typeface="Verdana" pitchFamily="34" charset="0"/>
              </a:rPr>
              <a:t>obligatory</a:t>
            </a:r>
            <a:r>
              <a:rPr lang="en-GB" sz="1400" dirty="0" smtClean="0">
                <a:solidFill>
                  <a:srgbClr val="003399"/>
                </a:solidFill>
                <a:latin typeface="Verdana" pitchFamily="34" charset="0"/>
                <a:ea typeface="Verdana" pitchFamily="34" charset="0"/>
                <a:cs typeface="Verdana" pitchFamily="34" charset="0"/>
              </a:rPr>
              <a:t> and will be ground for rejection of the project proposal.</a:t>
            </a:r>
            <a:endParaRPr lang="en-GB" sz="1400" dirty="0">
              <a:solidFill>
                <a:srgbClr val="003399"/>
              </a:solidFill>
              <a:latin typeface="Verdana" pitchFamily="34" charset="0"/>
              <a:ea typeface="Verdana" pitchFamily="34" charset="0"/>
              <a:cs typeface="Verdana"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2963587609"/>
              </p:ext>
            </p:extLst>
          </p:nvPr>
        </p:nvGraphicFramePr>
        <p:xfrm>
          <a:off x="279835" y="1341214"/>
          <a:ext cx="8512322" cy="4265102"/>
        </p:xfrm>
        <a:graphic>
          <a:graphicData uri="http://schemas.openxmlformats.org/drawingml/2006/table">
            <a:tbl>
              <a:tblPr firstRow="1" bandRow="1">
                <a:tableStyleId>{1FECB4D8-DB02-4DC6-A0A2-4F2EBAE1DC90}</a:tableStyleId>
              </a:tblPr>
              <a:tblGrid>
                <a:gridCol w="731290"/>
                <a:gridCol w="2759606"/>
                <a:gridCol w="5021426"/>
              </a:tblGrid>
              <a:tr h="359594">
                <a:tc gridSpan="3">
                  <a:txBody>
                    <a:bodyPr/>
                    <a:lstStyle/>
                    <a:p>
                      <a:pPr algn="ctr"/>
                      <a:r>
                        <a:rPr lang="en-GB" sz="1400" cap="all" baseline="0" noProof="0" dirty="0" smtClean="0">
                          <a:solidFill>
                            <a:srgbClr val="003399"/>
                          </a:solidFill>
                          <a:latin typeface="Verdana" pitchFamily="34" charset="0"/>
                          <a:ea typeface="Verdana" pitchFamily="34" charset="0"/>
                          <a:cs typeface="Verdana" pitchFamily="34" charset="0"/>
                        </a:rPr>
                        <a:t>Budget lines</a:t>
                      </a:r>
                      <a:endParaRPr lang="en-GB" sz="1400" cap="all" baseline="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ysDash"/>
                      <a:round/>
                      <a:headEnd type="none" w="med" len="med"/>
                      <a:tailEnd type="none" w="med" len="med"/>
                    </a:lnB>
                    <a:solidFill>
                      <a:schemeClr val="bg1">
                        <a:alpha val="60000"/>
                      </a:schemeClr>
                    </a:solidFill>
                  </a:tcPr>
                </a:tc>
                <a:tc hMerge="1">
                  <a:txBody>
                    <a:bodyPr/>
                    <a:lstStyle/>
                    <a:p>
                      <a:endParaRPr lang="bg-BG" dirty="0"/>
                    </a:p>
                  </a:txBody>
                  <a:tcPr/>
                </a:tc>
                <a:tc hMerge="1">
                  <a:txBody>
                    <a:bodyPr/>
                    <a:lstStyle/>
                    <a:p>
                      <a:endParaRPr lang="bg-BG"/>
                    </a:p>
                  </a:txBody>
                  <a:tcPr/>
                </a:tc>
              </a:tr>
              <a:tr h="702866">
                <a:tc>
                  <a:txBody>
                    <a:bodyPr/>
                    <a:lstStyle/>
                    <a:p>
                      <a:pPr algn="just">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BL</a:t>
                      </a:r>
                      <a:r>
                        <a:rPr lang="bg-BG" sz="1400" b="1" kern="1200" noProof="0" dirty="0" smtClean="0">
                          <a:solidFill>
                            <a:srgbClr val="003399"/>
                          </a:solidFill>
                          <a:latin typeface="Verdana" pitchFamily="34" charset="0"/>
                          <a:ea typeface="Verdana" pitchFamily="34" charset="0"/>
                          <a:cs typeface="Verdana" pitchFamily="34" charset="0"/>
                        </a:rPr>
                        <a:t>1</a:t>
                      </a:r>
                      <a:endParaRPr lang="bg-BG"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ysDash"/>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c>
                  <a:txBody>
                    <a:bodyPr/>
                    <a:lstStyle/>
                    <a:p>
                      <a:pPr>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Staff costs</a:t>
                      </a:r>
                      <a:endParaRPr lang="bg-BG" sz="1400" b="1" i="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ysDash"/>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c>
                  <a:txBody>
                    <a:bodyPr/>
                    <a:lstStyle/>
                    <a:p>
                      <a:pPr marL="0" marR="0" indent="0" algn="just" defTabSz="914400" rtl="0" eaLnBrk="1" fontAlgn="auto" latinLnBrk="0" hangingPunct="1">
                        <a:lnSpc>
                          <a:spcPts val="1800"/>
                        </a:lnSpc>
                        <a:spcBef>
                          <a:spcPts val="0"/>
                        </a:spcBef>
                        <a:spcAft>
                          <a:spcPts val="300"/>
                        </a:spcAft>
                        <a:buClr>
                          <a:srgbClr val="843D8D"/>
                        </a:buClr>
                        <a:buSzTx/>
                        <a:buFont typeface="Arial" pitchFamily="34" charset="0"/>
                        <a:buChar char="•"/>
                        <a:tabLst/>
                        <a:defRPr/>
                      </a:pPr>
                      <a:r>
                        <a:rPr lang="en-GB" sz="1400" kern="1200" noProof="0" dirty="0" smtClean="0">
                          <a:solidFill>
                            <a:srgbClr val="003399"/>
                          </a:solidFill>
                          <a:latin typeface="Verdana" pitchFamily="34" charset="0"/>
                          <a:ea typeface="Verdana" pitchFamily="34" charset="0"/>
                          <a:cs typeface="Verdana" pitchFamily="34" charset="0"/>
                        </a:rPr>
                        <a:t> “Soft” projects: max.</a:t>
                      </a: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15% of direct costs</a:t>
                      </a:r>
                    </a:p>
                    <a:p>
                      <a:pPr marL="0" marR="0" indent="0" algn="just" defTabSz="914400" rtl="0" eaLnBrk="1" fontAlgn="auto" latinLnBrk="0" hangingPunct="1">
                        <a:lnSpc>
                          <a:spcPts val="1800"/>
                        </a:lnSpc>
                        <a:spcBef>
                          <a:spcPts val="0"/>
                        </a:spcBef>
                        <a:spcAft>
                          <a:spcPts val="300"/>
                        </a:spcAft>
                        <a:buClr>
                          <a:srgbClr val="843D8D"/>
                        </a:buClr>
                        <a:buSzTx/>
                        <a:buFont typeface="Arial" pitchFamily="34" charset="0"/>
                        <a:buChar char="•"/>
                        <a:tabLst/>
                        <a:defRPr/>
                      </a:pP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“Investment”</a:t>
                      </a: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projects: max. 10% of direct costs</a:t>
                      </a:r>
                      <a:endParaRPr lang="en-GB"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ysDash"/>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r>
              <a:tr h="602650">
                <a:tc>
                  <a:txBody>
                    <a:bodyPr/>
                    <a:lstStyle/>
                    <a:p>
                      <a:pPr algn="just">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BL</a:t>
                      </a:r>
                      <a:r>
                        <a:rPr lang="bg-BG" sz="1400" b="1" kern="1200" noProof="0" dirty="0" smtClean="0">
                          <a:solidFill>
                            <a:srgbClr val="003399"/>
                          </a:solidFill>
                          <a:latin typeface="Verdana" pitchFamily="34" charset="0"/>
                          <a:ea typeface="Verdana" pitchFamily="34" charset="0"/>
                          <a:cs typeface="Verdana" pitchFamily="34" charset="0"/>
                        </a:rPr>
                        <a:t>2</a:t>
                      </a:r>
                      <a:endParaRPr lang="bg-BG"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c>
                  <a:txBody>
                    <a:bodyPr/>
                    <a:lstStyle/>
                    <a:p>
                      <a:pPr>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Office and administrative costs</a:t>
                      </a:r>
                      <a:endParaRPr lang="bg-BG" sz="1400" b="1" i="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c>
                  <a:txBody>
                    <a:bodyPr/>
                    <a:lstStyle/>
                    <a:p>
                      <a:pPr marL="0" marR="0" indent="0" algn="just" defTabSz="914400" rtl="0" eaLnBrk="1" fontAlgn="auto" latinLnBrk="0" hangingPunct="1">
                        <a:lnSpc>
                          <a:spcPts val="1800"/>
                        </a:lnSpc>
                        <a:spcBef>
                          <a:spcPts val="0"/>
                        </a:spcBef>
                        <a:spcAft>
                          <a:spcPts val="300"/>
                        </a:spcAft>
                        <a:buClr>
                          <a:srgbClr val="843D8D"/>
                        </a:buClr>
                        <a:buSzTx/>
                        <a:buFont typeface="Arial" pitchFamily="34" charset="0"/>
                        <a:buChar char="•"/>
                        <a:tabLst/>
                        <a:defRPr/>
                      </a:pPr>
                      <a:r>
                        <a:rPr lang="en-GB" sz="1400" kern="1200" noProof="0" dirty="0" smtClean="0">
                          <a:solidFill>
                            <a:srgbClr val="003399"/>
                          </a:solidFill>
                          <a:latin typeface="Verdana" pitchFamily="34" charset="0"/>
                          <a:ea typeface="Verdana" pitchFamily="34" charset="0"/>
                          <a:cs typeface="Verdana" pitchFamily="34" charset="0"/>
                        </a:rPr>
                        <a:t> Max. 15% of BL1 Staff costs “Soft”</a:t>
                      </a: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and “Investment”</a:t>
                      </a: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projects</a:t>
                      </a:r>
                      <a:endParaRPr lang="en-GB" sz="140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r>
              <a:tr h="370356">
                <a:tc>
                  <a:txBody>
                    <a:bodyPr/>
                    <a:lstStyle/>
                    <a:p>
                      <a:pPr algn="just">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BL</a:t>
                      </a:r>
                      <a:r>
                        <a:rPr lang="bg-BG" sz="1400" b="1" kern="1200" noProof="0" dirty="0" smtClean="0">
                          <a:solidFill>
                            <a:srgbClr val="003399"/>
                          </a:solidFill>
                          <a:latin typeface="Verdana" pitchFamily="34" charset="0"/>
                          <a:ea typeface="Verdana" pitchFamily="34" charset="0"/>
                          <a:cs typeface="Verdana" pitchFamily="34" charset="0"/>
                        </a:rPr>
                        <a:t>3</a:t>
                      </a:r>
                      <a:endParaRPr lang="bg-BG"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c gridSpan="2">
                  <a:txBody>
                    <a:bodyPr/>
                    <a:lstStyle/>
                    <a:p>
                      <a:pPr>
                        <a:lnSpc>
                          <a:spcPts val="1800"/>
                        </a:lnSpc>
                        <a:spcAft>
                          <a:spcPts val="300"/>
                        </a:spcAft>
                        <a:buClr>
                          <a:srgbClr val="98C222"/>
                        </a:buClr>
                        <a:buFont typeface="Arial" pitchFamily="34" charset="0"/>
                        <a:buNone/>
                      </a:pPr>
                      <a:r>
                        <a:rPr lang="en-GB" sz="1400" b="1" kern="1200" noProof="0" dirty="0" smtClean="0">
                          <a:solidFill>
                            <a:srgbClr val="003399"/>
                          </a:solidFill>
                          <a:latin typeface="Verdana" pitchFamily="34" charset="0"/>
                          <a:ea typeface="Verdana" pitchFamily="34" charset="0"/>
                          <a:cs typeface="Verdana" pitchFamily="34" charset="0"/>
                        </a:rPr>
                        <a:t>Travel and accommodation costs</a:t>
                      </a: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c hMerge="1">
                  <a:txBody>
                    <a:bodyPr/>
                    <a:lstStyle/>
                    <a:p>
                      <a:endParaRPr lang="bg-BG"/>
                    </a:p>
                  </a:txBody>
                  <a:tcPr/>
                </a:tc>
              </a:tr>
              <a:tr h="370356">
                <a:tc>
                  <a:txBody>
                    <a:bodyPr/>
                    <a:lstStyle/>
                    <a:p>
                      <a:pPr algn="just">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BL</a:t>
                      </a:r>
                      <a:r>
                        <a:rPr lang="bg-BG" sz="1400" b="1" kern="1200" noProof="0" dirty="0" smtClean="0">
                          <a:solidFill>
                            <a:srgbClr val="003399"/>
                          </a:solidFill>
                          <a:latin typeface="Verdana" pitchFamily="34" charset="0"/>
                          <a:ea typeface="Verdana" pitchFamily="34" charset="0"/>
                          <a:cs typeface="Verdana" pitchFamily="34" charset="0"/>
                        </a:rPr>
                        <a:t>4</a:t>
                      </a:r>
                      <a:endParaRPr lang="bg-BG"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c gridSpan="2">
                  <a:txBody>
                    <a:bodyPr/>
                    <a:lstStyle/>
                    <a:p>
                      <a:pPr>
                        <a:lnSpc>
                          <a:spcPts val="1800"/>
                        </a:lnSpc>
                        <a:spcAft>
                          <a:spcPts val="300"/>
                        </a:spcAft>
                        <a:buClr>
                          <a:srgbClr val="98C222"/>
                        </a:buClr>
                        <a:buFont typeface="Arial" pitchFamily="34" charset="0"/>
                        <a:buNone/>
                      </a:pPr>
                      <a:r>
                        <a:rPr lang="en-GB" sz="1400" b="1" kern="1200" noProof="0" dirty="0" smtClean="0">
                          <a:solidFill>
                            <a:srgbClr val="003399"/>
                          </a:solidFill>
                          <a:latin typeface="Verdana" pitchFamily="34" charset="0"/>
                          <a:ea typeface="Verdana" pitchFamily="34" charset="0"/>
                          <a:cs typeface="Verdana" pitchFamily="34" charset="0"/>
                        </a:rPr>
                        <a:t>External expertise and services costs</a:t>
                      </a:r>
                      <a:endParaRPr lang="en-GB" sz="1400" b="1" i="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c hMerge="1">
                  <a:txBody>
                    <a:bodyPr/>
                    <a:lstStyle/>
                    <a:p>
                      <a:endParaRPr lang="bg-BG"/>
                    </a:p>
                  </a:txBody>
                  <a:tcPr/>
                </a:tc>
              </a:tr>
              <a:tr h="919366">
                <a:tc>
                  <a:txBody>
                    <a:bodyPr/>
                    <a:lstStyle/>
                    <a:p>
                      <a:pPr algn="just">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BL</a:t>
                      </a:r>
                      <a:r>
                        <a:rPr lang="bg-BG" sz="1400" b="1" kern="1200" noProof="0" dirty="0" smtClean="0">
                          <a:solidFill>
                            <a:srgbClr val="003399"/>
                          </a:solidFill>
                          <a:latin typeface="Verdana" pitchFamily="34" charset="0"/>
                          <a:ea typeface="Verdana" pitchFamily="34" charset="0"/>
                          <a:cs typeface="Verdana" pitchFamily="34" charset="0"/>
                        </a:rPr>
                        <a:t>5</a:t>
                      </a:r>
                      <a:endParaRPr lang="bg-BG"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c>
                  <a:txBody>
                    <a:bodyPr/>
                    <a:lstStyle/>
                    <a:p>
                      <a:pPr>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Equipment and works</a:t>
                      </a:r>
                      <a:endParaRPr lang="bg-BG" sz="1400" b="1" i="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c>
                  <a:txBody>
                    <a:bodyPr/>
                    <a:lstStyle/>
                    <a:p>
                      <a:pPr marL="0" marR="0" indent="0" algn="just" defTabSz="914400" rtl="0" eaLnBrk="1" fontAlgn="auto" latinLnBrk="0" hangingPunct="1">
                        <a:lnSpc>
                          <a:spcPts val="1800"/>
                        </a:lnSpc>
                        <a:spcBef>
                          <a:spcPts val="0"/>
                        </a:spcBef>
                        <a:spcAft>
                          <a:spcPts val="300"/>
                        </a:spcAft>
                        <a:buClr>
                          <a:srgbClr val="843D8D"/>
                        </a:buClr>
                        <a:buSzTx/>
                        <a:buFont typeface="Arial" pitchFamily="34" charset="0"/>
                        <a:buChar char="•"/>
                        <a:tabLst/>
                        <a:defRPr/>
                      </a:pPr>
                      <a:r>
                        <a:rPr lang="en-GB" sz="1400" kern="1200" noProof="0" dirty="0" smtClean="0">
                          <a:solidFill>
                            <a:srgbClr val="003399"/>
                          </a:solidFill>
                          <a:latin typeface="Verdana" pitchFamily="34" charset="0"/>
                          <a:ea typeface="Verdana" pitchFamily="34" charset="0"/>
                          <a:cs typeface="Verdana" pitchFamily="34" charset="0"/>
                        </a:rPr>
                        <a:t> “Investment”</a:t>
                      </a: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projects: min. 50% of total eligible project costs</a:t>
                      </a:r>
                    </a:p>
                    <a:p>
                      <a:pPr marL="0" indent="0" algn="just">
                        <a:lnSpc>
                          <a:spcPts val="1800"/>
                        </a:lnSpc>
                        <a:spcAft>
                          <a:spcPts val="300"/>
                        </a:spcAft>
                        <a:buClr>
                          <a:srgbClr val="843D8D"/>
                        </a:buClr>
                        <a:buFont typeface="Arial" pitchFamily="34" charset="0"/>
                        <a:buChar char="•"/>
                      </a:pPr>
                      <a:r>
                        <a:rPr lang="en-GB" sz="1400" kern="1200" noProof="0" dirty="0" smtClean="0">
                          <a:solidFill>
                            <a:srgbClr val="003399"/>
                          </a:solidFill>
                          <a:latin typeface="Verdana" pitchFamily="34" charset="0"/>
                          <a:ea typeface="Verdana" pitchFamily="34" charset="0"/>
                          <a:cs typeface="Verdana" pitchFamily="34" charset="0"/>
                        </a:rPr>
                        <a:t> “Soft” projects: max. 50% of total eligible project costs</a:t>
                      </a:r>
                      <a:endParaRPr lang="en-GB" sz="140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843D8D">
                        <a:alpha val="30196"/>
                      </a:srgbClr>
                    </a:solidFill>
                  </a:tcPr>
                </a:tc>
              </a:tr>
              <a:tr h="639244">
                <a:tc>
                  <a:txBody>
                    <a:bodyPr/>
                    <a:lstStyle/>
                    <a:p>
                      <a:pPr algn="just">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BL</a:t>
                      </a:r>
                      <a:r>
                        <a:rPr lang="bg-BG" sz="1400" b="1" kern="1200" noProof="0" dirty="0" smtClean="0">
                          <a:solidFill>
                            <a:srgbClr val="003399"/>
                          </a:solidFill>
                          <a:latin typeface="Verdana" pitchFamily="34" charset="0"/>
                          <a:ea typeface="Verdana" pitchFamily="34" charset="0"/>
                          <a:cs typeface="Verdana" pitchFamily="34" charset="0"/>
                        </a:rPr>
                        <a:t>6</a:t>
                      </a:r>
                      <a:endParaRPr lang="bg-BG" sz="1400" b="1"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c>
                  <a:txBody>
                    <a:bodyPr/>
                    <a:lstStyle/>
                    <a:p>
                      <a:pPr>
                        <a:lnSpc>
                          <a:spcPts val="1800"/>
                        </a:lnSpc>
                        <a:spcAft>
                          <a:spcPts val="300"/>
                        </a:spcAft>
                      </a:pPr>
                      <a:r>
                        <a:rPr lang="en-US" sz="1400" b="1" kern="1200" noProof="0" dirty="0" smtClean="0">
                          <a:solidFill>
                            <a:srgbClr val="003399"/>
                          </a:solidFill>
                          <a:latin typeface="Verdana" pitchFamily="34" charset="0"/>
                          <a:ea typeface="Verdana" pitchFamily="34" charset="0"/>
                          <a:cs typeface="Verdana" pitchFamily="34" charset="0"/>
                        </a:rPr>
                        <a:t>Project preparation</a:t>
                      </a:r>
                      <a:endParaRPr lang="bg-BG" sz="1400" b="1" i="0" kern="1200" noProof="0" dirty="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c>
                  <a:txBody>
                    <a:bodyPr/>
                    <a:lstStyle/>
                    <a:p>
                      <a:pPr marL="0" marR="0" indent="0" algn="just" defTabSz="914400" rtl="0" eaLnBrk="1" fontAlgn="auto" latinLnBrk="0" hangingPunct="1">
                        <a:lnSpc>
                          <a:spcPts val="1800"/>
                        </a:lnSpc>
                        <a:spcBef>
                          <a:spcPts val="0"/>
                        </a:spcBef>
                        <a:spcAft>
                          <a:spcPts val="300"/>
                        </a:spcAft>
                        <a:buClr>
                          <a:srgbClr val="98C222"/>
                        </a:buClr>
                        <a:buSzTx/>
                        <a:buFont typeface="Arial" pitchFamily="34" charset="0"/>
                        <a:buChar char="•"/>
                        <a:tabLst/>
                        <a:defRPr/>
                      </a:pPr>
                      <a:r>
                        <a:rPr lang="en-GB" sz="1400" kern="1200" noProof="0" dirty="0" smtClean="0">
                          <a:solidFill>
                            <a:srgbClr val="003399"/>
                          </a:solidFill>
                          <a:latin typeface="Verdana" pitchFamily="34" charset="0"/>
                          <a:ea typeface="Verdana" pitchFamily="34" charset="0"/>
                          <a:cs typeface="Verdana" pitchFamily="34" charset="0"/>
                        </a:rPr>
                        <a:t> Max.</a:t>
                      </a:r>
                      <a:r>
                        <a:rPr lang="en-GB" sz="1400" kern="1200" baseline="0" noProof="0" dirty="0" smtClean="0">
                          <a:solidFill>
                            <a:srgbClr val="003399"/>
                          </a:solidFill>
                          <a:latin typeface="Verdana" pitchFamily="34" charset="0"/>
                          <a:ea typeface="Verdana" pitchFamily="34" charset="0"/>
                          <a:cs typeface="Verdana" pitchFamily="34" charset="0"/>
                        </a:rPr>
                        <a:t> </a:t>
                      </a:r>
                      <a:r>
                        <a:rPr lang="en-GB" sz="1400" kern="1200" noProof="0" dirty="0" smtClean="0">
                          <a:solidFill>
                            <a:srgbClr val="003399"/>
                          </a:solidFill>
                          <a:latin typeface="Verdana" pitchFamily="34" charset="0"/>
                          <a:ea typeface="Verdana" pitchFamily="34" charset="0"/>
                          <a:cs typeface="Verdana" pitchFamily="34" charset="0"/>
                        </a:rPr>
                        <a:t>3% of direct project costs (BL3+BL4+BL 5)</a:t>
                      </a:r>
                    </a:p>
                    <a:p>
                      <a:pPr marL="0" marR="0" indent="0" algn="just" defTabSz="914400" rtl="0" eaLnBrk="1" fontAlgn="auto" latinLnBrk="0" hangingPunct="1">
                        <a:lnSpc>
                          <a:spcPts val="1800"/>
                        </a:lnSpc>
                        <a:spcBef>
                          <a:spcPts val="0"/>
                        </a:spcBef>
                        <a:spcAft>
                          <a:spcPts val="300"/>
                        </a:spcAft>
                        <a:buClr>
                          <a:srgbClr val="98C222"/>
                        </a:buClr>
                        <a:buSzTx/>
                        <a:buFont typeface="Arial" pitchFamily="34" charset="0"/>
                        <a:buChar char="•"/>
                        <a:tabLst/>
                        <a:defRPr/>
                      </a:pPr>
                      <a:r>
                        <a:rPr lang="en-GB" sz="1400" kern="1200" noProof="0" dirty="0" smtClean="0">
                          <a:solidFill>
                            <a:srgbClr val="003399"/>
                          </a:solidFill>
                          <a:latin typeface="Verdana" pitchFamily="34" charset="0"/>
                          <a:ea typeface="Verdana" pitchFamily="34" charset="0"/>
                          <a:cs typeface="Verdana" pitchFamily="34" charset="0"/>
                        </a:rPr>
                        <a:t> Max. </a:t>
                      </a:r>
                      <a:r>
                        <a:rPr lang="en-GB" sz="1400" kern="1200" baseline="0" noProof="0" dirty="0" smtClean="0">
                          <a:solidFill>
                            <a:srgbClr val="003399"/>
                          </a:solidFill>
                          <a:latin typeface="Verdana" pitchFamily="34" charset="0"/>
                          <a:ea typeface="Verdana" pitchFamily="34" charset="0"/>
                          <a:cs typeface="Verdana" pitchFamily="34" charset="0"/>
                        </a:rPr>
                        <a:t>€ 3000 for “Preparation of Application package”</a:t>
                      </a:r>
                      <a:endParaRPr lang="en-GB" sz="1400" kern="1200" noProof="0" dirty="0" smtClean="0">
                        <a:solidFill>
                          <a:srgbClr val="003399"/>
                        </a:solidFill>
                        <a:latin typeface="Verdana" pitchFamily="34" charset="0"/>
                        <a:ea typeface="Verdana" pitchFamily="34" charset="0"/>
                        <a:cs typeface="Verdana" pitchFamily="34" charset="0"/>
                      </a:endParaRPr>
                    </a:p>
                  </a:txBody>
                  <a:tcP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98C222">
                        <a:alpha val="30196"/>
                      </a:srgbClr>
                    </a:solidFill>
                  </a:tcPr>
                </a:tc>
              </a:tr>
            </a:tbl>
          </a:graphicData>
        </a:graphic>
      </p:graphicFrame>
    </p:spTree>
    <p:extLst>
      <p:ext uri="{BB962C8B-B14F-4D97-AF65-F5344CB8AC3E}">
        <p14:creationId xmlns:p14="http://schemas.microsoft.com/office/powerpoint/2010/main" val="3537902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12" name="Cím 11"/>
          <p:cNvSpPr>
            <a:spLocks noGrp="1"/>
          </p:cNvSpPr>
          <p:nvPr>
            <p:ph type="title"/>
          </p:nvPr>
        </p:nvSpPr>
        <p:spPr>
          <a:xfrm>
            <a:off x="1691680" y="476672"/>
            <a:ext cx="6135488" cy="504057"/>
          </a:xfrm>
        </p:spPr>
        <p:txBody>
          <a:bodyPr rtlCol="0">
            <a:noAutofit/>
          </a:bodyPr>
          <a:lstStyle/>
          <a:p>
            <a:pPr eaLnBrk="1" fontAlgn="auto" hangingPunct="1">
              <a:spcAft>
                <a:spcPts val="1200"/>
              </a:spcAft>
              <a:defRPr/>
            </a:pPr>
            <a:r>
              <a:rPr lang="bg-BG" sz="2000" b="1" cap="all" dirty="0" smtClean="0">
                <a:solidFill>
                  <a:srgbClr val="003399"/>
                </a:solidFill>
                <a:latin typeface="Verdana" pitchFamily="34" charset="0"/>
              </a:rPr>
              <a:t/>
            </a:r>
            <a:br>
              <a:rPr lang="bg-BG" sz="2000" b="1" cap="all" dirty="0" smtClean="0">
                <a:solidFill>
                  <a:srgbClr val="003399"/>
                </a:solidFill>
                <a:latin typeface="Verdana" pitchFamily="34" charset="0"/>
              </a:rPr>
            </a:br>
            <a:r>
              <a:rPr lang="en-US" sz="2000" b="1" cap="all" dirty="0" smtClean="0">
                <a:solidFill>
                  <a:srgbClr val="003399"/>
                </a:solidFill>
                <a:latin typeface="Verdana" pitchFamily="34" charset="0"/>
              </a:rPr>
              <a:t>type of expenditures</a:t>
            </a:r>
            <a:endParaRPr lang="en-US" sz="2000" b="1" cap="all" dirty="0">
              <a:solidFill>
                <a:srgbClr val="003399"/>
              </a:solidFill>
              <a:latin typeface="Verdana" pitchFamily="34" charset="0"/>
            </a:endParaRPr>
          </a:p>
        </p:txBody>
      </p:sp>
      <p:sp>
        <p:nvSpPr>
          <p:cNvPr id="5" name="Content Placeholder 4"/>
          <p:cNvSpPr>
            <a:spLocks noGrp="1"/>
          </p:cNvSpPr>
          <p:nvPr>
            <p:ph idx="1"/>
          </p:nvPr>
        </p:nvSpPr>
        <p:spPr>
          <a:xfrm>
            <a:off x="395536" y="5589240"/>
            <a:ext cx="8450465" cy="864096"/>
          </a:xfrm>
          <a:prstGeom prst="roundRect">
            <a:avLst/>
          </a:prstGeom>
          <a:solidFill>
            <a:srgbClr val="FFFFFF">
              <a:alpha val="60000"/>
            </a:srgbClr>
          </a:solidFill>
          <a:ln>
            <a:solidFill>
              <a:srgbClr val="98C222">
                <a:alpha val="50196"/>
              </a:srgbClr>
            </a:solidFill>
          </a:ln>
          <a:effectLst>
            <a:glow rad="63500">
              <a:schemeClr val="accent3">
                <a:satMod val="175000"/>
                <a:alpha val="40000"/>
              </a:schemeClr>
            </a:glow>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1" indent="0" algn="just">
              <a:lnSpc>
                <a:spcPts val="2000"/>
              </a:lnSpc>
              <a:spcBef>
                <a:spcPct val="0"/>
              </a:spcBef>
              <a:spcAft>
                <a:spcPts val="300"/>
              </a:spcAft>
              <a:buClr>
                <a:srgbClr val="843D8D"/>
              </a:buClr>
              <a:buFont typeface="Wingdings" pitchFamily="2" charset="2"/>
              <a:buChar char="ü"/>
            </a:pPr>
            <a:endParaRPr lang="bg-BG" sz="1500" dirty="0" smtClean="0">
              <a:solidFill>
                <a:srgbClr val="003399"/>
              </a:solidFill>
              <a:latin typeface="Verdana" pitchFamily="34" charset="0"/>
              <a:ea typeface="Verdana" pitchFamily="34" charset="0"/>
              <a:cs typeface="Verdana" pitchFamily="34" charset="0"/>
            </a:endParaRPr>
          </a:p>
          <a:p>
            <a:pPr marL="0" lvl="1" indent="0" algn="just">
              <a:lnSpc>
                <a:spcPts val="2000"/>
              </a:lnSpc>
              <a:spcBef>
                <a:spcPct val="0"/>
              </a:spcBef>
              <a:spcAft>
                <a:spcPts val="300"/>
              </a:spcAft>
              <a:buClr>
                <a:srgbClr val="843D8D"/>
              </a:buClr>
              <a:buNone/>
            </a:pPr>
            <a:endParaRPr lang="bg-BG" sz="1500" dirty="0" smtClean="0">
              <a:solidFill>
                <a:srgbClr val="003399"/>
              </a:solidFill>
              <a:latin typeface="Verdana" pitchFamily="34" charset="0"/>
              <a:ea typeface="Verdana" pitchFamily="34" charset="0"/>
              <a:cs typeface="Verdana" pitchFamily="34" charset="0"/>
            </a:endParaRPr>
          </a:p>
          <a:p>
            <a:pPr marL="0" lvl="1" indent="0" algn="ctr">
              <a:lnSpc>
                <a:spcPts val="2000"/>
              </a:lnSpc>
              <a:spcBef>
                <a:spcPct val="0"/>
              </a:spcBef>
              <a:spcAft>
                <a:spcPts val="300"/>
              </a:spcAft>
              <a:buClr>
                <a:srgbClr val="843D8D"/>
              </a:buClr>
              <a:buNone/>
            </a:pPr>
            <a:r>
              <a:rPr lang="en-GB" sz="1500" dirty="0" smtClean="0">
                <a:solidFill>
                  <a:srgbClr val="003399"/>
                </a:solidFill>
                <a:latin typeface="Verdana" pitchFamily="34" charset="0"/>
                <a:ea typeface="Verdana" pitchFamily="34" charset="0"/>
                <a:cs typeface="Verdana" pitchFamily="34" charset="0"/>
              </a:rPr>
              <a:t>The earliest possible starting date for </a:t>
            </a:r>
            <a:r>
              <a:rPr lang="en-GB" sz="1500" b="1" dirty="0" smtClean="0">
                <a:solidFill>
                  <a:srgbClr val="003399"/>
                </a:solidFill>
                <a:latin typeface="Verdana" pitchFamily="34" charset="0"/>
                <a:ea typeface="Verdana" pitchFamily="34" charset="0"/>
                <a:cs typeface="Verdana" pitchFamily="34" charset="0"/>
              </a:rPr>
              <a:t>eligibility of project expenditures </a:t>
            </a:r>
            <a:r>
              <a:rPr lang="en-GB" sz="1500" dirty="0" smtClean="0">
                <a:solidFill>
                  <a:srgbClr val="003399"/>
                </a:solidFill>
                <a:latin typeface="Verdana" pitchFamily="34" charset="0"/>
                <a:ea typeface="Verdana" pitchFamily="34" charset="0"/>
                <a:cs typeface="Verdana" pitchFamily="34" charset="0"/>
              </a:rPr>
              <a:t>is the </a:t>
            </a:r>
            <a:r>
              <a:rPr lang="en-GB" sz="1500" b="1" dirty="0" smtClean="0">
                <a:solidFill>
                  <a:srgbClr val="003399"/>
                </a:solidFill>
                <a:latin typeface="Verdana" pitchFamily="34" charset="0"/>
                <a:ea typeface="Verdana" pitchFamily="34" charset="0"/>
                <a:cs typeface="Verdana" pitchFamily="34" charset="0"/>
              </a:rPr>
              <a:t>date following the Subsidy contract registration </a:t>
            </a:r>
            <a:r>
              <a:rPr lang="en-GB" sz="1500" dirty="0" smtClean="0">
                <a:solidFill>
                  <a:srgbClr val="003399"/>
                </a:solidFill>
                <a:latin typeface="Verdana" pitchFamily="34" charset="0"/>
                <a:ea typeface="Verdana" pitchFamily="34" charset="0"/>
                <a:cs typeface="Verdana" pitchFamily="34" charset="0"/>
              </a:rPr>
              <a:t>in the Registry system of MA with the exception of expenditures for project preparation (when applicable).</a:t>
            </a:r>
          </a:p>
          <a:p>
            <a:pPr algn="just">
              <a:lnSpc>
                <a:spcPts val="2000"/>
              </a:lnSpc>
              <a:spcBef>
                <a:spcPct val="0"/>
              </a:spcBef>
              <a:spcAft>
                <a:spcPts val="300"/>
              </a:spcAft>
              <a:buClr>
                <a:srgbClr val="843D8D"/>
              </a:buClr>
              <a:buFont typeface="Wingdings" pitchFamily="2" charset="2"/>
              <a:buChar char="ü"/>
            </a:pPr>
            <a:endParaRPr lang="bg-BG" sz="1500" dirty="0" smtClean="0">
              <a:solidFill>
                <a:srgbClr val="003399"/>
              </a:solidFill>
              <a:latin typeface="Verdana" pitchFamily="34" charset="0"/>
              <a:ea typeface="Verdana" pitchFamily="34" charset="0"/>
              <a:cs typeface="Verdana" pitchFamily="34" charset="0"/>
            </a:endParaRPr>
          </a:p>
          <a:p>
            <a:pPr marL="0" indent="0" algn="just">
              <a:lnSpc>
                <a:spcPts val="2000"/>
              </a:lnSpc>
              <a:spcBef>
                <a:spcPct val="0"/>
              </a:spcBef>
              <a:spcAft>
                <a:spcPts val="300"/>
              </a:spcAft>
              <a:buClr>
                <a:srgbClr val="843D8D"/>
              </a:buClr>
              <a:buFont typeface="Wingdings" pitchFamily="2" charset="2"/>
              <a:buChar char="ü"/>
            </a:pPr>
            <a:endParaRPr lang="en-US" sz="1500" dirty="0">
              <a:solidFill>
                <a:srgbClr val="003399"/>
              </a:solidFill>
              <a:latin typeface="Verdana" pitchFamily="34" charset="0"/>
              <a:ea typeface="Verdana" pitchFamily="34" charset="0"/>
              <a:cs typeface="Verdana" pitchFamily="34" charset="0"/>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3" name="Rectangle 12"/>
          <p:cNvSpPr/>
          <p:nvPr/>
        </p:nvSpPr>
        <p:spPr>
          <a:xfrm>
            <a:off x="2627784" y="1700808"/>
            <a:ext cx="6192688" cy="3744416"/>
          </a:xfrm>
          <a:prstGeom prst="rect">
            <a:avLst/>
          </a:prstGeom>
        </p:spPr>
        <p:txBody>
          <a:bodyPr wrap="square">
            <a:noAutofit/>
          </a:bodyPr>
          <a:lstStyle/>
          <a:p>
            <a:pPr algn="just">
              <a:lnSpc>
                <a:spcPts val="2200"/>
              </a:lnSpc>
              <a:spcBef>
                <a:spcPts val="0"/>
              </a:spcBef>
              <a:spcAft>
                <a:spcPts val="2600"/>
              </a:spcAft>
              <a:buClr>
                <a:srgbClr val="98C222"/>
              </a:buClr>
            </a:pPr>
            <a:r>
              <a:rPr lang="en-GB" sz="15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direct</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they can be attributed directly to the project (</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travel and accommodation, external expertise and services, equipment and works</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p>
          <a:p>
            <a:pPr algn="just">
              <a:lnSpc>
                <a:spcPts val="2200"/>
              </a:lnSpc>
              <a:spcBef>
                <a:spcPts val="0"/>
              </a:spcBef>
              <a:spcAft>
                <a:spcPts val="2600"/>
              </a:spcAft>
              <a:buClr>
                <a:srgbClr val="98C222"/>
              </a:buClr>
            </a:pPr>
            <a:r>
              <a:rPr lang="en-GB" sz="15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indirect</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they cannot be assigned directly to the project activities but are necessary for their implementation (</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expenditures for staff, office and administrative expenditures</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lnSpc>
                <a:spcPts val="2200"/>
              </a:lnSpc>
              <a:spcBef>
                <a:spcPts val="0"/>
              </a:spcBef>
              <a:spcAft>
                <a:spcPts val="2600"/>
              </a:spcAft>
              <a:buClr>
                <a:srgbClr val="98C222"/>
              </a:buClr>
            </a:pPr>
            <a:r>
              <a:rPr lang="en-GB" sz="15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 preparation </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they</a:t>
            </a:r>
            <a:r>
              <a:rPr lang="en-GB" sz="15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are carried out before the project implementation period.</a:t>
            </a:r>
          </a:p>
        </p:txBody>
      </p:sp>
      <p:sp>
        <p:nvSpPr>
          <p:cNvPr id="14" name="Rounded Rectangle 13"/>
          <p:cNvSpPr/>
          <p:nvPr/>
        </p:nvSpPr>
        <p:spPr>
          <a:xfrm>
            <a:off x="467544" y="1772816"/>
            <a:ext cx="1944216" cy="792088"/>
          </a:xfrm>
          <a:prstGeom prst="roundRect">
            <a:avLst/>
          </a:prstGeom>
          <a:solidFill>
            <a:srgbClr val="843D8D">
              <a:alpha val="20000"/>
            </a:srgbClr>
          </a:solidFill>
          <a:ln>
            <a:solidFill>
              <a:srgbClr val="843D8D">
                <a:alpha val="20000"/>
              </a:srgbClr>
            </a:solidFill>
          </a:ln>
          <a:effectLst>
            <a:glow rad="63500">
              <a:schemeClr val="accent4">
                <a:satMod val="175000"/>
                <a:alpha val="40000"/>
              </a:schemeClr>
            </a:glow>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spcBef>
                <a:spcPts val="0"/>
              </a:spcBef>
              <a:spcAft>
                <a:spcPts val="0"/>
              </a:spcAft>
              <a:defRPr/>
            </a:pPr>
            <a:r>
              <a:rPr lang="en-US" sz="1600" b="1" dirty="0" smtClean="0">
                <a:solidFill>
                  <a:srgbClr val="003399"/>
                </a:solidFill>
                <a:latin typeface="Verdana" pitchFamily="34" charset="0"/>
                <a:ea typeface="Verdana" pitchFamily="34" charset="0"/>
                <a:cs typeface="Verdana" pitchFamily="34" charset="0"/>
              </a:rPr>
              <a:t>BL</a:t>
            </a:r>
            <a:r>
              <a:rPr lang="bg-BG" sz="1600" b="1" dirty="0" smtClean="0">
                <a:solidFill>
                  <a:srgbClr val="003399"/>
                </a:solidFill>
                <a:latin typeface="Verdana" pitchFamily="34" charset="0"/>
                <a:ea typeface="Verdana" pitchFamily="34" charset="0"/>
                <a:cs typeface="Verdana" pitchFamily="34" charset="0"/>
              </a:rPr>
              <a:t>3 + </a:t>
            </a:r>
            <a:r>
              <a:rPr lang="en-US" sz="1600" b="1" dirty="0" smtClean="0">
                <a:solidFill>
                  <a:srgbClr val="003399"/>
                </a:solidFill>
                <a:latin typeface="Verdana" pitchFamily="34" charset="0"/>
                <a:ea typeface="Verdana" pitchFamily="34" charset="0"/>
                <a:cs typeface="Verdana" pitchFamily="34" charset="0"/>
              </a:rPr>
              <a:t>BL</a:t>
            </a:r>
            <a:r>
              <a:rPr lang="bg-BG" sz="1600" b="1" dirty="0" smtClean="0">
                <a:solidFill>
                  <a:srgbClr val="003399"/>
                </a:solidFill>
                <a:latin typeface="Verdana" pitchFamily="34" charset="0"/>
                <a:ea typeface="Verdana" pitchFamily="34" charset="0"/>
                <a:cs typeface="Verdana" pitchFamily="34" charset="0"/>
              </a:rPr>
              <a:t>4 + </a:t>
            </a:r>
            <a:r>
              <a:rPr lang="en-US" sz="1600" b="1" dirty="0" smtClean="0">
                <a:solidFill>
                  <a:srgbClr val="003399"/>
                </a:solidFill>
                <a:latin typeface="Verdana" pitchFamily="34" charset="0"/>
                <a:ea typeface="Verdana" pitchFamily="34" charset="0"/>
                <a:cs typeface="Verdana" pitchFamily="34" charset="0"/>
              </a:rPr>
              <a:t>BL</a:t>
            </a:r>
            <a:r>
              <a:rPr lang="bg-BG" sz="1600" b="1" dirty="0" smtClean="0">
                <a:solidFill>
                  <a:srgbClr val="003399"/>
                </a:solidFill>
                <a:latin typeface="Verdana" pitchFamily="34" charset="0"/>
                <a:ea typeface="Verdana" pitchFamily="34" charset="0"/>
                <a:cs typeface="Verdana" pitchFamily="34" charset="0"/>
              </a:rPr>
              <a:t>5</a:t>
            </a:r>
            <a:endParaRPr lang="en-US" sz="1600" dirty="0" smtClean="0"/>
          </a:p>
        </p:txBody>
      </p:sp>
      <p:sp>
        <p:nvSpPr>
          <p:cNvPr id="15" name="Rounded Rectangle 14"/>
          <p:cNvSpPr/>
          <p:nvPr/>
        </p:nvSpPr>
        <p:spPr>
          <a:xfrm>
            <a:off x="467544" y="2996952"/>
            <a:ext cx="1944216" cy="792088"/>
          </a:xfrm>
          <a:prstGeom prst="roundRect">
            <a:avLst/>
          </a:prstGeom>
          <a:solidFill>
            <a:srgbClr val="98C222">
              <a:alpha val="40000"/>
            </a:srgbClr>
          </a:solidFill>
          <a:ln>
            <a:solidFill>
              <a:srgbClr val="98C222">
                <a:alpha val="40000"/>
              </a:srgbClr>
            </a:solidFill>
          </a:ln>
          <a:effectLst>
            <a:glow rad="101600">
              <a:schemeClr val="accent3">
                <a:satMod val="175000"/>
                <a:alpha val="40000"/>
              </a:schemeClr>
            </a:glow>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600" b="1" dirty="0" smtClean="0">
                <a:solidFill>
                  <a:srgbClr val="003399"/>
                </a:solidFill>
                <a:latin typeface="Verdana" pitchFamily="34" charset="0"/>
                <a:ea typeface="Verdana" pitchFamily="34" charset="0"/>
                <a:cs typeface="Verdana" pitchFamily="34" charset="0"/>
              </a:rPr>
              <a:t>BL</a:t>
            </a:r>
            <a:r>
              <a:rPr lang="bg-BG" sz="1600" b="1" dirty="0" smtClean="0">
                <a:solidFill>
                  <a:srgbClr val="003399"/>
                </a:solidFill>
                <a:latin typeface="Verdana" pitchFamily="34" charset="0"/>
                <a:ea typeface="Verdana" pitchFamily="34" charset="0"/>
                <a:cs typeface="Verdana" pitchFamily="34" charset="0"/>
              </a:rPr>
              <a:t>1, </a:t>
            </a:r>
            <a:r>
              <a:rPr lang="en-US" sz="1600" b="1" dirty="0" smtClean="0">
                <a:solidFill>
                  <a:srgbClr val="003399"/>
                </a:solidFill>
                <a:latin typeface="Verdana" pitchFamily="34" charset="0"/>
                <a:ea typeface="Verdana" pitchFamily="34" charset="0"/>
                <a:cs typeface="Verdana" pitchFamily="34" charset="0"/>
              </a:rPr>
              <a:t>BL</a:t>
            </a:r>
            <a:r>
              <a:rPr lang="bg-BG" sz="1600" b="1" dirty="0" smtClean="0">
                <a:solidFill>
                  <a:srgbClr val="003399"/>
                </a:solidFill>
                <a:latin typeface="Verdana" pitchFamily="34" charset="0"/>
                <a:ea typeface="Verdana" pitchFamily="34" charset="0"/>
                <a:cs typeface="Verdana" pitchFamily="34" charset="0"/>
              </a:rPr>
              <a:t>2</a:t>
            </a:r>
          </a:p>
        </p:txBody>
      </p:sp>
      <p:sp>
        <p:nvSpPr>
          <p:cNvPr id="17" name="Rounded Rectangle 16"/>
          <p:cNvSpPr/>
          <p:nvPr/>
        </p:nvSpPr>
        <p:spPr>
          <a:xfrm>
            <a:off x="467544" y="4221088"/>
            <a:ext cx="1944216" cy="792088"/>
          </a:xfrm>
          <a:prstGeom prst="roundRect">
            <a:avLst/>
          </a:prstGeom>
          <a:solidFill>
            <a:srgbClr val="843D8D">
              <a:alpha val="20000"/>
            </a:srgbClr>
          </a:solidFill>
          <a:ln>
            <a:solidFill>
              <a:srgbClr val="843D8D">
                <a:alpha val="20000"/>
              </a:srgbClr>
            </a:solidFill>
          </a:ln>
          <a:effectLst>
            <a:glow rad="63500">
              <a:schemeClr val="accent4">
                <a:satMod val="175000"/>
                <a:alpha val="40000"/>
              </a:schemeClr>
            </a:glow>
            <a:outerShdw blurRad="76200" dir="18900000" sy="23000" kx="-1200000" algn="bl" rotWithShape="0">
              <a:prstClr val="black">
                <a:alpha val="2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1600" b="1" dirty="0" smtClean="0">
                <a:solidFill>
                  <a:srgbClr val="003399"/>
                </a:solidFill>
                <a:latin typeface="Verdana" pitchFamily="34" charset="0"/>
                <a:ea typeface="Verdana" pitchFamily="34" charset="0"/>
                <a:cs typeface="Verdana" pitchFamily="34" charset="0"/>
              </a:rPr>
              <a:t>BL</a:t>
            </a:r>
            <a:r>
              <a:rPr lang="bg-BG" sz="1600" b="1" dirty="0" smtClean="0">
                <a:solidFill>
                  <a:srgbClr val="003399"/>
                </a:solidFill>
                <a:latin typeface="Verdana" pitchFamily="34" charset="0"/>
                <a:ea typeface="Verdana" pitchFamily="34" charset="0"/>
                <a:cs typeface="Verdana" pitchFamily="34" charset="0"/>
              </a:rPr>
              <a:t>6</a:t>
            </a:r>
          </a:p>
        </p:txBody>
      </p:sp>
    </p:spTree>
    <p:extLst>
      <p:ext uri="{BB962C8B-B14F-4D97-AF65-F5344CB8AC3E}">
        <p14:creationId xmlns:p14="http://schemas.microsoft.com/office/powerpoint/2010/main" val="1959583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Custom 1">
      <a:dk1>
        <a:sysClr val="windowText" lastClr="000000"/>
      </a:dk1>
      <a:lt1>
        <a:sysClr val="window" lastClr="FFFFFF"/>
      </a:lt1>
      <a:dk2>
        <a:srgbClr val="1F497D"/>
      </a:dk2>
      <a:lt2>
        <a:srgbClr val="EEECE1"/>
      </a:lt2>
      <a:accent1>
        <a:srgbClr val="92D050"/>
      </a:accent1>
      <a:accent2>
        <a:srgbClr val="7030A0"/>
      </a:accent2>
      <a:accent3>
        <a:srgbClr val="9BBB59"/>
      </a:accent3>
      <a:accent4>
        <a:srgbClr val="7030A0"/>
      </a:accent4>
      <a:accent5>
        <a:srgbClr val="92D050"/>
      </a:accent5>
      <a:accent6>
        <a:srgbClr val="7030A0"/>
      </a:accent6>
      <a:hlink>
        <a:srgbClr val="92D050"/>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4821</TotalTime>
  <Words>3019</Words>
  <Application>Microsoft Office PowerPoint</Application>
  <PresentationFormat>On-screen Show (4:3)</PresentationFormat>
  <Paragraphs>313</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Office-téma</vt:lpstr>
      <vt:lpstr>Planning the project activities and budget</vt:lpstr>
      <vt:lpstr>Planning the project activities</vt:lpstr>
      <vt:lpstr>Structuring the activities in the application form  </vt:lpstr>
      <vt:lpstr>Filling-in the duration and action plan </vt:lpstr>
      <vt:lpstr>description of soft activities - examples</vt:lpstr>
      <vt:lpstr>description of investment activities - examples</vt:lpstr>
      <vt:lpstr>PowerPoint Presentation</vt:lpstr>
      <vt:lpstr>BUDGET LINES AND THRESHOLDS</vt:lpstr>
      <vt:lpstr> type of expenditures</vt:lpstr>
      <vt:lpstr>BUDGET LINE 1  Staff costs </vt:lpstr>
      <vt:lpstr>BUDGET LINE 2  Office and administrative costs </vt:lpstr>
      <vt:lpstr>BUDGET LINE 3 Travel and accommodation costs</vt:lpstr>
      <vt:lpstr>BUDGET LINE 4 External expertise and services costs</vt:lpstr>
      <vt:lpstr>Budget line 5  equipment and works  </vt:lpstr>
      <vt:lpstr>Budget line 6  project preparation</vt:lpstr>
      <vt:lpstr>VAT and own co-financing</vt:lpstr>
      <vt:lpstr>REVENUE GENERATING PROJECTS</vt:lpstr>
      <vt:lpstr>OMISSIONS WHEN PLANNING THE BUDGET</vt:lpstr>
      <vt:lpstr>Planning information and publicity activities </vt:lpstr>
      <vt:lpstr>Link between the information activities and the budget</vt:lpstr>
      <vt:lpstr>CAPITALISATION OF THE PROJECT</vt:lpstr>
      <vt:lpstr>PowerPoint Presentation</vt:lpstr>
    </vt:vector>
  </TitlesOfParts>
  <Company>WT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BG TR Presentation</dc:title>
  <dc:creator>Vanya;Vania Hristova</dc:creator>
  <cp:lastModifiedBy>Ivan Delchev</cp:lastModifiedBy>
  <cp:revision>2111</cp:revision>
  <cp:lastPrinted>2018-02-01T14:42:40Z</cp:lastPrinted>
  <dcterms:created xsi:type="dcterms:W3CDTF">2013-11-18T08:40:35Z</dcterms:created>
  <dcterms:modified xsi:type="dcterms:W3CDTF">2018-02-06T14:36:15Z</dcterms:modified>
</cp:coreProperties>
</file>