
<file path=[Content_Types].xml><?xml version="1.0" encoding="utf-8"?>
<Types xmlns="http://schemas.openxmlformats.org/package/2006/content-types">
  <Default Extension="png" ContentType="image/png"/>
  <Default Extension="tmp"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2"/>
  </p:notesMasterIdLst>
  <p:handoutMasterIdLst>
    <p:handoutMasterId r:id="rId13"/>
  </p:handoutMasterIdLst>
  <p:sldIdLst>
    <p:sldId id="256" r:id="rId2"/>
    <p:sldId id="405" r:id="rId3"/>
    <p:sldId id="399" r:id="rId4"/>
    <p:sldId id="400" r:id="rId5"/>
    <p:sldId id="401" r:id="rId6"/>
    <p:sldId id="402" r:id="rId7"/>
    <p:sldId id="403" r:id="rId8"/>
    <p:sldId id="404" r:id="rId9"/>
    <p:sldId id="398" r:id="rId10"/>
    <p:sldId id="278" r:id="rId11"/>
  </p:sldIdLst>
  <p:sldSz cx="9144000" cy="6858000" type="screen4x3"/>
  <p:notesSz cx="6797675" cy="9926638"/>
  <p:defaultTextStyle>
    <a:defPPr>
      <a:defRPr lang="hu-HU"/>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Vass Kornél" initials="VK" lastIdx="4"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8C222"/>
    <a:srgbClr val="4D7620"/>
    <a:srgbClr val="0066CC"/>
    <a:srgbClr val="92D050"/>
    <a:srgbClr val="003399"/>
    <a:srgbClr val="843D8D"/>
    <a:srgbClr val="C2CDE1"/>
    <a:srgbClr val="FFCC00"/>
    <a:srgbClr val="BF6D2F"/>
    <a:srgbClr val="C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Közepesen sötét stílus 2 – 1. jelölőszín">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685" autoAdjust="0"/>
    <p:restoredTop sz="97899" autoAdjust="0"/>
  </p:normalViewPr>
  <p:slideViewPr>
    <p:cSldViewPr>
      <p:cViewPr>
        <p:scale>
          <a:sx n="75" d="100"/>
          <a:sy n="75" d="100"/>
        </p:scale>
        <p:origin x="-2664" y="-94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handoutMaster" Target="handoutMasters/handoutMaster1.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6400" cy="496888"/>
          </a:xfrm>
          <a:prstGeom prst="rect">
            <a:avLst/>
          </a:prstGeom>
        </p:spPr>
        <p:txBody>
          <a:bodyPr vert="horz" lIns="91440" tIns="45720" rIns="91440" bIns="45720" rtlCol="0"/>
          <a:lstStyle>
            <a:lvl1pPr algn="l">
              <a:defRPr sz="1200"/>
            </a:lvl1pPr>
          </a:lstStyle>
          <a:p>
            <a:endParaRPr lang="bg-BG"/>
          </a:p>
        </p:txBody>
      </p:sp>
      <p:sp>
        <p:nvSpPr>
          <p:cNvPr id="3" name="Date Placeholder 2"/>
          <p:cNvSpPr>
            <a:spLocks noGrp="1"/>
          </p:cNvSpPr>
          <p:nvPr>
            <p:ph type="dt" sz="quarter" idx="1"/>
          </p:nvPr>
        </p:nvSpPr>
        <p:spPr>
          <a:xfrm>
            <a:off x="3849688" y="0"/>
            <a:ext cx="2946400" cy="496888"/>
          </a:xfrm>
          <a:prstGeom prst="rect">
            <a:avLst/>
          </a:prstGeom>
        </p:spPr>
        <p:txBody>
          <a:bodyPr vert="horz" lIns="91440" tIns="45720" rIns="91440" bIns="45720" rtlCol="0"/>
          <a:lstStyle>
            <a:lvl1pPr algn="r">
              <a:defRPr sz="1200"/>
            </a:lvl1pPr>
          </a:lstStyle>
          <a:p>
            <a:fld id="{3D565939-7E85-406A-8933-FE2BA5720DA9}" type="datetimeFigureOut">
              <a:rPr lang="bg-BG" smtClean="0"/>
              <a:t>6.2.2018 г.</a:t>
            </a:fld>
            <a:endParaRPr lang="bg-BG"/>
          </a:p>
        </p:txBody>
      </p:sp>
      <p:sp>
        <p:nvSpPr>
          <p:cNvPr id="4" name="Footer Placeholder 3"/>
          <p:cNvSpPr>
            <a:spLocks noGrp="1"/>
          </p:cNvSpPr>
          <p:nvPr>
            <p:ph type="ftr" sz="quarter" idx="2"/>
          </p:nvPr>
        </p:nvSpPr>
        <p:spPr>
          <a:xfrm>
            <a:off x="0" y="9428163"/>
            <a:ext cx="2946400" cy="496887"/>
          </a:xfrm>
          <a:prstGeom prst="rect">
            <a:avLst/>
          </a:prstGeom>
        </p:spPr>
        <p:txBody>
          <a:bodyPr vert="horz" lIns="91440" tIns="45720" rIns="91440" bIns="45720" rtlCol="0" anchor="b"/>
          <a:lstStyle>
            <a:lvl1pPr algn="l">
              <a:defRPr sz="1200"/>
            </a:lvl1pPr>
          </a:lstStyle>
          <a:p>
            <a:endParaRPr lang="bg-BG"/>
          </a:p>
        </p:txBody>
      </p:sp>
      <p:sp>
        <p:nvSpPr>
          <p:cNvPr id="5" name="Slide Number Placeholder 4"/>
          <p:cNvSpPr>
            <a:spLocks noGrp="1"/>
          </p:cNvSpPr>
          <p:nvPr>
            <p:ph type="sldNum" sz="quarter" idx="3"/>
          </p:nvPr>
        </p:nvSpPr>
        <p:spPr>
          <a:xfrm>
            <a:off x="3849688" y="9428163"/>
            <a:ext cx="2946400" cy="496887"/>
          </a:xfrm>
          <a:prstGeom prst="rect">
            <a:avLst/>
          </a:prstGeom>
        </p:spPr>
        <p:txBody>
          <a:bodyPr vert="horz" lIns="91440" tIns="45720" rIns="91440" bIns="45720" rtlCol="0" anchor="b"/>
          <a:lstStyle>
            <a:lvl1pPr algn="r">
              <a:defRPr sz="1200"/>
            </a:lvl1pPr>
          </a:lstStyle>
          <a:p>
            <a:fld id="{3A90DDE6-9CB9-47C8-83BC-D0BBB6AD34C8}" type="slidenum">
              <a:rPr lang="bg-BG" smtClean="0"/>
              <a:t>‹#›</a:t>
            </a:fld>
            <a:endParaRPr lang="bg-BG"/>
          </a:p>
        </p:txBody>
      </p:sp>
    </p:spTree>
    <p:extLst>
      <p:ext uri="{BB962C8B-B14F-4D97-AF65-F5344CB8AC3E}">
        <p14:creationId xmlns:p14="http://schemas.microsoft.com/office/powerpoint/2010/main" val="315433460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Élőfej helye 1"/>
          <p:cNvSpPr>
            <a:spLocks noGrp="1"/>
          </p:cNvSpPr>
          <p:nvPr>
            <p:ph type="hdr" sz="quarter"/>
          </p:nvPr>
        </p:nvSpPr>
        <p:spPr>
          <a:xfrm>
            <a:off x="0" y="0"/>
            <a:ext cx="2945659" cy="496332"/>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hu-HU"/>
          </a:p>
        </p:txBody>
      </p:sp>
      <p:sp>
        <p:nvSpPr>
          <p:cNvPr id="3" name="Dátum helye 2"/>
          <p:cNvSpPr>
            <a:spLocks noGrp="1"/>
          </p:cNvSpPr>
          <p:nvPr>
            <p:ph type="dt" idx="1"/>
          </p:nvPr>
        </p:nvSpPr>
        <p:spPr>
          <a:xfrm>
            <a:off x="3850443" y="0"/>
            <a:ext cx="2945659" cy="496332"/>
          </a:xfrm>
          <a:prstGeom prst="rect">
            <a:avLst/>
          </a:prstGeom>
        </p:spPr>
        <p:txBody>
          <a:bodyPr vert="horz" lIns="91440" tIns="45720" rIns="91440" bIns="45720" rtlCol="0"/>
          <a:lstStyle>
            <a:lvl1pPr algn="r" fontAlgn="auto">
              <a:spcBef>
                <a:spcPts val="0"/>
              </a:spcBef>
              <a:spcAft>
                <a:spcPts val="0"/>
              </a:spcAft>
              <a:defRPr sz="1200">
                <a:latin typeface="+mn-lt"/>
              </a:defRPr>
            </a:lvl1pPr>
          </a:lstStyle>
          <a:p>
            <a:pPr>
              <a:defRPr/>
            </a:pPr>
            <a:fld id="{CD6DAF9F-9F54-486A-808D-D649C42855F5}" type="datetimeFigureOut">
              <a:rPr lang="hu-HU"/>
              <a:pPr>
                <a:defRPr/>
              </a:pPr>
              <a:t>2018.02.06.</a:t>
            </a:fld>
            <a:endParaRPr lang="hu-HU"/>
          </a:p>
        </p:txBody>
      </p:sp>
      <p:sp>
        <p:nvSpPr>
          <p:cNvPr id="4" name="Diakép helye 3"/>
          <p:cNvSpPr>
            <a:spLocks noGrp="1" noRot="1" noChangeAspect="1"/>
          </p:cNvSpPr>
          <p:nvPr>
            <p:ph type="sldImg" idx="2"/>
          </p:nvPr>
        </p:nvSpPr>
        <p:spPr>
          <a:xfrm>
            <a:off x="917575" y="744538"/>
            <a:ext cx="4962525" cy="3722687"/>
          </a:xfrm>
          <a:prstGeom prst="rect">
            <a:avLst/>
          </a:prstGeom>
          <a:noFill/>
          <a:ln w="12700">
            <a:solidFill>
              <a:prstClr val="black"/>
            </a:solidFill>
          </a:ln>
        </p:spPr>
        <p:txBody>
          <a:bodyPr vert="horz" lIns="91440" tIns="45720" rIns="91440" bIns="45720" rtlCol="0" anchor="ctr"/>
          <a:lstStyle/>
          <a:p>
            <a:pPr lvl="0"/>
            <a:endParaRPr lang="hu-HU" noProof="0" smtClean="0"/>
          </a:p>
        </p:txBody>
      </p:sp>
      <p:sp>
        <p:nvSpPr>
          <p:cNvPr id="5" name="Jegyzetek helye 4"/>
          <p:cNvSpPr>
            <a:spLocks noGrp="1"/>
          </p:cNvSpPr>
          <p:nvPr>
            <p:ph type="body" sz="quarter" idx="3"/>
          </p:nvPr>
        </p:nvSpPr>
        <p:spPr>
          <a:xfrm>
            <a:off x="679768" y="4715153"/>
            <a:ext cx="5438140" cy="4466987"/>
          </a:xfrm>
          <a:prstGeom prst="rect">
            <a:avLst/>
          </a:prstGeom>
        </p:spPr>
        <p:txBody>
          <a:bodyPr vert="horz" lIns="91440" tIns="45720" rIns="91440" bIns="45720" rtlCol="0">
            <a:normAutofit/>
          </a:bodyPr>
          <a:lstStyle/>
          <a:p>
            <a:pPr lvl="0"/>
            <a:r>
              <a:rPr lang="hu-HU" noProof="0" smtClean="0"/>
              <a:t>Mintaszöveg szerkesztése</a:t>
            </a:r>
          </a:p>
          <a:p>
            <a:pPr lvl="1"/>
            <a:r>
              <a:rPr lang="hu-HU" noProof="0" smtClean="0"/>
              <a:t>Második szint</a:t>
            </a:r>
          </a:p>
          <a:p>
            <a:pPr lvl="2"/>
            <a:r>
              <a:rPr lang="hu-HU" noProof="0" smtClean="0"/>
              <a:t>Harmadik szint</a:t>
            </a:r>
          </a:p>
          <a:p>
            <a:pPr lvl="3"/>
            <a:r>
              <a:rPr lang="hu-HU" noProof="0" smtClean="0"/>
              <a:t>Negyedik szint</a:t>
            </a:r>
          </a:p>
          <a:p>
            <a:pPr lvl="4"/>
            <a:r>
              <a:rPr lang="hu-HU" noProof="0" smtClean="0"/>
              <a:t>Ötödik szint</a:t>
            </a:r>
          </a:p>
        </p:txBody>
      </p:sp>
      <p:sp>
        <p:nvSpPr>
          <p:cNvPr id="6" name="Élőláb helye 5"/>
          <p:cNvSpPr>
            <a:spLocks noGrp="1"/>
          </p:cNvSpPr>
          <p:nvPr>
            <p:ph type="ftr" sz="quarter" idx="4"/>
          </p:nvPr>
        </p:nvSpPr>
        <p:spPr>
          <a:xfrm>
            <a:off x="0" y="9428583"/>
            <a:ext cx="2945659" cy="496332"/>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hu-HU"/>
          </a:p>
        </p:txBody>
      </p:sp>
      <p:sp>
        <p:nvSpPr>
          <p:cNvPr id="7" name="Dia számának helye 6"/>
          <p:cNvSpPr>
            <a:spLocks noGrp="1"/>
          </p:cNvSpPr>
          <p:nvPr>
            <p:ph type="sldNum" sz="quarter" idx="5"/>
          </p:nvPr>
        </p:nvSpPr>
        <p:spPr>
          <a:xfrm>
            <a:off x="3850443" y="9428583"/>
            <a:ext cx="2945659" cy="496332"/>
          </a:xfrm>
          <a:prstGeom prst="rect">
            <a:avLst/>
          </a:prstGeom>
        </p:spPr>
        <p:txBody>
          <a:bodyPr vert="horz" lIns="91440" tIns="45720" rIns="91440" bIns="45720" rtlCol="0" anchor="b"/>
          <a:lstStyle>
            <a:lvl1pPr algn="r" fontAlgn="auto">
              <a:spcBef>
                <a:spcPts val="0"/>
              </a:spcBef>
              <a:spcAft>
                <a:spcPts val="0"/>
              </a:spcAft>
              <a:defRPr sz="1200">
                <a:latin typeface="+mn-lt"/>
              </a:defRPr>
            </a:lvl1pPr>
          </a:lstStyle>
          <a:p>
            <a:pPr>
              <a:defRPr/>
            </a:pPr>
            <a:fld id="{96B3663C-14CF-4D71-AE23-2109568032CA}" type="slidenum">
              <a:rPr lang="hu-HU"/>
              <a:pPr>
                <a:defRPr/>
              </a:pPr>
              <a:t>‹#›</a:t>
            </a:fld>
            <a:endParaRPr lang="hu-HU"/>
          </a:p>
        </p:txBody>
      </p:sp>
    </p:spTree>
    <p:extLst>
      <p:ext uri="{BB962C8B-B14F-4D97-AF65-F5344CB8AC3E}">
        <p14:creationId xmlns:p14="http://schemas.microsoft.com/office/powerpoint/2010/main" val="8235052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Diakép helye 1"/>
          <p:cNvSpPr>
            <a:spLocks noGrp="1" noRot="1" noChangeAspect="1" noTextEdit="1"/>
          </p:cNvSpPr>
          <p:nvPr>
            <p:ph type="sldImg"/>
          </p:nvPr>
        </p:nvSpPr>
        <p:spPr bwMode="auto">
          <a:noFill/>
          <a:ln>
            <a:solidFill>
              <a:srgbClr val="000000"/>
            </a:solidFill>
            <a:miter lim="800000"/>
            <a:headEnd/>
            <a:tailEnd/>
          </a:ln>
        </p:spPr>
      </p:sp>
      <p:sp>
        <p:nvSpPr>
          <p:cNvPr id="15362" name="Jegyzetek helye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dirty="0" smtClean="0"/>
          </a:p>
        </p:txBody>
      </p:sp>
      <p:sp>
        <p:nvSpPr>
          <p:cNvPr id="15364" name="Dia számának helye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0F6307C-E95B-496A-B5A7-E33B6575710F}" type="slidenum">
              <a:rPr lang="hu-HU"/>
              <a:pPr fontAlgn="base">
                <a:spcBef>
                  <a:spcPct val="0"/>
                </a:spcBef>
                <a:spcAft>
                  <a:spcPct val="0"/>
                </a:spcAft>
                <a:defRPr/>
              </a:pPr>
              <a:t>1</a:t>
            </a:fld>
            <a:endParaRPr lang="hu-HU"/>
          </a:p>
        </p:txBody>
      </p:sp>
    </p:spTree>
    <p:extLst>
      <p:ext uri="{BB962C8B-B14F-4D97-AF65-F5344CB8AC3E}">
        <p14:creationId xmlns:p14="http://schemas.microsoft.com/office/powerpoint/2010/main" val="287596564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Diakép helye 1"/>
          <p:cNvSpPr>
            <a:spLocks noGrp="1" noRot="1" noChangeAspect="1" noTextEdit="1"/>
          </p:cNvSpPr>
          <p:nvPr>
            <p:ph type="sldImg"/>
          </p:nvPr>
        </p:nvSpPr>
        <p:spPr bwMode="auto">
          <a:noFill/>
          <a:ln>
            <a:solidFill>
              <a:srgbClr val="000000"/>
            </a:solidFill>
            <a:miter lim="800000"/>
            <a:headEnd/>
            <a:tailEnd/>
          </a:ln>
        </p:spPr>
      </p:sp>
      <p:sp>
        <p:nvSpPr>
          <p:cNvPr id="37890" name="Jegyzetek helye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26628" name="Dia számának helye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0CE78672-2241-4B3E-BA9F-F13872ABFD39}" type="slidenum">
              <a:rPr lang="hu-HU"/>
              <a:pPr fontAlgn="base">
                <a:spcBef>
                  <a:spcPct val="0"/>
                </a:spcBef>
                <a:spcAft>
                  <a:spcPct val="0"/>
                </a:spcAft>
                <a:defRPr/>
              </a:pPr>
              <a:t>10</a:t>
            </a:fld>
            <a:endParaRPr lang="hu-HU"/>
          </a:p>
        </p:txBody>
      </p:sp>
    </p:spTree>
    <p:extLst>
      <p:ext uri="{BB962C8B-B14F-4D97-AF65-F5344CB8AC3E}">
        <p14:creationId xmlns:p14="http://schemas.microsoft.com/office/powerpoint/2010/main" val="358328412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Diakép helye 1"/>
          <p:cNvSpPr>
            <a:spLocks noGrp="1" noRot="1" noChangeAspect="1" noTextEdit="1"/>
          </p:cNvSpPr>
          <p:nvPr>
            <p:ph type="sldImg"/>
          </p:nvPr>
        </p:nvSpPr>
        <p:spPr bwMode="auto">
          <a:noFill/>
          <a:ln>
            <a:solidFill>
              <a:srgbClr val="000000"/>
            </a:solidFill>
            <a:miter lim="800000"/>
            <a:headEnd/>
            <a:tailEnd/>
          </a:ln>
        </p:spPr>
      </p:sp>
      <p:sp>
        <p:nvSpPr>
          <p:cNvPr id="17410" name="Jegyzetek helye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dirty="0" smtClean="0"/>
          </a:p>
        </p:txBody>
      </p:sp>
      <p:sp>
        <p:nvSpPr>
          <p:cNvPr id="16388" name="Dia számának helye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783AFD9-E636-4CC2-A754-0EEAD1C9DD91}" type="slidenum">
              <a:rPr lang="hu-HU"/>
              <a:pPr fontAlgn="base">
                <a:spcBef>
                  <a:spcPct val="0"/>
                </a:spcBef>
                <a:spcAft>
                  <a:spcPct val="0"/>
                </a:spcAft>
                <a:defRPr/>
              </a:pPr>
              <a:t>2</a:t>
            </a:fld>
            <a:endParaRPr lang="hu-HU"/>
          </a:p>
        </p:txBody>
      </p:sp>
    </p:spTree>
    <p:extLst>
      <p:ext uri="{BB962C8B-B14F-4D97-AF65-F5344CB8AC3E}">
        <p14:creationId xmlns:p14="http://schemas.microsoft.com/office/powerpoint/2010/main" val="367930442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Diakép helye 1"/>
          <p:cNvSpPr>
            <a:spLocks noGrp="1" noRot="1" noChangeAspect="1" noTextEdit="1"/>
          </p:cNvSpPr>
          <p:nvPr>
            <p:ph type="sldImg"/>
          </p:nvPr>
        </p:nvSpPr>
        <p:spPr bwMode="auto">
          <a:noFill/>
          <a:ln>
            <a:solidFill>
              <a:srgbClr val="000000"/>
            </a:solidFill>
            <a:miter lim="800000"/>
            <a:headEnd/>
            <a:tailEnd/>
          </a:ln>
        </p:spPr>
      </p:sp>
      <p:sp>
        <p:nvSpPr>
          <p:cNvPr id="17410" name="Jegyzetek helye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dirty="0" smtClean="0"/>
          </a:p>
        </p:txBody>
      </p:sp>
      <p:sp>
        <p:nvSpPr>
          <p:cNvPr id="16388" name="Dia számának helye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783AFD9-E636-4CC2-A754-0EEAD1C9DD91}" type="slidenum">
              <a:rPr lang="hu-HU"/>
              <a:pPr fontAlgn="base">
                <a:spcBef>
                  <a:spcPct val="0"/>
                </a:spcBef>
                <a:spcAft>
                  <a:spcPct val="0"/>
                </a:spcAft>
                <a:defRPr/>
              </a:pPr>
              <a:t>3</a:t>
            </a:fld>
            <a:endParaRPr lang="hu-HU"/>
          </a:p>
        </p:txBody>
      </p:sp>
    </p:spTree>
    <p:extLst>
      <p:ext uri="{BB962C8B-B14F-4D97-AF65-F5344CB8AC3E}">
        <p14:creationId xmlns:p14="http://schemas.microsoft.com/office/powerpoint/2010/main" val="367930442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Diakép helye 1"/>
          <p:cNvSpPr>
            <a:spLocks noGrp="1" noRot="1" noChangeAspect="1" noTextEdit="1"/>
          </p:cNvSpPr>
          <p:nvPr>
            <p:ph type="sldImg"/>
          </p:nvPr>
        </p:nvSpPr>
        <p:spPr bwMode="auto">
          <a:noFill/>
          <a:ln>
            <a:solidFill>
              <a:srgbClr val="000000"/>
            </a:solidFill>
            <a:miter lim="800000"/>
            <a:headEnd/>
            <a:tailEnd/>
          </a:ln>
        </p:spPr>
      </p:sp>
      <p:sp>
        <p:nvSpPr>
          <p:cNvPr id="17410" name="Jegyzetek helye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dirty="0" smtClean="0"/>
          </a:p>
        </p:txBody>
      </p:sp>
      <p:sp>
        <p:nvSpPr>
          <p:cNvPr id="16388" name="Dia számának helye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783AFD9-E636-4CC2-A754-0EEAD1C9DD91}" type="slidenum">
              <a:rPr lang="hu-HU"/>
              <a:pPr fontAlgn="base">
                <a:spcBef>
                  <a:spcPct val="0"/>
                </a:spcBef>
                <a:spcAft>
                  <a:spcPct val="0"/>
                </a:spcAft>
                <a:defRPr/>
              </a:pPr>
              <a:t>4</a:t>
            </a:fld>
            <a:endParaRPr lang="hu-HU"/>
          </a:p>
        </p:txBody>
      </p:sp>
    </p:spTree>
    <p:extLst>
      <p:ext uri="{BB962C8B-B14F-4D97-AF65-F5344CB8AC3E}">
        <p14:creationId xmlns:p14="http://schemas.microsoft.com/office/powerpoint/2010/main" val="367930442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Diakép helye 1"/>
          <p:cNvSpPr>
            <a:spLocks noGrp="1" noRot="1" noChangeAspect="1" noTextEdit="1"/>
          </p:cNvSpPr>
          <p:nvPr>
            <p:ph type="sldImg"/>
          </p:nvPr>
        </p:nvSpPr>
        <p:spPr bwMode="auto">
          <a:noFill/>
          <a:ln>
            <a:solidFill>
              <a:srgbClr val="000000"/>
            </a:solidFill>
            <a:miter lim="800000"/>
            <a:headEnd/>
            <a:tailEnd/>
          </a:ln>
        </p:spPr>
      </p:sp>
      <p:sp>
        <p:nvSpPr>
          <p:cNvPr id="17410" name="Jegyzetek helye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dirty="0" smtClean="0"/>
          </a:p>
        </p:txBody>
      </p:sp>
      <p:sp>
        <p:nvSpPr>
          <p:cNvPr id="16388" name="Dia számának helye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783AFD9-E636-4CC2-A754-0EEAD1C9DD91}" type="slidenum">
              <a:rPr lang="hu-HU"/>
              <a:pPr fontAlgn="base">
                <a:spcBef>
                  <a:spcPct val="0"/>
                </a:spcBef>
                <a:spcAft>
                  <a:spcPct val="0"/>
                </a:spcAft>
                <a:defRPr/>
              </a:pPr>
              <a:t>5</a:t>
            </a:fld>
            <a:endParaRPr lang="hu-HU"/>
          </a:p>
        </p:txBody>
      </p:sp>
    </p:spTree>
    <p:extLst>
      <p:ext uri="{BB962C8B-B14F-4D97-AF65-F5344CB8AC3E}">
        <p14:creationId xmlns:p14="http://schemas.microsoft.com/office/powerpoint/2010/main" val="367930442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Diakép helye 1"/>
          <p:cNvSpPr>
            <a:spLocks noGrp="1" noRot="1" noChangeAspect="1" noTextEdit="1"/>
          </p:cNvSpPr>
          <p:nvPr>
            <p:ph type="sldImg"/>
          </p:nvPr>
        </p:nvSpPr>
        <p:spPr bwMode="auto">
          <a:noFill/>
          <a:ln>
            <a:solidFill>
              <a:srgbClr val="000000"/>
            </a:solidFill>
            <a:miter lim="800000"/>
            <a:headEnd/>
            <a:tailEnd/>
          </a:ln>
        </p:spPr>
      </p:sp>
      <p:sp>
        <p:nvSpPr>
          <p:cNvPr id="17410" name="Jegyzetek helye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dirty="0" smtClean="0"/>
          </a:p>
        </p:txBody>
      </p:sp>
      <p:sp>
        <p:nvSpPr>
          <p:cNvPr id="16388" name="Dia számának helye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783AFD9-E636-4CC2-A754-0EEAD1C9DD91}" type="slidenum">
              <a:rPr lang="hu-HU"/>
              <a:pPr fontAlgn="base">
                <a:spcBef>
                  <a:spcPct val="0"/>
                </a:spcBef>
                <a:spcAft>
                  <a:spcPct val="0"/>
                </a:spcAft>
                <a:defRPr/>
              </a:pPr>
              <a:t>6</a:t>
            </a:fld>
            <a:endParaRPr lang="hu-HU"/>
          </a:p>
        </p:txBody>
      </p:sp>
    </p:spTree>
    <p:extLst>
      <p:ext uri="{BB962C8B-B14F-4D97-AF65-F5344CB8AC3E}">
        <p14:creationId xmlns:p14="http://schemas.microsoft.com/office/powerpoint/2010/main" val="367930442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Diakép helye 1"/>
          <p:cNvSpPr>
            <a:spLocks noGrp="1" noRot="1" noChangeAspect="1" noTextEdit="1"/>
          </p:cNvSpPr>
          <p:nvPr>
            <p:ph type="sldImg"/>
          </p:nvPr>
        </p:nvSpPr>
        <p:spPr bwMode="auto">
          <a:noFill/>
          <a:ln>
            <a:solidFill>
              <a:srgbClr val="000000"/>
            </a:solidFill>
            <a:miter lim="800000"/>
            <a:headEnd/>
            <a:tailEnd/>
          </a:ln>
        </p:spPr>
      </p:sp>
      <p:sp>
        <p:nvSpPr>
          <p:cNvPr id="17410" name="Jegyzetek helye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dirty="0" smtClean="0"/>
          </a:p>
        </p:txBody>
      </p:sp>
      <p:sp>
        <p:nvSpPr>
          <p:cNvPr id="16388" name="Dia számának helye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783AFD9-E636-4CC2-A754-0EEAD1C9DD91}" type="slidenum">
              <a:rPr lang="hu-HU"/>
              <a:pPr fontAlgn="base">
                <a:spcBef>
                  <a:spcPct val="0"/>
                </a:spcBef>
                <a:spcAft>
                  <a:spcPct val="0"/>
                </a:spcAft>
                <a:defRPr/>
              </a:pPr>
              <a:t>7</a:t>
            </a:fld>
            <a:endParaRPr lang="hu-HU"/>
          </a:p>
        </p:txBody>
      </p:sp>
    </p:spTree>
    <p:extLst>
      <p:ext uri="{BB962C8B-B14F-4D97-AF65-F5344CB8AC3E}">
        <p14:creationId xmlns:p14="http://schemas.microsoft.com/office/powerpoint/2010/main" val="367930442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Diakép helye 1"/>
          <p:cNvSpPr>
            <a:spLocks noGrp="1" noRot="1" noChangeAspect="1" noTextEdit="1"/>
          </p:cNvSpPr>
          <p:nvPr>
            <p:ph type="sldImg"/>
          </p:nvPr>
        </p:nvSpPr>
        <p:spPr bwMode="auto">
          <a:noFill/>
          <a:ln>
            <a:solidFill>
              <a:srgbClr val="000000"/>
            </a:solidFill>
            <a:miter lim="800000"/>
            <a:headEnd/>
            <a:tailEnd/>
          </a:ln>
        </p:spPr>
      </p:sp>
      <p:sp>
        <p:nvSpPr>
          <p:cNvPr id="17410" name="Jegyzetek helye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dirty="0" smtClean="0"/>
          </a:p>
        </p:txBody>
      </p:sp>
      <p:sp>
        <p:nvSpPr>
          <p:cNvPr id="16388" name="Dia számának helye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783AFD9-E636-4CC2-A754-0EEAD1C9DD91}" type="slidenum">
              <a:rPr lang="hu-HU"/>
              <a:pPr fontAlgn="base">
                <a:spcBef>
                  <a:spcPct val="0"/>
                </a:spcBef>
                <a:spcAft>
                  <a:spcPct val="0"/>
                </a:spcAft>
                <a:defRPr/>
              </a:pPr>
              <a:t>8</a:t>
            </a:fld>
            <a:endParaRPr lang="hu-HU"/>
          </a:p>
        </p:txBody>
      </p:sp>
    </p:spTree>
    <p:extLst>
      <p:ext uri="{BB962C8B-B14F-4D97-AF65-F5344CB8AC3E}">
        <p14:creationId xmlns:p14="http://schemas.microsoft.com/office/powerpoint/2010/main" val="367930442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Diakép helye 1"/>
          <p:cNvSpPr>
            <a:spLocks noGrp="1" noRot="1" noChangeAspect="1" noTextEdit="1"/>
          </p:cNvSpPr>
          <p:nvPr>
            <p:ph type="sldImg"/>
          </p:nvPr>
        </p:nvSpPr>
        <p:spPr bwMode="auto">
          <a:noFill/>
          <a:ln>
            <a:solidFill>
              <a:srgbClr val="000000"/>
            </a:solidFill>
            <a:miter lim="800000"/>
            <a:headEnd/>
            <a:tailEnd/>
          </a:ln>
        </p:spPr>
      </p:sp>
      <p:sp>
        <p:nvSpPr>
          <p:cNvPr id="17410" name="Jegyzetek helye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dirty="0" smtClean="0"/>
          </a:p>
        </p:txBody>
      </p:sp>
      <p:sp>
        <p:nvSpPr>
          <p:cNvPr id="16388" name="Dia számának helye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783AFD9-E636-4CC2-A754-0EEAD1C9DD91}" type="slidenum">
              <a:rPr lang="hu-HU"/>
              <a:pPr fontAlgn="base">
                <a:spcBef>
                  <a:spcPct val="0"/>
                </a:spcBef>
                <a:spcAft>
                  <a:spcPct val="0"/>
                </a:spcAft>
                <a:defRPr/>
              </a:pPr>
              <a:t>9</a:t>
            </a:fld>
            <a:endParaRPr lang="hu-HU"/>
          </a:p>
        </p:txBody>
      </p:sp>
    </p:spTree>
    <p:extLst>
      <p:ext uri="{BB962C8B-B14F-4D97-AF65-F5344CB8AC3E}">
        <p14:creationId xmlns:p14="http://schemas.microsoft.com/office/powerpoint/2010/main" val="367930442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Címdia">
    <p:spTree>
      <p:nvGrpSpPr>
        <p:cNvPr id="1" name=""/>
        <p:cNvGrpSpPr/>
        <p:nvPr/>
      </p:nvGrpSpPr>
      <p:grpSpPr>
        <a:xfrm>
          <a:off x="0" y="0"/>
          <a:ext cx="0" cy="0"/>
          <a:chOff x="0" y="0"/>
          <a:chExt cx="0" cy="0"/>
        </a:xfrm>
      </p:grpSpPr>
      <p:sp>
        <p:nvSpPr>
          <p:cNvPr id="2" name="Cím 1"/>
          <p:cNvSpPr>
            <a:spLocks noGrp="1"/>
          </p:cNvSpPr>
          <p:nvPr>
            <p:ph type="ctrTitle"/>
          </p:nvPr>
        </p:nvSpPr>
        <p:spPr>
          <a:xfrm>
            <a:off x="685800" y="2130425"/>
            <a:ext cx="7772400" cy="1470025"/>
          </a:xfrm>
        </p:spPr>
        <p:txBody>
          <a:bodyPr/>
          <a:lstStyle/>
          <a:p>
            <a:r>
              <a:rPr lang="hu-HU" smtClean="0"/>
              <a:t>Mintacím szerkesztése</a:t>
            </a:r>
            <a:endParaRPr lang="hu-HU"/>
          </a:p>
        </p:txBody>
      </p:sp>
      <p:sp>
        <p:nvSpPr>
          <p:cNvPr id="3" name="Alcím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hu-HU" smtClean="0"/>
              <a:t>Alcím mintájának szerkesztése</a:t>
            </a:r>
            <a:endParaRPr lang="hu-HU"/>
          </a:p>
        </p:txBody>
      </p:sp>
      <p:sp>
        <p:nvSpPr>
          <p:cNvPr id="4" name="Dátum helye 3"/>
          <p:cNvSpPr>
            <a:spLocks noGrp="1"/>
          </p:cNvSpPr>
          <p:nvPr>
            <p:ph type="dt" sz="half" idx="10"/>
          </p:nvPr>
        </p:nvSpPr>
        <p:spPr/>
        <p:txBody>
          <a:bodyPr/>
          <a:lstStyle>
            <a:lvl1pPr>
              <a:defRPr/>
            </a:lvl1pPr>
          </a:lstStyle>
          <a:p>
            <a:pPr>
              <a:defRPr/>
            </a:pPr>
            <a:fld id="{3B70CE93-B669-466E-97D9-5586B27B364B}" type="datetimeFigureOut">
              <a:rPr lang="hu-HU"/>
              <a:pPr>
                <a:defRPr/>
              </a:pPr>
              <a:t>2018.02.06.</a:t>
            </a:fld>
            <a:endParaRPr lang="hu-HU"/>
          </a:p>
        </p:txBody>
      </p:sp>
      <p:sp>
        <p:nvSpPr>
          <p:cNvPr id="5" name="Élőláb helye 4"/>
          <p:cNvSpPr>
            <a:spLocks noGrp="1"/>
          </p:cNvSpPr>
          <p:nvPr>
            <p:ph type="ftr" sz="quarter" idx="11"/>
          </p:nvPr>
        </p:nvSpPr>
        <p:spPr/>
        <p:txBody>
          <a:bodyPr/>
          <a:lstStyle>
            <a:lvl1pPr>
              <a:defRPr/>
            </a:lvl1pPr>
          </a:lstStyle>
          <a:p>
            <a:pPr>
              <a:defRPr/>
            </a:pPr>
            <a:endParaRPr lang="hu-HU"/>
          </a:p>
        </p:txBody>
      </p:sp>
      <p:sp>
        <p:nvSpPr>
          <p:cNvPr id="6" name="Dia számának helye 5"/>
          <p:cNvSpPr>
            <a:spLocks noGrp="1"/>
          </p:cNvSpPr>
          <p:nvPr>
            <p:ph type="sldNum" sz="quarter" idx="12"/>
          </p:nvPr>
        </p:nvSpPr>
        <p:spPr/>
        <p:txBody>
          <a:bodyPr/>
          <a:lstStyle>
            <a:lvl1pPr>
              <a:defRPr/>
            </a:lvl1pPr>
          </a:lstStyle>
          <a:p>
            <a:pPr>
              <a:defRPr/>
            </a:pPr>
            <a:fld id="{F2E297E6-F63A-420B-A5B0-020FB1FAC753}" type="slidenum">
              <a:rPr lang="hu-HU"/>
              <a:pPr>
                <a:defRPr/>
              </a:pPr>
              <a:t>‹#›</a:t>
            </a:fld>
            <a:endParaRPr lang="hu-H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Cím és függőleges szöveg">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p>
            <a:r>
              <a:rPr lang="hu-HU" smtClean="0"/>
              <a:t>Mintacím szerkesztése</a:t>
            </a:r>
            <a:endParaRPr lang="hu-HU"/>
          </a:p>
        </p:txBody>
      </p:sp>
      <p:sp>
        <p:nvSpPr>
          <p:cNvPr id="3" name="Függőleges szöveg helye 2"/>
          <p:cNvSpPr>
            <a:spLocks noGrp="1"/>
          </p:cNvSpPr>
          <p:nvPr>
            <p:ph type="body" orient="vert" idx="1"/>
          </p:nvPr>
        </p:nvSpPr>
        <p:spPr/>
        <p:txBody>
          <a:bodyPr vert="eaVert"/>
          <a:lstStyle/>
          <a:p>
            <a:pPr lvl="0"/>
            <a:r>
              <a:rPr lang="hu-HU" smtClean="0"/>
              <a:t>Mintaszöveg szerkesztése</a:t>
            </a:r>
          </a:p>
          <a:p>
            <a:pPr lvl="1"/>
            <a:r>
              <a:rPr lang="hu-HU" smtClean="0"/>
              <a:t>Második szint</a:t>
            </a:r>
          </a:p>
          <a:p>
            <a:pPr lvl="2"/>
            <a:r>
              <a:rPr lang="hu-HU" smtClean="0"/>
              <a:t>Harmadik szint</a:t>
            </a:r>
          </a:p>
          <a:p>
            <a:pPr lvl="3"/>
            <a:r>
              <a:rPr lang="hu-HU" smtClean="0"/>
              <a:t>Negyedik szint</a:t>
            </a:r>
          </a:p>
          <a:p>
            <a:pPr lvl="4"/>
            <a:r>
              <a:rPr lang="hu-HU" smtClean="0"/>
              <a:t>Ötödik szint</a:t>
            </a:r>
            <a:endParaRPr lang="hu-HU"/>
          </a:p>
        </p:txBody>
      </p:sp>
      <p:sp>
        <p:nvSpPr>
          <p:cNvPr id="4" name="Dátum helye 3"/>
          <p:cNvSpPr>
            <a:spLocks noGrp="1"/>
          </p:cNvSpPr>
          <p:nvPr>
            <p:ph type="dt" sz="half" idx="10"/>
          </p:nvPr>
        </p:nvSpPr>
        <p:spPr/>
        <p:txBody>
          <a:bodyPr/>
          <a:lstStyle>
            <a:lvl1pPr>
              <a:defRPr/>
            </a:lvl1pPr>
          </a:lstStyle>
          <a:p>
            <a:pPr>
              <a:defRPr/>
            </a:pPr>
            <a:fld id="{3CACE9F5-51AF-492A-8824-5C3A838A03E1}" type="datetimeFigureOut">
              <a:rPr lang="hu-HU"/>
              <a:pPr>
                <a:defRPr/>
              </a:pPr>
              <a:t>2018.02.06.</a:t>
            </a:fld>
            <a:endParaRPr lang="hu-HU"/>
          </a:p>
        </p:txBody>
      </p:sp>
      <p:sp>
        <p:nvSpPr>
          <p:cNvPr id="5" name="Élőláb helye 4"/>
          <p:cNvSpPr>
            <a:spLocks noGrp="1"/>
          </p:cNvSpPr>
          <p:nvPr>
            <p:ph type="ftr" sz="quarter" idx="11"/>
          </p:nvPr>
        </p:nvSpPr>
        <p:spPr/>
        <p:txBody>
          <a:bodyPr/>
          <a:lstStyle>
            <a:lvl1pPr>
              <a:defRPr/>
            </a:lvl1pPr>
          </a:lstStyle>
          <a:p>
            <a:pPr>
              <a:defRPr/>
            </a:pPr>
            <a:endParaRPr lang="hu-HU"/>
          </a:p>
        </p:txBody>
      </p:sp>
      <p:sp>
        <p:nvSpPr>
          <p:cNvPr id="6" name="Dia számának helye 5"/>
          <p:cNvSpPr>
            <a:spLocks noGrp="1"/>
          </p:cNvSpPr>
          <p:nvPr>
            <p:ph type="sldNum" sz="quarter" idx="12"/>
          </p:nvPr>
        </p:nvSpPr>
        <p:spPr/>
        <p:txBody>
          <a:bodyPr/>
          <a:lstStyle>
            <a:lvl1pPr>
              <a:defRPr/>
            </a:lvl1pPr>
          </a:lstStyle>
          <a:p>
            <a:pPr>
              <a:defRPr/>
            </a:pPr>
            <a:fld id="{3CAC024E-147D-4045-9DAD-21AF12B4AB33}" type="slidenum">
              <a:rPr lang="hu-HU"/>
              <a:pPr>
                <a:defRPr/>
              </a:pPr>
              <a:t>‹#›</a:t>
            </a:fld>
            <a:endParaRPr lang="hu-H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Függőleges cím és szöveg">
    <p:spTree>
      <p:nvGrpSpPr>
        <p:cNvPr id="1" name=""/>
        <p:cNvGrpSpPr/>
        <p:nvPr/>
      </p:nvGrpSpPr>
      <p:grpSpPr>
        <a:xfrm>
          <a:off x="0" y="0"/>
          <a:ext cx="0" cy="0"/>
          <a:chOff x="0" y="0"/>
          <a:chExt cx="0" cy="0"/>
        </a:xfrm>
      </p:grpSpPr>
      <p:sp>
        <p:nvSpPr>
          <p:cNvPr id="2" name="Függőleges cím 1"/>
          <p:cNvSpPr>
            <a:spLocks noGrp="1"/>
          </p:cNvSpPr>
          <p:nvPr>
            <p:ph type="title" orient="vert"/>
          </p:nvPr>
        </p:nvSpPr>
        <p:spPr>
          <a:xfrm>
            <a:off x="6629400" y="274638"/>
            <a:ext cx="2057400" cy="5851525"/>
          </a:xfrm>
        </p:spPr>
        <p:txBody>
          <a:bodyPr vert="eaVert"/>
          <a:lstStyle/>
          <a:p>
            <a:r>
              <a:rPr lang="hu-HU" smtClean="0"/>
              <a:t>Mintacím szerkesztése</a:t>
            </a:r>
            <a:endParaRPr lang="hu-HU"/>
          </a:p>
        </p:txBody>
      </p:sp>
      <p:sp>
        <p:nvSpPr>
          <p:cNvPr id="3" name="Függőleges szöveg helye 2"/>
          <p:cNvSpPr>
            <a:spLocks noGrp="1"/>
          </p:cNvSpPr>
          <p:nvPr>
            <p:ph type="body" orient="vert" idx="1"/>
          </p:nvPr>
        </p:nvSpPr>
        <p:spPr>
          <a:xfrm>
            <a:off x="457200" y="274638"/>
            <a:ext cx="6019800" cy="5851525"/>
          </a:xfrm>
        </p:spPr>
        <p:txBody>
          <a:bodyPr vert="eaVert"/>
          <a:lstStyle/>
          <a:p>
            <a:pPr lvl="0"/>
            <a:r>
              <a:rPr lang="hu-HU" smtClean="0"/>
              <a:t>Mintaszöveg szerkesztése</a:t>
            </a:r>
          </a:p>
          <a:p>
            <a:pPr lvl="1"/>
            <a:r>
              <a:rPr lang="hu-HU" smtClean="0"/>
              <a:t>Második szint</a:t>
            </a:r>
          </a:p>
          <a:p>
            <a:pPr lvl="2"/>
            <a:r>
              <a:rPr lang="hu-HU" smtClean="0"/>
              <a:t>Harmadik szint</a:t>
            </a:r>
          </a:p>
          <a:p>
            <a:pPr lvl="3"/>
            <a:r>
              <a:rPr lang="hu-HU" smtClean="0"/>
              <a:t>Negyedik szint</a:t>
            </a:r>
          </a:p>
          <a:p>
            <a:pPr lvl="4"/>
            <a:r>
              <a:rPr lang="hu-HU" smtClean="0"/>
              <a:t>Ötödik szint</a:t>
            </a:r>
            <a:endParaRPr lang="hu-HU"/>
          </a:p>
        </p:txBody>
      </p:sp>
      <p:sp>
        <p:nvSpPr>
          <p:cNvPr id="4" name="Dátum helye 3"/>
          <p:cNvSpPr>
            <a:spLocks noGrp="1"/>
          </p:cNvSpPr>
          <p:nvPr>
            <p:ph type="dt" sz="half" idx="10"/>
          </p:nvPr>
        </p:nvSpPr>
        <p:spPr/>
        <p:txBody>
          <a:bodyPr/>
          <a:lstStyle>
            <a:lvl1pPr>
              <a:defRPr/>
            </a:lvl1pPr>
          </a:lstStyle>
          <a:p>
            <a:pPr>
              <a:defRPr/>
            </a:pPr>
            <a:fld id="{670AA197-6970-48B6-A3FB-810FD4BF9205}" type="datetimeFigureOut">
              <a:rPr lang="hu-HU"/>
              <a:pPr>
                <a:defRPr/>
              </a:pPr>
              <a:t>2018.02.06.</a:t>
            </a:fld>
            <a:endParaRPr lang="hu-HU"/>
          </a:p>
        </p:txBody>
      </p:sp>
      <p:sp>
        <p:nvSpPr>
          <p:cNvPr id="5" name="Élőláb helye 4"/>
          <p:cNvSpPr>
            <a:spLocks noGrp="1"/>
          </p:cNvSpPr>
          <p:nvPr>
            <p:ph type="ftr" sz="quarter" idx="11"/>
          </p:nvPr>
        </p:nvSpPr>
        <p:spPr/>
        <p:txBody>
          <a:bodyPr/>
          <a:lstStyle>
            <a:lvl1pPr>
              <a:defRPr/>
            </a:lvl1pPr>
          </a:lstStyle>
          <a:p>
            <a:pPr>
              <a:defRPr/>
            </a:pPr>
            <a:endParaRPr lang="hu-HU"/>
          </a:p>
        </p:txBody>
      </p:sp>
      <p:sp>
        <p:nvSpPr>
          <p:cNvPr id="6" name="Dia számának helye 5"/>
          <p:cNvSpPr>
            <a:spLocks noGrp="1"/>
          </p:cNvSpPr>
          <p:nvPr>
            <p:ph type="sldNum" sz="quarter" idx="12"/>
          </p:nvPr>
        </p:nvSpPr>
        <p:spPr/>
        <p:txBody>
          <a:bodyPr/>
          <a:lstStyle>
            <a:lvl1pPr>
              <a:defRPr/>
            </a:lvl1pPr>
          </a:lstStyle>
          <a:p>
            <a:pPr>
              <a:defRPr/>
            </a:pPr>
            <a:fld id="{6C73280E-00BB-400B-9C9F-947E1C4D2FE9}" type="slidenum">
              <a:rPr lang="hu-HU"/>
              <a:pPr>
                <a:defRPr/>
              </a:pPr>
              <a:t>‹#›</a:t>
            </a:fld>
            <a:endParaRPr lang="hu-H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Cím és tartalom">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p>
            <a:r>
              <a:rPr lang="hu-HU" smtClean="0"/>
              <a:t>Mintacím szerkesztése</a:t>
            </a:r>
            <a:endParaRPr lang="hu-HU"/>
          </a:p>
        </p:txBody>
      </p:sp>
      <p:sp>
        <p:nvSpPr>
          <p:cNvPr id="3" name="Tartalom helye 2"/>
          <p:cNvSpPr>
            <a:spLocks noGrp="1"/>
          </p:cNvSpPr>
          <p:nvPr>
            <p:ph idx="1"/>
          </p:nvPr>
        </p:nvSpPr>
        <p:spPr/>
        <p:txBody>
          <a:bodyPr/>
          <a:lstStyle/>
          <a:p>
            <a:pPr lvl="0"/>
            <a:r>
              <a:rPr lang="hu-HU" smtClean="0"/>
              <a:t>Mintaszöveg szerkesztése</a:t>
            </a:r>
          </a:p>
          <a:p>
            <a:pPr lvl="1"/>
            <a:r>
              <a:rPr lang="hu-HU" smtClean="0"/>
              <a:t>Második szint</a:t>
            </a:r>
          </a:p>
          <a:p>
            <a:pPr lvl="2"/>
            <a:r>
              <a:rPr lang="hu-HU" smtClean="0"/>
              <a:t>Harmadik szint</a:t>
            </a:r>
          </a:p>
          <a:p>
            <a:pPr lvl="3"/>
            <a:r>
              <a:rPr lang="hu-HU" smtClean="0"/>
              <a:t>Negyedik szint</a:t>
            </a:r>
          </a:p>
          <a:p>
            <a:pPr lvl="4"/>
            <a:r>
              <a:rPr lang="hu-HU" smtClean="0"/>
              <a:t>Ötödik szint</a:t>
            </a:r>
            <a:endParaRPr lang="hu-HU"/>
          </a:p>
        </p:txBody>
      </p:sp>
      <p:sp>
        <p:nvSpPr>
          <p:cNvPr id="4" name="Dátum helye 3"/>
          <p:cNvSpPr>
            <a:spLocks noGrp="1"/>
          </p:cNvSpPr>
          <p:nvPr>
            <p:ph type="dt" sz="half" idx="10"/>
          </p:nvPr>
        </p:nvSpPr>
        <p:spPr/>
        <p:txBody>
          <a:bodyPr/>
          <a:lstStyle>
            <a:lvl1pPr>
              <a:defRPr/>
            </a:lvl1pPr>
          </a:lstStyle>
          <a:p>
            <a:pPr>
              <a:defRPr/>
            </a:pPr>
            <a:fld id="{C68503B2-91B5-4ECA-A2B3-2F9028CA9F63}" type="datetimeFigureOut">
              <a:rPr lang="hu-HU"/>
              <a:pPr>
                <a:defRPr/>
              </a:pPr>
              <a:t>2018.02.06.</a:t>
            </a:fld>
            <a:endParaRPr lang="hu-HU"/>
          </a:p>
        </p:txBody>
      </p:sp>
      <p:sp>
        <p:nvSpPr>
          <p:cNvPr id="5" name="Élőláb helye 4"/>
          <p:cNvSpPr>
            <a:spLocks noGrp="1"/>
          </p:cNvSpPr>
          <p:nvPr>
            <p:ph type="ftr" sz="quarter" idx="11"/>
          </p:nvPr>
        </p:nvSpPr>
        <p:spPr/>
        <p:txBody>
          <a:bodyPr/>
          <a:lstStyle>
            <a:lvl1pPr>
              <a:defRPr/>
            </a:lvl1pPr>
          </a:lstStyle>
          <a:p>
            <a:pPr>
              <a:defRPr/>
            </a:pPr>
            <a:endParaRPr lang="hu-HU"/>
          </a:p>
        </p:txBody>
      </p:sp>
      <p:sp>
        <p:nvSpPr>
          <p:cNvPr id="6" name="Dia számának helye 5"/>
          <p:cNvSpPr>
            <a:spLocks noGrp="1"/>
          </p:cNvSpPr>
          <p:nvPr>
            <p:ph type="sldNum" sz="quarter" idx="12"/>
          </p:nvPr>
        </p:nvSpPr>
        <p:spPr/>
        <p:txBody>
          <a:bodyPr/>
          <a:lstStyle>
            <a:lvl1pPr>
              <a:defRPr/>
            </a:lvl1pPr>
          </a:lstStyle>
          <a:p>
            <a:pPr>
              <a:defRPr/>
            </a:pPr>
            <a:fld id="{0002D96E-9455-42D9-84CC-73985AD981DD}" type="slidenum">
              <a:rPr lang="hu-HU"/>
              <a:pPr>
                <a:defRPr/>
              </a:pPr>
              <a:t>‹#›</a:t>
            </a:fld>
            <a:endParaRPr lang="hu-H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zakaszfejléc">
    <p:spTree>
      <p:nvGrpSpPr>
        <p:cNvPr id="1" name=""/>
        <p:cNvGrpSpPr/>
        <p:nvPr/>
      </p:nvGrpSpPr>
      <p:grpSpPr>
        <a:xfrm>
          <a:off x="0" y="0"/>
          <a:ext cx="0" cy="0"/>
          <a:chOff x="0" y="0"/>
          <a:chExt cx="0" cy="0"/>
        </a:xfrm>
      </p:grpSpPr>
      <p:sp>
        <p:nvSpPr>
          <p:cNvPr id="2" name="Cím 1"/>
          <p:cNvSpPr>
            <a:spLocks noGrp="1"/>
          </p:cNvSpPr>
          <p:nvPr>
            <p:ph type="title"/>
          </p:nvPr>
        </p:nvSpPr>
        <p:spPr>
          <a:xfrm>
            <a:off x="722313" y="4406900"/>
            <a:ext cx="7772400" cy="1362075"/>
          </a:xfrm>
        </p:spPr>
        <p:txBody>
          <a:bodyPr anchor="t"/>
          <a:lstStyle>
            <a:lvl1pPr algn="l">
              <a:defRPr sz="4000" b="1" cap="all"/>
            </a:lvl1pPr>
          </a:lstStyle>
          <a:p>
            <a:r>
              <a:rPr lang="hu-HU" smtClean="0"/>
              <a:t>Mintacím szerkesztése</a:t>
            </a:r>
            <a:endParaRPr lang="hu-HU"/>
          </a:p>
        </p:txBody>
      </p:sp>
      <p:sp>
        <p:nvSpPr>
          <p:cNvPr id="3" name="Szöveg helye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hu-HU" smtClean="0"/>
              <a:t>Mintaszöveg szerkesztése</a:t>
            </a:r>
          </a:p>
        </p:txBody>
      </p:sp>
      <p:sp>
        <p:nvSpPr>
          <p:cNvPr id="4" name="Dátum helye 3"/>
          <p:cNvSpPr>
            <a:spLocks noGrp="1"/>
          </p:cNvSpPr>
          <p:nvPr>
            <p:ph type="dt" sz="half" idx="10"/>
          </p:nvPr>
        </p:nvSpPr>
        <p:spPr/>
        <p:txBody>
          <a:bodyPr/>
          <a:lstStyle>
            <a:lvl1pPr>
              <a:defRPr/>
            </a:lvl1pPr>
          </a:lstStyle>
          <a:p>
            <a:pPr>
              <a:defRPr/>
            </a:pPr>
            <a:fld id="{CABB731E-4A3B-49FE-A6D7-CE71F9F6BF43}" type="datetimeFigureOut">
              <a:rPr lang="hu-HU"/>
              <a:pPr>
                <a:defRPr/>
              </a:pPr>
              <a:t>2018.02.06.</a:t>
            </a:fld>
            <a:endParaRPr lang="hu-HU"/>
          </a:p>
        </p:txBody>
      </p:sp>
      <p:sp>
        <p:nvSpPr>
          <p:cNvPr id="5" name="Élőláb helye 4"/>
          <p:cNvSpPr>
            <a:spLocks noGrp="1"/>
          </p:cNvSpPr>
          <p:nvPr>
            <p:ph type="ftr" sz="quarter" idx="11"/>
          </p:nvPr>
        </p:nvSpPr>
        <p:spPr/>
        <p:txBody>
          <a:bodyPr/>
          <a:lstStyle>
            <a:lvl1pPr>
              <a:defRPr/>
            </a:lvl1pPr>
          </a:lstStyle>
          <a:p>
            <a:pPr>
              <a:defRPr/>
            </a:pPr>
            <a:endParaRPr lang="hu-HU"/>
          </a:p>
        </p:txBody>
      </p:sp>
      <p:sp>
        <p:nvSpPr>
          <p:cNvPr id="6" name="Dia számának helye 5"/>
          <p:cNvSpPr>
            <a:spLocks noGrp="1"/>
          </p:cNvSpPr>
          <p:nvPr>
            <p:ph type="sldNum" sz="quarter" idx="12"/>
          </p:nvPr>
        </p:nvSpPr>
        <p:spPr/>
        <p:txBody>
          <a:bodyPr/>
          <a:lstStyle>
            <a:lvl1pPr>
              <a:defRPr/>
            </a:lvl1pPr>
          </a:lstStyle>
          <a:p>
            <a:pPr>
              <a:defRPr/>
            </a:pPr>
            <a:fld id="{82639283-BB6B-4F31-993C-91CC9CEDBA1A}" type="slidenum">
              <a:rPr lang="hu-HU"/>
              <a:pPr>
                <a:defRPr/>
              </a:pPr>
              <a:t>‹#›</a:t>
            </a:fld>
            <a:endParaRPr lang="hu-H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tartalomrész">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p>
            <a:r>
              <a:rPr lang="hu-HU" smtClean="0"/>
              <a:t>Mintacím szerkesztése</a:t>
            </a:r>
            <a:endParaRPr lang="hu-HU"/>
          </a:p>
        </p:txBody>
      </p:sp>
      <p:sp>
        <p:nvSpPr>
          <p:cNvPr id="3" name="Tartalom helye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hu-HU" smtClean="0"/>
              <a:t>Mintaszöveg szerkesztése</a:t>
            </a:r>
          </a:p>
          <a:p>
            <a:pPr lvl="1"/>
            <a:r>
              <a:rPr lang="hu-HU" smtClean="0"/>
              <a:t>Második szint</a:t>
            </a:r>
          </a:p>
          <a:p>
            <a:pPr lvl="2"/>
            <a:r>
              <a:rPr lang="hu-HU" smtClean="0"/>
              <a:t>Harmadik szint</a:t>
            </a:r>
          </a:p>
          <a:p>
            <a:pPr lvl="3"/>
            <a:r>
              <a:rPr lang="hu-HU" smtClean="0"/>
              <a:t>Negyedik szint</a:t>
            </a:r>
          </a:p>
          <a:p>
            <a:pPr lvl="4"/>
            <a:r>
              <a:rPr lang="hu-HU" smtClean="0"/>
              <a:t>Ötödik szint</a:t>
            </a:r>
            <a:endParaRPr lang="hu-HU"/>
          </a:p>
        </p:txBody>
      </p:sp>
      <p:sp>
        <p:nvSpPr>
          <p:cNvPr id="4" name="Tartalom helye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hu-HU" smtClean="0"/>
              <a:t>Mintaszöveg szerkesztése</a:t>
            </a:r>
          </a:p>
          <a:p>
            <a:pPr lvl="1"/>
            <a:r>
              <a:rPr lang="hu-HU" smtClean="0"/>
              <a:t>Második szint</a:t>
            </a:r>
          </a:p>
          <a:p>
            <a:pPr lvl="2"/>
            <a:r>
              <a:rPr lang="hu-HU" smtClean="0"/>
              <a:t>Harmadik szint</a:t>
            </a:r>
          </a:p>
          <a:p>
            <a:pPr lvl="3"/>
            <a:r>
              <a:rPr lang="hu-HU" smtClean="0"/>
              <a:t>Negyedik szint</a:t>
            </a:r>
          </a:p>
          <a:p>
            <a:pPr lvl="4"/>
            <a:r>
              <a:rPr lang="hu-HU" smtClean="0"/>
              <a:t>Ötödik szint</a:t>
            </a:r>
            <a:endParaRPr lang="hu-HU"/>
          </a:p>
        </p:txBody>
      </p:sp>
      <p:sp>
        <p:nvSpPr>
          <p:cNvPr id="5" name="Dátum helye 3"/>
          <p:cNvSpPr>
            <a:spLocks noGrp="1"/>
          </p:cNvSpPr>
          <p:nvPr>
            <p:ph type="dt" sz="half" idx="10"/>
          </p:nvPr>
        </p:nvSpPr>
        <p:spPr/>
        <p:txBody>
          <a:bodyPr/>
          <a:lstStyle>
            <a:lvl1pPr>
              <a:defRPr/>
            </a:lvl1pPr>
          </a:lstStyle>
          <a:p>
            <a:pPr>
              <a:defRPr/>
            </a:pPr>
            <a:fld id="{891A2C06-BD9A-4379-B602-55E0AD36598B}" type="datetimeFigureOut">
              <a:rPr lang="hu-HU"/>
              <a:pPr>
                <a:defRPr/>
              </a:pPr>
              <a:t>2018.02.06.</a:t>
            </a:fld>
            <a:endParaRPr lang="hu-HU"/>
          </a:p>
        </p:txBody>
      </p:sp>
      <p:sp>
        <p:nvSpPr>
          <p:cNvPr id="6" name="Élőláb helye 4"/>
          <p:cNvSpPr>
            <a:spLocks noGrp="1"/>
          </p:cNvSpPr>
          <p:nvPr>
            <p:ph type="ftr" sz="quarter" idx="11"/>
          </p:nvPr>
        </p:nvSpPr>
        <p:spPr/>
        <p:txBody>
          <a:bodyPr/>
          <a:lstStyle>
            <a:lvl1pPr>
              <a:defRPr/>
            </a:lvl1pPr>
          </a:lstStyle>
          <a:p>
            <a:pPr>
              <a:defRPr/>
            </a:pPr>
            <a:endParaRPr lang="hu-HU"/>
          </a:p>
        </p:txBody>
      </p:sp>
      <p:sp>
        <p:nvSpPr>
          <p:cNvPr id="7" name="Dia számának helye 5"/>
          <p:cNvSpPr>
            <a:spLocks noGrp="1"/>
          </p:cNvSpPr>
          <p:nvPr>
            <p:ph type="sldNum" sz="quarter" idx="12"/>
          </p:nvPr>
        </p:nvSpPr>
        <p:spPr/>
        <p:txBody>
          <a:bodyPr/>
          <a:lstStyle>
            <a:lvl1pPr>
              <a:defRPr/>
            </a:lvl1pPr>
          </a:lstStyle>
          <a:p>
            <a:pPr>
              <a:defRPr/>
            </a:pPr>
            <a:fld id="{ABC7A546-20EC-4033-8AE8-BD2B7FFEE11C}" type="slidenum">
              <a:rPr lang="hu-HU"/>
              <a:pPr>
                <a:defRPr/>
              </a:pPr>
              <a:t>‹#›</a:t>
            </a:fld>
            <a:endParaRPr lang="hu-H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Összehasonlítás">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lvl1pPr>
              <a:defRPr/>
            </a:lvl1pPr>
          </a:lstStyle>
          <a:p>
            <a:r>
              <a:rPr lang="hu-HU" smtClean="0"/>
              <a:t>Mintacím szerkesztése</a:t>
            </a:r>
            <a:endParaRPr lang="hu-HU"/>
          </a:p>
        </p:txBody>
      </p:sp>
      <p:sp>
        <p:nvSpPr>
          <p:cNvPr id="3" name="Szöveg hely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hu-HU" smtClean="0"/>
              <a:t>Mintaszöveg szerkesztése</a:t>
            </a:r>
          </a:p>
        </p:txBody>
      </p:sp>
      <p:sp>
        <p:nvSpPr>
          <p:cNvPr id="4" name="Tartalom helye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hu-HU" smtClean="0"/>
              <a:t>Mintaszöveg szerkesztése</a:t>
            </a:r>
          </a:p>
          <a:p>
            <a:pPr lvl="1"/>
            <a:r>
              <a:rPr lang="hu-HU" smtClean="0"/>
              <a:t>Második szint</a:t>
            </a:r>
          </a:p>
          <a:p>
            <a:pPr lvl="2"/>
            <a:r>
              <a:rPr lang="hu-HU" smtClean="0"/>
              <a:t>Harmadik szint</a:t>
            </a:r>
          </a:p>
          <a:p>
            <a:pPr lvl="3"/>
            <a:r>
              <a:rPr lang="hu-HU" smtClean="0"/>
              <a:t>Negyedik szint</a:t>
            </a:r>
          </a:p>
          <a:p>
            <a:pPr lvl="4"/>
            <a:r>
              <a:rPr lang="hu-HU" smtClean="0"/>
              <a:t>Ötödik szint</a:t>
            </a:r>
            <a:endParaRPr lang="hu-HU"/>
          </a:p>
        </p:txBody>
      </p:sp>
      <p:sp>
        <p:nvSpPr>
          <p:cNvPr id="5" name="Szöveg helye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hu-HU" smtClean="0"/>
              <a:t>Mintaszöveg szerkesztése</a:t>
            </a:r>
          </a:p>
        </p:txBody>
      </p:sp>
      <p:sp>
        <p:nvSpPr>
          <p:cNvPr id="6" name="Tartalom helye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hu-HU" smtClean="0"/>
              <a:t>Mintaszöveg szerkesztése</a:t>
            </a:r>
          </a:p>
          <a:p>
            <a:pPr lvl="1"/>
            <a:r>
              <a:rPr lang="hu-HU" smtClean="0"/>
              <a:t>Második szint</a:t>
            </a:r>
          </a:p>
          <a:p>
            <a:pPr lvl="2"/>
            <a:r>
              <a:rPr lang="hu-HU" smtClean="0"/>
              <a:t>Harmadik szint</a:t>
            </a:r>
          </a:p>
          <a:p>
            <a:pPr lvl="3"/>
            <a:r>
              <a:rPr lang="hu-HU" smtClean="0"/>
              <a:t>Negyedik szint</a:t>
            </a:r>
          </a:p>
          <a:p>
            <a:pPr lvl="4"/>
            <a:r>
              <a:rPr lang="hu-HU" smtClean="0"/>
              <a:t>Ötödik szint</a:t>
            </a:r>
            <a:endParaRPr lang="hu-HU"/>
          </a:p>
        </p:txBody>
      </p:sp>
      <p:sp>
        <p:nvSpPr>
          <p:cNvPr id="7" name="Dátum helye 3"/>
          <p:cNvSpPr>
            <a:spLocks noGrp="1"/>
          </p:cNvSpPr>
          <p:nvPr>
            <p:ph type="dt" sz="half" idx="10"/>
          </p:nvPr>
        </p:nvSpPr>
        <p:spPr/>
        <p:txBody>
          <a:bodyPr/>
          <a:lstStyle>
            <a:lvl1pPr>
              <a:defRPr/>
            </a:lvl1pPr>
          </a:lstStyle>
          <a:p>
            <a:pPr>
              <a:defRPr/>
            </a:pPr>
            <a:fld id="{1BE6801F-3549-4362-A2D9-E461ABBB383C}" type="datetimeFigureOut">
              <a:rPr lang="hu-HU"/>
              <a:pPr>
                <a:defRPr/>
              </a:pPr>
              <a:t>2018.02.06.</a:t>
            </a:fld>
            <a:endParaRPr lang="hu-HU"/>
          </a:p>
        </p:txBody>
      </p:sp>
      <p:sp>
        <p:nvSpPr>
          <p:cNvPr id="8" name="Élőláb helye 4"/>
          <p:cNvSpPr>
            <a:spLocks noGrp="1"/>
          </p:cNvSpPr>
          <p:nvPr>
            <p:ph type="ftr" sz="quarter" idx="11"/>
          </p:nvPr>
        </p:nvSpPr>
        <p:spPr/>
        <p:txBody>
          <a:bodyPr/>
          <a:lstStyle>
            <a:lvl1pPr>
              <a:defRPr/>
            </a:lvl1pPr>
          </a:lstStyle>
          <a:p>
            <a:pPr>
              <a:defRPr/>
            </a:pPr>
            <a:endParaRPr lang="hu-HU"/>
          </a:p>
        </p:txBody>
      </p:sp>
      <p:sp>
        <p:nvSpPr>
          <p:cNvPr id="9" name="Dia számának helye 5"/>
          <p:cNvSpPr>
            <a:spLocks noGrp="1"/>
          </p:cNvSpPr>
          <p:nvPr>
            <p:ph type="sldNum" sz="quarter" idx="12"/>
          </p:nvPr>
        </p:nvSpPr>
        <p:spPr/>
        <p:txBody>
          <a:bodyPr/>
          <a:lstStyle>
            <a:lvl1pPr>
              <a:defRPr/>
            </a:lvl1pPr>
          </a:lstStyle>
          <a:p>
            <a:pPr>
              <a:defRPr/>
            </a:pPr>
            <a:fld id="{1A992047-826B-4480-86DF-10E3A1124327}" type="slidenum">
              <a:rPr lang="hu-HU"/>
              <a:pPr>
                <a:defRPr/>
              </a:pPr>
              <a:t>‹#›</a:t>
            </a:fld>
            <a:endParaRPr lang="hu-H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Csak cím">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p>
            <a:r>
              <a:rPr lang="hu-HU" smtClean="0"/>
              <a:t>Mintacím szerkesztése</a:t>
            </a:r>
            <a:endParaRPr lang="hu-HU"/>
          </a:p>
        </p:txBody>
      </p:sp>
      <p:sp>
        <p:nvSpPr>
          <p:cNvPr id="3" name="Dátum helye 3"/>
          <p:cNvSpPr>
            <a:spLocks noGrp="1"/>
          </p:cNvSpPr>
          <p:nvPr>
            <p:ph type="dt" sz="half" idx="10"/>
          </p:nvPr>
        </p:nvSpPr>
        <p:spPr/>
        <p:txBody>
          <a:bodyPr/>
          <a:lstStyle>
            <a:lvl1pPr>
              <a:defRPr/>
            </a:lvl1pPr>
          </a:lstStyle>
          <a:p>
            <a:pPr>
              <a:defRPr/>
            </a:pPr>
            <a:fld id="{4B386912-64D0-44FD-B6A0-EC23926F6DC4}" type="datetimeFigureOut">
              <a:rPr lang="hu-HU"/>
              <a:pPr>
                <a:defRPr/>
              </a:pPr>
              <a:t>2018.02.06.</a:t>
            </a:fld>
            <a:endParaRPr lang="hu-HU"/>
          </a:p>
        </p:txBody>
      </p:sp>
      <p:sp>
        <p:nvSpPr>
          <p:cNvPr id="4" name="Élőláb helye 4"/>
          <p:cNvSpPr>
            <a:spLocks noGrp="1"/>
          </p:cNvSpPr>
          <p:nvPr>
            <p:ph type="ftr" sz="quarter" idx="11"/>
          </p:nvPr>
        </p:nvSpPr>
        <p:spPr/>
        <p:txBody>
          <a:bodyPr/>
          <a:lstStyle>
            <a:lvl1pPr>
              <a:defRPr/>
            </a:lvl1pPr>
          </a:lstStyle>
          <a:p>
            <a:pPr>
              <a:defRPr/>
            </a:pPr>
            <a:endParaRPr lang="hu-HU"/>
          </a:p>
        </p:txBody>
      </p:sp>
      <p:sp>
        <p:nvSpPr>
          <p:cNvPr id="5" name="Dia számának helye 5"/>
          <p:cNvSpPr>
            <a:spLocks noGrp="1"/>
          </p:cNvSpPr>
          <p:nvPr>
            <p:ph type="sldNum" sz="quarter" idx="12"/>
          </p:nvPr>
        </p:nvSpPr>
        <p:spPr/>
        <p:txBody>
          <a:bodyPr/>
          <a:lstStyle>
            <a:lvl1pPr>
              <a:defRPr/>
            </a:lvl1pPr>
          </a:lstStyle>
          <a:p>
            <a:pPr>
              <a:defRPr/>
            </a:pPr>
            <a:fld id="{3F380E5D-EA24-4FB5-B325-E00683E23599}" type="slidenum">
              <a:rPr lang="hu-HU"/>
              <a:pPr>
                <a:defRPr/>
              </a:pPr>
              <a:t>‹#›</a:t>
            </a:fld>
            <a:endParaRPr lang="hu-H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Üres">
    <p:spTree>
      <p:nvGrpSpPr>
        <p:cNvPr id="1" name=""/>
        <p:cNvGrpSpPr/>
        <p:nvPr/>
      </p:nvGrpSpPr>
      <p:grpSpPr>
        <a:xfrm>
          <a:off x="0" y="0"/>
          <a:ext cx="0" cy="0"/>
          <a:chOff x="0" y="0"/>
          <a:chExt cx="0" cy="0"/>
        </a:xfrm>
      </p:grpSpPr>
      <p:sp>
        <p:nvSpPr>
          <p:cNvPr id="2" name="Dátum helye 3"/>
          <p:cNvSpPr>
            <a:spLocks noGrp="1"/>
          </p:cNvSpPr>
          <p:nvPr>
            <p:ph type="dt" sz="half" idx="10"/>
          </p:nvPr>
        </p:nvSpPr>
        <p:spPr/>
        <p:txBody>
          <a:bodyPr/>
          <a:lstStyle>
            <a:lvl1pPr>
              <a:defRPr/>
            </a:lvl1pPr>
          </a:lstStyle>
          <a:p>
            <a:pPr>
              <a:defRPr/>
            </a:pPr>
            <a:fld id="{1F13E15F-97D3-47FA-BB81-EA309E948FF8}" type="datetimeFigureOut">
              <a:rPr lang="hu-HU"/>
              <a:pPr>
                <a:defRPr/>
              </a:pPr>
              <a:t>2018.02.06.</a:t>
            </a:fld>
            <a:endParaRPr lang="hu-HU"/>
          </a:p>
        </p:txBody>
      </p:sp>
      <p:sp>
        <p:nvSpPr>
          <p:cNvPr id="3" name="Élőláb helye 4"/>
          <p:cNvSpPr>
            <a:spLocks noGrp="1"/>
          </p:cNvSpPr>
          <p:nvPr>
            <p:ph type="ftr" sz="quarter" idx="11"/>
          </p:nvPr>
        </p:nvSpPr>
        <p:spPr/>
        <p:txBody>
          <a:bodyPr/>
          <a:lstStyle>
            <a:lvl1pPr>
              <a:defRPr/>
            </a:lvl1pPr>
          </a:lstStyle>
          <a:p>
            <a:pPr>
              <a:defRPr/>
            </a:pPr>
            <a:endParaRPr lang="hu-HU"/>
          </a:p>
        </p:txBody>
      </p:sp>
      <p:sp>
        <p:nvSpPr>
          <p:cNvPr id="4" name="Dia számának helye 5"/>
          <p:cNvSpPr>
            <a:spLocks noGrp="1"/>
          </p:cNvSpPr>
          <p:nvPr>
            <p:ph type="sldNum" sz="quarter" idx="12"/>
          </p:nvPr>
        </p:nvSpPr>
        <p:spPr/>
        <p:txBody>
          <a:bodyPr/>
          <a:lstStyle>
            <a:lvl1pPr>
              <a:defRPr/>
            </a:lvl1pPr>
          </a:lstStyle>
          <a:p>
            <a:pPr>
              <a:defRPr/>
            </a:pPr>
            <a:fld id="{3D398296-9193-445F-B714-62C84B76813F}" type="slidenum">
              <a:rPr lang="hu-HU"/>
              <a:pPr>
                <a:defRPr/>
              </a:pPr>
              <a:t>‹#›</a:t>
            </a:fld>
            <a:endParaRPr lang="hu-H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Tartalomrész képaláírással">
    <p:spTree>
      <p:nvGrpSpPr>
        <p:cNvPr id="1" name=""/>
        <p:cNvGrpSpPr/>
        <p:nvPr/>
      </p:nvGrpSpPr>
      <p:grpSpPr>
        <a:xfrm>
          <a:off x="0" y="0"/>
          <a:ext cx="0" cy="0"/>
          <a:chOff x="0" y="0"/>
          <a:chExt cx="0" cy="0"/>
        </a:xfrm>
      </p:grpSpPr>
      <p:sp>
        <p:nvSpPr>
          <p:cNvPr id="2" name="Cím 1"/>
          <p:cNvSpPr>
            <a:spLocks noGrp="1"/>
          </p:cNvSpPr>
          <p:nvPr>
            <p:ph type="title"/>
          </p:nvPr>
        </p:nvSpPr>
        <p:spPr>
          <a:xfrm>
            <a:off x="457200" y="273050"/>
            <a:ext cx="3008313" cy="1162050"/>
          </a:xfrm>
        </p:spPr>
        <p:txBody>
          <a:bodyPr anchor="b"/>
          <a:lstStyle>
            <a:lvl1pPr algn="l">
              <a:defRPr sz="2000" b="1"/>
            </a:lvl1pPr>
          </a:lstStyle>
          <a:p>
            <a:r>
              <a:rPr lang="hu-HU" smtClean="0"/>
              <a:t>Mintacím szerkesztése</a:t>
            </a:r>
            <a:endParaRPr lang="hu-HU"/>
          </a:p>
        </p:txBody>
      </p:sp>
      <p:sp>
        <p:nvSpPr>
          <p:cNvPr id="3" name="Tartalom helye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hu-HU" smtClean="0"/>
              <a:t>Mintaszöveg szerkesztése</a:t>
            </a:r>
          </a:p>
          <a:p>
            <a:pPr lvl="1"/>
            <a:r>
              <a:rPr lang="hu-HU" smtClean="0"/>
              <a:t>Második szint</a:t>
            </a:r>
          </a:p>
          <a:p>
            <a:pPr lvl="2"/>
            <a:r>
              <a:rPr lang="hu-HU" smtClean="0"/>
              <a:t>Harmadik szint</a:t>
            </a:r>
          </a:p>
          <a:p>
            <a:pPr lvl="3"/>
            <a:r>
              <a:rPr lang="hu-HU" smtClean="0"/>
              <a:t>Negyedik szint</a:t>
            </a:r>
          </a:p>
          <a:p>
            <a:pPr lvl="4"/>
            <a:r>
              <a:rPr lang="hu-HU" smtClean="0"/>
              <a:t>Ötödik szint</a:t>
            </a:r>
            <a:endParaRPr lang="hu-HU"/>
          </a:p>
        </p:txBody>
      </p:sp>
      <p:sp>
        <p:nvSpPr>
          <p:cNvPr id="4" name="Szöveg helye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hu-HU" smtClean="0"/>
              <a:t>Mintaszöveg szerkesztése</a:t>
            </a:r>
          </a:p>
        </p:txBody>
      </p:sp>
      <p:sp>
        <p:nvSpPr>
          <p:cNvPr id="5" name="Dátum helye 3"/>
          <p:cNvSpPr>
            <a:spLocks noGrp="1"/>
          </p:cNvSpPr>
          <p:nvPr>
            <p:ph type="dt" sz="half" idx="10"/>
          </p:nvPr>
        </p:nvSpPr>
        <p:spPr/>
        <p:txBody>
          <a:bodyPr/>
          <a:lstStyle>
            <a:lvl1pPr>
              <a:defRPr/>
            </a:lvl1pPr>
          </a:lstStyle>
          <a:p>
            <a:pPr>
              <a:defRPr/>
            </a:pPr>
            <a:fld id="{2B152CEA-3C4D-4332-BF4B-A4A8BEDF2AF5}" type="datetimeFigureOut">
              <a:rPr lang="hu-HU"/>
              <a:pPr>
                <a:defRPr/>
              </a:pPr>
              <a:t>2018.02.06.</a:t>
            </a:fld>
            <a:endParaRPr lang="hu-HU"/>
          </a:p>
        </p:txBody>
      </p:sp>
      <p:sp>
        <p:nvSpPr>
          <p:cNvPr id="6" name="Élőláb helye 4"/>
          <p:cNvSpPr>
            <a:spLocks noGrp="1"/>
          </p:cNvSpPr>
          <p:nvPr>
            <p:ph type="ftr" sz="quarter" idx="11"/>
          </p:nvPr>
        </p:nvSpPr>
        <p:spPr/>
        <p:txBody>
          <a:bodyPr/>
          <a:lstStyle>
            <a:lvl1pPr>
              <a:defRPr/>
            </a:lvl1pPr>
          </a:lstStyle>
          <a:p>
            <a:pPr>
              <a:defRPr/>
            </a:pPr>
            <a:endParaRPr lang="hu-HU"/>
          </a:p>
        </p:txBody>
      </p:sp>
      <p:sp>
        <p:nvSpPr>
          <p:cNvPr id="7" name="Dia számának helye 5"/>
          <p:cNvSpPr>
            <a:spLocks noGrp="1"/>
          </p:cNvSpPr>
          <p:nvPr>
            <p:ph type="sldNum" sz="quarter" idx="12"/>
          </p:nvPr>
        </p:nvSpPr>
        <p:spPr/>
        <p:txBody>
          <a:bodyPr/>
          <a:lstStyle>
            <a:lvl1pPr>
              <a:defRPr/>
            </a:lvl1pPr>
          </a:lstStyle>
          <a:p>
            <a:pPr>
              <a:defRPr/>
            </a:pPr>
            <a:fld id="{4D63AD1F-3B30-4D00-9F1C-16D24C11CAE3}" type="slidenum">
              <a:rPr lang="hu-HU"/>
              <a:pPr>
                <a:defRPr/>
              </a:pPr>
              <a:t>‹#›</a:t>
            </a:fld>
            <a:endParaRPr lang="hu-H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Kép képaláírással">
    <p:spTree>
      <p:nvGrpSpPr>
        <p:cNvPr id="1" name=""/>
        <p:cNvGrpSpPr/>
        <p:nvPr/>
      </p:nvGrpSpPr>
      <p:grpSpPr>
        <a:xfrm>
          <a:off x="0" y="0"/>
          <a:ext cx="0" cy="0"/>
          <a:chOff x="0" y="0"/>
          <a:chExt cx="0" cy="0"/>
        </a:xfrm>
      </p:grpSpPr>
      <p:sp>
        <p:nvSpPr>
          <p:cNvPr id="2" name="Cím 1"/>
          <p:cNvSpPr>
            <a:spLocks noGrp="1"/>
          </p:cNvSpPr>
          <p:nvPr>
            <p:ph type="title"/>
          </p:nvPr>
        </p:nvSpPr>
        <p:spPr>
          <a:xfrm>
            <a:off x="1792288" y="4800600"/>
            <a:ext cx="5486400" cy="566738"/>
          </a:xfrm>
        </p:spPr>
        <p:txBody>
          <a:bodyPr anchor="b"/>
          <a:lstStyle>
            <a:lvl1pPr algn="l">
              <a:defRPr sz="2000" b="1"/>
            </a:lvl1pPr>
          </a:lstStyle>
          <a:p>
            <a:r>
              <a:rPr lang="hu-HU" smtClean="0"/>
              <a:t>Mintacím szerkesztése</a:t>
            </a:r>
            <a:endParaRPr lang="hu-HU"/>
          </a:p>
        </p:txBody>
      </p:sp>
      <p:sp>
        <p:nvSpPr>
          <p:cNvPr id="3" name="Kép helye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hu-HU" noProof="0" smtClean="0"/>
          </a:p>
        </p:txBody>
      </p:sp>
      <p:sp>
        <p:nvSpPr>
          <p:cNvPr id="4" name="Szöveg hely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hu-HU" smtClean="0"/>
              <a:t>Mintaszöveg szerkesztése</a:t>
            </a:r>
          </a:p>
        </p:txBody>
      </p:sp>
      <p:sp>
        <p:nvSpPr>
          <p:cNvPr id="5" name="Dátum helye 3"/>
          <p:cNvSpPr>
            <a:spLocks noGrp="1"/>
          </p:cNvSpPr>
          <p:nvPr>
            <p:ph type="dt" sz="half" idx="10"/>
          </p:nvPr>
        </p:nvSpPr>
        <p:spPr/>
        <p:txBody>
          <a:bodyPr/>
          <a:lstStyle>
            <a:lvl1pPr>
              <a:defRPr/>
            </a:lvl1pPr>
          </a:lstStyle>
          <a:p>
            <a:pPr>
              <a:defRPr/>
            </a:pPr>
            <a:fld id="{C00E46C8-9B5C-4D31-9DD3-CDA154339562}" type="datetimeFigureOut">
              <a:rPr lang="hu-HU"/>
              <a:pPr>
                <a:defRPr/>
              </a:pPr>
              <a:t>2018.02.06.</a:t>
            </a:fld>
            <a:endParaRPr lang="hu-HU"/>
          </a:p>
        </p:txBody>
      </p:sp>
      <p:sp>
        <p:nvSpPr>
          <p:cNvPr id="6" name="Élőláb helye 4"/>
          <p:cNvSpPr>
            <a:spLocks noGrp="1"/>
          </p:cNvSpPr>
          <p:nvPr>
            <p:ph type="ftr" sz="quarter" idx="11"/>
          </p:nvPr>
        </p:nvSpPr>
        <p:spPr/>
        <p:txBody>
          <a:bodyPr/>
          <a:lstStyle>
            <a:lvl1pPr>
              <a:defRPr/>
            </a:lvl1pPr>
          </a:lstStyle>
          <a:p>
            <a:pPr>
              <a:defRPr/>
            </a:pPr>
            <a:endParaRPr lang="hu-HU"/>
          </a:p>
        </p:txBody>
      </p:sp>
      <p:sp>
        <p:nvSpPr>
          <p:cNvPr id="7" name="Dia számának helye 5"/>
          <p:cNvSpPr>
            <a:spLocks noGrp="1"/>
          </p:cNvSpPr>
          <p:nvPr>
            <p:ph type="sldNum" sz="quarter" idx="12"/>
          </p:nvPr>
        </p:nvSpPr>
        <p:spPr/>
        <p:txBody>
          <a:bodyPr/>
          <a:lstStyle>
            <a:lvl1pPr>
              <a:defRPr/>
            </a:lvl1pPr>
          </a:lstStyle>
          <a:p>
            <a:pPr>
              <a:defRPr/>
            </a:pPr>
            <a:fld id="{EA9FC3B4-50F0-4DE2-AF60-4426CBA96076}" type="slidenum">
              <a:rPr lang="hu-HU"/>
              <a:pPr>
                <a:defRPr/>
              </a:pPr>
              <a:t>‹#›</a:t>
            </a:fld>
            <a:endParaRPr lang="hu-H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Cím helye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hu-HU" smtClean="0"/>
              <a:t>Mintacím szerkesztése</a:t>
            </a:r>
          </a:p>
        </p:txBody>
      </p:sp>
      <p:sp>
        <p:nvSpPr>
          <p:cNvPr id="1027" name="Szöveg helye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hu-HU" smtClean="0"/>
              <a:t>Mintaszöveg szerkesztése</a:t>
            </a:r>
          </a:p>
          <a:p>
            <a:pPr lvl="1"/>
            <a:r>
              <a:rPr lang="hu-HU" smtClean="0"/>
              <a:t>Második szint</a:t>
            </a:r>
          </a:p>
          <a:p>
            <a:pPr lvl="2"/>
            <a:r>
              <a:rPr lang="hu-HU" smtClean="0"/>
              <a:t>Harmadik szint</a:t>
            </a:r>
          </a:p>
          <a:p>
            <a:pPr lvl="3"/>
            <a:r>
              <a:rPr lang="hu-HU" smtClean="0"/>
              <a:t>Negyedik szint</a:t>
            </a:r>
          </a:p>
          <a:p>
            <a:pPr lvl="4"/>
            <a:r>
              <a:rPr lang="hu-HU" smtClean="0"/>
              <a:t>Ötödik szint</a:t>
            </a:r>
          </a:p>
        </p:txBody>
      </p:sp>
      <p:sp>
        <p:nvSpPr>
          <p:cNvPr id="4" name="Dátum helye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defRPr>
            </a:lvl1pPr>
          </a:lstStyle>
          <a:p>
            <a:pPr>
              <a:defRPr/>
            </a:pPr>
            <a:fld id="{52B749A6-BA16-4EBE-9FD1-69C8862F8548}" type="datetimeFigureOut">
              <a:rPr lang="hu-HU"/>
              <a:pPr>
                <a:defRPr/>
              </a:pPr>
              <a:t>2018.02.06.</a:t>
            </a:fld>
            <a:endParaRPr lang="hu-HU"/>
          </a:p>
        </p:txBody>
      </p:sp>
      <p:sp>
        <p:nvSpPr>
          <p:cNvPr id="5" name="Élőláb helye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defRPr>
            </a:lvl1pPr>
          </a:lstStyle>
          <a:p>
            <a:pPr>
              <a:defRPr/>
            </a:pPr>
            <a:endParaRPr lang="hu-HU"/>
          </a:p>
        </p:txBody>
      </p:sp>
      <p:sp>
        <p:nvSpPr>
          <p:cNvPr id="6" name="Dia számának helye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defRPr>
            </a:lvl1pPr>
          </a:lstStyle>
          <a:p>
            <a:pPr>
              <a:defRPr/>
            </a:pPr>
            <a:fld id="{8F217791-932A-409C-A541-0FB4ABF1EC05}" type="slidenum">
              <a:rPr lang="hu-HU"/>
              <a:pPr>
                <a:defRPr/>
              </a:pPr>
              <a:t>‹#›</a:t>
            </a:fld>
            <a:endParaRPr lang="hu-HU"/>
          </a:p>
        </p:txBody>
      </p:sp>
    </p:spTree>
  </p:cSld>
  <p:clrMap bg1="lt1" tx1="dk1" bg2="lt2" tx2="dk2" accent1="accent1" accent2="accent2" accent3="accent3" accent4="accent4" accent5="accent5" accent6="accent6" hlink="hlink" folHlink="folHlink"/>
  <p:sldLayoutIdLst>
    <p:sldLayoutId id="2147483659" r:id="rId1"/>
    <p:sldLayoutId id="2147483658" r:id="rId2"/>
    <p:sldLayoutId id="2147483657" r:id="rId3"/>
    <p:sldLayoutId id="2147483656" r:id="rId4"/>
    <p:sldLayoutId id="2147483655" r:id="rId5"/>
    <p:sldLayoutId id="2147483654" r:id="rId6"/>
    <p:sldLayoutId id="2147483653" r:id="rId7"/>
    <p:sldLayoutId id="2147483652" r:id="rId8"/>
    <p:sldLayoutId id="2147483651" r:id="rId9"/>
    <p:sldLayoutId id="2147483650" r:id="rId10"/>
    <p:sldLayoutId id="2147483649"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hu-H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jpeg"/><Relationship Id="rId3" Type="http://schemas.openxmlformats.org/officeDocument/2006/relationships/image" Target="../media/image1.jpeg"/><Relationship Id="rId7"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image" Target="../media/image2.jpeg"/><Relationship Id="rId9" Type="http://schemas.openxmlformats.org/officeDocument/2006/relationships/image" Target="../media/image7.jpeg"/></Relationships>
</file>

<file path=ppt/slides/_rels/slide1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26.png"/></Relationships>
</file>

<file path=ppt/slides/_rels/slide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11.jpeg"/><Relationship Id="rId5" Type="http://schemas.openxmlformats.org/officeDocument/2006/relationships/hyperlink" Target="http://www.google.bg/url?sa=i&amp;rct=j&amp;q=&amp;esrc=s&amp;source=images&amp;cd=&amp;cad=rja&amp;uact=8&amp;ved=0ahUKEwjHyZ7c5_DYAhVEVBQKHaoWAcsQjRwIBw&amp;url=http://blog.evomailserver.com/5-most-commonly-used-web-browsers/&amp;psig=AOvVaw0e_m4MiSrVJnkjmNSUEis6&amp;ust=1516890491952235" TargetMode="External"/><Relationship Id="rId4" Type="http://schemas.openxmlformats.org/officeDocument/2006/relationships/image" Target="../media/image10.jpeg"/></Relationships>
</file>

<file path=ppt/slides/_rels/slide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hyperlink" Target="https://bp.ipacbc-bgtr.eu/beneficiary_reg/registration/add" TargetMode="External"/><Relationship Id="rId4" Type="http://schemas.openxmlformats.org/officeDocument/2006/relationships/image" Target="../media/image10.jpeg"/></Relationships>
</file>

<file path=ppt/slides/_rels/slide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13.png"/><Relationship Id="rId4" Type="http://schemas.openxmlformats.org/officeDocument/2006/relationships/image" Target="../media/image10.jpeg"/></Relationships>
</file>

<file path=ppt/slides/_rels/slide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10.jpeg"/></Relationships>
</file>

<file path=ppt/slides/_rels/slide6.xml.rels><?xml version="1.0" encoding="UTF-8" standalone="yes"?>
<Relationships xmlns="http://schemas.openxmlformats.org/package/2006/relationships"><Relationship Id="rId3" Type="http://schemas.openxmlformats.org/officeDocument/2006/relationships/image" Target="../media/image9.jpeg"/><Relationship Id="rId7" Type="http://schemas.openxmlformats.org/officeDocument/2006/relationships/image" Target="../media/image16.jpe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0.jpeg"/></Relationships>
</file>

<file path=ppt/slides/_rels/slide7.xml.rels><?xml version="1.0" encoding="UTF-8" standalone="yes"?>
<Relationships xmlns="http://schemas.openxmlformats.org/package/2006/relationships"><Relationship Id="rId3" Type="http://schemas.openxmlformats.org/officeDocument/2006/relationships/image" Target="../media/image9.jpeg"/><Relationship Id="rId7" Type="http://schemas.openxmlformats.org/officeDocument/2006/relationships/image" Target="../media/image19.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18.png"/><Relationship Id="rId5" Type="http://schemas.openxmlformats.org/officeDocument/2006/relationships/image" Target="../media/image17.tmp"/><Relationship Id="rId4" Type="http://schemas.openxmlformats.org/officeDocument/2006/relationships/image" Target="../media/image10.jpeg"/></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7" Type="http://schemas.openxmlformats.org/officeDocument/2006/relationships/image" Target="../media/image22.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0.jpeg"/></Relationships>
</file>

<file path=ppt/slides/_rels/slide9.xml.rels><?xml version="1.0" encoding="UTF-8" standalone="yes"?>
<Relationships xmlns="http://schemas.openxmlformats.org/package/2006/relationships"><Relationship Id="rId8" Type="http://schemas.openxmlformats.org/officeDocument/2006/relationships/image" Target="../media/image25.jpeg"/><Relationship Id="rId3" Type="http://schemas.openxmlformats.org/officeDocument/2006/relationships/image" Target="../media/image9.jpeg"/><Relationship Id="rId7" Type="http://schemas.openxmlformats.org/officeDocument/2006/relationships/hyperlink" Target="http://www.google.bg/url?sa=i&amp;rct=j&amp;q=&amp;esrc=s&amp;source=images&amp;cd=&amp;cad=rja&amp;uact=8&amp;ved=0ahUKEwjjyf-Ck_PYAhWUHsAKHdA-A58QjRwIBw&amp;url=http://www.travelmarketreport.com/articles/GSA-Meetings-Scandal-Expert-Faults-Lack-of-Strategic-Management&amp;psig=AOvVaw0lRO56lI629ECnR4uZxDri&amp;ust=1516970802362333" TargetMode="External"/><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24.jpeg"/><Relationship Id="rId5" Type="http://schemas.openxmlformats.org/officeDocument/2006/relationships/image" Target="../media/image23.png"/><Relationship Id="rId4" Type="http://schemas.openxmlformats.org/officeDocument/2006/relationships/image" Target="../media/image10.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Cím 1"/>
          <p:cNvSpPr>
            <a:spLocks noGrp="1"/>
          </p:cNvSpPr>
          <p:nvPr>
            <p:ph type="ctrTitle"/>
          </p:nvPr>
        </p:nvSpPr>
        <p:spPr>
          <a:xfrm>
            <a:off x="3455964" y="2077896"/>
            <a:ext cx="5364508" cy="3295320"/>
          </a:xfrm>
        </p:spPr>
        <p:txBody>
          <a:bodyPr/>
          <a:lstStyle/>
          <a:p>
            <a:pPr eaLnBrk="1" hangingPunct="1"/>
            <a:r>
              <a:rPr lang="en-US" sz="3100" b="1" dirty="0" smtClean="0">
                <a:solidFill>
                  <a:srgbClr val="003399"/>
                </a:solidFill>
                <a:latin typeface="Verdana" pitchFamily="34" charset="0"/>
              </a:rPr>
              <a:t>ELECTRONIC SUBMISSION OF PROJECT PROPOSALS</a:t>
            </a:r>
            <a:endParaRPr lang="hu-HU" sz="3100" b="1" dirty="0">
              <a:solidFill>
                <a:srgbClr val="003399"/>
              </a:solidFill>
              <a:latin typeface="Verdana" pitchFamily="34" charset="0"/>
            </a:endParaRPr>
          </a:p>
        </p:txBody>
      </p:sp>
      <p:sp>
        <p:nvSpPr>
          <p:cNvPr id="3" name="Alcím 2"/>
          <p:cNvSpPr>
            <a:spLocks noGrp="1"/>
          </p:cNvSpPr>
          <p:nvPr>
            <p:ph type="subTitle" idx="1"/>
          </p:nvPr>
        </p:nvSpPr>
        <p:spPr>
          <a:xfrm>
            <a:off x="340461" y="5949280"/>
            <a:ext cx="5167643" cy="864096"/>
          </a:xfrm>
          <a:noFill/>
        </p:spPr>
        <p:txBody>
          <a:bodyPr rtlCol="0">
            <a:normAutofit/>
          </a:bodyPr>
          <a:lstStyle/>
          <a:p>
            <a:pPr algn="l" eaLnBrk="1" fontAlgn="auto" hangingPunct="1">
              <a:spcAft>
                <a:spcPts val="0"/>
              </a:spcAft>
              <a:defRPr/>
            </a:pPr>
            <a:r>
              <a:rPr lang="en-US" sz="1400" dirty="0">
                <a:solidFill>
                  <a:srgbClr val="003399"/>
                </a:solidFill>
                <a:latin typeface="Verdana" panose="020B0604030504040204" pitchFamily="34" charset="0"/>
                <a:ea typeface="Verdana" panose="020B0604030504040204" pitchFamily="34" charset="0"/>
                <a:cs typeface="Verdana" panose="020B0604030504040204" pitchFamily="34" charset="0"/>
              </a:rPr>
              <a:t>INTERREG - IPA </a:t>
            </a:r>
            <a:r>
              <a:rPr lang="en-US" sz="14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CBC Programme Bulgaria–Turkey</a:t>
            </a:r>
          </a:p>
          <a:p>
            <a:pPr algn="l" eaLnBrk="1" fontAlgn="auto" hangingPunct="1">
              <a:spcAft>
                <a:spcPts val="0"/>
              </a:spcAft>
              <a:defRPr/>
            </a:pPr>
            <a:r>
              <a:rPr lang="hu-HU" sz="1400" dirty="0">
                <a:solidFill>
                  <a:srgbClr val="003399"/>
                </a:solidFill>
                <a:latin typeface="Verdana" panose="020B0604030504040204" pitchFamily="34" charset="0"/>
                <a:ea typeface="Verdana" panose="020B0604030504040204" pitchFamily="34" charset="0"/>
                <a:cs typeface="Verdana" panose="020B0604030504040204" pitchFamily="34" charset="0"/>
              </a:rPr>
              <a:t>CCI 2014TC16I5CB005</a:t>
            </a:r>
          </a:p>
        </p:txBody>
      </p:sp>
      <p:sp>
        <p:nvSpPr>
          <p:cNvPr id="14339" name="Rectangle 9"/>
          <p:cNvSpPr>
            <a:spLocks noChangeArrowheads="1"/>
          </p:cNvSpPr>
          <p:nvPr/>
        </p:nvSpPr>
        <p:spPr bwMode="auto">
          <a:xfrm>
            <a:off x="0" y="1125538"/>
            <a:ext cx="9144000" cy="574675"/>
          </a:xfrm>
          <a:prstGeom prst="rect">
            <a:avLst/>
          </a:prstGeom>
          <a:solidFill>
            <a:srgbClr val="98C222"/>
          </a:solidFill>
          <a:ln w="9525">
            <a:noFill/>
            <a:miter lim="800000"/>
            <a:headEnd/>
            <a:tailEnd/>
          </a:ln>
        </p:spPr>
        <p:txBody>
          <a:bodyPr/>
          <a:lstStyle/>
          <a:p>
            <a:endParaRPr lang="en-US" dirty="0">
              <a:latin typeface="Calibri" pitchFamily="34" charset="0"/>
            </a:endParaRPr>
          </a:p>
        </p:txBody>
      </p:sp>
      <p:sp>
        <p:nvSpPr>
          <p:cNvPr id="14340" name="Rectangle 10"/>
          <p:cNvSpPr>
            <a:spLocks noChangeArrowheads="1"/>
          </p:cNvSpPr>
          <p:nvPr/>
        </p:nvSpPr>
        <p:spPr bwMode="auto">
          <a:xfrm>
            <a:off x="-36512" y="908050"/>
            <a:ext cx="8675688" cy="360363"/>
          </a:xfrm>
          <a:prstGeom prst="rect">
            <a:avLst/>
          </a:prstGeom>
          <a:solidFill>
            <a:srgbClr val="843D8D"/>
          </a:solidFill>
          <a:ln w="38100">
            <a:solidFill>
              <a:srgbClr val="FFFFFF"/>
            </a:solidFill>
            <a:miter lim="800000"/>
            <a:headEnd/>
            <a:tailEnd/>
          </a:ln>
        </p:spPr>
        <p:txBody>
          <a:bodyPr/>
          <a:lstStyle/>
          <a:p>
            <a:endParaRPr lang="en-US" dirty="0">
              <a:latin typeface="Calibri" pitchFamily="34" charset="0"/>
            </a:endParaRPr>
          </a:p>
        </p:txBody>
      </p:sp>
      <p:pic>
        <p:nvPicPr>
          <p:cNvPr id="14342" name="Picture 11"/>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7805910" y="5981535"/>
            <a:ext cx="800358" cy="543809"/>
          </a:xfrm>
          <a:prstGeom prst="rect">
            <a:avLst/>
          </a:prstGeom>
          <a:noFill/>
          <a:ln w="9525">
            <a:noFill/>
            <a:miter lim="800000"/>
            <a:headEnd/>
            <a:tailEnd/>
          </a:ln>
        </p:spPr>
      </p:pic>
      <p:pic>
        <p:nvPicPr>
          <p:cNvPr id="14343" name="Kép 6"/>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6877024" y="260350"/>
            <a:ext cx="1799432" cy="557824"/>
          </a:xfrm>
          <a:prstGeom prst="rect">
            <a:avLst/>
          </a:prstGeom>
          <a:noFill/>
          <a:ln w="9525">
            <a:noFill/>
            <a:miter lim="800000"/>
            <a:headEnd/>
            <a:tailEnd/>
          </a:ln>
        </p:spPr>
      </p:pic>
      <p:pic>
        <p:nvPicPr>
          <p:cNvPr id="23554" name="Picture 2" descr="C:\Users\HristovaV\Desktop\PIM 2017\EC illustrations - free to use\reaching_for_EU.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83568" y="2236032"/>
            <a:ext cx="1131903" cy="1684969"/>
          </a:xfrm>
          <a:prstGeom prst="rect">
            <a:avLst/>
          </a:prstGeom>
          <a:solidFill>
            <a:schemeClr val="bg1">
              <a:alpha val="0"/>
            </a:schemeClr>
          </a:solidFill>
          <a:ln w="38100" cap="sq">
            <a:solidFill>
              <a:schemeClr val="bg1"/>
            </a:solidFill>
            <a:prstDash val="solid"/>
            <a:miter lim="800000"/>
          </a:ln>
          <a:effectLst>
            <a:outerShdw blurRad="50800" dist="38100" dir="2700000" algn="tl" rotWithShape="0">
              <a:srgbClr val="000000">
                <a:alpha val="43000"/>
              </a:srgbClr>
            </a:outerShdw>
          </a:effectLst>
          <a:extLst/>
        </p:spPr>
      </p:pic>
      <p:pic>
        <p:nvPicPr>
          <p:cNvPr id="23561" name="Picture 9"/>
          <p:cNvPicPr>
            <a:picLocks noChangeAspect="1" noChangeArrowheads="1"/>
          </p:cNvPicPr>
          <p:nvPr/>
        </p:nvPicPr>
        <p:blipFill rotWithShape="1">
          <a:blip r:embed="rId6">
            <a:extLst>
              <a:ext uri="{28A0092B-C50C-407E-A947-70E740481C1C}">
                <a14:useLocalDpi xmlns:a14="http://schemas.microsoft.com/office/drawing/2010/main" val="0"/>
              </a:ext>
            </a:extLst>
          </a:blip>
          <a:srcRect l="4965" t="5310" r="6333" b="5990"/>
          <a:stretch/>
        </p:blipFill>
        <p:spPr bwMode="auto">
          <a:xfrm>
            <a:off x="395536" y="1175099"/>
            <a:ext cx="1512168" cy="1008112"/>
          </a:xfrm>
          <a:prstGeom prst="rect">
            <a:avLst/>
          </a:prstGeom>
          <a:ln w="38100" cap="sq">
            <a:solidFill>
              <a:schemeClr val="bg1"/>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chemeClr val="accent1"/>
                </a:solidFill>
              </a14:hiddenFill>
            </a:ext>
          </a:extLst>
        </p:spPr>
      </p:pic>
      <p:pic>
        <p:nvPicPr>
          <p:cNvPr id="23557" name="Picture 5" descr="C:\Users\HristovaV\Desktop\AIR\DSC_2443 - Copy (2).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835696" y="3267735"/>
            <a:ext cx="1387030" cy="1385401"/>
          </a:xfrm>
          <a:prstGeom prst="rect">
            <a:avLst/>
          </a:prstGeom>
          <a:ln w="38100" cap="sq">
            <a:solidFill>
              <a:schemeClr val="bg1"/>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pic>
        <p:nvPicPr>
          <p:cNvPr id="23566" name="Picture 14"/>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835697" y="2492910"/>
            <a:ext cx="1387029" cy="720066"/>
          </a:xfrm>
          <a:prstGeom prst="rect">
            <a:avLst/>
          </a:prstGeom>
          <a:ln w="38100" cap="sq">
            <a:solidFill>
              <a:schemeClr val="bg1"/>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chemeClr val="accent1"/>
                </a:solidFill>
              </a14:hiddenFill>
            </a:ext>
          </a:extLst>
        </p:spPr>
      </p:pic>
      <p:pic>
        <p:nvPicPr>
          <p:cNvPr id="23556" name="Picture 4" descr="C:\Users\HristovaV\Desktop\PIM 2017\EC illustrations - free to use\EU_wind_power_small_size.JP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1835697" y="548680"/>
            <a:ext cx="1387029" cy="942553"/>
          </a:xfrm>
          <a:prstGeom prst="rect">
            <a:avLst/>
          </a:prstGeom>
          <a:ln w="38100" cap="sq">
            <a:solidFill>
              <a:schemeClr val="bg1"/>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pic>
        <p:nvPicPr>
          <p:cNvPr id="23565" name="Picture 13"/>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1835696" y="1511260"/>
            <a:ext cx="1387030" cy="913392"/>
          </a:xfrm>
          <a:prstGeom prst="rect">
            <a:avLst/>
          </a:prstGeom>
          <a:ln w="38100" cap="sq">
            <a:solidFill>
              <a:schemeClr val="bg1"/>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chemeClr val="accent1"/>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500"/>
                                  </p:stCondLst>
                                  <p:childTnLst>
                                    <p:set>
                                      <p:cBhvr>
                                        <p:cTn id="6" dur="1" fill="hold">
                                          <p:stCondLst>
                                            <p:cond delay="249"/>
                                          </p:stCondLst>
                                        </p:cTn>
                                        <p:tgtEl>
                                          <p:spTgt spid="1433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6" presetClass="entr" presetSubtype="21"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barn(inVertical)">
                                      <p:cBhvr>
                                        <p:cTn id="11" dur="10"/>
                                        <p:tgtEl>
                                          <p:spTgt spid="3">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16" presetClass="entr" presetSubtype="21" fill="hold" grpId="0" nodeType="clickEffect">
                                  <p:stCondLst>
                                    <p:cond delay="0"/>
                                  </p:stCondLst>
                                  <p:childTnLst>
                                    <p:set>
                                      <p:cBhvr>
                                        <p:cTn id="15" dur="1" fill="hold">
                                          <p:stCondLst>
                                            <p:cond delay="0"/>
                                          </p:stCondLst>
                                        </p:cTn>
                                        <p:tgtEl>
                                          <p:spTgt spid="3">
                                            <p:txEl>
                                              <p:pRg st="1" end="1"/>
                                            </p:txEl>
                                          </p:spTgt>
                                        </p:tgtEl>
                                        <p:attrNameLst>
                                          <p:attrName>style.visibility</p:attrName>
                                        </p:attrNameLst>
                                      </p:cBhvr>
                                      <p:to>
                                        <p:strVal val="visible"/>
                                      </p:to>
                                    </p:set>
                                    <p:animEffect transition="in" filter="barn(inVertical)">
                                      <p:cBhvr>
                                        <p:cTn id="16" dur="1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7" grpId="0"/>
      <p:bldP spid="3"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870" name="Csoportba foglalás 13"/>
          <p:cNvGrpSpPr>
            <a:grpSpLocks/>
          </p:cNvGrpSpPr>
          <p:nvPr/>
        </p:nvGrpSpPr>
        <p:grpSpPr bwMode="auto">
          <a:xfrm>
            <a:off x="0" y="1196752"/>
            <a:ext cx="8170863" cy="144462"/>
            <a:chOff x="0" y="908720"/>
            <a:chExt cx="8171384" cy="144016"/>
          </a:xfrm>
        </p:grpSpPr>
        <p:sp>
          <p:nvSpPr>
            <p:cNvPr id="36871" name="Rectangle 10"/>
            <p:cNvSpPr>
              <a:spLocks noChangeArrowheads="1"/>
            </p:cNvSpPr>
            <p:nvPr/>
          </p:nvSpPr>
          <p:spPr bwMode="auto">
            <a:xfrm>
              <a:off x="0" y="908720"/>
              <a:ext cx="8171384" cy="72008"/>
            </a:xfrm>
            <a:prstGeom prst="rect">
              <a:avLst/>
            </a:prstGeom>
            <a:solidFill>
              <a:srgbClr val="98C222"/>
            </a:solidFill>
            <a:ln w="38100">
              <a:noFill/>
              <a:miter lim="800000"/>
              <a:headEnd/>
              <a:tailEnd/>
            </a:ln>
          </p:spPr>
          <p:txBody>
            <a:bodyPr/>
            <a:lstStyle/>
            <a:p>
              <a:endParaRPr lang="en-US">
                <a:latin typeface="Calibri" pitchFamily="34" charset="0"/>
              </a:endParaRPr>
            </a:p>
          </p:txBody>
        </p:sp>
        <p:sp>
          <p:nvSpPr>
            <p:cNvPr id="36872" name="Rectangle 10"/>
            <p:cNvSpPr>
              <a:spLocks noChangeArrowheads="1"/>
            </p:cNvSpPr>
            <p:nvPr/>
          </p:nvSpPr>
          <p:spPr bwMode="auto">
            <a:xfrm>
              <a:off x="0" y="980728"/>
              <a:ext cx="3995936" cy="72008"/>
            </a:xfrm>
            <a:prstGeom prst="rect">
              <a:avLst/>
            </a:prstGeom>
            <a:solidFill>
              <a:srgbClr val="843D8D"/>
            </a:solidFill>
            <a:ln w="38100">
              <a:noFill/>
              <a:miter lim="800000"/>
              <a:headEnd/>
              <a:tailEnd/>
            </a:ln>
          </p:spPr>
          <p:txBody>
            <a:bodyPr/>
            <a:lstStyle/>
            <a:p>
              <a:endParaRPr lang="en-US">
                <a:latin typeface="Calibri" pitchFamily="34" charset="0"/>
              </a:endParaRPr>
            </a:p>
          </p:txBody>
        </p:sp>
      </p:grpSp>
      <p:sp>
        <p:nvSpPr>
          <p:cNvPr id="13" name="Tartalom helye 12"/>
          <p:cNvSpPr>
            <a:spLocks/>
          </p:cNvSpPr>
          <p:nvPr/>
        </p:nvSpPr>
        <p:spPr bwMode="auto">
          <a:xfrm>
            <a:off x="457200" y="1600200"/>
            <a:ext cx="8229600" cy="4525963"/>
          </a:xfrm>
          <a:prstGeom prst="rect">
            <a:avLst/>
          </a:prstGeom>
          <a:noFill/>
          <a:ln w="9525">
            <a:noFill/>
            <a:miter lim="800000"/>
            <a:headEnd/>
            <a:tailEnd/>
          </a:ln>
        </p:spPr>
        <p:txBody>
          <a:bodyPr/>
          <a:lstStyle/>
          <a:p>
            <a:pPr fontAlgn="auto">
              <a:spcBef>
                <a:spcPct val="20000"/>
              </a:spcBef>
              <a:spcAft>
                <a:spcPts val="0"/>
              </a:spcAft>
              <a:defRPr/>
            </a:pPr>
            <a:endParaRPr lang="hu-HU" b="1" dirty="0" smtClean="0">
              <a:latin typeface="Verdana" pitchFamily="34" charset="0"/>
            </a:endParaRPr>
          </a:p>
          <a:p>
            <a:pPr fontAlgn="auto">
              <a:spcBef>
                <a:spcPct val="20000"/>
              </a:spcBef>
              <a:spcAft>
                <a:spcPts val="0"/>
              </a:spcAft>
              <a:defRPr/>
            </a:pPr>
            <a:endParaRPr lang="hu-HU" b="1" dirty="0">
              <a:latin typeface="Verdana" pitchFamily="34" charset="0"/>
            </a:endParaRPr>
          </a:p>
        </p:txBody>
      </p:sp>
      <p:sp>
        <p:nvSpPr>
          <p:cNvPr id="7" name="Cím 11"/>
          <p:cNvSpPr txBox="1">
            <a:spLocks/>
          </p:cNvSpPr>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rtlCol="0" anchor="ctr" anchorCtr="0" compatLnSpc="1">
            <a:prstTxWarp prst="textNoShape">
              <a:avLst/>
            </a:prstTxWarp>
            <a:normAutofit/>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eaLnBrk="1" fontAlgn="auto" hangingPunct="1">
              <a:spcAft>
                <a:spcPts val="0"/>
              </a:spcAft>
              <a:defRPr/>
            </a:pPr>
            <a:endParaRPr lang="en-US" sz="2400" b="1" cap="small" dirty="0" smtClean="0">
              <a:latin typeface="Verdana" pitchFamily="34" charset="0"/>
            </a:endParaRPr>
          </a:p>
        </p:txBody>
      </p:sp>
      <p:pic>
        <p:nvPicPr>
          <p:cNvPr id="9" name="Kép 7"/>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380158" y="112585"/>
            <a:ext cx="2103610" cy="652119"/>
          </a:xfrm>
          <a:prstGeom prst="rect">
            <a:avLst/>
          </a:prstGeom>
          <a:noFill/>
          <a:ln w="9525">
            <a:noFill/>
            <a:miter lim="800000"/>
            <a:headEnd/>
            <a:tailEnd/>
          </a:ln>
        </p:spPr>
      </p:pic>
      <p:sp>
        <p:nvSpPr>
          <p:cNvPr id="2" name="TextBox 1"/>
          <p:cNvSpPr txBox="1"/>
          <p:nvPr/>
        </p:nvSpPr>
        <p:spPr>
          <a:xfrm>
            <a:off x="3419872" y="188640"/>
            <a:ext cx="5244562" cy="566309"/>
          </a:xfrm>
          <a:prstGeom prst="rect">
            <a:avLst/>
          </a:prstGeom>
          <a:noFill/>
        </p:spPr>
        <p:txBody>
          <a:bodyPr wrap="square" rtlCol="0">
            <a:spAutoFit/>
          </a:bodyPr>
          <a:lstStyle/>
          <a:p>
            <a:pPr lvl="0" algn="r" fontAlgn="auto">
              <a:spcBef>
                <a:spcPct val="20000"/>
              </a:spcBef>
              <a:spcAft>
                <a:spcPts val="0"/>
              </a:spcAft>
              <a:defRPr/>
            </a:pPr>
            <a:r>
              <a:rPr lang="en-US" sz="1400" dirty="0">
                <a:solidFill>
                  <a:srgbClr val="003399"/>
                </a:solidFill>
                <a:latin typeface="Verdana" panose="020B0604030504040204" pitchFamily="34" charset="0"/>
                <a:ea typeface="Verdana" panose="020B0604030504040204" pitchFamily="34" charset="0"/>
                <a:cs typeface="Verdana" panose="020B0604030504040204" pitchFamily="34" charset="0"/>
              </a:rPr>
              <a:t>INTERREG - IPA CBC Programme Bulgaria–Turkey</a:t>
            </a:r>
          </a:p>
          <a:p>
            <a:pPr lvl="0" algn="r" fontAlgn="auto">
              <a:spcBef>
                <a:spcPct val="20000"/>
              </a:spcBef>
              <a:spcAft>
                <a:spcPts val="0"/>
              </a:spcAft>
              <a:defRPr/>
            </a:pPr>
            <a:r>
              <a:rPr lang="hu-HU" sz="1400" dirty="0">
                <a:solidFill>
                  <a:srgbClr val="003399"/>
                </a:solidFill>
                <a:latin typeface="Verdana" panose="020B0604030504040204" pitchFamily="34" charset="0"/>
                <a:ea typeface="Verdana" panose="020B0604030504040204" pitchFamily="34" charset="0"/>
                <a:cs typeface="Verdana" panose="020B0604030504040204" pitchFamily="34" charset="0"/>
              </a:rPr>
              <a:t>CCI 2014TC16I5CB005</a:t>
            </a:r>
          </a:p>
        </p:txBody>
      </p:sp>
      <p:sp>
        <p:nvSpPr>
          <p:cNvPr id="11" name="Alcím 2"/>
          <p:cNvSpPr txBox="1">
            <a:spLocks/>
          </p:cNvSpPr>
          <p:nvPr/>
        </p:nvSpPr>
        <p:spPr bwMode="auto">
          <a:xfrm>
            <a:off x="3585031" y="4235340"/>
            <a:ext cx="5167643" cy="1076265"/>
          </a:xfrm>
          <a:prstGeom prst="rect">
            <a:avLst/>
          </a:prstGeom>
          <a:noFill/>
          <a:ln w="9525">
            <a:noFill/>
            <a:miter lim="800000"/>
            <a:headEnd/>
            <a:tailEnd/>
          </a:ln>
        </p:spPr>
        <p:txBody>
          <a:bodyPr vert="horz" wrap="square" lIns="91440" tIns="45720" rIns="91440" bIns="45720" numCol="1" rtlCol="0" anchor="t" anchorCtr="0" compatLnSpc="1">
            <a:prstTxWarp prst="textNoShape">
              <a:avLst/>
            </a:prstTxWarp>
            <a:normAutofit/>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r" eaLnBrk="1" fontAlgn="auto" hangingPunct="1">
              <a:spcAft>
                <a:spcPts val="0"/>
              </a:spcAft>
              <a:defRPr/>
            </a:pPr>
            <a:endParaRPr lang="en-US" sz="2400" b="1" dirty="0">
              <a:solidFill>
                <a:srgbClr val="336699"/>
              </a:solidFill>
            </a:endParaRPr>
          </a:p>
        </p:txBody>
      </p:sp>
      <p:sp>
        <p:nvSpPr>
          <p:cNvPr id="3" name="TextBox 2"/>
          <p:cNvSpPr txBox="1"/>
          <p:nvPr/>
        </p:nvSpPr>
        <p:spPr>
          <a:xfrm>
            <a:off x="457200" y="2709824"/>
            <a:ext cx="8291264" cy="646331"/>
          </a:xfrm>
          <a:prstGeom prst="rect">
            <a:avLst/>
          </a:prstGeom>
          <a:noFill/>
        </p:spPr>
        <p:txBody>
          <a:bodyPr wrap="square" rtlCol="0">
            <a:spAutoFit/>
          </a:bodyPr>
          <a:lstStyle/>
          <a:p>
            <a:pPr lvl="0" algn="r">
              <a:lnSpc>
                <a:spcPct val="90000"/>
              </a:lnSpc>
            </a:pPr>
            <a:r>
              <a:rPr lang="en-US" altLang="bg-BG" sz="4000" b="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Thank you for the attention!</a:t>
            </a:r>
            <a:endParaRPr lang="en-GB" altLang="bg-BG" sz="4000" b="1" dirty="0">
              <a:solidFill>
                <a:srgbClr val="003399"/>
              </a:solidFill>
              <a:latin typeface="Verdana" panose="020B0604030504040204" pitchFamily="34" charset="0"/>
              <a:ea typeface="Verdana" panose="020B0604030504040204" pitchFamily="34" charset="0"/>
              <a:cs typeface="Verdana" panose="020B0604030504040204" pitchFamily="34" charset="0"/>
            </a:endParaRPr>
          </a:p>
        </p:txBody>
      </p:sp>
      <p:sp>
        <p:nvSpPr>
          <p:cNvPr id="18" name="Round Diagonal Corner Rectangle 17"/>
          <p:cNvSpPr/>
          <p:nvPr/>
        </p:nvSpPr>
        <p:spPr>
          <a:xfrm>
            <a:off x="5714450" y="5836625"/>
            <a:ext cx="2949984" cy="724640"/>
          </a:xfrm>
          <a:prstGeom prst="round2DiagRect">
            <a:avLst/>
          </a:prstGeom>
          <a:solidFill>
            <a:sysClr val="window" lastClr="FFFFFF"/>
          </a:solidFill>
          <a:ln w="25400" cap="flat" cmpd="sng" algn="ctr">
            <a:solidFill>
              <a:srgbClr val="003399"/>
            </a:solidFill>
            <a:prstDash val="solid"/>
          </a:ln>
          <a:effectLst/>
        </p:spPr>
        <p:txBody>
          <a:bodyPr rtlCol="0" anchor="ctr">
            <a:sp3d extrusionH="57150">
              <a:bevelT w="38100" h="38100"/>
            </a:sp3d>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lvl="0" defTabSz="914400">
              <a:defRPr/>
            </a:pPr>
            <a:r>
              <a:rPr lang="en-US" sz="1000" b="1" kern="0" dirty="0" smtClean="0">
                <a:ln>
                  <a:solidFill>
                    <a:schemeClr val="accent2">
                      <a:lumMod val="40000"/>
                      <a:lumOff val="60000"/>
                    </a:schemeClr>
                  </a:solidFill>
                </a:ln>
                <a:solidFill>
                  <a:srgbClr val="003399"/>
                </a:solidFill>
                <a:latin typeface="+mj-lt"/>
                <a:cs typeface="Arial" pitchFamily="34" charset="0"/>
              </a:rPr>
              <a:t>	</a:t>
            </a:r>
            <a:endParaRPr lang="en-US" sz="1000" b="1" kern="0" dirty="0">
              <a:ln>
                <a:solidFill>
                  <a:schemeClr val="accent2">
                    <a:lumMod val="40000"/>
                    <a:lumOff val="60000"/>
                  </a:schemeClr>
                </a:solidFill>
              </a:ln>
              <a:solidFill>
                <a:srgbClr val="003399"/>
              </a:solidFill>
              <a:latin typeface="+mj-lt"/>
              <a:cs typeface="Arial" pitchFamily="34" charset="0"/>
            </a:endParaRPr>
          </a:p>
        </p:txBody>
      </p:sp>
      <p:pic>
        <p:nvPicPr>
          <p:cNvPr id="19" name="Picture 1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913132" y="5919447"/>
            <a:ext cx="819108" cy="557114"/>
          </a:xfrm>
          <a:prstGeom prst="rect">
            <a:avLst/>
          </a:prstGeom>
        </p:spPr>
      </p:pic>
      <p:sp>
        <p:nvSpPr>
          <p:cNvPr id="20" name="TextBox 3"/>
          <p:cNvSpPr txBox="1"/>
          <p:nvPr/>
        </p:nvSpPr>
        <p:spPr>
          <a:xfrm>
            <a:off x="6740203" y="5990255"/>
            <a:ext cx="2008261" cy="338554"/>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800" b="1" dirty="0" smtClean="0">
                <a:solidFill>
                  <a:srgbClr val="002060"/>
                </a:solidFill>
                <a:latin typeface="Verdana" panose="020B0604030504040204" pitchFamily="34" charset="0"/>
                <a:ea typeface="Verdana" panose="020B0604030504040204" pitchFamily="34" charset="0"/>
                <a:cs typeface="Verdana" panose="020B0604030504040204" pitchFamily="34" charset="0"/>
              </a:rPr>
              <a:t>The Programme </a:t>
            </a:r>
            <a:r>
              <a:rPr lang="en-US" sz="800" b="1" dirty="0">
                <a:solidFill>
                  <a:srgbClr val="002060"/>
                </a:solidFill>
                <a:latin typeface="Verdana" panose="020B0604030504040204" pitchFamily="34" charset="0"/>
                <a:ea typeface="Verdana" panose="020B0604030504040204" pitchFamily="34" charset="0"/>
                <a:cs typeface="Verdana" panose="020B0604030504040204" pitchFamily="34" charset="0"/>
              </a:rPr>
              <a:t>is co-financed by </a:t>
            </a:r>
            <a:r>
              <a:rPr lang="en-US" sz="800" b="1" dirty="0" smtClean="0">
                <a:solidFill>
                  <a:srgbClr val="002060"/>
                </a:solidFill>
                <a:latin typeface="Verdana" panose="020B0604030504040204" pitchFamily="34" charset="0"/>
                <a:ea typeface="Verdana" panose="020B0604030504040204" pitchFamily="34" charset="0"/>
                <a:cs typeface="Verdana" panose="020B0604030504040204" pitchFamily="34" charset="0"/>
              </a:rPr>
              <a:t> the </a:t>
            </a:r>
            <a:r>
              <a:rPr lang="en-US" sz="800" b="1" dirty="0">
                <a:solidFill>
                  <a:srgbClr val="002060"/>
                </a:solidFill>
                <a:latin typeface="Verdana" panose="020B0604030504040204" pitchFamily="34" charset="0"/>
                <a:ea typeface="Verdana" panose="020B0604030504040204" pitchFamily="34" charset="0"/>
                <a:cs typeface="Verdana" panose="020B0604030504040204" pitchFamily="34" charset="0"/>
              </a:rPr>
              <a:t>European Union</a:t>
            </a:r>
          </a:p>
        </p:txBody>
      </p:sp>
      <p:sp>
        <p:nvSpPr>
          <p:cNvPr id="14" name="Alcím 2"/>
          <p:cNvSpPr txBox="1">
            <a:spLocks/>
          </p:cNvSpPr>
          <p:nvPr/>
        </p:nvSpPr>
        <p:spPr bwMode="auto">
          <a:xfrm>
            <a:off x="3436805" y="4235340"/>
            <a:ext cx="5167643" cy="1281892"/>
          </a:xfrm>
          <a:prstGeom prst="rect">
            <a:avLst/>
          </a:prstGeom>
          <a:noFill/>
          <a:ln w="9525">
            <a:noFill/>
            <a:miter lim="800000"/>
            <a:headEnd/>
            <a:tailEnd/>
          </a:ln>
        </p:spPr>
        <p:txBody>
          <a:bodyPr vert="horz" wrap="square" lIns="91440" tIns="45720" rIns="91440" bIns="45720" numCol="1" rtlCol="0" anchor="t" anchorCtr="0" compatLnSpc="1">
            <a:prstTxWarp prst="textNoShape">
              <a:avLst/>
            </a:prstTxWarp>
            <a:noAutofit/>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r">
              <a:lnSpc>
                <a:spcPct val="125000"/>
              </a:lnSpc>
              <a:spcBef>
                <a:spcPct val="25000"/>
              </a:spcBef>
              <a:spcAft>
                <a:spcPct val="25000"/>
              </a:spcAft>
            </a:pPr>
            <a:r>
              <a:rPr lang="en-GB" sz="1200" dirty="0" err="1" smtClean="0">
                <a:solidFill>
                  <a:srgbClr val="002060"/>
                </a:solidFill>
                <a:latin typeface="Verdana" panose="020B0604030504040204" pitchFamily="34" charset="0"/>
                <a:ea typeface="Verdana" panose="020B0604030504040204" pitchFamily="34" charset="0"/>
                <a:cs typeface="Verdana" panose="020B0604030504040204" pitchFamily="34" charset="0"/>
              </a:rPr>
              <a:t>Krasimir</a:t>
            </a:r>
            <a:r>
              <a:rPr lang="en-GB" sz="1200" dirty="0" smtClean="0">
                <a:solidFill>
                  <a:srgbClr val="002060"/>
                </a:solidFill>
                <a:latin typeface="Verdana" panose="020B0604030504040204" pitchFamily="34" charset="0"/>
                <a:ea typeface="Verdana" panose="020B0604030504040204" pitchFamily="34" charset="0"/>
                <a:cs typeface="Verdana" panose="020B0604030504040204" pitchFamily="34" charset="0"/>
              </a:rPr>
              <a:t> </a:t>
            </a:r>
            <a:r>
              <a:rPr lang="en-GB" sz="1200" dirty="0" err="1" smtClean="0">
                <a:solidFill>
                  <a:srgbClr val="002060"/>
                </a:solidFill>
                <a:latin typeface="Verdana" panose="020B0604030504040204" pitchFamily="34" charset="0"/>
                <a:ea typeface="Verdana" panose="020B0604030504040204" pitchFamily="34" charset="0"/>
                <a:cs typeface="Verdana" panose="020B0604030504040204" pitchFamily="34" charset="0"/>
              </a:rPr>
              <a:t>Stankov</a:t>
            </a:r>
            <a:endParaRPr lang="en-GB" sz="1200" dirty="0" smtClean="0">
              <a:solidFill>
                <a:srgbClr val="002060"/>
              </a:solidFill>
              <a:latin typeface="Verdana" panose="020B0604030504040204" pitchFamily="34" charset="0"/>
              <a:ea typeface="Verdana" panose="020B0604030504040204" pitchFamily="34" charset="0"/>
              <a:cs typeface="Verdana" panose="020B0604030504040204" pitchFamily="34" charset="0"/>
            </a:endParaRPr>
          </a:p>
          <a:p>
            <a:pPr algn="r">
              <a:lnSpc>
                <a:spcPct val="125000"/>
              </a:lnSpc>
              <a:spcBef>
                <a:spcPct val="25000"/>
              </a:spcBef>
              <a:spcAft>
                <a:spcPct val="25000"/>
              </a:spcAft>
            </a:pPr>
            <a:r>
              <a:rPr lang="en-GB" sz="1200" dirty="0" smtClean="0">
                <a:solidFill>
                  <a:srgbClr val="002060"/>
                </a:solidFill>
                <a:latin typeface="Verdana" panose="020B0604030504040204" pitchFamily="34" charset="0"/>
                <a:ea typeface="Verdana" panose="020B0604030504040204" pitchFamily="34" charset="0"/>
                <a:cs typeface="Verdana" panose="020B0604030504040204" pitchFamily="34" charset="0"/>
              </a:rPr>
              <a:t>Expert, Joint Secretariat </a:t>
            </a:r>
          </a:p>
          <a:p>
            <a:pPr lvl="1" algn="r">
              <a:lnSpc>
                <a:spcPct val="125000"/>
              </a:lnSpc>
              <a:spcBef>
                <a:spcPct val="25000"/>
              </a:spcBef>
              <a:spcAft>
                <a:spcPct val="25000"/>
              </a:spcAft>
            </a:pPr>
            <a:r>
              <a:rPr lang="en-GB" sz="1200" dirty="0" smtClean="0">
                <a:solidFill>
                  <a:srgbClr val="002060"/>
                </a:solidFill>
                <a:latin typeface="Verdana" panose="020B0604030504040204" pitchFamily="34" charset="0"/>
                <a:ea typeface="Verdana" panose="020B0604030504040204" pitchFamily="34" charset="0"/>
                <a:cs typeface="Verdana" panose="020B0604030504040204" pitchFamily="34" charset="0"/>
              </a:rPr>
              <a:t>KStankov@mrrb.government.bg </a:t>
            </a:r>
          </a:p>
          <a:p>
            <a:pPr algn="r">
              <a:lnSpc>
                <a:spcPct val="125000"/>
              </a:lnSpc>
              <a:spcBef>
                <a:spcPct val="25000"/>
              </a:spcBef>
              <a:spcAft>
                <a:spcPct val="25000"/>
              </a:spcAft>
            </a:pPr>
            <a:r>
              <a:rPr lang="en-GB" sz="1200" dirty="0" smtClean="0">
                <a:solidFill>
                  <a:srgbClr val="002060"/>
                </a:solidFill>
                <a:latin typeface="Verdana" panose="020B0604030504040204" pitchFamily="34" charset="0"/>
                <a:ea typeface="Verdana" panose="020B0604030504040204" pitchFamily="34" charset="0"/>
                <a:cs typeface="Verdana" panose="020B0604030504040204" pitchFamily="34" charset="0"/>
              </a:rPr>
              <a:t>Tel./fax: +359 38 66 38 88</a:t>
            </a:r>
            <a:endParaRPr lang="en-GB" sz="1200" b="1" dirty="0">
              <a:solidFill>
                <a:srgbClr val="002060"/>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33100469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nodePh="1">
                                  <p:stCondLst>
                                    <p:cond delay="0"/>
                                  </p:stCondLst>
                                  <p:endCondLst>
                                    <p:cond evt="begin" delay="0">
                                      <p:tn val="5"/>
                                    </p:cond>
                                  </p:end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barn(inVertical)">
                                      <p:cBhvr>
                                        <p:cTn id="7" dur="10"/>
                                        <p:tgtEl>
                                          <p:spTgt spid="1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4">
                                            <p:txEl>
                                              <p:pRg st="0" end="0"/>
                                            </p:txEl>
                                          </p:spTgt>
                                        </p:tgtEl>
                                        <p:attrNameLst>
                                          <p:attrName>style.visibility</p:attrName>
                                        </p:attrNameLst>
                                      </p:cBhvr>
                                      <p:to>
                                        <p:strVal val="visible"/>
                                      </p:to>
                                    </p:set>
                                    <p:animEffect transition="in" filter="barn(inVertical)">
                                      <p:cBhvr>
                                        <p:cTn id="12" dur="10"/>
                                        <p:tgtEl>
                                          <p:spTgt spid="14">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14">
                                            <p:txEl>
                                              <p:pRg st="1" end="1"/>
                                            </p:txEl>
                                          </p:spTgt>
                                        </p:tgtEl>
                                        <p:attrNameLst>
                                          <p:attrName>style.visibility</p:attrName>
                                        </p:attrNameLst>
                                      </p:cBhvr>
                                      <p:to>
                                        <p:strVal val="visible"/>
                                      </p:to>
                                    </p:set>
                                    <p:animEffect transition="in" filter="barn(inVertical)">
                                      <p:cBhvr>
                                        <p:cTn id="17" dur="10"/>
                                        <p:tgtEl>
                                          <p:spTgt spid="14">
                                            <p:txEl>
                                              <p:pRg st="1" end="1"/>
                                            </p:txEl>
                                          </p:spTgt>
                                        </p:tgtEl>
                                      </p:cBhvr>
                                    </p:animEffect>
                                  </p:childTnLst>
                                </p:cTn>
                              </p:par>
                              <p:par>
                                <p:cTn id="18" presetID="16" presetClass="entr" presetSubtype="21" fill="hold" grpId="0" nodeType="withEffect">
                                  <p:stCondLst>
                                    <p:cond delay="0"/>
                                  </p:stCondLst>
                                  <p:childTnLst>
                                    <p:set>
                                      <p:cBhvr>
                                        <p:cTn id="19" dur="1" fill="hold">
                                          <p:stCondLst>
                                            <p:cond delay="0"/>
                                          </p:stCondLst>
                                        </p:cTn>
                                        <p:tgtEl>
                                          <p:spTgt spid="14">
                                            <p:txEl>
                                              <p:pRg st="2" end="2"/>
                                            </p:txEl>
                                          </p:spTgt>
                                        </p:tgtEl>
                                        <p:attrNameLst>
                                          <p:attrName>style.visibility</p:attrName>
                                        </p:attrNameLst>
                                      </p:cBhvr>
                                      <p:to>
                                        <p:strVal val="visible"/>
                                      </p:to>
                                    </p:set>
                                    <p:animEffect transition="in" filter="barn(inVertical)">
                                      <p:cBhvr>
                                        <p:cTn id="20" dur="10"/>
                                        <p:tgtEl>
                                          <p:spTgt spid="14">
                                            <p:txEl>
                                              <p:pRg st="2" end="2"/>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6" presetClass="entr" presetSubtype="21" fill="hold" grpId="0" nodeType="clickEffect">
                                  <p:stCondLst>
                                    <p:cond delay="0"/>
                                  </p:stCondLst>
                                  <p:childTnLst>
                                    <p:set>
                                      <p:cBhvr>
                                        <p:cTn id="24" dur="1" fill="hold">
                                          <p:stCondLst>
                                            <p:cond delay="0"/>
                                          </p:stCondLst>
                                        </p:cTn>
                                        <p:tgtEl>
                                          <p:spTgt spid="14">
                                            <p:txEl>
                                              <p:pRg st="3" end="3"/>
                                            </p:txEl>
                                          </p:spTgt>
                                        </p:tgtEl>
                                        <p:attrNameLst>
                                          <p:attrName>style.visibility</p:attrName>
                                        </p:attrNameLst>
                                      </p:cBhvr>
                                      <p:to>
                                        <p:strVal val="visible"/>
                                      </p:to>
                                    </p:set>
                                    <p:animEffect transition="in" filter="barn(inVertical)">
                                      <p:cBhvr>
                                        <p:cTn id="25" dur="10"/>
                                        <p:tgtEl>
                                          <p:spTgt spid="1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uild="p"/>
      <p:bldP spid="14"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Cím 11"/>
          <p:cNvSpPr>
            <a:spLocks noGrp="1"/>
          </p:cNvSpPr>
          <p:nvPr>
            <p:ph type="title"/>
          </p:nvPr>
        </p:nvSpPr>
        <p:spPr>
          <a:xfrm>
            <a:off x="457200" y="528845"/>
            <a:ext cx="8229600" cy="667908"/>
          </a:xfrm>
        </p:spPr>
        <p:txBody>
          <a:bodyPr rtlCol="0">
            <a:normAutofit/>
          </a:bodyPr>
          <a:lstStyle/>
          <a:p>
            <a:pPr eaLnBrk="1" fontAlgn="auto" hangingPunct="1">
              <a:spcAft>
                <a:spcPts val="0"/>
              </a:spcAft>
              <a:defRPr/>
            </a:pPr>
            <a:r>
              <a:rPr lang="en-US" sz="1600" b="1" cap="small" dirty="0">
                <a:solidFill>
                  <a:srgbClr val="003399"/>
                </a:solidFill>
                <a:latin typeface="Verdana" panose="020B0604030504040204" pitchFamily="34" charset="0"/>
                <a:ea typeface="Verdana" panose="020B0604030504040204" pitchFamily="34" charset="0"/>
                <a:cs typeface="Verdana" panose="020B0604030504040204" pitchFamily="34" charset="0"/>
              </a:rPr>
              <a:t>ELECTRONIC SUBMISSION OF PROJECT </a:t>
            </a:r>
            <a:r>
              <a:rPr lang="en-US" sz="1600" b="1" cap="small" dirty="0" smtClean="0">
                <a:solidFill>
                  <a:srgbClr val="003399"/>
                </a:solidFill>
                <a:latin typeface="Verdana" panose="020B0604030504040204" pitchFamily="34" charset="0"/>
                <a:ea typeface="Verdana" panose="020B0604030504040204" pitchFamily="34" charset="0"/>
                <a:cs typeface="Verdana" panose="020B0604030504040204" pitchFamily="34" charset="0"/>
              </a:rPr>
              <a:t>PROPOSALS</a:t>
            </a:r>
          </a:p>
        </p:txBody>
      </p:sp>
      <p:grpSp>
        <p:nvGrpSpPr>
          <p:cNvPr id="16390" name="Csoportba foglalás 13"/>
          <p:cNvGrpSpPr>
            <a:grpSpLocks/>
          </p:cNvGrpSpPr>
          <p:nvPr/>
        </p:nvGrpSpPr>
        <p:grpSpPr bwMode="auto">
          <a:xfrm>
            <a:off x="0" y="1196752"/>
            <a:ext cx="8170863" cy="144462"/>
            <a:chOff x="0" y="908720"/>
            <a:chExt cx="8171384" cy="144016"/>
          </a:xfrm>
        </p:grpSpPr>
        <p:sp>
          <p:nvSpPr>
            <p:cNvPr id="16391" name="Rectangle 10"/>
            <p:cNvSpPr>
              <a:spLocks noChangeArrowheads="1"/>
            </p:cNvSpPr>
            <p:nvPr/>
          </p:nvSpPr>
          <p:spPr bwMode="auto">
            <a:xfrm>
              <a:off x="0" y="908720"/>
              <a:ext cx="8171384" cy="72008"/>
            </a:xfrm>
            <a:prstGeom prst="rect">
              <a:avLst/>
            </a:prstGeom>
            <a:solidFill>
              <a:srgbClr val="98C222"/>
            </a:solidFill>
            <a:ln w="38100">
              <a:noFill/>
              <a:miter lim="800000"/>
              <a:headEnd/>
              <a:tailEnd/>
            </a:ln>
          </p:spPr>
          <p:txBody>
            <a:bodyPr/>
            <a:lstStyle/>
            <a:p>
              <a:endParaRPr lang="en-US" dirty="0">
                <a:latin typeface="Calibri" pitchFamily="34" charset="0"/>
              </a:endParaRPr>
            </a:p>
          </p:txBody>
        </p:sp>
        <p:sp>
          <p:nvSpPr>
            <p:cNvPr id="16392" name="Rectangle 10"/>
            <p:cNvSpPr>
              <a:spLocks noChangeArrowheads="1"/>
            </p:cNvSpPr>
            <p:nvPr/>
          </p:nvSpPr>
          <p:spPr bwMode="auto">
            <a:xfrm>
              <a:off x="0" y="980728"/>
              <a:ext cx="3995936" cy="72008"/>
            </a:xfrm>
            <a:prstGeom prst="rect">
              <a:avLst/>
            </a:prstGeom>
            <a:solidFill>
              <a:srgbClr val="843D8D"/>
            </a:solidFill>
            <a:ln w="38100">
              <a:noFill/>
              <a:miter lim="800000"/>
              <a:headEnd/>
              <a:tailEnd/>
            </a:ln>
          </p:spPr>
          <p:txBody>
            <a:bodyPr/>
            <a:lstStyle/>
            <a:p>
              <a:endParaRPr lang="en-US" dirty="0">
                <a:latin typeface="Calibri" pitchFamily="34" charset="0"/>
              </a:endParaRPr>
            </a:p>
          </p:txBody>
        </p:sp>
      </p:grpSp>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827168" y="220979"/>
            <a:ext cx="921296" cy="615733"/>
          </a:xfrm>
          <a:prstGeom prst="rect">
            <a:avLst/>
          </a:prstGeom>
        </p:spPr>
      </p:pic>
      <p:pic>
        <p:nvPicPr>
          <p:cNvPr id="16" name="Kép 7"/>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380158" y="112585"/>
            <a:ext cx="2103610" cy="652119"/>
          </a:xfrm>
          <a:prstGeom prst="rect">
            <a:avLst/>
          </a:prstGeom>
          <a:noFill/>
          <a:ln w="9525">
            <a:noFill/>
            <a:miter lim="800000"/>
            <a:headEnd/>
            <a:tailEnd/>
          </a:ln>
        </p:spPr>
      </p:pic>
      <p:sp>
        <p:nvSpPr>
          <p:cNvPr id="10" name="Shape 301"/>
          <p:cNvSpPr txBox="1">
            <a:spLocks/>
          </p:cNvSpPr>
          <p:nvPr/>
        </p:nvSpPr>
        <p:spPr bwMode="auto">
          <a:xfrm>
            <a:off x="459347" y="1484784"/>
            <a:ext cx="8297314" cy="2520280"/>
          </a:xfrm>
          <a:prstGeom prst="rect">
            <a:avLst/>
          </a:prstGeom>
          <a:noFill/>
          <a:ln w="9525">
            <a:noFill/>
            <a:miter lim="800000"/>
            <a:headEnd/>
            <a:tailEnd/>
          </a:ln>
        </p:spPr>
        <p:txBody>
          <a:bodyPr vert="horz" wrap="square" lIns="91425" tIns="91425" rIns="91425" bIns="91425" numCol="1" anchor="ctr" anchorCtr="0" compatLnSpc="1">
            <a:prstTxWarp prst="textNoShape">
              <a:avLst/>
            </a:prstTxWarp>
            <a:noAutofit/>
          </a:bodyPr>
          <a:lst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just">
              <a:buFont typeface="Courier New" panose="02070309020205020404" pitchFamily="49" charset="0"/>
              <a:buChar char="o"/>
            </a:pPr>
            <a:r>
              <a:rPr lang="en-GB" sz="16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The Electronic System is an Internet based system/portal.</a:t>
            </a:r>
          </a:p>
          <a:p>
            <a:pPr algn="just">
              <a:buFont typeface="Courier New" panose="02070309020205020404" pitchFamily="49" charset="0"/>
              <a:buChar char="o"/>
            </a:pPr>
            <a:r>
              <a:rPr lang="en-GB" sz="16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Allows collection and storage of all necessary project and programme information;</a:t>
            </a:r>
          </a:p>
          <a:p>
            <a:pPr algn="just">
              <a:buFont typeface="Courier New" panose="02070309020205020404" pitchFamily="49" charset="0"/>
              <a:buChar char="o"/>
            </a:pPr>
            <a:r>
              <a:rPr lang="en-GB" sz="16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Provides communication environment between beneficiaries and programme bodies;</a:t>
            </a:r>
          </a:p>
          <a:p>
            <a:pPr algn="just">
              <a:buFont typeface="Courier New" panose="02070309020205020404" pitchFamily="49" charset="0"/>
              <a:buChar char="o"/>
            </a:pPr>
            <a:r>
              <a:rPr lang="en-GB" sz="16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Accessible through contemporary browsers (Internet Explorer 11, Firefox 35, Chrome 39, etc.) </a:t>
            </a:r>
            <a:endParaRPr lang="en-GB" sz="1600" dirty="0">
              <a:solidFill>
                <a:srgbClr val="003399"/>
              </a:solidFill>
              <a:latin typeface="Verdana" panose="020B0604030504040204" pitchFamily="34" charset="0"/>
              <a:ea typeface="Verdana" panose="020B0604030504040204" pitchFamily="34" charset="0"/>
              <a:cs typeface="Verdana" panose="020B0604030504040204" pitchFamily="34" charset="0"/>
            </a:endParaRPr>
          </a:p>
        </p:txBody>
      </p:sp>
      <p:pic>
        <p:nvPicPr>
          <p:cNvPr id="1028" name="Picture 4" descr="Image result for browsers">
            <a:hlinkClick r:id="rId5"/>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339752" y="4077072"/>
            <a:ext cx="4696934" cy="1354658"/>
          </a:xfrm>
          <a:prstGeom prst="rect">
            <a:avLst/>
          </a:prstGeom>
          <a:noFill/>
          <a:extLst>
            <a:ext uri="{909E8E84-426E-40DD-AFC4-6F175D3DCCD1}">
              <a14:hiddenFill xmlns:a14="http://schemas.microsoft.com/office/drawing/2010/main">
                <a:solidFill>
                  <a:srgbClr val="FFFFFF"/>
                </a:solidFill>
              </a14:hiddenFill>
            </a:ext>
          </a:extLst>
        </p:spPr>
      </p:pic>
      <p:sp>
        <p:nvSpPr>
          <p:cNvPr id="17" name="Rectangle 16"/>
          <p:cNvSpPr/>
          <p:nvPr/>
        </p:nvSpPr>
        <p:spPr>
          <a:xfrm>
            <a:off x="459347" y="5530006"/>
            <a:ext cx="564577" cy="923330"/>
          </a:xfrm>
          <a:prstGeom prst="rect">
            <a:avLst/>
          </a:prstGeom>
          <a:noFill/>
        </p:spPr>
        <p:txBody>
          <a:bodyPr wrap="none" lIns="91440" tIns="45720" rIns="91440" bIns="45720">
            <a:spAutoFit/>
          </a:bodyPr>
          <a:lstStyle/>
          <a:p>
            <a:pPr algn="ctr"/>
            <a:r>
              <a:rPr lang="en-US" sz="5400" b="1" cap="all" dirty="0">
                <a:ln w="9000" cmpd="sng">
                  <a:noFill/>
                  <a:prstDash val="solid"/>
                </a:ln>
                <a:solidFill>
                  <a:srgbClr val="4D7620"/>
                </a:solidFill>
                <a:effectLst>
                  <a:reflection blurRad="12700" stA="28000" endPos="45000" dist="1000" dir="5400000" sy="-100000" algn="bl" rotWithShape="0"/>
                </a:effectLst>
                <a:sym typeface="Wingdings"/>
              </a:rPr>
              <a:t></a:t>
            </a:r>
            <a:endParaRPr lang="en-US" sz="5400" b="1" cap="all" spc="0" dirty="0">
              <a:ln w="9000" cmpd="sng">
                <a:noFill/>
                <a:prstDash val="solid"/>
              </a:ln>
              <a:solidFill>
                <a:srgbClr val="4D7620"/>
              </a:solidFill>
              <a:effectLst>
                <a:reflection blurRad="12700" stA="28000" endPos="45000" dist="1000" dir="5400000" sy="-100000" algn="bl" rotWithShape="0"/>
              </a:effectLst>
            </a:endParaRPr>
          </a:p>
        </p:txBody>
      </p:sp>
      <p:sp>
        <p:nvSpPr>
          <p:cNvPr id="18" name="Rectangle 8"/>
          <p:cNvSpPr>
            <a:spLocks noChangeArrowheads="1"/>
          </p:cNvSpPr>
          <p:nvPr/>
        </p:nvSpPr>
        <p:spPr bwMode="auto">
          <a:xfrm>
            <a:off x="1044771" y="5661248"/>
            <a:ext cx="7446086" cy="612068"/>
          </a:xfrm>
          <a:prstGeom prst="rect">
            <a:avLst/>
          </a:prstGeom>
          <a:ln w="6350">
            <a:headEnd/>
            <a:tailEnd/>
          </a:ln>
          <a:effectLst>
            <a:glow rad="139700">
              <a:schemeClr val="accent3">
                <a:satMod val="175000"/>
                <a:alpha val="40000"/>
              </a:schemeClr>
            </a:glow>
          </a:effectLst>
        </p:spPr>
        <p:style>
          <a:lnRef idx="2">
            <a:schemeClr val="accent3"/>
          </a:lnRef>
          <a:fillRef idx="1">
            <a:schemeClr val="lt1"/>
          </a:fillRef>
          <a:effectRef idx="0">
            <a:schemeClr val="accent3"/>
          </a:effectRef>
          <a:fontRef idx="minor">
            <a:schemeClr val="dk1"/>
          </a:fontRef>
        </p:style>
        <p:txBody>
          <a:bodyPr/>
          <a:lstStyle/>
          <a:p>
            <a:r>
              <a:rPr lang="en-US" sz="1600" b="1" dirty="0">
                <a:solidFill>
                  <a:srgbClr val="4D7620"/>
                </a:solidFill>
                <a:latin typeface="Verdana" panose="020B0604030504040204" pitchFamily="34" charset="0"/>
                <a:ea typeface="Verdana" panose="020B0604030504040204" pitchFamily="34" charset="0"/>
                <a:cs typeface="Verdana" panose="020B0604030504040204" pitchFamily="34" charset="0"/>
              </a:rPr>
              <a:t>Attachment 4 – Instruction for electronic submission of project proposals</a:t>
            </a:r>
            <a:endParaRPr lang="bg-BG" sz="1600" b="1" dirty="0">
              <a:solidFill>
                <a:srgbClr val="4D7620"/>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47937195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Cím 11"/>
          <p:cNvSpPr>
            <a:spLocks noGrp="1"/>
          </p:cNvSpPr>
          <p:nvPr>
            <p:ph type="title"/>
          </p:nvPr>
        </p:nvSpPr>
        <p:spPr>
          <a:xfrm>
            <a:off x="457200" y="528845"/>
            <a:ext cx="8229600" cy="667908"/>
          </a:xfrm>
        </p:spPr>
        <p:txBody>
          <a:bodyPr rtlCol="0">
            <a:normAutofit/>
          </a:bodyPr>
          <a:lstStyle/>
          <a:p>
            <a:pPr eaLnBrk="1" fontAlgn="auto" hangingPunct="1">
              <a:spcAft>
                <a:spcPts val="0"/>
              </a:spcAft>
              <a:defRPr/>
            </a:pPr>
            <a:r>
              <a:rPr lang="en-US" sz="1600" b="1" cap="small" dirty="0">
                <a:solidFill>
                  <a:srgbClr val="003399"/>
                </a:solidFill>
                <a:latin typeface="Verdana" panose="020B0604030504040204" pitchFamily="34" charset="0"/>
                <a:ea typeface="Verdana" panose="020B0604030504040204" pitchFamily="34" charset="0"/>
                <a:cs typeface="Verdana" panose="020B0604030504040204" pitchFamily="34" charset="0"/>
              </a:rPr>
              <a:t>ELECTRONIC SUBMISSION OF PROJECT PROPOSALS</a:t>
            </a:r>
            <a:endParaRPr lang="en-US" sz="1600" b="1" cap="small" dirty="0" smtClean="0">
              <a:solidFill>
                <a:srgbClr val="003399"/>
              </a:solidFill>
              <a:latin typeface="Verdana" panose="020B0604030504040204" pitchFamily="34" charset="0"/>
              <a:ea typeface="Verdana" panose="020B0604030504040204" pitchFamily="34" charset="0"/>
              <a:cs typeface="Verdana" panose="020B0604030504040204" pitchFamily="34" charset="0"/>
            </a:endParaRPr>
          </a:p>
        </p:txBody>
      </p:sp>
      <p:grpSp>
        <p:nvGrpSpPr>
          <p:cNvPr id="16390" name="Csoportba foglalás 13"/>
          <p:cNvGrpSpPr>
            <a:grpSpLocks/>
          </p:cNvGrpSpPr>
          <p:nvPr/>
        </p:nvGrpSpPr>
        <p:grpSpPr bwMode="auto">
          <a:xfrm>
            <a:off x="0" y="1196752"/>
            <a:ext cx="8170863" cy="144462"/>
            <a:chOff x="0" y="908720"/>
            <a:chExt cx="8171384" cy="144016"/>
          </a:xfrm>
        </p:grpSpPr>
        <p:sp>
          <p:nvSpPr>
            <p:cNvPr id="16391" name="Rectangle 10"/>
            <p:cNvSpPr>
              <a:spLocks noChangeArrowheads="1"/>
            </p:cNvSpPr>
            <p:nvPr/>
          </p:nvSpPr>
          <p:spPr bwMode="auto">
            <a:xfrm>
              <a:off x="0" y="908720"/>
              <a:ext cx="8171384" cy="72008"/>
            </a:xfrm>
            <a:prstGeom prst="rect">
              <a:avLst/>
            </a:prstGeom>
            <a:solidFill>
              <a:srgbClr val="98C222"/>
            </a:solidFill>
            <a:ln w="38100">
              <a:noFill/>
              <a:miter lim="800000"/>
              <a:headEnd/>
              <a:tailEnd/>
            </a:ln>
          </p:spPr>
          <p:txBody>
            <a:bodyPr/>
            <a:lstStyle/>
            <a:p>
              <a:endParaRPr lang="en-US" dirty="0">
                <a:latin typeface="Calibri" pitchFamily="34" charset="0"/>
              </a:endParaRPr>
            </a:p>
          </p:txBody>
        </p:sp>
        <p:sp>
          <p:nvSpPr>
            <p:cNvPr id="16392" name="Rectangle 10"/>
            <p:cNvSpPr>
              <a:spLocks noChangeArrowheads="1"/>
            </p:cNvSpPr>
            <p:nvPr/>
          </p:nvSpPr>
          <p:spPr bwMode="auto">
            <a:xfrm>
              <a:off x="0" y="980728"/>
              <a:ext cx="3995936" cy="72008"/>
            </a:xfrm>
            <a:prstGeom prst="rect">
              <a:avLst/>
            </a:prstGeom>
            <a:solidFill>
              <a:srgbClr val="843D8D"/>
            </a:solidFill>
            <a:ln w="38100">
              <a:noFill/>
              <a:miter lim="800000"/>
              <a:headEnd/>
              <a:tailEnd/>
            </a:ln>
          </p:spPr>
          <p:txBody>
            <a:bodyPr/>
            <a:lstStyle/>
            <a:p>
              <a:endParaRPr lang="en-US" dirty="0">
                <a:latin typeface="Calibri" pitchFamily="34" charset="0"/>
              </a:endParaRPr>
            </a:p>
          </p:txBody>
        </p:sp>
      </p:grpSp>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827168" y="220979"/>
            <a:ext cx="921296" cy="615733"/>
          </a:xfrm>
          <a:prstGeom prst="rect">
            <a:avLst/>
          </a:prstGeom>
        </p:spPr>
      </p:pic>
      <p:pic>
        <p:nvPicPr>
          <p:cNvPr id="16" name="Kép 7"/>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380158" y="112585"/>
            <a:ext cx="2103610" cy="652119"/>
          </a:xfrm>
          <a:prstGeom prst="rect">
            <a:avLst/>
          </a:prstGeom>
          <a:noFill/>
          <a:ln w="9525">
            <a:noFill/>
            <a:miter lim="800000"/>
            <a:headEnd/>
            <a:tailEnd/>
          </a:ln>
        </p:spPr>
      </p:pic>
      <p:sp>
        <p:nvSpPr>
          <p:cNvPr id="17" name="Rectangle 16"/>
          <p:cNvSpPr/>
          <p:nvPr/>
        </p:nvSpPr>
        <p:spPr>
          <a:xfrm>
            <a:off x="611560" y="1493351"/>
            <a:ext cx="564577" cy="923330"/>
          </a:xfrm>
          <a:prstGeom prst="rect">
            <a:avLst/>
          </a:prstGeom>
          <a:noFill/>
        </p:spPr>
        <p:txBody>
          <a:bodyPr wrap="none" lIns="91440" tIns="45720" rIns="91440" bIns="45720">
            <a:spAutoFit/>
          </a:bodyPr>
          <a:lstStyle/>
          <a:p>
            <a:pPr algn="ctr"/>
            <a:r>
              <a:rPr lang="en-US" sz="5400" b="1" cap="all" dirty="0">
                <a:ln w="9000" cmpd="sng">
                  <a:noFill/>
                  <a:prstDash val="solid"/>
                </a:ln>
                <a:solidFill>
                  <a:srgbClr val="4D7620"/>
                </a:solidFill>
                <a:effectLst>
                  <a:reflection blurRad="12700" stA="28000" endPos="45000" dist="1000" dir="5400000" sy="-100000" algn="bl" rotWithShape="0"/>
                </a:effectLst>
                <a:sym typeface="Wingdings"/>
              </a:rPr>
              <a:t></a:t>
            </a:r>
            <a:endParaRPr lang="en-US" sz="5400" b="1" cap="all" spc="0" dirty="0">
              <a:ln w="9000" cmpd="sng">
                <a:noFill/>
                <a:prstDash val="solid"/>
              </a:ln>
              <a:solidFill>
                <a:srgbClr val="4D7620"/>
              </a:solidFill>
              <a:effectLst>
                <a:reflection blurRad="12700" stA="28000" endPos="45000" dist="1000" dir="5400000" sy="-100000" algn="bl" rotWithShape="0"/>
              </a:effectLst>
            </a:endParaRPr>
          </a:p>
        </p:txBody>
      </p:sp>
      <p:sp>
        <p:nvSpPr>
          <p:cNvPr id="18" name="Rectangle 8"/>
          <p:cNvSpPr>
            <a:spLocks noChangeArrowheads="1"/>
          </p:cNvSpPr>
          <p:nvPr/>
        </p:nvSpPr>
        <p:spPr bwMode="auto">
          <a:xfrm>
            <a:off x="1240887" y="1648982"/>
            <a:ext cx="6251796" cy="612068"/>
          </a:xfrm>
          <a:prstGeom prst="rect">
            <a:avLst/>
          </a:prstGeom>
          <a:ln w="6350">
            <a:headEnd/>
            <a:tailEnd/>
          </a:ln>
          <a:effectLst>
            <a:glow rad="139700">
              <a:schemeClr val="accent3">
                <a:satMod val="175000"/>
                <a:alpha val="40000"/>
              </a:schemeClr>
            </a:glow>
          </a:effectLst>
        </p:spPr>
        <p:style>
          <a:lnRef idx="2">
            <a:schemeClr val="accent3"/>
          </a:lnRef>
          <a:fillRef idx="1">
            <a:schemeClr val="lt1"/>
          </a:fillRef>
          <a:effectRef idx="0">
            <a:schemeClr val="accent3"/>
          </a:effectRef>
          <a:fontRef idx="minor">
            <a:schemeClr val="dk1"/>
          </a:fontRef>
        </p:style>
        <p:txBody>
          <a:bodyPr anchor="ctr"/>
          <a:lstStyle/>
          <a:p>
            <a:pPr algn="ctr"/>
            <a:r>
              <a:rPr lang="bg-BG" sz="1600" u="sng" dirty="0">
                <a:latin typeface="Verdana" panose="020B0604030504040204" pitchFamily="34" charset="0"/>
                <a:ea typeface="Verdana" panose="020B0604030504040204" pitchFamily="34" charset="0"/>
                <a:cs typeface="Verdana" panose="020B0604030504040204" pitchFamily="34" charset="0"/>
                <a:hlinkClick r:id="rId5"/>
              </a:rPr>
              <a:t>https://bp.ipacbc-bgtr.eu/beneficiary_reg/registration/add</a:t>
            </a:r>
            <a:endParaRPr lang="bg-BG" sz="1600" dirty="0">
              <a:latin typeface="Verdana" panose="020B0604030504040204" pitchFamily="34" charset="0"/>
              <a:ea typeface="Verdana" panose="020B0604030504040204" pitchFamily="34" charset="0"/>
              <a:cs typeface="Verdana" panose="020B0604030504040204" pitchFamily="34" charset="0"/>
            </a:endParaRPr>
          </a:p>
        </p:txBody>
      </p:sp>
      <p:pic>
        <p:nvPicPr>
          <p:cNvPr id="1026" name="Picture 2"/>
          <p:cNvPicPr>
            <a:picLocks noChangeAspect="1" noChangeArrowheads="1"/>
          </p:cNvPicPr>
          <p:nvPr/>
        </p:nvPicPr>
        <p:blipFill rotWithShape="1">
          <a:blip r:embed="rId6">
            <a:extLst>
              <a:ext uri="{28A0092B-C50C-407E-A947-70E740481C1C}">
                <a14:useLocalDpi xmlns:a14="http://schemas.microsoft.com/office/drawing/2010/main" val="0"/>
              </a:ext>
            </a:extLst>
          </a:blip>
          <a:srcRect l="44588" t="11899" r="1164" b="10748"/>
          <a:stretch/>
        </p:blipFill>
        <p:spPr bwMode="auto">
          <a:xfrm>
            <a:off x="1814563" y="2426507"/>
            <a:ext cx="5205709" cy="417536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3" name="Right Arrow 12"/>
          <p:cNvSpPr/>
          <p:nvPr/>
        </p:nvSpPr>
        <p:spPr>
          <a:xfrm flipH="1">
            <a:off x="7173007" y="5985284"/>
            <a:ext cx="639353" cy="468052"/>
          </a:xfrm>
          <a:prstGeom prst="rightArrow">
            <a:avLst/>
          </a:prstGeom>
          <a:noFill/>
          <a:ln>
            <a:solidFill>
              <a:srgbClr val="4D7620"/>
            </a:solidFill>
          </a:ln>
          <a:effectLst>
            <a:glow rad="101600">
              <a:schemeClr val="accent3">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a:p>
        </p:txBody>
      </p:sp>
    </p:spTree>
    <p:extLst>
      <p:ext uri="{BB962C8B-B14F-4D97-AF65-F5344CB8AC3E}">
        <p14:creationId xmlns:p14="http://schemas.microsoft.com/office/powerpoint/2010/main" val="194977017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Cím 11"/>
          <p:cNvSpPr>
            <a:spLocks noGrp="1"/>
          </p:cNvSpPr>
          <p:nvPr>
            <p:ph type="title"/>
          </p:nvPr>
        </p:nvSpPr>
        <p:spPr>
          <a:xfrm>
            <a:off x="457200" y="528845"/>
            <a:ext cx="8229600" cy="667908"/>
          </a:xfrm>
        </p:spPr>
        <p:txBody>
          <a:bodyPr rtlCol="0">
            <a:normAutofit/>
          </a:bodyPr>
          <a:lstStyle/>
          <a:p>
            <a:pPr eaLnBrk="1" fontAlgn="auto" hangingPunct="1">
              <a:spcAft>
                <a:spcPts val="0"/>
              </a:spcAft>
              <a:defRPr/>
            </a:pPr>
            <a:r>
              <a:rPr lang="en-US" sz="1600" b="1" cap="small" dirty="0">
                <a:solidFill>
                  <a:srgbClr val="003399"/>
                </a:solidFill>
                <a:latin typeface="Verdana" panose="020B0604030504040204" pitchFamily="34" charset="0"/>
                <a:ea typeface="Verdana" panose="020B0604030504040204" pitchFamily="34" charset="0"/>
                <a:cs typeface="Verdana" panose="020B0604030504040204" pitchFamily="34" charset="0"/>
              </a:rPr>
              <a:t>ELECTRONIC SUBMISSION OF PROJECT PROPOSALS</a:t>
            </a:r>
            <a:endParaRPr lang="en-US" sz="1600" b="1" cap="small" dirty="0" smtClean="0">
              <a:solidFill>
                <a:srgbClr val="003399"/>
              </a:solidFill>
              <a:latin typeface="Verdana" panose="020B0604030504040204" pitchFamily="34" charset="0"/>
              <a:ea typeface="Verdana" panose="020B0604030504040204" pitchFamily="34" charset="0"/>
              <a:cs typeface="Verdana" panose="020B0604030504040204" pitchFamily="34" charset="0"/>
            </a:endParaRPr>
          </a:p>
        </p:txBody>
      </p:sp>
      <p:grpSp>
        <p:nvGrpSpPr>
          <p:cNvPr id="16390" name="Csoportba foglalás 13"/>
          <p:cNvGrpSpPr>
            <a:grpSpLocks/>
          </p:cNvGrpSpPr>
          <p:nvPr/>
        </p:nvGrpSpPr>
        <p:grpSpPr bwMode="auto">
          <a:xfrm>
            <a:off x="0" y="1196752"/>
            <a:ext cx="8170863" cy="144462"/>
            <a:chOff x="0" y="908720"/>
            <a:chExt cx="8171384" cy="144016"/>
          </a:xfrm>
        </p:grpSpPr>
        <p:sp>
          <p:nvSpPr>
            <p:cNvPr id="16391" name="Rectangle 10"/>
            <p:cNvSpPr>
              <a:spLocks noChangeArrowheads="1"/>
            </p:cNvSpPr>
            <p:nvPr/>
          </p:nvSpPr>
          <p:spPr bwMode="auto">
            <a:xfrm>
              <a:off x="0" y="908720"/>
              <a:ext cx="8171384" cy="72008"/>
            </a:xfrm>
            <a:prstGeom prst="rect">
              <a:avLst/>
            </a:prstGeom>
            <a:solidFill>
              <a:srgbClr val="98C222"/>
            </a:solidFill>
            <a:ln w="38100">
              <a:noFill/>
              <a:miter lim="800000"/>
              <a:headEnd/>
              <a:tailEnd/>
            </a:ln>
          </p:spPr>
          <p:txBody>
            <a:bodyPr/>
            <a:lstStyle/>
            <a:p>
              <a:endParaRPr lang="en-US" dirty="0">
                <a:latin typeface="Calibri" pitchFamily="34" charset="0"/>
              </a:endParaRPr>
            </a:p>
          </p:txBody>
        </p:sp>
        <p:sp>
          <p:nvSpPr>
            <p:cNvPr id="16392" name="Rectangle 10"/>
            <p:cNvSpPr>
              <a:spLocks noChangeArrowheads="1"/>
            </p:cNvSpPr>
            <p:nvPr/>
          </p:nvSpPr>
          <p:spPr bwMode="auto">
            <a:xfrm>
              <a:off x="0" y="980728"/>
              <a:ext cx="3995936" cy="72008"/>
            </a:xfrm>
            <a:prstGeom prst="rect">
              <a:avLst/>
            </a:prstGeom>
            <a:solidFill>
              <a:srgbClr val="843D8D"/>
            </a:solidFill>
            <a:ln w="38100">
              <a:noFill/>
              <a:miter lim="800000"/>
              <a:headEnd/>
              <a:tailEnd/>
            </a:ln>
          </p:spPr>
          <p:txBody>
            <a:bodyPr/>
            <a:lstStyle/>
            <a:p>
              <a:endParaRPr lang="en-US" dirty="0">
                <a:latin typeface="Calibri" pitchFamily="34" charset="0"/>
              </a:endParaRPr>
            </a:p>
          </p:txBody>
        </p:sp>
      </p:grpSp>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827168" y="220979"/>
            <a:ext cx="921296" cy="615733"/>
          </a:xfrm>
          <a:prstGeom prst="rect">
            <a:avLst/>
          </a:prstGeom>
        </p:spPr>
      </p:pic>
      <p:pic>
        <p:nvPicPr>
          <p:cNvPr id="16" name="Kép 7"/>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380158" y="112585"/>
            <a:ext cx="2103610" cy="652119"/>
          </a:xfrm>
          <a:prstGeom prst="rect">
            <a:avLst/>
          </a:prstGeom>
          <a:noFill/>
          <a:ln w="9525">
            <a:noFill/>
            <a:miter lim="800000"/>
            <a:headEnd/>
            <a:tailEnd/>
          </a:ln>
        </p:spPr>
      </p:pic>
      <p:sp>
        <p:nvSpPr>
          <p:cNvPr id="10" name="Shape 301"/>
          <p:cNvSpPr txBox="1">
            <a:spLocks/>
          </p:cNvSpPr>
          <p:nvPr/>
        </p:nvSpPr>
        <p:spPr bwMode="auto">
          <a:xfrm>
            <a:off x="427953" y="1490486"/>
            <a:ext cx="4320480" cy="4170762"/>
          </a:xfrm>
          <a:prstGeom prst="rect">
            <a:avLst/>
          </a:prstGeom>
          <a:noFill/>
          <a:ln w="9525">
            <a:noFill/>
            <a:miter lim="800000"/>
            <a:headEnd/>
            <a:tailEnd/>
          </a:ln>
        </p:spPr>
        <p:txBody>
          <a:bodyPr vert="horz" wrap="square" lIns="91425" tIns="91425" rIns="91425" bIns="91425" numCol="1" anchor="t" anchorCtr="0" compatLnSpc="1">
            <a:prstTxWarp prst="textNoShape">
              <a:avLst/>
            </a:prstTxWarp>
            <a:noAutofit/>
          </a:bodyPr>
          <a:lst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a:buNone/>
            </a:pPr>
            <a:r>
              <a:rPr lang="en-GB" sz="1600" b="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Access and Registration in the Electronic Portal: </a:t>
            </a:r>
          </a:p>
          <a:p>
            <a:pPr algn="just"/>
            <a:r>
              <a:rPr lang="en-GB" sz="16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Creation of </a:t>
            </a:r>
            <a:r>
              <a:rPr lang="en-GB" sz="1600" b="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individual account of LP</a:t>
            </a:r>
            <a:r>
              <a:rPr lang="en-GB" sz="16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a:t>
            </a:r>
          </a:p>
          <a:p>
            <a:pPr algn="just"/>
            <a:r>
              <a:rPr lang="en-GB" sz="1600" b="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Confirmation</a:t>
            </a:r>
            <a:r>
              <a:rPr lang="en-GB" sz="16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 within 2 (two) days after submission of the form - </a:t>
            </a:r>
            <a:r>
              <a:rPr lang="en-GB" sz="1600" i="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by e-mail to the address of the Lead partner organization indicated in the registration form. </a:t>
            </a:r>
          </a:p>
          <a:p>
            <a:pPr algn="just"/>
            <a:r>
              <a:rPr lang="en-GB" sz="1600" b="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Rejection of the registration </a:t>
            </a:r>
            <a:r>
              <a:rPr lang="en-GB" sz="16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 in case of invalid data provided in the registration form – </a:t>
            </a:r>
            <a:r>
              <a:rPr lang="en-GB" sz="1600" i="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notification by e-mail;</a:t>
            </a:r>
          </a:p>
          <a:p>
            <a:pPr algn="just"/>
            <a:r>
              <a:rPr lang="en-GB" sz="16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The electronic system allows </a:t>
            </a:r>
            <a:r>
              <a:rPr lang="en-GB" sz="1600" b="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only one registration per organization </a:t>
            </a:r>
            <a:r>
              <a:rPr lang="en-GB" sz="16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to be made.</a:t>
            </a:r>
          </a:p>
          <a:p>
            <a:pPr algn="just"/>
            <a:endParaRPr lang="en" sz="1600" dirty="0">
              <a:solidFill>
                <a:srgbClr val="003399"/>
              </a:solidFill>
              <a:latin typeface="Verdana" panose="020B0604030504040204" pitchFamily="34" charset="0"/>
              <a:ea typeface="Verdana" panose="020B0604030504040204" pitchFamily="34" charset="0"/>
              <a:cs typeface="Verdana" panose="020B0604030504040204" pitchFamily="34" charset="0"/>
            </a:endParaRPr>
          </a:p>
        </p:txBody>
      </p:sp>
      <p:pic>
        <p:nvPicPr>
          <p:cNvPr id="2050" name="Picture 2"/>
          <p:cNvPicPr>
            <a:picLocks noChangeAspect="1" noChangeArrowheads="1"/>
          </p:cNvPicPr>
          <p:nvPr/>
        </p:nvPicPr>
        <p:blipFill rotWithShape="1">
          <a:blip r:embed="rId5">
            <a:extLst>
              <a:ext uri="{28A0092B-C50C-407E-A947-70E740481C1C}">
                <a14:useLocalDpi xmlns:a14="http://schemas.microsoft.com/office/drawing/2010/main" val="0"/>
              </a:ext>
            </a:extLst>
          </a:blip>
          <a:srcRect l="56459" t="2148" r="1875" b="8148"/>
          <a:stretch/>
        </p:blipFill>
        <p:spPr bwMode="auto">
          <a:xfrm>
            <a:off x="4907999" y="1514500"/>
            <a:ext cx="3840465" cy="4650804"/>
          </a:xfrm>
          <a:prstGeom prst="rect">
            <a:avLst/>
          </a:prstGeom>
          <a:noFill/>
          <a:ln w="9525">
            <a:solidFill>
              <a:srgbClr val="98C222"/>
            </a:solidFill>
            <a:miter lim="800000"/>
            <a:headEnd/>
            <a:tailEnd/>
          </a:ln>
          <a:effectLst>
            <a:glow rad="101600">
              <a:schemeClr val="accent3">
                <a:satMod val="175000"/>
                <a:alpha val="40000"/>
              </a:schemeClr>
            </a:glow>
          </a:effectLst>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136382379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Cím 11"/>
          <p:cNvSpPr>
            <a:spLocks noGrp="1"/>
          </p:cNvSpPr>
          <p:nvPr>
            <p:ph type="title"/>
          </p:nvPr>
        </p:nvSpPr>
        <p:spPr>
          <a:xfrm>
            <a:off x="457200" y="528845"/>
            <a:ext cx="8229600" cy="667908"/>
          </a:xfrm>
        </p:spPr>
        <p:txBody>
          <a:bodyPr rtlCol="0">
            <a:normAutofit/>
          </a:bodyPr>
          <a:lstStyle/>
          <a:p>
            <a:pPr eaLnBrk="1" fontAlgn="auto" hangingPunct="1">
              <a:spcAft>
                <a:spcPts val="0"/>
              </a:spcAft>
              <a:defRPr/>
            </a:pPr>
            <a:r>
              <a:rPr lang="en-US" sz="1600" b="1" cap="small" dirty="0">
                <a:solidFill>
                  <a:srgbClr val="003399"/>
                </a:solidFill>
                <a:latin typeface="Verdana" panose="020B0604030504040204" pitchFamily="34" charset="0"/>
                <a:ea typeface="Verdana" panose="020B0604030504040204" pitchFamily="34" charset="0"/>
                <a:cs typeface="Verdana" panose="020B0604030504040204" pitchFamily="34" charset="0"/>
              </a:rPr>
              <a:t>ELECTRONIC SUBMISSION OF PROJECT PROPOSALS</a:t>
            </a:r>
            <a:endParaRPr lang="en-US" sz="1600" b="1" cap="small" dirty="0" smtClean="0">
              <a:solidFill>
                <a:srgbClr val="003399"/>
              </a:solidFill>
              <a:latin typeface="Verdana" panose="020B0604030504040204" pitchFamily="34" charset="0"/>
              <a:ea typeface="Verdana" panose="020B0604030504040204" pitchFamily="34" charset="0"/>
              <a:cs typeface="Verdana" panose="020B0604030504040204" pitchFamily="34" charset="0"/>
            </a:endParaRPr>
          </a:p>
        </p:txBody>
      </p:sp>
      <p:grpSp>
        <p:nvGrpSpPr>
          <p:cNvPr id="16390" name="Csoportba foglalás 13"/>
          <p:cNvGrpSpPr>
            <a:grpSpLocks/>
          </p:cNvGrpSpPr>
          <p:nvPr/>
        </p:nvGrpSpPr>
        <p:grpSpPr bwMode="auto">
          <a:xfrm>
            <a:off x="0" y="1196752"/>
            <a:ext cx="8170863" cy="144462"/>
            <a:chOff x="0" y="908720"/>
            <a:chExt cx="8171384" cy="144016"/>
          </a:xfrm>
        </p:grpSpPr>
        <p:sp>
          <p:nvSpPr>
            <p:cNvPr id="16391" name="Rectangle 10"/>
            <p:cNvSpPr>
              <a:spLocks noChangeArrowheads="1"/>
            </p:cNvSpPr>
            <p:nvPr/>
          </p:nvSpPr>
          <p:spPr bwMode="auto">
            <a:xfrm>
              <a:off x="0" y="908720"/>
              <a:ext cx="8171384" cy="72008"/>
            </a:xfrm>
            <a:prstGeom prst="rect">
              <a:avLst/>
            </a:prstGeom>
            <a:solidFill>
              <a:srgbClr val="98C222"/>
            </a:solidFill>
            <a:ln w="38100">
              <a:noFill/>
              <a:miter lim="800000"/>
              <a:headEnd/>
              <a:tailEnd/>
            </a:ln>
          </p:spPr>
          <p:txBody>
            <a:bodyPr/>
            <a:lstStyle/>
            <a:p>
              <a:endParaRPr lang="en-US" dirty="0">
                <a:latin typeface="Calibri" pitchFamily="34" charset="0"/>
              </a:endParaRPr>
            </a:p>
          </p:txBody>
        </p:sp>
        <p:sp>
          <p:nvSpPr>
            <p:cNvPr id="16392" name="Rectangle 10"/>
            <p:cNvSpPr>
              <a:spLocks noChangeArrowheads="1"/>
            </p:cNvSpPr>
            <p:nvPr/>
          </p:nvSpPr>
          <p:spPr bwMode="auto">
            <a:xfrm>
              <a:off x="0" y="980728"/>
              <a:ext cx="3995936" cy="72008"/>
            </a:xfrm>
            <a:prstGeom prst="rect">
              <a:avLst/>
            </a:prstGeom>
            <a:solidFill>
              <a:srgbClr val="843D8D"/>
            </a:solidFill>
            <a:ln w="38100">
              <a:noFill/>
              <a:miter lim="800000"/>
              <a:headEnd/>
              <a:tailEnd/>
            </a:ln>
          </p:spPr>
          <p:txBody>
            <a:bodyPr/>
            <a:lstStyle/>
            <a:p>
              <a:endParaRPr lang="en-US" dirty="0">
                <a:latin typeface="Calibri" pitchFamily="34" charset="0"/>
              </a:endParaRPr>
            </a:p>
          </p:txBody>
        </p:sp>
      </p:grpSp>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827168" y="220979"/>
            <a:ext cx="921296" cy="615733"/>
          </a:xfrm>
          <a:prstGeom prst="rect">
            <a:avLst/>
          </a:prstGeom>
        </p:spPr>
      </p:pic>
      <p:pic>
        <p:nvPicPr>
          <p:cNvPr id="16" name="Kép 7"/>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380158" y="112585"/>
            <a:ext cx="2103610" cy="652119"/>
          </a:xfrm>
          <a:prstGeom prst="rect">
            <a:avLst/>
          </a:prstGeom>
          <a:noFill/>
          <a:ln w="9525">
            <a:noFill/>
            <a:miter lim="800000"/>
            <a:headEnd/>
            <a:tailEnd/>
          </a:ln>
        </p:spPr>
      </p:pic>
      <p:sp>
        <p:nvSpPr>
          <p:cNvPr id="10" name="Shape 301"/>
          <p:cNvSpPr txBox="1">
            <a:spLocks/>
          </p:cNvSpPr>
          <p:nvPr/>
        </p:nvSpPr>
        <p:spPr bwMode="auto">
          <a:xfrm>
            <a:off x="380158" y="1341214"/>
            <a:ext cx="8368306" cy="5112122"/>
          </a:xfrm>
          <a:prstGeom prst="rect">
            <a:avLst/>
          </a:prstGeom>
          <a:noFill/>
          <a:ln w="9525">
            <a:noFill/>
            <a:miter lim="800000"/>
            <a:headEnd/>
            <a:tailEnd/>
          </a:ln>
        </p:spPr>
        <p:txBody>
          <a:bodyPr vert="horz" wrap="square" lIns="91425" tIns="91425" rIns="91425" bIns="91425" numCol="1" anchor="t" anchorCtr="0" compatLnSpc="1">
            <a:prstTxWarp prst="textNoShape">
              <a:avLst/>
            </a:prstTxWarp>
            <a:noAutofit/>
          </a:bodyPr>
          <a:lst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a:buNone/>
            </a:pPr>
            <a:r>
              <a:rPr lang="en-GB" sz="1600" b="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Registration in the Electronic Portal (continued): </a:t>
            </a:r>
          </a:p>
          <a:p>
            <a:pPr algn="just"/>
            <a:r>
              <a:rPr lang="en-GB" sz="1600" b="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Username</a:t>
            </a:r>
            <a:r>
              <a:rPr lang="en-GB" sz="16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 – freely chosen by the applicant. Example: Orgnaization_1;</a:t>
            </a:r>
          </a:p>
          <a:p>
            <a:pPr algn="just"/>
            <a:r>
              <a:rPr lang="en-GB" sz="1600" b="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Email</a:t>
            </a:r>
            <a:r>
              <a:rPr lang="en-GB" sz="16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 - the official e-mail address of the Lead partner organization. This e-mail will be used for communication with the applicant;</a:t>
            </a:r>
          </a:p>
          <a:p>
            <a:pPr lvl="0"/>
            <a:r>
              <a:rPr lang="en-GB" sz="1600" b="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Password</a:t>
            </a:r>
            <a:r>
              <a:rPr lang="en-GB" sz="16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 – at least 8 characters long; at least one capital letter; at least one small letter; at least 1 number; at least 1 of the following special symbols (@#$%^&amp;+=);</a:t>
            </a:r>
          </a:p>
          <a:p>
            <a:pPr algn="just"/>
            <a:r>
              <a:rPr lang="en-GB" sz="1600" b="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Full name </a:t>
            </a:r>
            <a:r>
              <a:rPr lang="en-GB" sz="16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of the Lead partner organization </a:t>
            </a:r>
            <a:r>
              <a:rPr lang="en-GB" sz="1600" b="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in English </a:t>
            </a:r>
            <a:r>
              <a:rPr lang="en-GB" sz="16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 used for system purposes, no special symbols are allowed, i.e. apostrophes, quotes, etc.</a:t>
            </a:r>
          </a:p>
          <a:p>
            <a:pPr algn="just"/>
            <a:r>
              <a:rPr lang="en-GB" sz="1600" b="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Full name </a:t>
            </a:r>
            <a:r>
              <a:rPr lang="en-GB" sz="16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of the Lead partner organization </a:t>
            </a:r>
            <a:r>
              <a:rPr lang="en-GB" sz="1600" b="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in native language</a:t>
            </a:r>
            <a:r>
              <a:rPr lang="en-GB" sz="16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 – no restrictions for this field, the original name of the organization as per its official registration;</a:t>
            </a:r>
          </a:p>
          <a:p>
            <a:pPr algn="just"/>
            <a:r>
              <a:rPr lang="en-GB" sz="1600" b="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National registration code </a:t>
            </a:r>
            <a:r>
              <a:rPr lang="en-GB" sz="16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 may contain only numbers;</a:t>
            </a:r>
          </a:p>
          <a:p>
            <a:r>
              <a:rPr lang="en-GB" sz="1600" b="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Name of the legal representative </a:t>
            </a:r>
            <a:r>
              <a:rPr lang="en-GB" sz="16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of the Lead partner organization  - typed with Latin letters;</a:t>
            </a:r>
          </a:p>
          <a:p>
            <a:r>
              <a:rPr lang="en-GB" sz="1600" b="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Country</a:t>
            </a:r>
            <a:r>
              <a:rPr lang="en-GB" sz="16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 – selection from the drop-down list;</a:t>
            </a:r>
          </a:p>
          <a:p>
            <a:pPr algn="just"/>
            <a:r>
              <a:rPr lang="en-GB" sz="1600" b="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Region</a:t>
            </a:r>
            <a:r>
              <a:rPr lang="en-GB" sz="16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  – selection from the drop-down list;</a:t>
            </a:r>
          </a:p>
          <a:p>
            <a:pPr algn="just"/>
            <a:r>
              <a:rPr lang="en-GB" sz="1600" b="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City/Village</a:t>
            </a:r>
            <a:r>
              <a:rPr lang="en-GB" sz="16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  - selection from the drop-down list;</a:t>
            </a:r>
          </a:p>
          <a:p>
            <a:pPr algn="just"/>
            <a:endParaRPr lang="en" sz="1600" dirty="0">
              <a:solidFill>
                <a:srgbClr val="003399"/>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126444542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Cím 11"/>
          <p:cNvSpPr>
            <a:spLocks noGrp="1"/>
          </p:cNvSpPr>
          <p:nvPr>
            <p:ph type="title"/>
          </p:nvPr>
        </p:nvSpPr>
        <p:spPr>
          <a:xfrm>
            <a:off x="457200" y="528845"/>
            <a:ext cx="8229600" cy="667908"/>
          </a:xfrm>
        </p:spPr>
        <p:txBody>
          <a:bodyPr rtlCol="0">
            <a:normAutofit/>
          </a:bodyPr>
          <a:lstStyle/>
          <a:p>
            <a:pPr eaLnBrk="1" fontAlgn="auto" hangingPunct="1">
              <a:spcAft>
                <a:spcPts val="0"/>
              </a:spcAft>
              <a:defRPr/>
            </a:pPr>
            <a:r>
              <a:rPr lang="bg-BG" sz="2000" b="1" cap="small" dirty="0" smtClean="0">
                <a:solidFill>
                  <a:srgbClr val="003399"/>
                </a:solidFill>
                <a:latin typeface="Verdana" panose="020B0604030504040204" pitchFamily="34" charset="0"/>
                <a:ea typeface="Verdana" panose="020B0604030504040204" pitchFamily="34" charset="0"/>
                <a:cs typeface="Verdana" panose="020B0604030504040204" pitchFamily="34" charset="0"/>
              </a:rPr>
              <a:t>Електронно подаване на предложението</a:t>
            </a:r>
            <a:endParaRPr lang="en-US" sz="2000" b="1" cap="small" dirty="0" smtClean="0">
              <a:solidFill>
                <a:srgbClr val="003399"/>
              </a:solidFill>
              <a:latin typeface="Verdana" panose="020B0604030504040204" pitchFamily="34" charset="0"/>
              <a:ea typeface="Verdana" panose="020B0604030504040204" pitchFamily="34" charset="0"/>
              <a:cs typeface="Verdana" panose="020B0604030504040204" pitchFamily="34" charset="0"/>
            </a:endParaRPr>
          </a:p>
        </p:txBody>
      </p:sp>
      <p:grpSp>
        <p:nvGrpSpPr>
          <p:cNvPr id="16390" name="Csoportba foglalás 13"/>
          <p:cNvGrpSpPr>
            <a:grpSpLocks/>
          </p:cNvGrpSpPr>
          <p:nvPr/>
        </p:nvGrpSpPr>
        <p:grpSpPr bwMode="auto">
          <a:xfrm>
            <a:off x="0" y="1196752"/>
            <a:ext cx="8170863" cy="144462"/>
            <a:chOff x="0" y="908720"/>
            <a:chExt cx="8171384" cy="144016"/>
          </a:xfrm>
        </p:grpSpPr>
        <p:sp>
          <p:nvSpPr>
            <p:cNvPr id="16391" name="Rectangle 10"/>
            <p:cNvSpPr>
              <a:spLocks noChangeArrowheads="1"/>
            </p:cNvSpPr>
            <p:nvPr/>
          </p:nvSpPr>
          <p:spPr bwMode="auto">
            <a:xfrm>
              <a:off x="0" y="908720"/>
              <a:ext cx="8171384" cy="72008"/>
            </a:xfrm>
            <a:prstGeom prst="rect">
              <a:avLst/>
            </a:prstGeom>
            <a:solidFill>
              <a:srgbClr val="98C222"/>
            </a:solidFill>
            <a:ln w="38100">
              <a:noFill/>
              <a:miter lim="800000"/>
              <a:headEnd/>
              <a:tailEnd/>
            </a:ln>
          </p:spPr>
          <p:txBody>
            <a:bodyPr/>
            <a:lstStyle/>
            <a:p>
              <a:endParaRPr lang="en-US" dirty="0">
                <a:latin typeface="Calibri" pitchFamily="34" charset="0"/>
              </a:endParaRPr>
            </a:p>
          </p:txBody>
        </p:sp>
        <p:sp>
          <p:nvSpPr>
            <p:cNvPr id="16392" name="Rectangle 10"/>
            <p:cNvSpPr>
              <a:spLocks noChangeArrowheads="1"/>
            </p:cNvSpPr>
            <p:nvPr/>
          </p:nvSpPr>
          <p:spPr bwMode="auto">
            <a:xfrm>
              <a:off x="0" y="980728"/>
              <a:ext cx="3995936" cy="72008"/>
            </a:xfrm>
            <a:prstGeom prst="rect">
              <a:avLst/>
            </a:prstGeom>
            <a:solidFill>
              <a:srgbClr val="843D8D"/>
            </a:solidFill>
            <a:ln w="38100">
              <a:noFill/>
              <a:miter lim="800000"/>
              <a:headEnd/>
              <a:tailEnd/>
            </a:ln>
          </p:spPr>
          <p:txBody>
            <a:bodyPr/>
            <a:lstStyle/>
            <a:p>
              <a:endParaRPr lang="en-US" dirty="0">
                <a:latin typeface="Calibri" pitchFamily="34" charset="0"/>
              </a:endParaRPr>
            </a:p>
          </p:txBody>
        </p:sp>
      </p:grpSp>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827168" y="220979"/>
            <a:ext cx="921296" cy="615733"/>
          </a:xfrm>
          <a:prstGeom prst="rect">
            <a:avLst/>
          </a:prstGeom>
        </p:spPr>
      </p:pic>
      <p:pic>
        <p:nvPicPr>
          <p:cNvPr id="16" name="Kép 7"/>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380158" y="112585"/>
            <a:ext cx="2103610" cy="652119"/>
          </a:xfrm>
          <a:prstGeom prst="rect">
            <a:avLst/>
          </a:prstGeom>
          <a:noFill/>
          <a:ln w="9525">
            <a:noFill/>
            <a:miter lim="800000"/>
            <a:headEnd/>
            <a:tailEnd/>
          </a:ln>
        </p:spPr>
      </p:pic>
      <p:sp>
        <p:nvSpPr>
          <p:cNvPr id="10" name="Shape 301"/>
          <p:cNvSpPr txBox="1">
            <a:spLocks/>
          </p:cNvSpPr>
          <p:nvPr/>
        </p:nvSpPr>
        <p:spPr bwMode="auto">
          <a:xfrm>
            <a:off x="251520" y="1305098"/>
            <a:ext cx="8608544" cy="5220246"/>
          </a:xfrm>
          <a:prstGeom prst="rect">
            <a:avLst/>
          </a:prstGeom>
          <a:noFill/>
          <a:ln w="9525">
            <a:noFill/>
            <a:miter lim="800000"/>
            <a:headEnd/>
            <a:tailEnd/>
          </a:ln>
        </p:spPr>
        <p:txBody>
          <a:bodyPr vert="horz" wrap="square" lIns="91425" tIns="91425" rIns="91425" bIns="91425" numCol="1" anchor="t" anchorCtr="0" compatLnSpc="1">
            <a:prstTxWarp prst="textNoShape">
              <a:avLst/>
            </a:prstTxWarp>
            <a:noAutofit/>
          </a:bodyPr>
          <a:lst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a:buNone/>
            </a:pPr>
            <a:r>
              <a:rPr lang="en-GB" sz="1600" b="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Registration in the Electronic Portal (continued): </a:t>
            </a:r>
          </a:p>
          <a:p>
            <a:pPr algn="just"/>
            <a:r>
              <a:rPr lang="en-GB" sz="1600" b="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Postal code </a:t>
            </a:r>
            <a:r>
              <a:rPr lang="en-GB" sz="16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 only numbers allowed;</a:t>
            </a:r>
          </a:p>
          <a:p>
            <a:pPr algn="just"/>
            <a:r>
              <a:rPr lang="en-GB" sz="1600" b="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Address </a:t>
            </a:r>
            <a:r>
              <a:rPr lang="en-GB" sz="16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 typed with Latin letters;</a:t>
            </a:r>
          </a:p>
          <a:p>
            <a:pPr algn="just"/>
            <a:r>
              <a:rPr lang="en-GB" sz="1600" b="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Telephone </a:t>
            </a:r>
            <a:r>
              <a:rPr lang="en-GB" sz="16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 should contain the country and city codes. Only numbers and + may be used. DO NOT leave spaces between the different codes and numbers Example: 0035938663888 or +35938663888;</a:t>
            </a:r>
          </a:p>
          <a:p>
            <a:pPr algn="just"/>
            <a:r>
              <a:rPr lang="en-GB" sz="1600" b="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Fax number</a:t>
            </a:r>
            <a:r>
              <a:rPr lang="en-GB" sz="16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 – the same rule applies;</a:t>
            </a:r>
          </a:p>
          <a:p>
            <a:pPr algn="just"/>
            <a:r>
              <a:rPr lang="en-GB" sz="1600" b="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Contact person for the application </a:t>
            </a:r>
            <a:r>
              <a:rPr lang="en-GB" sz="16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 typed with Latin letters;</a:t>
            </a:r>
          </a:p>
          <a:p>
            <a:pPr algn="just"/>
            <a:r>
              <a:rPr lang="en-GB" sz="1600" b="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Contact person’s telephone</a:t>
            </a:r>
            <a:r>
              <a:rPr lang="en-GB" sz="16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 – the same rule applies;</a:t>
            </a:r>
          </a:p>
          <a:p>
            <a:pPr algn="just"/>
            <a:r>
              <a:rPr lang="en-GB" sz="1600" b="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Submission of the form </a:t>
            </a:r>
            <a:r>
              <a:rPr lang="en-GB" sz="16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 agreement to terms of use of the system and press button “Create account”</a:t>
            </a:r>
          </a:p>
          <a:p>
            <a:pPr algn="just"/>
            <a:endParaRPr lang="en-GB" sz="1600" dirty="0" smtClean="0">
              <a:solidFill>
                <a:srgbClr val="003399"/>
              </a:solidFill>
              <a:latin typeface="Verdana" panose="020B0604030504040204" pitchFamily="34" charset="0"/>
              <a:ea typeface="Verdana" panose="020B0604030504040204" pitchFamily="34" charset="0"/>
              <a:cs typeface="Verdana" panose="020B0604030504040204" pitchFamily="34" charset="0"/>
            </a:endParaRPr>
          </a:p>
          <a:p>
            <a:pPr algn="just"/>
            <a:endParaRPr lang="en-GB" sz="1600" dirty="0" smtClean="0">
              <a:solidFill>
                <a:srgbClr val="003399"/>
              </a:solidFill>
              <a:latin typeface="Verdana" panose="020B0604030504040204" pitchFamily="34" charset="0"/>
              <a:ea typeface="Verdana" panose="020B0604030504040204" pitchFamily="34" charset="0"/>
              <a:cs typeface="Verdana" panose="020B0604030504040204" pitchFamily="34" charset="0"/>
            </a:endParaRPr>
          </a:p>
          <a:p>
            <a:pPr algn="just"/>
            <a:endParaRPr lang="en-GB" sz="1600" dirty="0" smtClean="0">
              <a:solidFill>
                <a:srgbClr val="003399"/>
              </a:solidFill>
              <a:latin typeface="Verdana" panose="020B0604030504040204" pitchFamily="34" charset="0"/>
              <a:ea typeface="Verdana" panose="020B0604030504040204" pitchFamily="34" charset="0"/>
              <a:cs typeface="Verdana" panose="020B0604030504040204" pitchFamily="34" charset="0"/>
            </a:endParaRPr>
          </a:p>
          <a:p>
            <a:pPr algn="just"/>
            <a:endParaRPr lang="en-GB" sz="1600" dirty="0" smtClean="0">
              <a:solidFill>
                <a:srgbClr val="003399"/>
              </a:solidFill>
              <a:latin typeface="Verdana" panose="020B0604030504040204" pitchFamily="34" charset="0"/>
              <a:ea typeface="Verdana" panose="020B0604030504040204" pitchFamily="34" charset="0"/>
              <a:cs typeface="Verdana" panose="020B0604030504040204" pitchFamily="34" charset="0"/>
            </a:endParaRPr>
          </a:p>
          <a:p>
            <a:pPr algn="just"/>
            <a:r>
              <a:rPr lang="en-GB" sz="1600" b="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Redirection</a:t>
            </a:r>
            <a:r>
              <a:rPr lang="en-GB" sz="16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 to the portal or </a:t>
            </a:r>
          </a:p>
          <a:p>
            <a:pPr algn="just"/>
            <a:r>
              <a:rPr lang="en-GB" sz="1600" b="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Error messages </a:t>
            </a:r>
            <a:r>
              <a:rPr lang="en-GB" sz="16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will appear if there are </a:t>
            </a:r>
          </a:p>
          <a:p>
            <a:pPr marL="0" indent="0" algn="just">
              <a:buNone/>
            </a:pPr>
            <a:r>
              <a:rPr lang="en-GB" sz="16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missing/wrong fields.</a:t>
            </a:r>
          </a:p>
          <a:p>
            <a:pPr algn="just"/>
            <a:endParaRPr lang="bg-BG" sz="1600" dirty="0">
              <a:solidFill>
                <a:srgbClr val="003399"/>
              </a:solidFill>
              <a:latin typeface="Verdana" panose="020B0604030504040204" pitchFamily="34" charset="0"/>
              <a:ea typeface="Verdana" panose="020B0604030504040204" pitchFamily="34" charset="0"/>
              <a:cs typeface="Verdana" panose="020B0604030504040204" pitchFamily="34" charset="0"/>
            </a:endParaRPr>
          </a:p>
          <a:p>
            <a:pPr algn="just"/>
            <a:endParaRPr lang="bg-BG" sz="1600" dirty="0">
              <a:solidFill>
                <a:srgbClr val="003399"/>
              </a:solidFill>
              <a:latin typeface="Verdana" panose="020B0604030504040204" pitchFamily="34" charset="0"/>
              <a:ea typeface="Verdana" panose="020B0604030504040204" pitchFamily="34" charset="0"/>
              <a:cs typeface="Verdana" panose="020B0604030504040204" pitchFamily="34" charset="0"/>
            </a:endParaRPr>
          </a:p>
          <a:p>
            <a:pPr algn="just"/>
            <a:endParaRPr lang="bg-BG" sz="1600" dirty="0" smtClean="0">
              <a:solidFill>
                <a:srgbClr val="003399"/>
              </a:solidFill>
              <a:latin typeface="Verdana" panose="020B0604030504040204" pitchFamily="34" charset="0"/>
              <a:ea typeface="Verdana" panose="020B0604030504040204" pitchFamily="34" charset="0"/>
              <a:cs typeface="Verdana" panose="020B0604030504040204" pitchFamily="34" charset="0"/>
            </a:endParaRPr>
          </a:p>
          <a:p>
            <a:pPr algn="just"/>
            <a:endParaRPr lang="bg-BG" sz="1600" dirty="0" smtClean="0">
              <a:solidFill>
                <a:srgbClr val="003399"/>
              </a:solidFill>
              <a:latin typeface="Verdana" panose="020B0604030504040204" pitchFamily="34" charset="0"/>
              <a:ea typeface="Verdana" panose="020B0604030504040204" pitchFamily="34" charset="0"/>
              <a:cs typeface="Verdana" panose="020B0604030504040204" pitchFamily="34" charset="0"/>
            </a:endParaRPr>
          </a:p>
          <a:p>
            <a:pPr marL="0" indent="0" algn="just">
              <a:buNone/>
            </a:pPr>
            <a:endParaRPr lang="bg-BG" sz="1600" dirty="0" smtClean="0">
              <a:solidFill>
                <a:srgbClr val="003399"/>
              </a:solidFill>
              <a:latin typeface="Verdana" panose="020B0604030504040204" pitchFamily="34" charset="0"/>
              <a:ea typeface="Verdana" panose="020B0604030504040204" pitchFamily="34" charset="0"/>
              <a:cs typeface="Verdana" panose="020B0604030504040204" pitchFamily="34" charset="0"/>
            </a:endParaRPr>
          </a:p>
          <a:p>
            <a:pPr algn="just"/>
            <a:endParaRPr lang="bg-BG" sz="1600" dirty="0" smtClean="0">
              <a:solidFill>
                <a:srgbClr val="003399"/>
              </a:solidFill>
              <a:latin typeface="Verdana" panose="020B0604030504040204" pitchFamily="34" charset="0"/>
              <a:ea typeface="Verdana" panose="020B0604030504040204" pitchFamily="34" charset="0"/>
              <a:cs typeface="Verdana" panose="020B0604030504040204" pitchFamily="34" charset="0"/>
            </a:endParaRPr>
          </a:p>
          <a:p>
            <a:pPr algn="just"/>
            <a:endParaRPr lang="bg-BG" sz="1600" dirty="0" smtClean="0">
              <a:solidFill>
                <a:srgbClr val="003399"/>
              </a:solidFill>
              <a:latin typeface="Verdana" panose="020B0604030504040204" pitchFamily="34" charset="0"/>
              <a:ea typeface="Verdana" panose="020B0604030504040204" pitchFamily="34" charset="0"/>
              <a:cs typeface="Verdana" panose="020B0604030504040204" pitchFamily="34" charset="0"/>
            </a:endParaRPr>
          </a:p>
          <a:p>
            <a:pPr algn="just"/>
            <a:endParaRPr lang="en" sz="1600" dirty="0">
              <a:solidFill>
                <a:srgbClr val="003399"/>
              </a:solidFill>
              <a:latin typeface="Verdana" panose="020B0604030504040204" pitchFamily="34" charset="0"/>
              <a:ea typeface="Verdana" panose="020B0604030504040204" pitchFamily="34" charset="0"/>
              <a:cs typeface="Verdana" panose="020B0604030504040204" pitchFamily="34" charset="0"/>
            </a:endParaRPr>
          </a:p>
        </p:txBody>
      </p:sp>
      <p:pic>
        <p:nvPicPr>
          <p:cNvPr id="9" name="Picture 8"/>
          <p:cNvPicPr/>
          <p:nvPr/>
        </p:nvPicPr>
        <p:blipFill>
          <a:blip r:embed="rId5">
            <a:extLst>
              <a:ext uri="{28A0092B-C50C-407E-A947-70E740481C1C}">
                <a14:useLocalDpi xmlns:a14="http://schemas.microsoft.com/office/drawing/2010/main" val="0"/>
              </a:ext>
            </a:extLst>
          </a:blip>
          <a:srcRect/>
          <a:stretch>
            <a:fillRect/>
          </a:stretch>
        </p:blipFill>
        <p:spPr bwMode="auto">
          <a:xfrm>
            <a:off x="427952" y="4451540"/>
            <a:ext cx="5760720" cy="937260"/>
          </a:xfrm>
          <a:prstGeom prst="rect">
            <a:avLst/>
          </a:prstGeom>
          <a:noFill/>
          <a:ln>
            <a:noFill/>
          </a:ln>
        </p:spPr>
      </p:pic>
      <p:pic>
        <p:nvPicPr>
          <p:cNvPr id="11" name="Picture 10"/>
          <p:cNvPicPr/>
          <p:nvPr/>
        </p:nvPicPr>
        <p:blipFill rotWithShape="1">
          <a:blip r:embed="rId6"/>
          <a:srcRect l="26970" t="54400" r="27636" b="22677"/>
          <a:stretch/>
        </p:blipFill>
        <p:spPr bwMode="auto">
          <a:xfrm>
            <a:off x="6136074" y="5940052"/>
            <a:ext cx="2612390" cy="714375"/>
          </a:xfrm>
          <a:prstGeom prst="rect">
            <a:avLst/>
          </a:prstGeom>
          <a:ln>
            <a:solidFill>
              <a:srgbClr val="92D050"/>
            </a:solidFill>
          </a:ln>
          <a:effectLst>
            <a:glow rad="101600">
              <a:schemeClr val="accent3">
                <a:satMod val="175000"/>
                <a:alpha val="40000"/>
              </a:schemeClr>
            </a:glow>
          </a:effectLst>
          <a:extLst>
            <a:ext uri="{53640926-AAD7-44D8-BBD7-CCE9431645EC}">
              <a14:shadowObscured xmlns:a14="http://schemas.microsoft.com/office/drawing/2010/main"/>
            </a:ext>
          </a:extLst>
        </p:spPr>
      </p:pic>
      <p:pic>
        <p:nvPicPr>
          <p:cNvPr id="3074" name="Picture 2"/>
          <p:cNvPicPr>
            <a:picLocks noChangeAspect="1" noChangeArrowheads="1"/>
          </p:cNvPicPr>
          <p:nvPr/>
        </p:nvPicPr>
        <p:blipFill rotWithShape="1">
          <a:blip r:embed="rId7">
            <a:extLst>
              <a:ext uri="{28A0092B-C50C-407E-A947-70E740481C1C}">
                <a14:useLocalDpi xmlns:a14="http://schemas.microsoft.com/office/drawing/2010/main" val="0"/>
              </a:ext>
            </a:extLst>
          </a:blip>
          <a:srcRect t="32175"/>
          <a:stretch/>
        </p:blipFill>
        <p:spPr bwMode="auto">
          <a:xfrm>
            <a:off x="6310243" y="4920170"/>
            <a:ext cx="2339975" cy="795704"/>
          </a:xfrm>
          <a:prstGeom prst="rect">
            <a:avLst/>
          </a:prstGeom>
          <a:noFill/>
          <a:ln w="9525">
            <a:solidFill>
              <a:srgbClr val="92D050"/>
            </a:solidFill>
            <a:miter lim="800000"/>
            <a:headEnd/>
            <a:tailEnd/>
          </a:ln>
          <a:effectLst>
            <a:glow rad="101600">
              <a:schemeClr val="accent3">
                <a:satMod val="175000"/>
                <a:alpha val="40000"/>
              </a:schemeClr>
            </a:glow>
            <a:outerShdw dist="35921" dir="2700000" algn="ctr" rotWithShape="0">
              <a:schemeClr val="bg2"/>
            </a:outerShdw>
          </a:effectLst>
          <a:extLst>
            <a:ext uri="{909E8E84-426E-40DD-AFC4-6F175D3DCCD1}">
              <a14:hiddenFill xmlns:a14="http://schemas.microsoft.com/office/drawing/2010/main">
                <a:solidFill>
                  <a:schemeClr val="accent1"/>
                </a:solidFill>
              </a14:hiddenFill>
            </a:ext>
          </a:extLst>
        </p:spPr>
      </p:pic>
      <p:sp>
        <p:nvSpPr>
          <p:cNvPr id="14" name="Right Arrow 13"/>
          <p:cNvSpPr/>
          <p:nvPr/>
        </p:nvSpPr>
        <p:spPr>
          <a:xfrm>
            <a:off x="5444815" y="6268359"/>
            <a:ext cx="639353" cy="234026"/>
          </a:xfrm>
          <a:prstGeom prst="rightArrow">
            <a:avLst/>
          </a:prstGeom>
          <a:noFill/>
          <a:ln>
            <a:solidFill>
              <a:srgbClr val="4D7620"/>
            </a:solidFill>
          </a:ln>
          <a:effectLst>
            <a:glow rad="101600">
              <a:schemeClr val="accent3">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a:p>
        </p:txBody>
      </p:sp>
      <p:sp>
        <p:nvSpPr>
          <p:cNvPr id="15" name="Right Arrow 14"/>
          <p:cNvSpPr/>
          <p:nvPr/>
        </p:nvSpPr>
        <p:spPr>
          <a:xfrm rot="20865289">
            <a:off x="5381633" y="5598861"/>
            <a:ext cx="639353" cy="234026"/>
          </a:xfrm>
          <a:prstGeom prst="rightArrow">
            <a:avLst/>
          </a:prstGeom>
          <a:noFill/>
          <a:ln>
            <a:solidFill>
              <a:srgbClr val="4D7620"/>
            </a:solidFill>
          </a:ln>
          <a:effectLst>
            <a:glow rad="101600">
              <a:schemeClr val="accent3">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a:p>
        </p:txBody>
      </p:sp>
      <p:sp>
        <p:nvSpPr>
          <p:cNvPr id="19" name="Right Arrow 18"/>
          <p:cNvSpPr/>
          <p:nvPr/>
        </p:nvSpPr>
        <p:spPr>
          <a:xfrm rot="5400000">
            <a:off x="4351334" y="4423752"/>
            <a:ext cx="639353" cy="234026"/>
          </a:xfrm>
          <a:prstGeom prst="rightArrow">
            <a:avLst/>
          </a:prstGeom>
          <a:noFill/>
          <a:ln>
            <a:solidFill>
              <a:srgbClr val="4D7620"/>
            </a:solidFill>
          </a:ln>
          <a:effectLst>
            <a:glow rad="101600">
              <a:schemeClr val="accent3">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a:p>
        </p:txBody>
      </p:sp>
    </p:spTree>
    <p:extLst>
      <p:ext uri="{BB962C8B-B14F-4D97-AF65-F5344CB8AC3E}">
        <p14:creationId xmlns:p14="http://schemas.microsoft.com/office/powerpoint/2010/main" val="40296659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Cím 11"/>
          <p:cNvSpPr>
            <a:spLocks noGrp="1"/>
          </p:cNvSpPr>
          <p:nvPr>
            <p:ph type="title"/>
          </p:nvPr>
        </p:nvSpPr>
        <p:spPr>
          <a:xfrm>
            <a:off x="457200" y="528845"/>
            <a:ext cx="8229600" cy="667908"/>
          </a:xfrm>
        </p:spPr>
        <p:txBody>
          <a:bodyPr rtlCol="0">
            <a:normAutofit/>
          </a:bodyPr>
          <a:lstStyle/>
          <a:p>
            <a:pPr eaLnBrk="1" fontAlgn="auto" hangingPunct="1">
              <a:spcAft>
                <a:spcPts val="0"/>
              </a:spcAft>
              <a:defRPr/>
            </a:pPr>
            <a:r>
              <a:rPr lang="en-US" sz="1600" b="1" cap="small" dirty="0">
                <a:solidFill>
                  <a:srgbClr val="003399"/>
                </a:solidFill>
                <a:latin typeface="Verdana" panose="020B0604030504040204" pitchFamily="34" charset="0"/>
                <a:ea typeface="Verdana" panose="020B0604030504040204" pitchFamily="34" charset="0"/>
                <a:cs typeface="Verdana" panose="020B0604030504040204" pitchFamily="34" charset="0"/>
              </a:rPr>
              <a:t>ELECTRONIC SUBMISSION OF PROJECT PROPOSALS</a:t>
            </a:r>
            <a:endParaRPr lang="en-US" sz="1600" b="1" cap="small" dirty="0" smtClean="0">
              <a:solidFill>
                <a:srgbClr val="003399"/>
              </a:solidFill>
              <a:latin typeface="Verdana" panose="020B0604030504040204" pitchFamily="34" charset="0"/>
              <a:ea typeface="Verdana" panose="020B0604030504040204" pitchFamily="34" charset="0"/>
              <a:cs typeface="Verdana" panose="020B0604030504040204" pitchFamily="34" charset="0"/>
            </a:endParaRPr>
          </a:p>
        </p:txBody>
      </p:sp>
      <p:grpSp>
        <p:nvGrpSpPr>
          <p:cNvPr id="16390" name="Csoportba foglalás 13"/>
          <p:cNvGrpSpPr>
            <a:grpSpLocks/>
          </p:cNvGrpSpPr>
          <p:nvPr/>
        </p:nvGrpSpPr>
        <p:grpSpPr bwMode="auto">
          <a:xfrm>
            <a:off x="0" y="1196752"/>
            <a:ext cx="8170863" cy="144462"/>
            <a:chOff x="0" y="908720"/>
            <a:chExt cx="8171384" cy="144016"/>
          </a:xfrm>
        </p:grpSpPr>
        <p:sp>
          <p:nvSpPr>
            <p:cNvPr id="16391" name="Rectangle 10"/>
            <p:cNvSpPr>
              <a:spLocks noChangeArrowheads="1"/>
            </p:cNvSpPr>
            <p:nvPr/>
          </p:nvSpPr>
          <p:spPr bwMode="auto">
            <a:xfrm>
              <a:off x="0" y="908720"/>
              <a:ext cx="8171384" cy="72008"/>
            </a:xfrm>
            <a:prstGeom prst="rect">
              <a:avLst/>
            </a:prstGeom>
            <a:solidFill>
              <a:srgbClr val="98C222"/>
            </a:solidFill>
            <a:ln w="38100">
              <a:noFill/>
              <a:miter lim="800000"/>
              <a:headEnd/>
              <a:tailEnd/>
            </a:ln>
          </p:spPr>
          <p:txBody>
            <a:bodyPr/>
            <a:lstStyle/>
            <a:p>
              <a:endParaRPr lang="en-US" dirty="0">
                <a:latin typeface="Calibri" pitchFamily="34" charset="0"/>
              </a:endParaRPr>
            </a:p>
          </p:txBody>
        </p:sp>
        <p:sp>
          <p:nvSpPr>
            <p:cNvPr id="16392" name="Rectangle 10"/>
            <p:cNvSpPr>
              <a:spLocks noChangeArrowheads="1"/>
            </p:cNvSpPr>
            <p:nvPr/>
          </p:nvSpPr>
          <p:spPr bwMode="auto">
            <a:xfrm>
              <a:off x="0" y="980728"/>
              <a:ext cx="3995936" cy="72008"/>
            </a:xfrm>
            <a:prstGeom prst="rect">
              <a:avLst/>
            </a:prstGeom>
            <a:solidFill>
              <a:srgbClr val="843D8D"/>
            </a:solidFill>
            <a:ln w="38100">
              <a:noFill/>
              <a:miter lim="800000"/>
              <a:headEnd/>
              <a:tailEnd/>
            </a:ln>
          </p:spPr>
          <p:txBody>
            <a:bodyPr/>
            <a:lstStyle/>
            <a:p>
              <a:endParaRPr lang="en-US" dirty="0">
                <a:latin typeface="Calibri" pitchFamily="34" charset="0"/>
              </a:endParaRPr>
            </a:p>
          </p:txBody>
        </p:sp>
      </p:grpSp>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827168" y="220979"/>
            <a:ext cx="921296" cy="615733"/>
          </a:xfrm>
          <a:prstGeom prst="rect">
            <a:avLst/>
          </a:prstGeom>
        </p:spPr>
      </p:pic>
      <p:pic>
        <p:nvPicPr>
          <p:cNvPr id="16" name="Kép 7"/>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380158" y="112585"/>
            <a:ext cx="2103610" cy="652119"/>
          </a:xfrm>
          <a:prstGeom prst="rect">
            <a:avLst/>
          </a:prstGeom>
          <a:noFill/>
          <a:ln w="9525">
            <a:noFill/>
            <a:miter lim="800000"/>
            <a:headEnd/>
            <a:tailEnd/>
          </a:ln>
        </p:spPr>
      </p:pic>
      <p:sp>
        <p:nvSpPr>
          <p:cNvPr id="10" name="Shape 301"/>
          <p:cNvSpPr txBox="1">
            <a:spLocks/>
          </p:cNvSpPr>
          <p:nvPr/>
        </p:nvSpPr>
        <p:spPr bwMode="auto">
          <a:xfrm>
            <a:off x="380158" y="1412776"/>
            <a:ext cx="8368306" cy="5112568"/>
          </a:xfrm>
          <a:prstGeom prst="rect">
            <a:avLst/>
          </a:prstGeom>
          <a:noFill/>
          <a:ln w="9525">
            <a:noFill/>
            <a:miter lim="800000"/>
            <a:headEnd/>
            <a:tailEnd/>
          </a:ln>
        </p:spPr>
        <p:txBody>
          <a:bodyPr vert="horz" wrap="square" lIns="91425" tIns="91425" rIns="91425" bIns="91425" numCol="1" anchor="t" anchorCtr="0" compatLnSpc="1">
            <a:prstTxWarp prst="textNoShape">
              <a:avLst/>
            </a:prstTxWarp>
            <a:noAutofit/>
          </a:bodyPr>
          <a:lst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a:buNone/>
            </a:pPr>
            <a:r>
              <a:rPr lang="en-GB" sz="1600" b="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Login: </a:t>
            </a:r>
          </a:p>
          <a:p>
            <a:pPr algn="just"/>
            <a:r>
              <a:rPr lang="en-GB" sz="16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Username an password at the address:</a:t>
            </a:r>
          </a:p>
          <a:p>
            <a:pPr marL="0" indent="0" algn="just">
              <a:buNone/>
            </a:pPr>
            <a:r>
              <a:rPr lang="en-GB" sz="1600" dirty="0" smtClean="0">
                <a:latin typeface="Verdana" panose="020B0604030504040204" pitchFamily="34" charset="0"/>
                <a:ea typeface="Verdana" panose="020B0604030504040204" pitchFamily="34" charset="0"/>
                <a:cs typeface="Verdana" panose="020B0604030504040204" pitchFamily="34" charset="0"/>
              </a:rPr>
              <a:t>        </a:t>
            </a:r>
            <a:r>
              <a:rPr lang="en-GB" sz="1600" u="sng" dirty="0" smtClean="0">
                <a:latin typeface="Verdana" panose="020B0604030504040204" pitchFamily="34" charset="0"/>
                <a:ea typeface="Verdana" panose="020B0604030504040204" pitchFamily="34" charset="0"/>
                <a:cs typeface="Verdana" panose="020B0604030504040204" pitchFamily="34" charset="0"/>
              </a:rPr>
              <a:t>https://bp.ipacbc-bgtr.eu/beneficiary/login</a:t>
            </a:r>
          </a:p>
          <a:p>
            <a:pPr marL="0" indent="0" algn="just">
              <a:buNone/>
            </a:pPr>
            <a:endParaRPr lang="en-GB" sz="1600" dirty="0" smtClean="0">
              <a:solidFill>
                <a:srgbClr val="003399"/>
              </a:solidFill>
              <a:latin typeface="Verdana" panose="020B0604030504040204" pitchFamily="34" charset="0"/>
              <a:ea typeface="Verdana" panose="020B0604030504040204" pitchFamily="34" charset="0"/>
              <a:cs typeface="Verdana" panose="020B0604030504040204" pitchFamily="34" charset="0"/>
            </a:endParaRPr>
          </a:p>
          <a:p>
            <a:pPr marL="0" indent="0" algn="just">
              <a:buNone/>
            </a:pPr>
            <a:r>
              <a:rPr lang="en-GB" sz="1600" b="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Preparation of the files off-line:</a:t>
            </a:r>
          </a:p>
          <a:p>
            <a:pPr algn="just"/>
            <a:r>
              <a:rPr lang="en-GB" sz="16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The Application form is filled in offline regime </a:t>
            </a:r>
          </a:p>
          <a:p>
            <a:pPr marL="0" indent="0" algn="just">
              <a:buNone/>
            </a:pPr>
            <a:r>
              <a:rPr lang="en-GB" sz="16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by using the template published (Excel).</a:t>
            </a:r>
          </a:p>
          <a:p>
            <a:pPr algn="just"/>
            <a:r>
              <a:rPr lang="en-GB" sz="16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The files shall be scanned and named according to the instructions on p. 52 of the Guidelines for Applicants;</a:t>
            </a:r>
          </a:p>
          <a:p>
            <a:pPr algn="just"/>
            <a:r>
              <a:rPr lang="en-GB" sz="16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Grouping of files accordingly - the system allows upload of a group of files (*.zip, *.</a:t>
            </a:r>
            <a:r>
              <a:rPr lang="en-GB" sz="1600" dirty="0" err="1" smtClean="0">
                <a:solidFill>
                  <a:srgbClr val="003399"/>
                </a:solidFill>
                <a:latin typeface="Verdana" panose="020B0604030504040204" pitchFamily="34" charset="0"/>
                <a:ea typeface="Verdana" panose="020B0604030504040204" pitchFamily="34" charset="0"/>
                <a:cs typeface="Verdana" panose="020B0604030504040204" pitchFamily="34" charset="0"/>
              </a:rPr>
              <a:t>rar</a:t>
            </a:r>
            <a:r>
              <a:rPr lang="en-GB" sz="16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a:t>
            </a:r>
          </a:p>
          <a:p>
            <a:pPr algn="just"/>
            <a:endParaRPr lang="en-GB" sz="1600" dirty="0" smtClean="0">
              <a:solidFill>
                <a:srgbClr val="003399"/>
              </a:solidFill>
              <a:latin typeface="Verdana" panose="020B0604030504040204" pitchFamily="34" charset="0"/>
              <a:ea typeface="Verdana" panose="020B0604030504040204" pitchFamily="34" charset="0"/>
              <a:cs typeface="Verdana" panose="020B0604030504040204" pitchFamily="34" charset="0"/>
            </a:endParaRPr>
          </a:p>
          <a:p>
            <a:pPr marL="0" indent="0" algn="just">
              <a:buNone/>
            </a:pPr>
            <a:r>
              <a:rPr lang="en-GB" sz="1600" b="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Uploading the required documents:</a:t>
            </a:r>
          </a:p>
          <a:p>
            <a:pPr algn="just"/>
            <a:r>
              <a:rPr lang="en-GB" sz="16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Structure according to Annexes А and В;</a:t>
            </a:r>
          </a:p>
          <a:p>
            <a:pPr algn="just"/>
            <a:r>
              <a:rPr lang="en-GB" sz="16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Possibility to upload a set of files or </a:t>
            </a:r>
          </a:p>
          <a:p>
            <a:pPr marL="0" indent="0" algn="just">
              <a:buNone/>
            </a:pPr>
            <a:r>
              <a:rPr lang="en-GB" sz="16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     archive files with several individual files in them.</a:t>
            </a:r>
          </a:p>
          <a:p>
            <a:pPr algn="just"/>
            <a:r>
              <a:rPr lang="en-GB" sz="16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Possibility of short description of each file.</a:t>
            </a:r>
          </a:p>
          <a:p>
            <a:pPr marL="0" indent="0" algn="just">
              <a:buNone/>
            </a:pPr>
            <a:endParaRPr lang="bg-BG" sz="1600" dirty="0">
              <a:solidFill>
                <a:srgbClr val="003399"/>
              </a:solidFill>
              <a:latin typeface="Verdana" panose="020B0604030504040204" pitchFamily="34" charset="0"/>
              <a:ea typeface="Verdana" panose="020B0604030504040204" pitchFamily="34" charset="0"/>
              <a:cs typeface="Verdana" panose="020B0604030504040204" pitchFamily="34" charset="0"/>
            </a:endParaRPr>
          </a:p>
          <a:p>
            <a:pPr marL="0" indent="0" algn="just">
              <a:buNone/>
            </a:pPr>
            <a:endParaRPr lang="bg-BG" sz="1600" dirty="0" smtClean="0">
              <a:solidFill>
                <a:srgbClr val="003399"/>
              </a:solidFill>
              <a:latin typeface="Verdana" panose="020B0604030504040204" pitchFamily="34" charset="0"/>
              <a:ea typeface="Verdana" panose="020B0604030504040204" pitchFamily="34" charset="0"/>
              <a:cs typeface="Verdana" panose="020B0604030504040204" pitchFamily="34" charset="0"/>
            </a:endParaRPr>
          </a:p>
          <a:p>
            <a:pPr marL="0" indent="0" algn="just">
              <a:buNone/>
            </a:pPr>
            <a:endParaRPr lang="bg-BG" sz="1600" dirty="0" smtClean="0">
              <a:solidFill>
                <a:srgbClr val="003399"/>
              </a:solidFill>
              <a:latin typeface="Verdana" panose="020B0604030504040204" pitchFamily="34" charset="0"/>
              <a:ea typeface="Verdana" panose="020B0604030504040204" pitchFamily="34" charset="0"/>
              <a:cs typeface="Verdana" panose="020B0604030504040204" pitchFamily="34" charset="0"/>
            </a:endParaRPr>
          </a:p>
          <a:p>
            <a:pPr marL="0" indent="0" algn="just">
              <a:buNone/>
            </a:pPr>
            <a:endParaRPr lang="bg-BG" sz="1600" dirty="0" smtClean="0">
              <a:solidFill>
                <a:srgbClr val="003399"/>
              </a:solidFill>
              <a:latin typeface="Verdana" panose="020B0604030504040204" pitchFamily="34" charset="0"/>
              <a:ea typeface="Verdana" panose="020B0604030504040204" pitchFamily="34" charset="0"/>
              <a:cs typeface="Verdana" panose="020B0604030504040204" pitchFamily="34" charset="0"/>
            </a:endParaRPr>
          </a:p>
          <a:p>
            <a:pPr algn="just"/>
            <a:endParaRPr lang="bg-BG" sz="1600" dirty="0" smtClean="0">
              <a:solidFill>
                <a:srgbClr val="003399"/>
              </a:solidFill>
              <a:latin typeface="Verdana" panose="020B0604030504040204" pitchFamily="34" charset="0"/>
              <a:ea typeface="Verdana" panose="020B0604030504040204" pitchFamily="34" charset="0"/>
              <a:cs typeface="Verdana" panose="020B0604030504040204" pitchFamily="34" charset="0"/>
            </a:endParaRPr>
          </a:p>
          <a:p>
            <a:pPr algn="just"/>
            <a:endParaRPr lang="bg-BG" sz="1600" dirty="0" smtClean="0">
              <a:solidFill>
                <a:srgbClr val="003399"/>
              </a:solidFill>
              <a:latin typeface="Verdana" panose="020B0604030504040204" pitchFamily="34" charset="0"/>
              <a:ea typeface="Verdana" panose="020B0604030504040204" pitchFamily="34" charset="0"/>
              <a:cs typeface="Verdana" panose="020B0604030504040204" pitchFamily="34" charset="0"/>
            </a:endParaRPr>
          </a:p>
          <a:p>
            <a:pPr algn="just"/>
            <a:endParaRPr lang="en" sz="1600" dirty="0">
              <a:solidFill>
                <a:srgbClr val="003399"/>
              </a:solidFill>
              <a:latin typeface="Verdana" panose="020B0604030504040204" pitchFamily="34" charset="0"/>
              <a:ea typeface="Verdana" panose="020B0604030504040204" pitchFamily="34" charset="0"/>
              <a:cs typeface="Verdana" panose="020B0604030504040204" pitchFamily="34" charset="0"/>
            </a:endParaRPr>
          </a:p>
        </p:txBody>
      </p:sp>
      <p:pic>
        <p:nvPicPr>
          <p:cNvPr id="2" name="Picture 1" descr="Screen Clipping"/>
          <p:cNvPicPr>
            <a:picLocks noChangeAspect="1"/>
          </p:cNvPicPr>
          <p:nvPr/>
        </p:nvPicPr>
        <p:blipFill rotWithShape="1">
          <a:blip r:embed="rId5" cstate="print">
            <a:extLst>
              <a:ext uri="{28A0092B-C50C-407E-A947-70E740481C1C}">
                <a14:useLocalDpi xmlns:a14="http://schemas.microsoft.com/office/drawing/2010/main" val="0"/>
              </a:ext>
            </a:extLst>
          </a:blip>
          <a:srcRect b="42088"/>
          <a:stretch/>
        </p:blipFill>
        <p:spPr>
          <a:xfrm>
            <a:off x="5796136" y="1412776"/>
            <a:ext cx="2955492" cy="2005978"/>
          </a:xfrm>
          <a:prstGeom prst="rect">
            <a:avLst/>
          </a:prstGeom>
          <a:ln>
            <a:solidFill>
              <a:srgbClr val="92D050"/>
            </a:solidFill>
          </a:ln>
          <a:effectLst>
            <a:glow rad="101600">
              <a:schemeClr val="accent3">
                <a:satMod val="175000"/>
                <a:alpha val="40000"/>
              </a:schemeClr>
            </a:glow>
          </a:effectLst>
        </p:spPr>
      </p:pic>
      <p:pic>
        <p:nvPicPr>
          <p:cNvPr id="17" name="Picture 16"/>
          <p:cNvPicPr/>
          <p:nvPr/>
        </p:nvPicPr>
        <p:blipFill rotWithShape="1">
          <a:blip r:embed="rId6" cstate="print">
            <a:extLst>
              <a:ext uri="{28A0092B-C50C-407E-A947-70E740481C1C}">
                <a14:useLocalDpi xmlns:a14="http://schemas.microsoft.com/office/drawing/2010/main" val="0"/>
              </a:ext>
            </a:extLst>
          </a:blip>
          <a:srcRect l="18199" t="26943"/>
          <a:stretch/>
        </p:blipFill>
        <p:spPr bwMode="auto">
          <a:xfrm>
            <a:off x="5076056" y="4437112"/>
            <a:ext cx="3702563" cy="1180192"/>
          </a:xfrm>
          <a:prstGeom prst="rect">
            <a:avLst/>
          </a:prstGeom>
          <a:noFill/>
          <a:ln>
            <a:solidFill>
              <a:srgbClr val="92D050"/>
            </a:solidFill>
          </a:ln>
          <a:effectLst>
            <a:glow rad="101600">
              <a:schemeClr val="accent3">
                <a:satMod val="175000"/>
                <a:alpha val="40000"/>
              </a:schemeClr>
            </a:glow>
          </a:effectLst>
        </p:spPr>
      </p:pic>
      <p:sp>
        <p:nvSpPr>
          <p:cNvPr id="20" name="Right Arrow 19"/>
          <p:cNvSpPr/>
          <p:nvPr/>
        </p:nvSpPr>
        <p:spPr>
          <a:xfrm rot="20865289">
            <a:off x="7630918" y="4786018"/>
            <a:ext cx="639353" cy="234026"/>
          </a:xfrm>
          <a:prstGeom prst="rightArrow">
            <a:avLst/>
          </a:prstGeom>
          <a:noFill/>
          <a:ln>
            <a:solidFill>
              <a:srgbClr val="4D7620"/>
            </a:solidFill>
          </a:ln>
          <a:effectLst>
            <a:glow rad="101600">
              <a:schemeClr val="accent3">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a:p>
        </p:txBody>
      </p:sp>
      <p:pic>
        <p:nvPicPr>
          <p:cNvPr id="21" name="Picture 20"/>
          <p:cNvPicPr/>
          <p:nvPr/>
        </p:nvPicPr>
        <p:blipFill rotWithShape="1">
          <a:blip r:embed="rId7" cstate="print">
            <a:extLst>
              <a:ext uri="{28A0092B-C50C-407E-A947-70E740481C1C}">
                <a14:useLocalDpi xmlns:a14="http://schemas.microsoft.com/office/drawing/2010/main" val="0"/>
              </a:ext>
            </a:extLst>
          </a:blip>
          <a:srcRect l="37196" t="15909"/>
          <a:stretch/>
        </p:blipFill>
        <p:spPr bwMode="auto">
          <a:xfrm>
            <a:off x="6737002" y="5733256"/>
            <a:ext cx="2012454" cy="1037104"/>
          </a:xfrm>
          <a:prstGeom prst="rect">
            <a:avLst/>
          </a:prstGeom>
          <a:noFill/>
          <a:ln>
            <a:solidFill>
              <a:srgbClr val="92D050"/>
            </a:solidFill>
          </a:ln>
          <a:effectLst>
            <a:glow rad="101600">
              <a:schemeClr val="accent3">
                <a:satMod val="175000"/>
                <a:alpha val="40000"/>
              </a:schemeClr>
            </a:glow>
          </a:effectLst>
        </p:spPr>
      </p:pic>
      <p:sp>
        <p:nvSpPr>
          <p:cNvPr id="24" name="Right Arrow 23"/>
          <p:cNvSpPr/>
          <p:nvPr/>
        </p:nvSpPr>
        <p:spPr>
          <a:xfrm rot="20865289">
            <a:off x="6080105" y="6178679"/>
            <a:ext cx="639353" cy="234026"/>
          </a:xfrm>
          <a:prstGeom prst="rightArrow">
            <a:avLst/>
          </a:prstGeom>
          <a:noFill/>
          <a:ln>
            <a:solidFill>
              <a:srgbClr val="4D7620"/>
            </a:solidFill>
          </a:ln>
          <a:effectLst>
            <a:glow rad="101600">
              <a:schemeClr val="accent3">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a:p>
        </p:txBody>
      </p:sp>
    </p:spTree>
    <p:extLst>
      <p:ext uri="{BB962C8B-B14F-4D97-AF65-F5344CB8AC3E}">
        <p14:creationId xmlns:p14="http://schemas.microsoft.com/office/powerpoint/2010/main" val="158195118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Cím 11"/>
          <p:cNvSpPr>
            <a:spLocks noGrp="1"/>
          </p:cNvSpPr>
          <p:nvPr>
            <p:ph type="title"/>
          </p:nvPr>
        </p:nvSpPr>
        <p:spPr>
          <a:xfrm>
            <a:off x="457200" y="528845"/>
            <a:ext cx="8229600" cy="667908"/>
          </a:xfrm>
        </p:spPr>
        <p:txBody>
          <a:bodyPr rtlCol="0">
            <a:normAutofit/>
          </a:bodyPr>
          <a:lstStyle/>
          <a:p>
            <a:pPr eaLnBrk="1" fontAlgn="auto" hangingPunct="1">
              <a:spcAft>
                <a:spcPts val="0"/>
              </a:spcAft>
              <a:defRPr/>
            </a:pPr>
            <a:r>
              <a:rPr lang="en-US" sz="1600" b="1" cap="small" dirty="0">
                <a:solidFill>
                  <a:srgbClr val="003399"/>
                </a:solidFill>
                <a:latin typeface="Verdana" panose="020B0604030504040204" pitchFamily="34" charset="0"/>
                <a:ea typeface="Verdana" panose="020B0604030504040204" pitchFamily="34" charset="0"/>
                <a:cs typeface="Verdana" panose="020B0604030504040204" pitchFamily="34" charset="0"/>
              </a:rPr>
              <a:t>ELECTRONIC SUBMISSION OF PROJECT PROPOSALS</a:t>
            </a:r>
            <a:endParaRPr lang="en-US" sz="1600" b="1" cap="small" dirty="0" smtClean="0">
              <a:solidFill>
                <a:srgbClr val="003399"/>
              </a:solidFill>
              <a:latin typeface="Verdana" panose="020B0604030504040204" pitchFamily="34" charset="0"/>
              <a:ea typeface="Verdana" panose="020B0604030504040204" pitchFamily="34" charset="0"/>
              <a:cs typeface="Verdana" panose="020B0604030504040204" pitchFamily="34" charset="0"/>
            </a:endParaRPr>
          </a:p>
        </p:txBody>
      </p:sp>
      <p:grpSp>
        <p:nvGrpSpPr>
          <p:cNvPr id="16390" name="Csoportba foglalás 13"/>
          <p:cNvGrpSpPr>
            <a:grpSpLocks/>
          </p:cNvGrpSpPr>
          <p:nvPr/>
        </p:nvGrpSpPr>
        <p:grpSpPr bwMode="auto">
          <a:xfrm>
            <a:off x="0" y="1196752"/>
            <a:ext cx="8170863" cy="144462"/>
            <a:chOff x="0" y="908720"/>
            <a:chExt cx="8171384" cy="144016"/>
          </a:xfrm>
        </p:grpSpPr>
        <p:sp>
          <p:nvSpPr>
            <p:cNvPr id="16391" name="Rectangle 10"/>
            <p:cNvSpPr>
              <a:spLocks noChangeArrowheads="1"/>
            </p:cNvSpPr>
            <p:nvPr/>
          </p:nvSpPr>
          <p:spPr bwMode="auto">
            <a:xfrm>
              <a:off x="0" y="908720"/>
              <a:ext cx="8171384" cy="72008"/>
            </a:xfrm>
            <a:prstGeom prst="rect">
              <a:avLst/>
            </a:prstGeom>
            <a:solidFill>
              <a:srgbClr val="98C222"/>
            </a:solidFill>
            <a:ln w="38100">
              <a:noFill/>
              <a:miter lim="800000"/>
              <a:headEnd/>
              <a:tailEnd/>
            </a:ln>
          </p:spPr>
          <p:txBody>
            <a:bodyPr/>
            <a:lstStyle/>
            <a:p>
              <a:endParaRPr lang="en-US" dirty="0">
                <a:latin typeface="Calibri" pitchFamily="34" charset="0"/>
              </a:endParaRPr>
            </a:p>
          </p:txBody>
        </p:sp>
        <p:sp>
          <p:nvSpPr>
            <p:cNvPr id="16392" name="Rectangle 10"/>
            <p:cNvSpPr>
              <a:spLocks noChangeArrowheads="1"/>
            </p:cNvSpPr>
            <p:nvPr/>
          </p:nvSpPr>
          <p:spPr bwMode="auto">
            <a:xfrm>
              <a:off x="0" y="980728"/>
              <a:ext cx="3995936" cy="72008"/>
            </a:xfrm>
            <a:prstGeom prst="rect">
              <a:avLst/>
            </a:prstGeom>
            <a:solidFill>
              <a:srgbClr val="843D8D"/>
            </a:solidFill>
            <a:ln w="38100">
              <a:noFill/>
              <a:miter lim="800000"/>
              <a:headEnd/>
              <a:tailEnd/>
            </a:ln>
          </p:spPr>
          <p:txBody>
            <a:bodyPr/>
            <a:lstStyle/>
            <a:p>
              <a:endParaRPr lang="en-US" dirty="0">
                <a:latin typeface="Calibri" pitchFamily="34" charset="0"/>
              </a:endParaRPr>
            </a:p>
          </p:txBody>
        </p:sp>
      </p:grpSp>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827168" y="220979"/>
            <a:ext cx="921296" cy="615733"/>
          </a:xfrm>
          <a:prstGeom prst="rect">
            <a:avLst/>
          </a:prstGeom>
        </p:spPr>
      </p:pic>
      <p:pic>
        <p:nvPicPr>
          <p:cNvPr id="16" name="Kép 7"/>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380158" y="112585"/>
            <a:ext cx="2103610" cy="652119"/>
          </a:xfrm>
          <a:prstGeom prst="rect">
            <a:avLst/>
          </a:prstGeom>
          <a:noFill/>
          <a:ln w="9525">
            <a:noFill/>
            <a:miter lim="800000"/>
            <a:headEnd/>
            <a:tailEnd/>
          </a:ln>
        </p:spPr>
      </p:pic>
      <p:sp>
        <p:nvSpPr>
          <p:cNvPr id="10" name="Shape 301"/>
          <p:cNvSpPr txBox="1">
            <a:spLocks/>
          </p:cNvSpPr>
          <p:nvPr/>
        </p:nvSpPr>
        <p:spPr bwMode="auto">
          <a:xfrm>
            <a:off x="427952" y="1412776"/>
            <a:ext cx="8301878" cy="5256584"/>
          </a:xfrm>
          <a:prstGeom prst="rect">
            <a:avLst/>
          </a:prstGeom>
          <a:noFill/>
          <a:ln w="9525">
            <a:noFill/>
            <a:miter lim="800000"/>
            <a:headEnd/>
            <a:tailEnd/>
          </a:ln>
        </p:spPr>
        <p:txBody>
          <a:bodyPr vert="horz" wrap="square" lIns="91425" tIns="91425" rIns="91425" bIns="91425" numCol="1" anchor="t" anchorCtr="0" compatLnSpc="1">
            <a:prstTxWarp prst="textNoShape">
              <a:avLst/>
            </a:prstTxWarp>
            <a:noAutofit/>
          </a:bodyPr>
          <a:lst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a:buNone/>
            </a:pPr>
            <a:r>
              <a:rPr lang="en-GB" sz="1600" b="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Uploading the Required Documents (continued):</a:t>
            </a:r>
          </a:p>
          <a:p>
            <a:pPr algn="just"/>
            <a:r>
              <a:rPr lang="en-GB" sz="16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Possibility to edit the file description;</a:t>
            </a:r>
          </a:p>
          <a:p>
            <a:pPr algn="just"/>
            <a:r>
              <a:rPr lang="en-GB" sz="16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List of the uploaded documents  – button “Generate summary“;</a:t>
            </a:r>
          </a:p>
          <a:p>
            <a:pPr algn="just"/>
            <a:r>
              <a:rPr lang="en-GB" sz="16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Menu – navigation;</a:t>
            </a:r>
          </a:p>
          <a:p>
            <a:pPr algn="just"/>
            <a:r>
              <a:rPr lang="en-GB" sz="16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It is not obligatory all documents to be uploaded in </a:t>
            </a:r>
          </a:p>
          <a:p>
            <a:pPr marL="0" indent="0" algn="just">
              <a:buNone/>
            </a:pPr>
            <a:r>
              <a:rPr lang="en-GB" sz="16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one session. </a:t>
            </a:r>
          </a:p>
          <a:p>
            <a:pPr marL="0" indent="0" algn="just">
              <a:buNone/>
            </a:pPr>
            <a:endParaRPr lang="en-GB" sz="1600" dirty="0" smtClean="0">
              <a:solidFill>
                <a:srgbClr val="003399"/>
              </a:solidFill>
              <a:latin typeface="Verdana" panose="020B0604030504040204" pitchFamily="34" charset="0"/>
              <a:ea typeface="Verdana" panose="020B0604030504040204" pitchFamily="34" charset="0"/>
              <a:cs typeface="Verdana" panose="020B0604030504040204" pitchFamily="34" charset="0"/>
            </a:endParaRPr>
          </a:p>
          <a:p>
            <a:pPr marL="0" indent="0" algn="just">
              <a:buNone/>
            </a:pPr>
            <a:r>
              <a:rPr lang="en-GB" sz="1600" b="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Submission of the Project Proposal:</a:t>
            </a:r>
          </a:p>
          <a:p>
            <a:pPr algn="just"/>
            <a:r>
              <a:rPr lang="en-GB" sz="1600" b="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Button “Submit Application” </a:t>
            </a:r>
            <a:r>
              <a:rPr lang="en-GB" sz="16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 “locks“ </a:t>
            </a:r>
          </a:p>
          <a:p>
            <a:pPr marL="0" indent="0" algn="just">
              <a:buNone/>
            </a:pPr>
            <a:r>
              <a:rPr lang="en-GB" sz="16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the project proposal; no further possibility</a:t>
            </a:r>
          </a:p>
          <a:p>
            <a:pPr marL="0" indent="0" algn="just">
              <a:buNone/>
            </a:pPr>
            <a:r>
              <a:rPr lang="en-GB" sz="16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for revision of documents or new uploads;</a:t>
            </a:r>
          </a:p>
          <a:p>
            <a:pPr algn="just"/>
            <a:r>
              <a:rPr lang="en-GB" sz="16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Confirmation by the applicant;</a:t>
            </a:r>
          </a:p>
          <a:p>
            <a:pPr algn="just"/>
            <a:r>
              <a:rPr lang="en-GB" sz="1600" b="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Receipt of submitted proposal </a:t>
            </a:r>
            <a:r>
              <a:rPr lang="en-GB" sz="16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 the number of the project proposal, the date and time of its submission. An e-mail is sent and it is accessible through the Electronic System.</a:t>
            </a:r>
          </a:p>
          <a:p>
            <a:pPr marL="0" indent="0" algn="just">
              <a:buNone/>
            </a:pPr>
            <a:r>
              <a:rPr lang="en-GB" sz="1600" b="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Questions on technical problems:</a:t>
            </a:r>
          </a:p>
          <a:p>
            <a:pPr lvl="0"/>
            <a:r>
              <a:rPr lang="en-GB" sz="16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On the registration process : +35929405564;</a:t>
            </a:r>
          </a:p>
          <a:p>
            <a:pPr lvl="0"/>
            <a:r>
              <a:rPr lang="en-GB" sz="16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On submission of proposals :</a:t>
            </a:r>
          </a:p>
          <a:p>
            <a:pPr algn="just"/>
            <a:endParaRPr lang="en" sz="1600" dirty="0">
              <a:solidFill>
                <a:srgbClr val="003399"/>
              </a:solidFill>
              <a:latin typeface="Verdana" panose="020B0604030504040204" pitchFamily="34" charset="0"/>
              <a:ea typeface="Verdana" panose="020B0604030504040204" pitchFamily="34" charset="0"/>
              <a:cs typeface="Verdana" panose="020B0604030504040204" pitchFamily="34" charset="0"/>
            </a:endParaRPr>
          </a:p>
        </p:txBody>
      </p:sp>
      <p:pic>
        <p:nvPicPr>
          <p:cNvPr id="14" name="Picture 13"/>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339978" y="1802403"/>
            <a:ext cx="2393950" cy="258445"/>
          </a:xfrm>
          <a:prstGeom prst="rect">
            <a:avLst/>
          </a:prstGeom>
          <a:noFill/>
          <a:ln>
            <a:solidFill>
              <a:srgbClr val="92D050"/>
            </a:solidFill>
          </a:ln>
          <a:effectLst>
            <a:glow rad="101600">
              <a:schemeClr val="accent3">
                <a:satMod val="175000"/>
                <a:alpha val="40000"/>
              </a:schemeClr>
            </a:glow>
          </a:effectLst>
        </p:spPr>
      </p:pic>
      <p:pic>
        <p:nvPicPr>
          <p:cNvPr id="18" name="Picture 17"/>
          <p:cNvPicPr/>
          <p:nvPr/>
        </p:nvPicPr>
        <p:blipFill>
          <a:blip r:embed="rId6">
            <a:extLst>
              <a:ext uri="{28A0092B-C50C-407E-A947-70E740481C1C}">
                <a14:useLocalDpi xmlns:a14="http://schemas.microsoft.com/office/drawing/2010/main" val="0"/>
              </a:ext>
            </a:extLst>
          </a:blip>
          <a:srcRect/>
          <a:stretch>
            <a:fillRect/>
          </a:stretch>
        </p:blipFill>
        <p:spPr bwMode="auto">
          <a:xfrm>
            <a:off x="6337150" y="2492896"/>
            <a:ext cx="2392680" cy="1043940"/>
          </a:xfrm>
          <a:prstGeom prst="rect">
            <a:avLst/>
          </a:prstGeom>
          <a:noFill/>
          <a:ln>
            <a:solidFill>
              <a:srgbClr val="92D050"/>
            </a:solidFill>
          </a:ln>
          <a:effectLst>
            <a:glow rad="101600">
              <a:schemeClr val="accent3">
                <a:satMod val="175000"/>
                <a:alpha val="40000"/>
              </a:schemeClr>
            </a:glow>
          </a:effectLst>
        </p:spPr>
      </p:pic>
      <p:pic>
        <p:nvPicPr>
          <p:cNvPr id="19" name="Picture 18"/>
          <p:cNvPicPr/>
          <p:nvPr/>
        </p:nvPicPr>
        <p:blipFill rotWithShape="1">
          <a:blip r:embed="rId7"/>
          <a:srcRect l="28615" t="73606" r="15829"/>
          <a:stretch/>
        </p:blipFill>
        <p:spPr>
          <a:xfrm>
            <a:off x="5562128" y="3829541"/>
            <a:ext cx="3200400" cy="823595"/>
          </a:xfrm>
          <a:prstGeom prst="rect">
            <a:avLst/>
          </a:prstGeom>
          <a:ln>
            <a:solidFill>
              <a:srgbClr val="92D050"/>
            </a:solidFill>
          </a:ln>
          <a:effectLst>
            <a:glow rad="101600">
              <a:schemeClr val="accent3">
                <a:satMod val="175000"/>
                <a:alpha val="40000"/>
              </a:schemeClr>
            </a:glow>
          </a:effectLst>
        </p:spPr>
      </p:pic>
      <p:sp>
        <p:nvSpPr>
          <p:cNvPr id="25" name="Right Arrow 24"/>
          <p:cNvSpPr/>
          <p:nvPr/>
        </p:nvSpPr>
        <p:spPr>
          <a:xfrm>
            <a:off x="5134669" y="4278920"/>
            <a:ext cx="639353" cy="234026"/>
          </a:xfrm>
          <a:prstGeom prst="rightArrow">
            <a:avLst/>
          </a:prstGeom>
          <a:noFill/>
          <a:ln>
            <a:solidFill>
              <a:srgbClr val="4D7620"/>
            </a:solidFill>
          </a:ln>
          <a:effectLst>
            <a:glow rad="101600">
              <a:schemeClr val="accent3">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a:p>
        </p:txBody>
      </p:sp>
      <p:sp>
        <p:nvSpPr>
          <p:cNvPr id="2" name="TextBox 1"/>
          <p:cNvSpPr txBox="1"/>
          <p:nvPr/>
        </p:nvSpPr>
        <p:spPr>
          <a:xfrm>
            <a:off x="3914252" y="6330806"/>
            <a:ext cx="3719540" cy="338554"/>
          </a:xfrm>
          <a:prstGeom prst="rect">
            <a:avLst/>
          </a:prstGeom>
          <a:noFill/>
        </p:spPr>
        <p:txBody>
          <a:bodyPr wrap="square" rtlCol="0">
            <a:spAutoFit/>
          </a:bodyPr>
          <a:lstStyle/>
          <a:p>
            <a:pPr lvl="0"/>
            <a:r>
              <a:rPr lang="en-US" sz="1600" dirty="0">
                <a:solidFill>
                  <a:srgbClr val="003399"/>
                </a:solidFill>
                <a:latin typeface="Verdana" panose="020B0604030504040204" pitchFamily="34" charset="0"/>
                <a:ea typeface="Verdana" panose="020B0604030504040204" pitchFamily="34" charset="0"/>
                <a:cs typeface="Verdana" panose="020B0604030504040204" pitchFamily="34" charset="0"/>
              </a:rPr>
              <a:t>+359</a:t>
            </a:r>
            <a:r>
              <a:rPr lang="bg-BG" sz="1600" dirty="0">
                <a:solidFill>
                  <a:srgbClr val="003399"/>
                </a:solidFill>
                <a:latin typeface="Verdana" panose="020B0604030504040204" pitchFamily="34" charset="0"/>
                <a:ea typeface="Verdana" panose="020B0604030504040204" pitchFamily="34" charset="0"/>
                <a:cs typeface="Verdana" panose="020B0604030504040204" pitchFamily="34" charset="0"/>
              </a:rPr>
              <a:t>2</a:t>
            </a:r>
            <a:r>
              <a:rPr lang="en-US" sz="16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9405277</a:t>
            </a:r>
            <a:r>
              <a:rPr lang="bg-BG" sz="16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 </a:t>
            </a:r>
            <a:r>
              <a:rPr lang="en-US" sz="16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+359</a:t>
            </a:r>
            <a:r>
              <a:rPr lang="bg-BG" sz="1600" dirty="0">
                <a:solidFill>
                  <a:srgbClr val="003399"/>
                </a:solidFill>
                <a:latin typeface="Verdana" panose="020B0604030504040204" pitchFamily="34" charset="0"/>
                <a:ea typeface="Verdana" panose="020B0604030504040204" pitchFamily="34" charset="0"/>
                <a:cs typeface="Verdana" panose="020B0604030504040204" pitchFamily="34" charset="0"/>
              </a:rPr>
              <a:t>2</a:t>
            </a:r>
            <a:r>
              <a:rPr lang="en-US" sz="16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9405505</a:t>
            </a:r>
            <a:r>
              <a:rPr lang="bg-BG" sz="16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a:t>
            </a:r>
            <a:endParaRPr lang="bg-BG" sz="1600" dirty="0">
              <a:solidFill>
                <a:srgbClr val="003399"/>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171916476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Cím 11"/>
          <p:cNvSpPr>
            <a:spLocks noGrp="1"/>
          </p:cNvSpPr>
          <p:nvPr>
            <p:ph type="title"/>
          </p:nvPr>
        </p:nvSpPr>
        <p:spPr>
          <a:xfrm>
            <a:off x="457200" y="528845"/>
            <a:ext cx="8229600" cy="667908"/>
          </a:xfrm>
        </p:spPr>
        <p:txBody>
          <a:bodyPr rtlCol="0">
            <a:normAutofit/>
          </a:bodyPr>
          <a:lstStyle/>
          <a:p>
            <a:pPr eaLnBrk="1" fontAlgn="auto" hangingPunct="1">
              <a:spcAft>
                <a:spcPts val="0"/>
              </a:spcAft>
              <a:defRPr/>
            </a:pPr>
            <a:r>
              <a:rPr lang="en-US" sz="1600" b="1" cap="small" dirty="0">
                <a:solidFill>
                  <a:srgbClr val="003399"/>
                </a:solidFill>
                <a:latin typeface="Verdana" panose="020B0604030504040204" pitchFamily="34" charset="0"/>
                <a:ea typeface="Verdana" panose="020B0604030504040204" pitchFamily="34" charset="0"/>
                <a:cs typeface="Verdana" panose="020B0604030504040204" pitchFamily="34" charset="0"/>
              </a:rPr>
              <a:t>ELECTRONIC SUBMISSION OF PROJECT PROPOSALS</a:t>
            </a:r>
            <a:endParaRPr lang="en-US" sz="1600" b="1" cap="small" dirty="0" smtClean="0">
              <a:solidFill>
                <a:srgbClr val="003399"/>
              </a:solidFill>
              <a:latin typeface="Verdana" panose="020B0604030504040204" pitchFamily="34" charset="0"/>
              <a:ea typeface="Verdana" panose="020B0604030504040204" pitchFamily="34" charset="0"/>
              <a:cs typeface="Verdana" panose="020B0604030504040204" pitchFamily="34" charset="0"/>
            </a:endParaRPr>
          </a:p>
        </p:txBody>
      </p:sp>
      <p:grpSp>
        <p:nvGrpSpPr>
          <p:cNvPr id="16390" name="Csoportba foglalás 13"/>
          <p:cNvGrpSpPr>
            <a:grpSpLocks/>
          </p:cNvGrpSpPr>
          <p:nvPr/>
        </p:nvGrpSpPr>
        <p:grpSpPr bwMode="auto">
          <a:xfrm>
            <a:off x="0" y="1196752"/>
            <a:ext cx="8170863" cy="144462"/>
            <a:chOff x="0" y="908720"/>
            <a:chExt cx="8171384" cy="144016"/>
          </a:xfrm>
        </p:grpSpPr>
        <p:sp>
          <p:nvSpPr>
            <p:cNvPr id="16391" name="Rectangle 10"/>
            <p:cNvSpPr>
              <a:spLocks noChangeArrowheads="1"/>
            </p:cNvSpPr>
            <p:nvPr/>
          </p:nvSpPr>
          <p:spPr bwMode="auto">
            <a:xfrm>
              <a:off x="0" y="908720"/>
              <a:ext cx="8171384" cy="72008"/>
            </a:xfrm>
            <a:prstGeom prst="rect">
              <a:avLst/>
            </a:prstGeom>
            <a:solidFill>
              <a:srgbClr val="98C222"/>
            </a:solidFill>
            <a:ln w="38100">
              <a:noFill/>
              <a:miter lim="800000"/>
              <a:headEnd/>
              <a:tailEnd/>
            </a:ln>
          </p:spPr>
          <p:txBody>
            <a:bodyPr/>
            <a:lstStyle/>
            <a:p>
              <a:endParaRPr lang="en-US" dirty="0">
                <a:latin typeface="Calibri" pitchFamily="34" charset="0"/>
              </a:endParaRPr>
            </a:p>
          </p:txBody>
        </p:sp>
        <p:sp>
          <p:nvSpPr>
            <p:cNvPr id="16392" name="Rectangle 10"/>
            <p:cNvSpPr>
              <a:spLocks noChangeArrowheads="1"/>
            </p:cNvSpPr>
            <p:nvPr/>
          </p:nvSpPr>
          <p:spPr bwMode="auto">
            <a:xfrm>
              <a:off x="0" y="980728"/>
              <a:ext cx="3995936" cy="72008"/>
            </a:xfrm>
            <a:prstGeom prst="rect">
              <a:avLst/>
            </a:prstGeom>
            <a:solidFill>
              <a:srgbClr val="843D8D"/>
            </a:solidFill>
            <a:ln w="38100">
              <a:noFill/>
              <a:miter lim="800000"/>
              <a:headEnd/>
              <a:tailEnd/>
            </a:ln>
          </p:spPr>
          <p:txBody>
            <a:bodyPr/>
            <a:lstStyle/>
            <a:p>
              <a:endParaRPr lang="en-US" dirty="0">
                <a:latin typeface="Calibri" pitchFamily="34" charset="0"/>
              </a:endParaRPr>
            </a:p>
          </p:txBody>
        </p:sp>
      </p:grpSp>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827168" y="220979"/>
            <a:ext cx="921296" cy="615733"/>
          </a:xfrm>
          <a:prstGeom prst="rect">
            <a:avLst/>
          </a:prstGeom>
        </p:spPr>
      </p:pic>
      <p:pic>
        <p:nvPicPr>
          <p:cNvPr id="16" name="Kép 7"/>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380158" y="112585"/>
            <a:ext cx="2103610" cy="652119"/>
          </a:xfrm>
          <a:prstGeom prst="rect">
            <a:avLst/>
          </a:prstGeom>
          <a:noFill/>
          <a:ln w="9525">
            <a:noFill/>
            <a:miter lim="800000"/>
            <a:headEnd/>
            <a:tailEnd/>
          </a:ln>
        </p:spPr>
      </p:pic>
      <p:sp>
        <p:nvSpPr>
          <p:cNvPr id="17" name="Rectangle 16"/>
          <p:cNvSpPr/>
          <p:nvPr/>
        </p:nvSpPr>
        <p:spPr>
          <a:xfrm>
            <a:off x="323528" y="3225750"/>
            <a:ext cx="564577" cy="923330"/>
          </a:xfrm>
          <a:prstGeom prst="rect">
            <a:avLst/>
          </a:prstGeom>
          <a:noFill/>
        </p:spPr>
        <p:txBody>
          <a:bodyPr wrap="none" lIns="91440" tIns="45720" rIns="91440" bIns="45720">
            <a:spAutoFit/>
          </a:bodyPr>
          <a:lstStyle/>
          <a:p>
            <a:pPr algn="ctr"/>
            <a:r>
              <a:rPr lang="en-US" sz="5400" b="1" cap="all" dirty="0">
                <a:ln w="9000" cmpd="sng">
                  <a:noFill/>
                  <a:prstDash val="solid"/>
                </a:ln>
                <a:solidFill>
                  <a:srgbClr val="4D7620"/>
                </a:solidFill>
                <a:effectLst>
                  <a:reflection blurRad="12700" stA="28000" endPos="45000" dist="1000" dir="5400000" sy="-100000" algn="bl" rotWithShape="0"/>
                </a:effectLst>
                <a:sym typeface="Wingdings"/>
              </a:rPr>
              <a:t></a:t>
            </a:r>
            <a:endParaRPr lang="en-US" sz="5400" b="1" cap="all" spc="0" dirty="0">
              <a:ln w="9000" cmpd="sng">
                <a:noFill/>
                <a:prstDash val="solid"/>
              </a:ln>
              <a:solidFill>
                <a:srgbClr val="4D7620"/>
              </a:solidFill>
              <a:effectLst>
                <a:reflection blurRad="12700" stA="28000" endPos="45000" dist="1000" dir="5400000" sy="-100000" algn="bl" rotWithShape="0"/>
              </a:effectLst>
            </a:endParaRPr>
          </a:p>
        </p:txBody>
      </p:sp>
      <p:sp>
        <p:nvSpPr>
          <p:cNvPr id="18" name="Rectangle 8"/>
          <p:cNvSpPr>
            <a:spLocks noChangeArrowheads="1"/>
          </p:cNvSpPr>
          <p:nvPr/>
        </p:nvSpPr>
        <p:spPr bwMode="auto">
          <a:xfrm>
            <a:off x="923502" y="4522896"/>
            <a:ext cx="4728618" cy="1570400"/>
          </a:xfrm>
          <a:prstGeom prst="rect">
            <a:avLst/>
          </a:prstGeom>
          <a:ln w="6350">
            <a:headEnd/>
            <a:tailEnd/>
          </a:ln>
          <a:effectLst>
            <a:glow rad="139700">
              <a:schemeClr val="accent3">
                <a:satMod val="175000"/>
                <a:alpha val="40000"/>
              </a:schemeClr>
            </a:glow>
          </a:effectLst>
        </p:spPr>
        <p:style>
          <a:lnRef idx="2">
            <a:schemeClr val="accent3"/>
          </a:lnRef>
          <a:fillRef idx="1">
            <a:schemeClr val="lt1"/>
          </a:fillRef>
          <a:effectRef idx="0">
            <a:schemeClr val="accent3"/>
          </a:effectRef>
          <a:fontRef idx="minor">
            <a:schemeClr val="dk1"/>
          </a:fontRef>
        </p:style>
        <p:txBody>
          <a:bodyPr/>
          <a:lstStyle/>
          <a:p>
            <a:pPr algn="just" eaLnBrk="0" hangingPunct="0">
              <a:spcBef>
                <a:spcPts val="600"/>
              </a:spcBef>
              <a:buClr>
                <a:srgbClr val="003366"/>
              </a:buClr>
              <a:buSzPct val="95000"/>
            </a:pPr>
            <a:r>
              <a:rPr lang="en-GB" sz="1600" dirty="0" smtClean="0">
                <a:solidFill>
                  <a:srgbClr val="4D7620"/>
                </a:solidFill>
                <a:latin typeface="Verdana" panose="020B0604030504040204" pitchFamily="34" charset="0"/>
                <a:ea typeface="Verdana" panose="020B0604030504040204" pitchFamily="34" charset="0"/>
                <a:cs typeface="Verdana" panose="020B0604030504040204" pitchFamily="34" charset="0"/>
              </a:rPr>
              <a:t>Access to the Electronic Portal may be affected by circumstances beyond the control of the MA (e.g. internet connection stability, upload speeds, etc.). Prepare and submit project proposals early enough before the deadline!</a:t>
            </a:r>
          </a:p>
          <a:p>
            <a:pPr algn="just" eaLnBrk="0" hangingPunct="0">
              <a:spcBef>
                <a:spcPts val="600"/>
              </a:spcBef>
              <a:buClr>
                <a:srgbClr val="003366"/>
              </a:buClr>
              <a:buSzPct val="95000"/>
            </a:pPr>
            <a:endParaRPr lang="en" sz="1600" dirty="0">
              <a:solidFill>
                <a:srgbClr val="4D7620"/>
              </a:solidFill>
              <a:latin typeface="Verdana" panose="020B0604030504040204" pitchFamily="34" charset="0"/>
              <a:ea typeface="Verdana" panose="020B0604030504040204" pitchFamily="34" charset="0"/>
              <a:cs typeface="Verdana" panose="020B0604030504040204" pitchFamily="34" charset="0"/>
            </a:endParaRPr>
          </a:p>
        </p:txBody>
      </p:sp>
      <p:sp>
        <p:nvSpPr>
          <p:cNvPr id="13" name="Rectangle 8"/>
          <p:cNvSpPr>
            <a:spLocks noChangeArrowheads="1"/>
          </p:cNvSpPr>
          <p:nvPr/>
        </p:nvSpPr>
        <p:spPr bwMode="auto">
          <a:xfrm>
            <a:off x="929926" y="3110880"/>
            <a:ext cx="4722193" cy="1110208"/>
          </a:xfrm>
          <a:prstGeom prst="rect">
            <a:avLst/>
          </a:prstGeom>
          <a:ln w="6350">
            <a:headEnd/>
            <a:tailEnd/>
          </a:ln>
          <a:effectLst>
            <a:glow rad="139700">
              <a:schemeClr val="accent3">
                <a:satMod val="175000"/>
                <a:alpha val="40000"/>
              </a:schemeClr>
            </a:glow>
          </a:effectLst>
        </p:spPr>
        <p:style>
          <a:lnRef idx="2">
            <a:schemeClr val="accent3"/>
          </a:lnRef>
          <a:fillRef idx="1">
            <a:schemeClr val="lt1"/>
          </a:fillRef>
          <a:effectRef idx="0">
            <a:schemeClr val="accent3"/>
          </a:effectRef>
          <a:fontRef idx="minor">
            <a:schemeClr val="dk1"/>
          </a:fontRef>
        </p:style>
        <p:txBody>
          <a:bodyPr/>
          <a:lstStyle/>
          <a:p>
            <a:pPr algn="just" eaLnBrk="0" hangingPunct="0">
              <a:spcBef>
                <a:spcPts val="600"/>
              </a:spcBef>
              <a:buClr>
                <a:srgbClr val="003366"/>
              </a:buClr>
              <a:buSzPct val="95000"/>
            </a:pPr>
            <a:r>
              <a:rPr lang="en-GB" sz="1600" dirty="0" smtClean="0">
                <a:solidFill>
                  <a:srgbClr val="4D7620"/>
                </a:solidFill>
                <a:latin typeface="Verdana" panose="020B0604030504040204" pitchFamily="34" charset="0"/>
                <a:ea typeface="Verdana" panose="020B0604030504040204" pitchFamily="34" charset="0"/>
                <a:cs typeface="Verdana" panose="020B0604030504040204" pitchFamily="34" charset="0"/>
              </a:rPr>
              <a:t>Big files (above 100 MB) might take some time to upload. DO NOT close the browser window but minimize it!</a:t>
            </a:r>
            <a:endParaRPr lang="en-GB" sz="1600" dirty="0">
              <a:solidFill>
                <a:srgbClr val="4D7620"/>
              </a:solidFill>
              <a:latin typeface="Verdana" panose="020B0604030504040204" pitchFamily="34" charset="0"/>
              <a:ea typeface="Verdana" panose="020B0604030504040204" pitchFamily="34" charset="0"/>
              <a:cs typeface="Verdana" panose="020B0604030504040204" pitchFamily="34" charset="0"/>
            </a:endParaRPr>
          </a:p>
        </p:txBody>
      </p:sp>
      <p:pic>
        <p:nvPicPr>
          <p:cNvPr id="14" name="Picture 13"/>
          <p:cNvPicPr/>
          <p:nvPr/>
        </p:nvPicPr>
        <p:blipFill rotWithShape="1">
          <a:blip r:embed="rId5"/>
          <a:srcRect l="80326" b="86708"/>
          <a:stretch/>
        </p:blipFill>
        <p:spPr bwMode="auto">
          <a:xfrm>
            <a:off x="5868143" y="3154744"/>
            <a:ext cx="2833990" cy="1036955"/>
          </a:xfrm>
          <a:prstGeom prst="rect">
            <a:avLst/>
          </a:prstGeom>
          <a:ln>
            <a:solidFill>
              <a:srgbClr val="92D050"/>
            </a:solidFill>
          </a:ln>
          <a:effectLst>
            <a:glow rad="101600">
              <a:schemeClr val="accent3">
                <a:satMod val="175000"/>
                <a:alpha val="40000"/>
              </a:schemeClr>
            </a:glow>
          </a:effectLst>
          <a:extLst>
            <a:ext uri="{53640926-AAD7-44D8-BBD7-CCE9431645EC}">
              <a14:shadowObscured xmlns:a14="http://schemas.microsoft.com/office/drawing/2010/main"/>
            </a:ext>
          </a:extLst>
        </p:spPr>
      </p:pic>
      <p:sp>
        <p:nvSpPr>
          <p:cNvPr id="15" name="Right Arrow 14"/>
          <p:cNvSpPr/>
          <p:nvPr/>
        </p:nvSpPr>
        <p:spPr>
          <a:xfrm rot="20865289">
            <a:off x="7253841" y="3215618"/>
            <a:ext cx="639353" cy="234026"/>
          </a:xfrm>
          <a:prstGeom prst="rightArrow">
            <a:avLst/>
          </a:prstGeom>
          <a:noFill/>
          <a:ln>
            <a:solidFill>
              <a:srgbClr val="4D7620"/>
            </a:solidFill>
          </a:ln>
          <a:effectLst>
            <a:glow rad="101600">
              <a:schemeClr val="accent3">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a:p>
        </p:txBody>
      </p:sp>
      <p:sp>
        <p:nvSpPr>
          <p:cNvPr id="19" name="Rectangle 18"/>
          <p:cNvSpPr/>
          <p:nvPr/>
        </p:nvSpPr>
        <p:spPr>
          <a:xfrm>
            <a:off x="358926" y="4809926"/>
            <a:ext cx="564577" cy="923330"/>
          </a:xfrm>
          <a:prstGeom prst="rect">
            <a:avLst/>
          </a:prstGeom>
          <a:noFill/>
        </p:spPr>
        <p:txBody>
          <a:bodyPr wrap="none" lIns="91440" tIns="45720" rIns="91440" bIns="45720">
            <a:spAutoFit/>
          </a:bodyPr>
          <a:lstStyle/>
          <a:p>
            <a:pPr algn="ctr"/>
            <a:r>
              <a:rPr lang="en-US" sz="5400" b="1" cap="all" dirty="0">
                <a:ln w="9000" cmpd="sng">
                  <a:noFill/>
                  <a:prstDash val="solid"/>
                </a:ln>
                <a:solidFill>
                  <a:srgbClr val="4D7620"/>
                </a:solidFill>
                <a:effectLst>
                  <a:reflection blurRad="12700" stA="28000" endPos="45000" dist="1000" dir="5400000" sy="-100000" algn="bl" rotWithShape="0"/>
                </a:effectLst>
                <a:sym typeface="Wingdings"/>
              </a:rPr>
              <a:t></a:t>
            </a:r>
            <a:endParaRPr lang="en-US" sz="5400" b="1" cap="all" spc="0" dirty="0">
              <a:ln w="9000" cmpd="sng">
                <a:noFill/>
                <a:prstDash val="solid"/>
              </a:ln>
              <a:solidFill>
                <a:srgbClr val="4D7620"/>
              </a:solidFill>
              <a:effectLst>
                <a:reflection blurRad="12700" stA="28000" endPos="45000" dist="1000" dir="5400000" sy="-100000" algn="bl" rotWithShape="0"/>
              </a:effectLst>
            </a:endParaRPr>
          </a:p>
        </p:txBody>
      </p:sp>
      <p:pic>
        <p:nvPicPr>
          <p:cNvPr id="4102" name="Picture 6" descr="https://i.kinja-img.com/gawker-media/image/upload/s--Lmf0bdhU--/c_scale,fl_progressive,q_80,w_800/18riqtynl92ebjpg.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889226" y="4522896"/>
            <a:ext cx="2791823" cy="1570400"/>
          </a:xfrm>
          <a:prstGeom prst="rect">
            <a:avLst/>
          </a:prstGeom>
          <a:noFill/>
          <a:extLst>
            <a:ext uri="{909E8E84-426E-40DD-AFC4-6F175D3DCCD1}">
              <a14:hiddenFill xmlns:a14="http://schemas.microsoft.com/office/drawing/2010/main">
                <a:solidFill>
                  <a:srgbClr val="FFFFFF"/>
                </a:solidFill>
              </a14:hiddenFill>
            </a:ext>
          </a:extLst>
        </p:spPr>
      </p:pic>
      <p:sp>
        <p:nvSpPr>
          <p:cNvPr id="20" name="Rectangle 8"/>
          <p:cNvSpPr>
            <a:spLocks noChangeArrowheads="1"/>
          </p:cNvSpPr>
          <p:nvPr/>
        </p:nvSpPr>
        <p:spPr bwMode="auto">
          <a:xfrm>
            <a:off x="923502" y="1644948"/>
            <a:ext cx="4728618" cy="1152128"/>
          </a:xfrm>
          <a:prstGeom prst="rect">
            <a:avLst/>
          </a:prstGeom>
          <a:ln w="6350">
            <a:headEnd/>
            <a:tailEnd/>
          </a:ln>
          <a:effectLst>
            <a:glow rad="139700">
              <a:schemeClr val="accent3">
                <a:satMod val="175000"/>
                <a:alpha val="40000"/>
              </a:schemeClr>
            </a:glow>
          </a:effectLst>
        </p:spPr>
        <p:style>
          <a:lnRef idx="2">
            <a:schemeClr val="accent3"/>
          </a:lnRef>
          <a:fillRef idx="1">
            <a:schemeClr val="lt1"/>
          </a:fillRef>
          <a:effectRef idx="0">
            <a:schemeClr val="accent3"/>
          </a:effectRef>
          <a:fontRef idx="minor">
            <a:schemeClr val="dk1"/>
          </a:fontRef>
        </p:style>
        <p:txBody>
          <a:bodyPr/>
          <a:lstStyle/>
          <a:p>
            <a:pPr marL="0" indent="0" algn="just">
              <a:buNone/>
            </a:pPr>
            <a:r>
              <a:rPr lang="en-GB" sz="1600" dirty="0" smtClean="0">
                <a:solidFill>
                  <a:srgbClr val="4D7620"/>
                </a:solidFill>
                <a:latin typeface="Verdana" panose="020B0604030504040204" pitchFamily="34" charset="0"/>
                <a:ea typeface="Verdana" panose="020B0604030504040204" pitchFamily="34" charset="0"/>
                <a:cs typeface="Verdana" panose="020B0604030504040204" pitchFamily="34" charset="0"/>
              </a:rPr>
              <a:t>The electronic system does not perform a check on the completeness and presence of all required documentation for the concrete project proposal!</a:t>
            </a:r>
            <a:endParaRPr lang="en-GB" sz="1600" dirty="0">
              <a:solidFill>
                <a:srgbClr val="4D7620"/>
              </a:solidFill>
              <a:latin typeface="Verdana" panose="020B0604030504040204" pitchFamily="34" charset="0"/>
              <a:ea typeface="Verdana" panose="020B0604030504040204" pitchFamily="34" charset="0"/>
              <a:cs typeface="Verdana" panose="020B0604030504040204" pitchFamily="34" charset="0"/>
            </a:endParaRPr>
          </a:p>
        </p:txBody>
      </p:sp>
      <p:sp>
        <p:nvSpPr>
          <p:cNvPr id="21" name="Rectangle 20"/>
          <p:cNvSpPr/>
          <p:nvPr/>
        </p:nvSpPr>
        <p:spPr>
          <a:xfrm>
            <a:off x="319115" y="1759347"/>
            <a:ext cx="564577" cy="923330"/>
          </a:xfrm>
          <a:prstGeom prst="rect">
            <a:avLst/>
          </a:prstGeom>
          <a:noFill/>
        </p:spPr>
        <p:txBody>
          <a:bodyPr wrap="none" lIns="91440" tIns="45720" rIns="91440" bIns="45720">
            <a:spAutoFit/>
          </a:bodyPr>
          <a:lstStyle/>
          <a:p>
            <a:pPr algn="ctr"/>
            <a:r>
              <a:rPr lang="en-US" sz="5400" b="1" cap="all" dirty="0">
                <a:ln w="9000" cmpd="sng">
                  <a:noFill/>
                  <a:prstDash val="solid"/>
                </a:ln>
                <a:solidFill>
                  <a:srgbClr val="4D7620"/>
                </a:solidFill>
                <a:effectLst>
                  <a:reflection blurRad="12700" stA="28000" endPos="45000" dist="1000" dir="5400000" sy="-100000" algn="bl" rotWithShape="0"/>
                </a:effectLst>
                <a:sym typeface="Wingdings"/>
              </a:rPr>
              <a:t></a:t>
            </a:r>
            <a:endParaRPr lang="en-US" sz="5400" b="1" cap="all" spc="0" dirty="0">
              <a:ln w="9000" cmpd="sng">
                <a:noFill/>
                <a:prstDash val="solid"/>
              </a:ln>
              <a:solidFill>
                <a:srgbClr val="4D7620"/>
              </a:solidFill>
              <a:effectLst>
                <a:reflection blurRad="12700" stA="28000" endPos="45000" dist="1000" dir="5400000" sy="-100000" algn="bl" rotWithShape="0"/>
              </a:effectLst>
            </a:endParaRPr>
          </a:p>
        </p:txBody>
      </p:sp>
      <p:pic>
        <p:nvPicPr>
          <p:cNvPr id="4106" name="Picture 10" descr="Related image">
            <a:hlinkClick r:id="rId7"/>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012160" y="1459384"/>
            <a:ext cx="2346813" cy="15375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6612957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theme/theme1.xml><?xml version="1.0" encoding="utf-8"?>
<a:theme xmlns:a="http://schemas.openxmlformats.org/drawingml/2006/main" name="Office-téma">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téma">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3383</TotalTime>
  <Words>886</Words>
  <Application>Microsoft Office PowerPoint</Application>
  <PresentationFormat>On-screen Show (4:3)</PresentationFormat>
  <Paragraphs>118</Paragraphs>
  <Slides>10</Slides>
  <Notes>10</Notes>
  <HiddenSlides>0</HiddenSlides>
  <MMClips>0</MMClips>
  <ScaleCrop>false</ScaleCrop>
  <HeadingPairs>
    <vt:vector size="4" baseType="variant">
      <vt:variant>
        <vt:lpstr>Theme</vt:lpstr>
      </vt:variant>
      <vt:variant>
        <vt:i4>1</vt:i4>
      </vt:variant>
      <vt:variant>
        <vt:lpstr>Slide Titles</vt:lpstr>
      </vt:variant>
      <vt:variant>
        <vt:i4>10</vt:i4>
      </vt:variant>
    </vt:vector>
  </HeadingPairs>
  <TitlesOfParts>
    <vt:vector size="11" baseType="lpstr">
      <vt:lpstr>Office-téma</vt:lpstr>
      <vt:lpstr>ELECTRONIC SUBMISSION OF PROJECT PROPOSALS</vt:lpstr>
      <vt:lpstr>ELECTRONIC SUBMISSION OF PROJECT PROPOSALS</vt:lpstr>
      <vt:lpstr>ELECTRONIC SUBMISSION OF PROJECT PROPOSALS</vt:lpstr>
      <vt:lpstr>ELECTRONIC SUBMISSION OF PROJECT PROPOSALS</vt:lpstr>
      <vt:lpstr>ELECTRONIC SUBMISSION OF PROJECT PROPOSALS</vt:lpstr>
      <vt:lpstr>Електронно подаване на предложението</vt:lpstr>
      <vt:lpstr>ELECTRONIC SUBMISSION OF PROJECT PROPOSALS</vt:lpstr>
      <vt:lpstr>ELECTRONIC SUBMISSION OF PROJECT PROPOSALS</vt:lpstr>
      <vt:lpstr>ELECTRONIC SUBMISSION OF PROJECT PROPOSALS</vt:lpstr>
      <vt:lpstr>PowerPoint Presentation</vt:lpstr>
    </vt:vector>
  </TitlesOfParts>
  <Company>WT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BG TR Presentation</dc:title>
  <dc:creator>Vanya;Vania Hristova</dc:creator>
  <cp:lastModifiedBy>Ivan Delchev</cp:lastModifiedBy>
  <cp:revision>936</cp:revision>
  <cp:lastPrinted>2013-12-06T16:13:01Z</cp:lastPrinted>
  <dcterms:created xsi:type="dcterms:W3CDTF">2013-11-18T08:40:35Z</dcterms:created>
  <dcterms:modified xsi:type="dcterms:W3CDTF">2018-02-06T14:12:44Z</dcterms:modified>
</cp:coreProperties>
</file>